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3"/>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45" r:id="rId22"/>
    <p:sldId id="337" r:id="rId23"/>
    <p:sldId id="313" r:id="rId24"/>
    <p:sldId id="320" r:id="rId25"/>
    <p:sldId id="343" r:id="rId26"/>
    <p:sldId id="341" r:id="rId27"/>
    <p:sldId id="344" r:id="rId28"/>
    <p:sldId id="342" r:id="rId29"/>
    <p:sldId id="347" r:id="rId30"/>
    <p:sldId id="318" r:id="rId31"/>
    <p:sldId id="346" r:id="rId32"/>
  </p:sldIdLst>
  <p:sldSz cx="9144000" cy="5143500" type="screen16x9"/>
  <p:notesSz cx="6858000" cy="9144000"/>
  <p:embeddedFontLst>
    <p:embeddedFont>
      <p:font typeface="Baguet Script" panose="00000500000000000000" pitchFamily="2" charset="0"/>
      <p:regular r:id="rId34"/>
    </p:embeddedFont>
    <p:embeddedFont>
      <p:font typeface="Century Gothic" panose="020B0502020202020204" pitchFamily="34" charset="0"/>
      <p:regular r:id="rId35"/>
      <p:bold r:id="rId36"/>
      <p:italic r:id="rId37"/>
      <p:boldItalic r:id="rId38"/>
    </p:embeddedFont>
    <p:embeddedFont>
      <p:font typeface="Century Gothic Pro" panose="020B050202020202020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45"/>
            <p14:sldId id="337"/>
            <p14:sldId id="313"/>
            <p14:sldId id="320"/>
            <p14:sldId id="343"/>
            <p14:sldId id="341"/>
            <p14:sldId id="344"/>
            <p14:sldId id="342"/>
            <p14:sldId id="347"/>
            <p14:sldId id="318"/>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D00"/>
    <a:srgbClr val="23B3AC"/>
    <a:srgbClr val="77BE21"/>
    <a:srgbClr val="DA1984"/>
    <a:srgbClr val="303AB2"/>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06EBF-6392-458F-A305-7EA8CAEA7F93}" v="16" dt="2026-04-22T13:11:14.414"/>
    <p1510:client id="{7633642D-AE94-F040-5CDF-BEC2C363DC4A}" v="5" dt="2026-04-22T12:38:21.550"/>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a:latin typeface="Century Gothic Pro"/>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a:latin typeface="Century Gothic Pro"/>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a:latin typeface="Century Gothic Pro"/>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Information and Awareness services are delivered in a way that is easily accessible by all families. </a:t>
            </a:r>
          </a:p>
          <a:p>
            <a:pPr marL="171450" indent="-171450"/>
            <a:r>
              <a:rPr lang="en-US" sz="1400"/>
              <a:t>We share information on our website, social media pages and groups as well as our e-newsletter. </a:t>
            </a:r>
          </a:p>
          <a:p>
            <a:pPr marL="171450" indent="-171450"/>
            <a:r>
              <a:rPr lang="en-US" sz="1400"/>
              <a:t>We focus on community integration and family awareness and understand the military and family journey challenges and the services available to support you - when, where, and how you need them.</a:t>
            </a:r>
          </a:p>
          <a:p>
            <a:pPr marL="0" indent="0">
              <a:buNone/>
            </a:pPr>
            <a:r>
              <a:rPr lang="en-US" sz="1400"/>
              <a:t>These supports include: </a:t>
            </a:r>
          </a:p>
          <a:p>
            <a:pPr marL="171450" indent="-171450"/>
            <a:r>
              <a:rPr lang="en-US" sz="1400"/>
              <a:t>24/7 info &amp; referral line. The 24/7 line is not an emergency service, however, we offer urgent support  </a:t>
            </a:r>
          </a:p>
          <a:p>
            <a:pPr marL="171450" indent="-171450"/>
            <a:r>
              <a:rPr lang="en-US" sz="1400"/>
              <a:t>Morale Mail drop off and instructions</a:t>
            </a:r>
          </a:p>
          <a:p>
            <a:pPr marL="171450" indent="-171450"/>
            <a:r>
              <a:rPr lang="en-US" sz="1400"/>
              <a:t>Programs that offer opportunities for connection</a:t>
            </a:r>
          </a:p>
          <a:p>
            <a:pPr marL="171450" indent="-171450"/>
            <a:r>
              <a:rPr lang="en-US" sz="1400"/>
              <a:t>Our Unit family representative (UFR) program is one way we link units to the MFRC</a:t>
            </a:r>
          </a:p>
          <a:p>
            <a:pPr marL="171450" indent="-171450"/>
            <a:r>
              <a:rPr lang="en-US" sz="1400"/>
              <a:t>For newly posted families, we help with things like getting to know the area, how to access health and dental benefits, assistance finding a family doctor, housing resources and more</a:t>
            </a:r>
          </a:p>
          <a:p>
            <a:pPr marL="171450" indent="-171450"/>
            <a:r>
              <a:rPr lang="en-US" sz="140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The role of our family navigators is to support families on their journey, providing peer support opportunities and education in the areas of relocation, absences and transition into the military.   </a:t>
            </a:r>
          </a:p>
          <a:p>
            <a:pPr marL="171450" indent="-171450"/>
            <a:r>
              <a:rPr lang="en-US" sz="1400"/>
              <a:t>Our Navigators are </a:t>
            </a:r>
            <a:r>
              <a:rPr lang="en-US" sz="1400" b="1"/>
              <a:t>military family service professionals </a:t>
            </a:r>
            <a:r>
              <a:rPr lang="en-US" sz="1400"/>
              <a:t>who know the military lifestyle and its unique challenges, the community, and services/supports available to families.  </a:t>
            </a:r>
          </a:p>
          <a:p>
            <a:pPr marL="171450" indent="-171450"/>
            <a:r>
              <a:rPr lang="en-US" sz="1400"/>
              <a:t>Navigators will work with families to learn about their military journey, listen to their questions, needs, strengths, and identify the best tools, services and supports available to help them.  </a:t>
            </a:r>
          </a:p>
          <a:p>
            <a:pPr marL="171450" indent="-171450"/>
            <a:r>
              <a:rPr lang="en-US" sz="1400"/>
              <a:t>We work collaboratively with other agencies to provide relevant navigational support to connect to local and national resources that work best for families.</a:t>
            </a:r>
          </a:p>
          <a:p>
            <a:pPr marL="171450" indent="-171450"/>
            <a:endParaRPr lang="en-US" sz="1400"/>
          </a:p>
          <a:p>
            <a:pPr marL="0" indent="0">
              <a:buNone/>
            </a:pPr>
            <a:r>
              <a:rPr lang="en-US" sz="1400"/>
              <a:t>Expand...</a:t>
            </a:r>
          </a:p>
          <a:p>
            <a:pPr marL="171450" indent="-171450"/>
            <a:r>
              <a:rPr lang="en-US" sz="1400"/>
              <a:t>You might be wondering how a family navigator can help you, after all, you can find everything on google!</a:t>
            </a:r>
          </a:p>
          <a:p>
            <a:pPr marL="171450" indent="-171450"/>
            <a:r>
              <a:rPr lang="en-US" sz="140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a:t>Welcome Event in the Fall</a:t>
            </a:r>
            <a:endParaRPr lang="en-US"/>
          </a:p>
          <a:p>
            <a:pPr marL="285750" indent="-285750" defTabSz="942289">
              <a:defRPr/>
            </a:pPr>
            <a:r>
              <a:rPr lang="en-US" sz="1200"/>
              <a:t>For newly posted families, we help with things like getting to know the area, resources to guide you in your search for health care and housing and more</a:t>
            </a:r>
          </a:p>
          <a:p>
            <a:pPr marL="285750" indent="-285750" defTabSz="942289">
              <a:defRPr/>
            </a:pPr>
            <a:r>
              <a:rPr lang="en-US" sz="120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a:t>Programs and Services for Francophone families</a:t>
            </a:r>
          </a:p>
          <a:p>
            <a:pPr marL="285750" indent="-285750"/>
            <a:r>
              <a:rPr lang="en-US" sz="1200"/>
              <a:t>Programs and Services for families with Diverse Needs</a:t>
            </a:r>
          </a:p>
          <a:p>
            <a:pPr marL="285750" indent="-285750"/>
            <a:r>
              <a:rPr lang="en-US" sz="120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a:latin typeface="+mn-lt"/>
              </a:rPr>
              <a:t>Support to families experiencing an absences (this can include short and long term deployments, training, Imposed Rand other work-related separations)</a:t>
            </a:r>
            <a:endParaRPr lang="en-US"/>
          </a:p>
          <a:p>
            <a:pPr marL="171450" indent="-171450"/>
            <a:r>
              <a:rPr lang="en-US" sz="1100">
                <a:latin typeface="+mn-lt"/>
              </a:rPr>
              <a:t>Warmline is a phone, text, or email service where we check in on your loved ones to provide a listening ear and offer deployment support</a:t>
            </a:r>
          </a:p>
          <a:p>
            <a:pPr marL="171450" indent="-171450"/>
            <a:r>
              <a:rPr lang="en-US" sz="1100">
                <a:latin typeface="+mn-lt"/>
              </a:rPr>
              <a:t>Deployment Education could be our deployment checklist or </a:t>
            </a:r>
            <a:r>
              <a:rPr lang="en-US"/>
              <a:t>preparing for deployment/reunion </a:t>
            </a:r>
            <a:r>
              <a:rPr lang="en-US">
                <a:latin typeface="+mn-lt"/>
              </a:rPr>
              <a:t>program</a:t>
            </a:r>
            <a:r>
              <a:rPr lang="en-US" sz="1100">
                <a:latin typeface="+mn-lt"/>
              </a:rPr>
              <a:t> where we discuss the deployment cycle.</a:t>
            </a:r>
            <a:r>
              <a:rPr lang="en-US">
                <a:latin typeface="+mn-lt"/>
              </a:rPr>
              <a:t> </a:t>
            </a:r>
            <a:endParaRPr lang="en-US" sz="1100">
              <a:latin typeface="+mn-lt"/>
            </a:endParaRPr>
          </a:p>
          <a:p>
            <a:pPr marL="171450" indent="-171450"/>
            <a:r>
              <a:rPr lang="en-US" sz="1100">
                <a:latin typeface="+mn-lt"/>
              </a:rPr>
              <a:t>When overseas on an OPERATION your family may be able to access Morale Mail service from their local MFRC. If there is one in their area. </a:t>
            </a:r>
            <a:r>
              <a:rPr lang="en-US" sz="1100">
                <a:solidFill>
                  <a:srgbClr val="333333"/>
                </a:solidFill>
                <a:latin typeface="+mn-lt"/>
              </a:rPr>
              <a:t>The morale mail service is a free one-way mail service.</a:t>
            </a:r>
          </a:p>
          <a:p>
            <a:pPr marL="171450" indent="-171450"/>
            <a:r>
              <a:rPr lang="en-US" sz="1100">
                <a:latin typeface="+mn-lt"/>
              </a:rPr>
              <a:t>For each Navy deployment </a:t>
            </a:r>
            <a:r>
              <a:rPr lang="en-US">
                <a:latin typeface="+mn-lt"/>
              </a:rPr>
              <a:t>4</a:t>
            </a:r>
            <a:r>
              <a:rPr lang="en-US" sz="110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a:solidFill>
                  <a:srgbClr val="616161"/>
                </a:solidFill>
              </a:rPr>
              <a:t>Parents of CAF Members Social – online! </a:t>
            </a:r>
            <a:endParaRPr lang="en-US"/>
          </a:p>
          <a:p>
            <a:r>
              <a:rPr lang="en-US">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a:solidFill>
                  <a:srgbClr val="616161"/>
                </a:solidFill>
              </a:rPr>
              <a:t>Within the release process we also have a Family Liaison Counsellor who is a civilian Registered Social Worker </a:t>
            </a:r>
            <a:endParaRPr lang="en-US"/>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We are a non-profit charity</a:t>
            </a:r>
          </a:p>
          <a:p>
            <a:r>
              <a:rPr lang="en-US" sz="1400"/>
              <a:t>Receive funding through Military Family Services, Base and Unit Support, Provincial and Federal Funding as well as Program Fees  </a:t>
            </a:r>
          </a:p>
          <a:p>
            <a:r>
              <a:rPr lang="en-US" sz="1400" b="1"/>
              <a:t>Only charity to support local military families. Funds raised help us support families over the holidays with financial assistance, operate the community pantries and deliver the Occasional &amp; Respite Child Care Service</a:t>
            </a:r>
          </a:p>
          <a:p>
            <a:r>
              <a:rPr lang="en-US" sz="1400"/>
              <a:t>We are part of the NDWCC (</a:t>
            </a:r>
            <a:r>
              <a:rPr lang="en-US"/>
              <a:t>National </a:t>
            </a:r>
            <a:r>
              <a:rPr lang="en-US" err="1"/>
              <a:t>Defence</a:t>
            </a:r>
            <a:r>
              <a:rPr lang="en-US"/>
              <a:t> Workplace Charitable Campaign) </a:t>
            </a:r>
            <a:r>
              <a:rPr lang="en-US" sz="1400"/>
              <a:t>and can be chosen as a charity of choice</a:t>
            </a:r>
          </a:p>
          <a:p>
            <a:r>
              <a:rPr lang="en-US" sz="1400"/>
              <a:t>Military Family Services:  we receive funds from Military Family Services, a division of Canadian Forces Morale Welfare Services for CORE Services of Information &amp; Awareness, Navigational Support and Intervention.  </a:t>
            </a:r>
          </a:p>
          <a:p>
            <a:r>
              <a:rPr lang="en-US" sz="1400" b="1"/>
              <a:t>Base/Wing Funds:  are used to support local, specific programs, like the 24/7 line, and to augment relocation and absence support services &amp; programs as well as supports like short-term accommodations. </a:t>
            </a:r>
          </a:p>
          <a:p>
            <a:r>
              <a:rPr lang="en-US" sz="140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We partner and refer families to local and national agencies to offer support</a:t>
            </a:r>
          </a:p>
          <a:p>
            <a:pPr marL="171450" indent="-171450"/>
            <a:r>
              <a:rPr lang="en-US"/>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err="1"/>
              <a:t>CFOne</a:t>
            </a:r>
            <a:r>
              <a:rPr lang="en-US"/>
              <a:t> Card number. Maple will confirm the eligibility, and in a few minutes, you will be connected to a Maple doctor virtually.</a:t>
            </a:r>
            <a:endParaRPr lang="en-US" sz="1400"/>
          </a:p>
          <a:p>
            <a:pPr marL="171450" indent="-171450"/>
            <a:r>
              <a:rPr lang="en-US"/>
              <a:t>Calian offers access to high-quality healthcare for families of serving CAF members through the Military Family Doctor Network (MFDN)</a:t>
            </a:r>
          </a:p>
          <a:p>
            <a:pPr marL="171450" indent="-171450"/>
            <a:r>
              <a:rPr lang="en-US"/>
              <a:t>Strongest Families Institute help manage issues affecting your family such as anxiety and depression, temper outbursts, not listening, verbal and physical aggression, difficulties paying attention, separation anxiety</a:t>
            </a:r>
          </a:p>
          <a:p>
            <a:pPr marL="171450" indent="-171450"/>
            <a:r>
              <a:rPr lang="en-US"/>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a:latin typeface="Century Gothic" panose="020B0502020202020204" pitchFamily="34" charset="0"/>
              <a:ea typeface="+mn-lt"/>
              <a:cs typeface="Arial"/>
            </a:endParaRPr>
          </a:p>
          <a:p>
            <a:r>
              <a:rPr lang="en-US" b="0" i="0">
                <a:solidFill>
                  <a:srgbClr val="414141"/>
                </a:solidFill>
                <a:effectLst/>
                <a:latin typeface="Montserrat" panose="00000500000000000000" pitchFamily="2" charset="0"/>
              </a:rPr>
              <a:t>It is module-based learning and free to enroll! It aims t</a:t>
            </a:r>
            <a:r>
              <a:rPr lang="en-US" sz="1100" b="0" i="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a:solidFill>
                  <a:srgbClr val="1F2225"/>
                </a:solidFill>
                <a:effectLst/>
                <a:latin typeface="Century Gothic" panose="020B0502020202020204" pitchFamily="34" charset="0"/>
              </a:rPr>
              <a:t>We have started to promote this resource to schools in our region.</a:t>
            </a:r>
          </a:p>
          <a:p>
            <a:r>
              <a:rPr lang="en-US" sz="1100" b="0" i="0">
                <a:solidFill>
                  <a:srgbClr val="1F2225"/>
                </a:solidFill>
                <a:effectLst/>
                <a:latin typeface="Century Gothic" panose="020B0502020202020204" pitchFamily="34" charset="0"/>
              </a:rPr>
              <a:t>If you would like us to share this resource with your child’s school, please let us know! </a:t>
            </a:r>
          </a:p>
          <a:p>
            <a:endParaRPr lang="en-US" sz="1100" b="0" i="0">
              <a:solidFill>
                <a:srgbClr val="1F2225"/>
              </a:solidFill>
              <a:effectLst/>
              <a:latin typeface="Century Gothic" panose="020B0502020202020204" pitchFamily="34" charset="0"/>
            </a:endParaRPr>
          </a:p>
          <a:p>
            <a:pPr marL="139700" indent="0">
              <a:buNone/>
            </a:pPr>
            <a:r>
              <a:rPr lang="en-US" b="0" i="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We have launched a community pantry initiative to meet the demand for food insecurity. </a:t>
            </a:r>
          </a:p>
          <a:p>
            <a:pPr marL="171450" indent="-171450">
              <a:buFont typeface="Arial"/>
              <a:buChar char="•"/>
            </a:pPr>
            <a:r>
              <a:rPr lang="en-US"/>
              <a:t>Completely anonymous. </a:t>
            </a:r>
          </a:p>
          <a:p>
            <a:pPr marL="171450" indent="-171450">
              <a:buFont typeface="Arial"/>
              <a:buChar char="•"/>
            </a:pPr>
            <a:r>
              <a:rPr lang="en-US"/>
              <a:t>Serves around 1-3 individuals daily. </a:t>
            </a:r>
          </a:p>
          <a:p>
            <a:pPr marL="171450" indent="-171450">
              <a:buFont typeface="Arial"/>
              <a:buChar char="•"/>
            </a:pPr>
            <a:r>
              <a:rPr lang="en-US"/>
              <a:t>Food donations are welcome drop off with the admin team at either location.</a:t>
            </a:r>
          </a:p>
          <a:p>
            <a:pPr marL="171450" indent="-171450">
              <a:buFont typeface="Arial"/>
              <a:buChar char="•"/>
            </a:pPr>
            <a:r>
              <a:rPr lang="en-US"/>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EC5-CB8B-FE25-1C05-52A9AF50B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851E-B70A-C19B-96D6-4506ADC28A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6724C9-BAEB-4E73-C430-898C0BFDFB75}"/>
              </a:ext>
            </a:extLst>
          </p:cNvPr>
          <p:cNvSpPr>
            <a:spLocks noGrp="1"/>
          </p:cNvSpPr>
          <p:nvPr>
            <p:ph type="body" idx="1"/>
          </p:nvPr>
        </p:nvSpPr>
        <p:spPr/>
        <p:txBody>
          <a:bodyPr/>
          <a:lstStyle/>
          <a:p>
            <a:pPr marL="171450" indent="-171450">
              <a:buFont typeface="Arial"/>
              <a:buChar char="•"/>
            </a:pPr>
            <a:r>
              <a:rPr lang="en-US" b="0" i="0">
                <a:solidFill>
                  <a:srgbClr val="333333"/>
                </a:solidFill>
                <a:effectLst/>
                <a:latin typeface="Helvetica Neue"/>
              </a:rPr>
              <a:t>Items are available on a first-come basis. </a:t>
            </a:r>
          </a:p>
          <a:p>
            <a:pPr marL="171450" indent="-171450">
              <a:buFont typeface="Arial"/>
              <a:buChar char="•"/>
            </a:pPr>
            <a:r>
              <a:rPr lang="en-US" b="0" i="0">
                <a:solidFill>
                  <a:srgbClr val="333333"/>
                </a:solidFill>
                <a:effectLst/>
                <a:latin typeface="Helvetica Neue"/>
              </a:rPr>
              <a:t>Members can borrow up to 2 items for two (2) weeks. </a:t>
            </a:r>
          </a:p>
          <a:p>
            <a:pPr marL="171450" indent="-171450">
              <a:buFont typeface="Arial"/>
              <a:buChar char="•"/>
            </a:pPr>
            <a:r>
              <a:rPr lang="en-US" b="0" i="0">
                <a:solidFill>
                  <a:srgbClr val="333333"/>
                </a:solidFill>
                <a:effectLst/>
                <a:latin typeface="Helvetica Neue"/>
              </a:rPr>
              <a:t>Pick up and drop off locations are specified at time of check out</a:t>
            </a:r>
            <a:endParaRPr lang="en-US"/>
          </a:p>
        </p:txBody>
      </p:sp>
    </p:spTree>
    <p:extLst>
      <p:ext uri="{BB962C8B-B14F-4D97-AF65-F5344CB8AC3E}">
        <p14:creationId xmlns:p14="http://schemas.microsoft.com/office/powerpoint/2010/main" val="160646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a:t>Occasional &amp; Respite Care is available weekday mornings and some Saturdays. </a:t>
            </a:r>
          </a:p>
          <a:p>
            <a:pPr marL="171450" indent="-171450"/>
            <a:r>
              <a:rPr lang="en-US"/>
              <a:t>The service rotates between Halifax and Shearwater. </a:t>
            </a:r>
          </a:p>
          <a:p>
            <a:pPr marL="171450" indent="-171450"/>
            <a:r>
              <a:rPr lang="en-US"/>
              <a:t>Children and infants ages eight months up to 12 years of age</a:t>
            </a:r>
          </a:p>
          <a:p>
            <a:pPr marL="171450" indent="-171450"/>
            <a:r>
              <a:rPr lang="en-US"/>
              <a:t>$20.00 for four hour sessions per child. </a:t>
            </a:r>
          </a:p>
          <a:p>
            <a:pPr marL="171450" indent="-171450"/>
            <a:r>
              <a:rPr lang="en-US"/>
              <a:t>Can be accessed for self care or during relocations, transitions and absences</a:t>
            </a:r>
          </a:p>
        </p:txBody>
      </p:sp>
    </p:spTree>
    <p:extLst>
      <p:ext uri="{BB962C8B-B14F-4D97-AF65-F5344CB8AC3E}">
        <p14:creationId xmlns:p14="http://schemas.microsoft.com/office/powerpoint/2010/main" val="360269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 manage six apartments in Halifax for families of CAF members to use when a crisis, compassionate or exceptional circumstance affects the family’s ability to remain in their home.</a:t>
            </a:r>
          </a:p>
          <a:p>
            <a:pPr marL="171450" indent="-171450">
              <a:buFont typeface="Arial"/>
              <a:buChar char="•"/>
            </a:pPr>
            <a:r>
              <a:rPr lang="en-US" dirty="0"/>
              <a:t>The stay is subsidized by the H&amp;R MFRC and an established criteria is used to determine priority stays and length of stay.</a:t>
            </a:r>
          </a:p>
          <a:p>
            <a:endParaRPr lang="en-CA" dirty="0"/>
          </a:p>
        </p:txBody>
      </p:sp>
    </p:spTree>
    <p:extLst>
      <p:ext uri="{BB962C8B-B14F-4D97-AF65-F5344CB8AC3E}">
        <p14:creationId xmlns:p14="http://schemas.microsoft.com/office/powerpoint/2010/main" val="78543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a:t>Follow us in some way, whether it's on social media, signing up for our newsletter, or visiting our website AND</a:t>
            </a:r>
            <a:endParaRPr lang="en-US" sz="1400"/>
          </a:p>
          <a:p>
            <a:pPr marL="139700" indent="0">
              <a:buNone/>
            </a:pPr>
            <a:r>
              <a:rPr lang="en-US" sz="1400"/>
              <a:t>Encourage your family members to do the same </a:t>
            </a:r>
          </a:p>
          <a:p>
            <a:pPr marL="139700" indent="0">
              <a:buNone/>
            </a:pPr>
            <a:endParaRPr lang="en-US" sz="1400"/>
          </a:p>
          <a:p>
            <a:pPr marL="139700" indent="0">
              <a:buNone/>
            </a:pPr>
            <a:r>
              <a:rPr lang="en-US" sz="1400"/>
              <a:t>Suggestion: snap a picture send to your family member or share the QR code with them</a:t>
            </a:r>
          </a:p>
          <a:p>
            <a:pPr marL="139700" indent="0">
              <a:buNone/>
            </a:pPr>
            <a:r>
              <a:rPr lang="en-US" sz="1400"/>
              <a:t> </a:t>
            </a:r>
          </a:p>
          <a:p>
            <a:r>
              <a:rPr lang="en-US" sz="1400"/>
              <a:t>Time for questions! </a:t>
            </a:r>
          </a:p>
          <a:p>
            <a:r>
              <a:rPr lang="en-US" sz="140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We serve Central and North Eastern Nova Scotia with facilities located in Halifax (Windsor Park) and Shearwater (12 Wing)</a:t>
            </a:r>
          </a:p>
          <a:p>
            <a:r>
              <a:rPr lang="en-US" sz="140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a:effectLst/>
              </a:rPr>
              <a:t>We define family as: the CAF member and </a:t>
            </a:r>
            <a:r>
              <a:rPr lang="en-US" sz="1400"/>
              <a:t>anyone of significance</a:t>
            </a:r>
            <a:r>
              <a:rPr lang="en-US" sz="1400" b="0" i="0">
                <a:effectLst/>
              </a:rPr>
              <a:t>: spouse, partner, children, parents, relatives, and anyone they consider family to be.</a:t>
            </a:r>
          </a:p>
          <a:p>
            <a:pPr>
              <a:buFont typeface="Arial" panose="020B0604020202020204" pitchFamily="34" charset="0"/>
              <a:buChar char="●"/>
            </a:pPr>
            <a:r>
              <a:rPr lang="en-US" sz="1400"/>
              <a:t>We </a:t>
            </a:r>
            <a:r>
              <a:rPr lang="en-US" sz="1400" err="1"/>
              <a:t>honour</a:t>
            </a:r>
            <a:r>
              <a:rPr lang="en-US" sz="1400"/>
              <a:t> the diversity of families</a:t>
            </a:r>
          </a:p>
          <a:p>
            <a:pPr>
              <a:buFont typeface="Arial" panose="020B0604020202020204" pitchFamily="34" charset="0"/>
              <a:buChar char="●"/>
            </a:pPr>
            <a:r>
              <a:rPr lang="en-US" sz="1400" b="0" i="0">
                <a:effectLst/>
              </a:rPr>
              <a:t>The H&amp;R MFRC serves all 3 elements (Air Force, Army and Navy), Regular Force, reservists, medically releasing members and medically-released Veterans.</a:t>
            </a:r>
            <a:endParaRPr lang="en-US" sz="1400"/>
          </a:p>
          <a:p>
            <a:pPr>
              <a:buFont typeface="Arial" panose="020B0604020202020204" pitchFamily="34" charset="0"/>
              <a:buChar char="●"/>
            </a:pPr>
            <a:r>
              <a:rPr lang="en-US" sz="1400"/>
              <a:t>Services </a:t>
            </a:r>
            <a:r>
              <a:rPr lang="en-US" sz="1400" b="0" i="0">
                <a:effectLst/>
              </a:rPr>
              <a:t>for families</a:t>
            </a:r>
            <a:r>
              <a:rPr lang="en-US" sz="1400"/>
              <a:t> may have different eligibility requirements to support those who are most directly affected by military life</a:t>
            </a:r>
            <a:r>
              <a:rPr lang="en-US" sz="1400" b="0" i="0">
                <a:effectLst/>
              </a:rPr>
              <a:t>.</a:t>
            </a:r>
            <a:endParaRPr lang="en-US" sz="1400" b="0" i="0"/>
          </a:p>
          <a:p>
            <a:pPr>
              <a:buFont typeface="Arial" panose="020B0604020202020204" pitchFamily="34" charset="0"/>
              <a:buChar char="●"/>
            </a:pPr>
            <a:r>
              <a:rPr lang="en-US" sz="1400">
                <a:highlight>
                  <a:srgbClr val="FFFF00"/>
                </a:highlight>
              </a:rPr>
              <a:t>If you are not sure if your family member qualifies for something – </a:t>
            </a:r>
            <a:r>
              <a:rPr lang="en-US" sz="1400" b="1">
                <a:highlight>
                  <a:srgbClr val="FFFF00"/>
                </a:highlight>
              </a:rPr>
              <a:t>just ask us! </a:t>
            </a:r>
            <a:r>
              <a:rPr lang="en-US" sz="140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Now that we have an understanding of what we mean by family, here’s how we approach our work to supporting families who live the military lifestyle</a:t>
            </a:r>
          </a:p>
          <a:p>
            <a:r>
              <a:rPr lang="en-US" sz="1400"/>
              <a:t>Military and Veteran families are unique, each with different needs and strengths. </a:t>
            </a:r>
          </a:p>
          <a:p>
            <a:r>
              <a:rPr lang="en-US" sz="1400"/>
              <a:t>We take a family-</a:t>
            </a:r>
            <a:r>
              <a:rPr lang="en-US" sz="1400" err="1"/>
              <a:t>centred</a:t>
            </a:r>
            <a:r>
              <a:rPr lang="en-US" sz="1400"/>
              <a:t> approach to service delivery that recognizes the complex and ever-changing needs of families. We strive to operate with a high degree of flexibility and responsiveness.</a:t>
            </a:r>
          </a:p>
          <a:p>
            <a:r>
              <a:rPr lang="en-US" sz="1400"/>
              <a:t>Our programs and services encourage family-to-family support and connections with one another. </a:t>
            </a:r>
          </a:p>
          <a:p>
            <a:r>
              <a:rPr lang="en-US" sz="1400"/>
              <a:t>When appropriate, we refer to supports and services in the larger community.</a:t>
            </a:r>
          </a:p>
          <a:p>
            <a:pPr>
              <a:buFont typeface="Arial,Sans-Serif"/>
            </a:pPr>
            <a:r>
              <a:rPr lang="en-US" u="sng"/>
              <a:t>Our services are confidential, we do not report to the Chain of Command.</a:t>
            </a:r>
            <a:r>
              <a:rPr lang="en-US"/>
              <a:t> Using our services does not get reported to the CoC With your permission, we can collaborate with the CoC, Padres, and other </a:t>
            </a:r>
            <a:r>
              <a:rPr lang="en-US" err="1"/>
              <a:t>oganizations</a:t>
            </a:r>
            <a:r>
              <a:rPr lang="en-US"/>
              <a:t> to assist your family.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Our programs and services use an evidence-based approach </a:t>
            </a:r>
          </a:p>
          <a:p>
            <a:pPr marL="171450" indent="-171450"/>
            <a:r>
              <a:rPr lang="en-US" sz="1400"/>
              <a:t>We seek input from families by formal and </a:t>
            </a:r>
            <a:r>
              <a:rPr lang="en-US" sz="1400" b="1"/>
              <a:t>informal surveys, questions, and general feedback</a:t>
            </a:r>
            <a:r>
              <a:rPr lang="en-US" sz="1400"/>
              <a:t>. We follow trends and use the latest research in family support</a:t>
            </a:r>
          </a:p>
          <a:p>
            <a:pPr marL="171450" indent="-171450"/>
            <a:r>
              <a:rPr lang="en-US" sz="1400"/>
              <a:t>We analyze it and use it to help shape how and what we offer. </a:t>
            </a:r>
          </a:p>
          <a:p>
            <a:pPr marL="171450" indent="-171450"/>
            <a:r>
              <a:rPr lang="en-US" sz="1400"/>
              <a:t>Some examples include: Canadian Institute for Military &amp; Veteran Health Research, Military Family Services studies, The Quality of Life Survey, the Community Needs Assessments </a:t>
            </a:r>
          </a:p>
          <a:p>
            <a:pPr marL="171450" indent="-171450"/>
            <a:r>
              <a:rPr lang="en-US" sz="1400"/>
              <a:t>When you participate in military family research you have the potential to influence service changes and funding.  </a:t>
            </a:r>
          </a:p>
          <a:p>
            <a:pPr marL="171450" indent="-171450"/>
            <a:r>
              <a:rPr lang="en-US" sz="140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4/22/2026</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4/22/2026</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4/22/2026</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hyperlink" Target="https://www.surveymonkey.com/r/823HVHZ"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581682"/>
          </a:xfrm>
          <a:solidFill>
            <a:srgbClr val="D22730"/>
          </a:solidFill>
        </p:spPr>
        <p:txBody>
          <a:bodyPr spcFirstLastPara="1" vert="horz" wrap="square" lIns="0" tIns="0" rIns="0" bIns="0" rtlCol="0" anchor="ctr" anchorCtr="0">
            <a:noAutofit/>
          </a:bodyPr>
          <a:lstStyle/>
          <a:p>
            <a:pPr algn="ctr"/>
            <a:r>
              <a:rPr lang="en-CA" sz="3600" b="1">
                <a:solidFill>
                  <a:srgbClr val="FFFFFF"/>
                </a:solidFill>
                <a:latin typeface="Century Gothic"/>
              </a:rPr>
              <a:t>Halifax &amp; Region</a:t>
            </a:r>
            <a:br>
              <a:rPr lang="en-CA" sz="3600" b="1">
                <a:solidFill>
                  <a:srgbClr val="FFFFFF"/>
                </a:solidFill>
                <a:latin typeface="Century Gothic"/>
              </a:rPr>
            </a:br>
            <a:r>
              <a:rPr lang="en-CA" sz="3600" b="1">
                <a:solidFill>
                  <a:srgbClr val="FFFFFF"/>
                </a:solidFill>
                <a:latin typeface="Century Gothic"/>
              </a:rPr>
              <a:t>Military Family Resource Centre</a:t>
            </a:r>
            <a:endParaRPr lang="en-US" sz="3600" b="1">
              <a:solidFill>
                <a:srgbClr val="FFFFFF"/>
              </a:solidFill>
              <a:latin typeface="Century Gothic"/>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24/7 info &amp; referral line, website &amp; social media</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Morale mail drop off</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Connection programs</a:t>
            </a:r>
            <a:endParaRPr lang="en-US" sz="2000">
              <a:latin typeface="Century Gothic"/>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latin typeface="Century Gothic"/>
              </a:rPr>
              <a:t>INFORMATION &amp; AWARENESS</a:t>
            </a:r>
            <a:endParaRPr lang="en-US" sz="390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a:solidFill>
                  <a:srgbClr val="23B3AC"/>
                </a:solidFill>
                <a:latin typeface="Century Gothic"/>
              </a:rPr>
              <a:t>WE ARE</a:t>
            </a:r>
            <a:endParaRPr lang="en-US" sz="3900" b="1">
              <a:latin typeface="Century Gothic"/>
            </a:endParaRPr>
          </a:p>
          <a:p>
            <a:r>
              <a:rPr lang="en-US" sz="3900" b="1">
                <a:solidFill>
                  <a:srgbClr val="DA1984"/>
                </a:solidFill>
                <a:latin typeface="Century Gothic"/>
              </a:rPr>
              <a:t>MILITARY FAMILY</a:t>
            </a:r>
            <a:r>
              <a:rPr lang="en-US" sz="3900" b="1">
                <a:solidFill>
                  <a:srgbClr val="FFBD00"/>
                </a:solidFill>
                <a:latin typeface="Century Gothic"/>
              </a:rPr>
              <a:t> NAVIGATORS</a:t>
            </a:r>
            <a:endParaRPr lang="en-US" b="1">
              <a:latin typeface="Century Gothic"/>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Relocation</a:t>
            </a:r>
            <a:endParaRPr lang="en-US" sz="3600" b="1">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61135" y="2230373"/>
            <a:ext cx="4127478" cy="2119312"/>
          </a:xfrm>
        </p:spPr>
        <p:txBody>
          <a:bodyPr vert="horz" lIns="51435" tIns="25718" rIns="51435" bIns="25718" numCol="1" rtlCol="0" anchor="t" anchorCtr="0" compatLnSpc="1">
            <a:prstTxWarp prst="textNoShape">
              <a:avLst/>
            </a:prstTxWarp>
            <a:noAutofit/>
          </a:bodyPr>
          <a:lstStyle/>
          <a:p>
            <a:pPr>
              <a:buFont typeface="Wingdings" panose="020B0604020202020204" pitchFamily="34" charset="0"/>
              <a:buChar char="ü"/>
            </a:pPr>
            <a:r>
              <a:rPr lang="en-US" sz="2000">
                <a:latin typeface="Century Gothic"/>
                <a:ea typeface="+mn-lt"/>
                <a:cs typeface="+mn-lt"/>
              </a:rPr>
              <a:t>Resources to guide you in your search for health care and housing</a:t>
            </a:r>
          </a:p>
          <a:p>
            <a:pPr>
              <a:buFont typeface="Wingdings" panose="020B0604020202020204" pitchFamily="34" charset="0"/>
              <a:buChar char="ü"/>
            </a:pPr>
            <a:r>
              <a:rPr lang="en-US" sz="2000">
                <a:latin typeface="Century Gothic"/>
                <a:ea typeface="+mn-lt"/>
                <a:cs typeface="+mn-lt"/>
              </a:rPr>
              <a:t>Outreach in the community</a:t>
            </a:r>
          </a:p>
          <a:p>
            <a:pPr>
              <a:buFont typeface="Wingdings" panose="020B0604020202020204" pitchFamily="34" charset="0"/>
              <a:buChar char="ü"/>
            </a:pPr>
            <a:r>
              <a:rPr lang="en-US" sz="2000">
                <a:latin typeface="Century Gothic"/>
                <a:ea typeface="+mn-lt"/>
                <a:cs typeface="+mn-lt"/>
              </a:rPr>
              <a:t>Career &amp; Employment Support</a:t>
            </a:r>
          </a:p>
          <a:p>
            <a:pPr>
              <a:buFont typeface="Wingdings" panose="020B0604020202020204" pitchFamily="34" charset="0"/>
              <a:buChar char="ü"/>
            </a:pPr>
            <a:r>
              <a:rPr lang="en-US" sz="2000">
                <a:latin typeface="Century Gothic"/>
                <a:ea typeface="+mn-lt"/>
                <a:cs typeface="+mn-lt"/>
              </a:rPr>
              <a:t>Diverse Needs and Inclusion</a:t>
            </a:r>
          </a:p>
          <a:p>
            <a:pPr>
              <a:buFont typeface="Wingdings" panose="020B0604020202020204" pitchFamily="34" charset="0"/>
              <a:buChar char="ü"/>
            </a:pPr>
            <a:r>
              <a:rPr lang="en-US" sz="2000">
                <a:latin typeface="Century Gothic"/>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a:latin typeface="Century Gothic"/>
                <a:ea typeface="+mn-lt"/>
                <a:cs typeface="+mn-lt"/>
              </a:rPr>
              <a:t>Warm-line/check-in call or text</a:t>
            </a:r>
          </a:p>
          <a:p>
            <a:pPr>
              <a:buFont typeface="Wingdings" panose="020B0604020202020204" pitchFamily="34" charset="0"/>
              <a:buChar char="ü"/>
            </a:pPr>
            <a:r>
              <a:rPr lang="en-US" sz="2000">
                <a:latin typeface="Century Gothic"/>
                <a:ea typeface="+mn-lt"/>
                <a:cs typeface="+mn-lt"/>
              </a:rPr>
              <a:t>Deployment education</a:t>
            </a:r>
          </a:p>
          <a:p>
            <a:pPr>
              <a:buFont typeface="Wingdings" panose="020B0604020202020204" pitchFamily="34" charset="0"/>
              <a:buChar char="ü"/>
            </a:pPr>
            <a:r>
              <a:rPr lang="en-US" sz="2000">
                <a:latin typeface="Century Gothic"/>
                <a:ea typeface="+mn-lt"/>
                <a:cs typeface="+mn-lt"/>
              </a:rPr>
              <a:t>Social activities &amp; connections</a:t>
            </a:r>
          </a:p>
          <a:p>
            <a:pPr>
              <a:buFont typeface="Wingdings" panose="020B0604020202020204" pitchFamily="34" charset="0"/>
              <a:buChar char="ü"/>
            </a:pPr>
            <a:r>
              <a:rPr lang="en-US" sz="2000">
                <a:latin typeface="Century Gothic"/>
                <a:ea typeface="+mn-lt"/>
                <a:cs typeface="+mn-lt"/>
              </a:rPr>
              <a:t>Morale Mail</a:t>
            </a:r>
          </a:p>
          <a:p>
            <a:pPr>
              <a:buFont typeface="Wingdings" panose="020B0604020202020204" pitchFamily="34" charset="0"/>
              <a:buChar char="ü"/>
            </a:pPr>
            <a:r>
              <a:rPr lang="en-US" sz="2000">
                <a:latin typeface="Century Gothic"/>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Absences / Deployment</a:t>
            </a:r>
            <a:endParaRPr lang="en-US" sz="3600" b="1">
              <a:latin typeface="Century Gothic"/>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a:latin typeface="Century Gothic"/>
                <a:ea typeface="+mn-lt"/>
                <a:cs typeface="+mn-lt"/>
              </a:rPr>
              <a:t>Military 101</a:t>
            </a:r>
            <a:endParaRPr lang="en-US" sz="2000">
              <a:latin typeface="Calibri" panose="020F0502020204030204"/>
              <a:ea typeface="+mn-lt"/>
              <a:cs typeface="+mn-lt"/>
            </a:endParaRPr>
          </a:p>
          <a:p>
            <a:pPr>
              <a:buFont typeface="Wingdings" panose="020B0604020202020204" pitchFamily="34" charset="0"/>
              <a:buChar char="ü"/>
            </a:pPr>
            <a:r>
              <a:rPr lang="en-US" sz="2000">
                <a:latin typeface="Century Gothic"/>
                <a:ea typeface="+mn-lt"/>
                <a:cs typeface="+mn-lt"/>
              </a:rPr>
              <a:t>Parents of CAF Social</a:t>
            </a:r>
            <a:endParaRPr lang="en-US" sz="2000">
              <a:cs typeface="Calibri"/>
            </a:endParaRPr>
          </a:p>
          <a:p>
            <a:pPr>
              <a:buFont typeface="Wingdings" panose="020B0604020202020204" pitchFamily="34" charset="0"/>
              <a:buChar char="ü"/>
            </a:pPr>
            <a:r>
              <a:rPr lang="en-US" sz="2000">
                <a:latin typeface="Century Gothic"/>
                <a:ea typeface="+mn-lt"/>
                <a:cs typeface="+mn-lt"/>
              </a:rPr>
              <a:t>Veteran Family Navigator</a:t>
            </a:r>
          </a:p>
          <a:p>
            <a:pPr>
              <a:buFont typeface="Wingdings" panose="020B0604020202020204" pitchFamily="34" charset="0"/>
              <a:buChar char="ü"/>
            </a:pPr>
            <a:r>
              <a:rPr lang="en-US" sz="2000">
                <a:latin typeface="Century Gothic"/>
                <a:ea typeface="+mn-lt"/>
                <a:cs typeface="+mn-lt"/>
              </a:rPr>
              <a:t>Family Liaison Counsellor</a:t>
            </a:r>
            <a:endParaRPr lang="en-US" sz="200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Transitions</a:t>
            </a:r>
            <a:endParaRPr lang="en-US" sz="3600" b="1">
              <a:latin typeface="Century Gothic"/>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800">
                <a:latin typeface="Century Gothic"/>
                <a:ea typeface="Times New Roman" panose="02020603050405020304" pitchFamily="18" charset="0"/>
                <a:cs typeface="Calibri"/>
              </a:rPr>
              <a:t>Short-term counselling (16+) &amp; Crisis Intervention</a:t>
            </a:r>
            <a:endParaRPr lang="en-US" sz="1800">
              <a:latin typeface="Century Gothic"/>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800">
                <a:latin typeface="Century Gothic"/>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800">
                <a:latin typeface="Century Gothic"/>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800">
                <a:latin typeface="Century Gothic"/>
                <a:ea typeface="Times New Roman" panose="02020603050405020304" pitchFamily="18" charset="0"/>
                <a:cs typeface="Calibri"/>
              </a:rPr>
              <a:t>Financial resources/OP Dasher</a:t>
            </a:r>
            <a:endParaRPr lang="en-CA" sz="1800">
              <a:latin typeface="Century Gothic"/>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800">
                <a:latin typeface="Century Gothic"/>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800">
                <a:latin typeface="Century Gothic"/>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800">
                <a:latin typeface="Century Gothic"/>
                <a:ea typeface="+mn-lt"/>
                <a:cs typeface="+mn-lt"/>
              </a:rPr>
              <a:t>Emergency Family Care Assistance</a:t>
            </a:r>
            <a:endParaRPr lang="en-CA" sz="1800">
              <a:latin typeface="Century Gothic"/>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a:latin typeface="Century Gothic"/>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Pro"/>
                <a:cs typeface="Calibri"/>
              </a:rPr>
              <a:t>FUNDING</a:t>
            </a:r>
            <a:endParaRPr lang="en-US" sz="4000" b="1">
              <a:latin typeface="Century Gothic Pro"/>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a:bodyPr>
          <a:lstStyle/>
          <a:p>
            <a:pPr marL="0" indent="0">
              <a:buNone/>
            </a:pPr>
            <a:r>
              <a:rPr lang="en-US" sz="1800" b="1">
                <a:latin typeface="Century Gothic"/>
                <a:ea typeface="+mn-lt"/>
                <a:cs typeface="+mn-lt"/>
              </a:rPr>
              <a:t>CHARITY OF CHOICE: NDWCC</a:t>
            </a:r>
            <a:br>
              <a:rPr lang="en-US" sz="1800" b="1">
                <a:latin typeface="Century Gothic"/>
                <a:ea typeface="+mn-lt"/>
                <a:cs typeface="+mn-lt"/>
              </a:rPr>
            </a:br>
            <a:br>
              <a:rPr lang="en-US" sz="1800">
                <a:latin typeface="Century Gothic"/>
                <a:ea typeface="+mn-lt"/>
                <a:cs typeface="+mn-lt"/>
              </a:rPr>
            </a:br>
            <a:r>
              <a:rPr lang="en-US" sz="1800">
                <a:latin typeface="Century Gothic"/>
                <a:ea typeface="+mn-lt"/>
                <a:cs typeface="+mn-lt"/>
              </a:rPr>
              <a:t>Independent non-profit with funding through:</a:t>
            </a:r>
          </a:p>
          <a:p>
            <a:r>
              <a:rPr lang="en-US" sz="1800">
                <a:latin typeface="Century Gothic"/>
                <a:ea typeface="+mn-lt"/>
                <a:cs typeface="+mn-lt"/>
              </a:rPr>
              <a:t>Military Family Services (CFMWS)</a:t>
            </a:r>
            <a:endParaRPr lang="en-US">
              <a:latin typeface="Century Gothic"/>
              <a:ea typeface="+mn-lt"/>
              <a:cs typeface="+mn-lt"/>
            </a:endParaRPr>
          </a:p>
          <a:p>
            <a:r>
              <a:rPr lang="en-US" sz="1800">
                <a:latin typeface="Century Gothic"/>
                <a:cs typeface="Calibri"/>
              </a:rPr>
              <a:t>Base/Wing</a:t>
            </a:r>
          </a:p>
          <a:p>
            <a:r>
              <a:rPr lang="en-US" sz="1800">
                <a:latin typeface="Century Gothic"/>
                <a:cs typeface="Calibri"/>
              </a:rPr>
              <a:t>Fundraising/Donations and Sponsorship </a:t>
            </a:r>
          </a:p>
          <a:p>
            <a:r>
              <a:rPr lang="en-US" sz="1800">
                <a:latin typeface="Century Gothic"/>
                <a:cs typeface="Calibri"/>
              </a:rPr>
              <a:t>Program &amp; Service Fees</a:t>
            </a:r>
          </a:p>
          <a:p>
            <a:endParaRPr lang="en-US" sz="1800">
              <a:latin typeface="Century Gothic"/>
              <a:cs typeface="Calibri"/>
            </a:endParaRPr>
          </a:p>
          <a:p>
            <a:endParaRPr lang="en-US" sz="1800">
              <a:latin typeface="Century Gothic"/>
              <a:cs typeface="Calibri"/>
            </a:endParaRPr>
          </a:p>
        </p:txBody>
      </p:sp>
      <p:pic>
        <p:nvPicPr>
          <p:cNvPr id="5" name="Picture 4">
            <a:extLst>
              <a:ext uri="{FF2B5EF4-FFF2-40B4-BE49-F238E27FC236}">
                <a16:creationId xmlns:a16="http://schemas.microsoft.com/office/drawing/2014/main" id="{AEE7185F-B153-0221-8432-C165B5405BDD}"/>
              </a:ext>
            </a:extLst>
          </p:cNvPr>
          <p:cNvPicPr>
            <a:picLocks noChangeAspect="1"/>
          </p:cNvPicPr>
          <p:nvPr/>
        </p:nvPicPr>
        <p:blipFill>
          <a:blip r:embed="rId3"/>
          <a:srcRect t="6075" b="6075"/>
          <a:stretch/>
        </p:blipFill>
        <p:spPr>
          <a:xfrm>
            <a:off x="3952793" y="1421703"/>
            <a:ext cx="4995037" cy="3510515"/>
          </a:xfrm>
          <a:prstGeom prst="rect">
            <a:avLst/>
          </a:prstGeom>
        </p:spPr>
      </p:pic>
    </p:spTree>
    <p:extLst>
      <p:ext uri="{BB962C8B-B14F-4D97-AF65-F5344CB8AC3E}">
        <p14:creationId xmlns:p14="http://schemas.microsoft.com/office/powerpoint/2010/main" val="277274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a:latin typeface="Century Gothic"/>
                <a:ea typeface="+mn-lt"/>
                <a:cs typeface="+mn-lt"/>
              </a:rPr>
              <a:t>Strongest Families Institute</a:t>
            </a:r>
          </a:p>
          <a:p>
            <a:r>
              <a:rPr lang="en-US" sz="2000">
                <a:latin typeface="Century Gothic"/>
                <a:ea typeface="+mn-lt"/>
                <a:cs typeface="+mn-lt"/>
              </a:rPr>
              <a:t>Canadian Forces Member Assistance Program</a:t>
            </a:r>
          </a:p>
          <a:p>
            <a:r>
              <a:rPr lang="en-US" sz="2000">
                <a:latin typeface="Century Gothic"/>
                <a:ea typeface="+mn-lt"/>
                <a:cs typeface="+mn-lt"/>
              </a:rPr>
              <a:t>Health Care</a:t>
            </a:r>
          </a:p>
          <a:p>
            <a:pPr lvl="1"/>
            <a:r>
              <a:rPr lang="en-US" sz="1400">
                <a:latin typeface="Century Gothic"/>
                <a:ea typeface="+mn-lt"/>
                <a:cs typeface="+mn-lt"/>
              </a:rPr>
              <a:t>NS Virtual Health Care</a:t>
            </a:r>
          </a:p>
          <a:p>
            <a:pPr lvl="1"/>
            <a:r>
              <a:rPr lang="en-US" sz="1400">
                <a:latin typeface="Century Gothic"/>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a:solidFill>
                  <a:srgbClr val="DA1984"/>
                </a:solidFill>
                <a:latin typeface="Century Gothic"/>
              </a:rPr>
              <a:t>PARTNERSHIPS</a:t>
            </a:r>
            <a:endParaRPr lang="en-US">
              <a:solidFill>
                <a:srgbClr val="DA1984"/>
              </a:solidFill>
              <a:latin typeface="Century Gothic"/>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4"/>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a:solidFill>
                  <a:schemeClr val="bg1"/>
                </a:solidFill>
                <a:latin typeface="Century Gothic"/>
              </a:rPr>
              <a:t>FAMILY</a:t>
            </a:r>
            <a:br>
              <a:rPr lang="en-US" sz="3600" b="1">
                <a:latin typeface="Century Gothic"/>
              </a:rPr>
            </a:br>
            <a:r>
              <a:rPr lang="en-US" sz="3600" b="1">
                <a:solidFill>
                  <a:schemeClr val="bg1"/>
                </a:solidFill>
                <a:latin typeface="Century Gothic"/>
              </a:rPr>
              <a:t>CONNECTION </a:t>
            </a:r>
            <a:br>
              <a:rPr lang="en-US" sz="3600" b="1">
                <a:latin typeface="Century Gothic"/>
              </a:rPr>
            </a:br>
            <a:r>
              <a:rPr lang="en-US" sz="3600" b="1">
                <a:solidFill>
                  <a:schemeClr val="bg1"/>
                </a:solidFill>
                <a:latin typeface="Century Gothic"/>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7;p12">
            <a:extLst>
              <a:ext uri="{FF2B5EF4-FFF2-40B4-BE49-F238E27FC236}">
                <a16:creationId xmlns:a16="http://schemas.microsoft.com/office/drawing/2014/main" id="{A72F8349-4093-91A8-1EC2-6CD670BAF04D}"/>
              </a:ext>
            </a:extLst>
          </p:cNvPr>
          <p:cNvSpPr txBox="1">
            <a:spLocks/>
          </p:cNvSpPr>
          <p:nvPr/>
        </p:nvSpPr>
        <p:spPr>
          <a:xfrm>
            <a:off x="1270636" y="227973"/>
            <a:ext cx="800100" cy="1414763"/>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6600">
                <a:latin typeface="Century Gothic"/>
              </a:rPr>
              <a:t>!</a:t>
            </a:r>
            <a:endParaRPr lang="en-US" sz="6600"/>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a:latin typeface="Century Gothic"/>
              </a:rPr>
              <a:t>IMPORTANT</a:t>
            </a:r>
            <a:endParaRPr lang="en-US" sz="2000"/>
          </a:p>
        </p:txBody>
      </p:sp>
      <p:pic>
        <p:nvPicPr>
          <p:cNvPr id="3" name="Picture 5" descr="Graphical user interface&#10;&#10;Description automatically generated">
            <a:extLst>
              <a:ext uri="{FF2B5EF4-FFF2-40B4-BE49-F238E27FC236}">
                <a16:creationId xmlns:a16="http://schemas.microsoft.com/office/drawing/2014/main" id="{3B46C104-1325-ABA9-BAEF-F671C7B47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235" y="505181"/>
            <a:ext cx="6100761" cy="6926343"/>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a:solidFill>
                  <a:srgbClr val="1F2225"/>
                </a:solidFill>
                <a:effectLst/>
                <a:latin typeface="Century Gothic" panose="020B0502020202020204" pitchFamily="34" charset="0"/>
              </a:rPr>
              <a:t>April is the Month of the Military Child, established to recognize and thank children from military families.</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a:latin typeface="Century Gothic"/>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a:solidFill>
                  <a:schemeClr val="tx1"/>
                </a:solidFill>
                <a:latin typeface="Century Gothic"/>
                <a:ea typeface="+mn-ea"/>
                <a:cs typeface="+mn-cs"/>
              </a:rPr>
              <a:t>We would like to acknowledge that we are in </a:t>
            </a:r>
            <a:r>
              <a:rPr lang="en-US" sz="1800" kern="1200" err="1">
                <a:solidFill>
                  <a:schemeClr val="tx1"/>
                </a:solidFill>
                <a:latin typeface="Century Gothic"/>
                <a:ea typeface="+mn-ea"/>
                <a:cs typeface="+mn-cs"/>
              </a:rPr>
              <a:t>Mi’kma’ki</a:t>
            </a:r>
            <a:r>
              <a:rPr lang="en-US" sz="1800" kern="1200">
                <a:solidFill>
                  <a:schemeClr val="tx1"/>
                </a:solidFill>
                <a:latin typeface="Century Gothic"/>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a:solidFill>
                  <a:schemeClr val="tx1"/>
                </a:solidFill>
                <a:latin typeface="Century Gothic"/>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a:solidFill>
                  <a:schemeClr val="tx1"/>
                </a:solidFill>
                <a:latin typeface="Century Gothic"/>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a:solidFill>
                  <a:srgbClr val="1F2225"/>
                </a:solidFill>
                <a:effectLst/>
                <a:latin typeface="Century Gothic" panose="020B0502020202020204" pitchFamily="34" charset="0"/>
              </a:rPr>
              <a:t>New course!</a:t>
            </a:r>
            <a:br>
              <a:rPr lang="en-US" sz="2700" b="0" i="0">
                <a:solidFill>
                  <a:srgbClr val="1F2225"/>
                </a:solidFill>
                <a:effectLst/>
                <a:latin typeface="Century Gothic" panose="020B0502020202020204" pitchFamily="34" charset="0"/>
              </a:rPr>
            </a:br>
            <a:r>
              <a:rPr lang="en-US" sz="2700" b="0" i="0">
                <a:solidFill>
                  <a:srgbClr val="1F2225"/>
                </a:solidFill>
                <a:effectLst/>
                <a:latin typeface="Century Gothic" panose="020B0502020202020204" pitchFamily="34" charset="0"/>
              </a:rPr>
              <a:t>Educators Supporting Military-Connected Children!</a:t>
            </a:r>
          </a:p>
          <a:p>
            <a:endParaRPr lang="en-US" sz="2700">
              <a:solidFill>
                <a:srgbClr val="1F2225"/>
              </a:solidFill>
              <a:latin typeface="Century Gothic" panose="020B0502020202020204" pitchFamily="34" charset="0"/>
              <a:ea typeface="+mn-lt"/>
              <a:cs typeface="Arial"/>
            </a:endParaRPr>
          </a:p>
          <a:p>
            <a:r>
              <a:rPr lang="en-US" sz="2700">
                <a:solidFill>
                  <a:srgbClr val="1F2225"/>
                </a:solidFill>
                <a:latin typeface="Century Gothic" panose="020B0502020202020204" pitchFamily="34" charset="0"/>
                <a:ea typeface="+mn-lt"/>
                <a:cs typeface="Arial"/>
              </a:rPr>
              <a:t>School Outreach</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fontScale="85000" lnSpcReduction="20000"/>
          </a:bodyPr>
          <a:lstStyle/>
          <a:p>
            <a:pPr marL="0" indent="0">
              <a:lnSpc>
                <a:spcPct val="120000"/>
              </a:lnSpc>
              <a:buNone/>
            </a:pPr>
            <a:r>
              <a:rPr lang="en-US" sz="3200">
                <a:solidFill>
                  <a:srgbClr val="000000"/>
                </a:solidFill>
                <a:latin typeface="Century Gothic"/>
                <a:ea typeface="+mn-lt"/>
                <a:cs typeface="Arial"/>
              </a:rPr>
              <a:t>All military and Veteran families can access the community pantry anonymously.</a:t>
            </a:r>
            <a:endParaRPr lang="en-US">
              <a:latin typeface="Century Gothic"/>
            </a:endParaRPr>
          </a:p>
          <a:p>
            <a:pPr marL="0" indent="0">
              <a:lnSpc>
                <a:spcPct val="120000"/>
              </a:lnSpc>
              <a:buNone/>
            </a:pPr>
            <a:br>
              <a:rPr lang="en-US"/>
            </a:br>
            <a:endParaRPr lang="en-US">
              <a:latin typeface="Century Gothic"/>
            </a:endParaRPr>
          </a:p>
          <a:p>
            <a:pPr marL="0" indent="0">
              <a:lnSpc>
                <a:spcPct val="120000"/>
              </a:lnSpc>
              <a:buNone/>
            </a:pPr>
            <a:endParaRPr lang="en-US" sz="3200">
              <a:latin typeface="Century Gothic"/>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COMMUNITY PANTRY</a:t>
            </a:r>
            <a:endParaRPr lang="en-US">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897E3936-09C5-5FBA-A309-5D417977E997}"/>
              </a:ext>
            </a:extLst>
          </p:cNvPr>
          <p:cNvPicPr>
            <a:picLocks noChangeAspect="1"/>
          </p:cNvPicPr>
          <p:nvPr/>
        </p:nvPicPr>
        <p:blipFill>
          <a:blip r:embed="rId4"/>
          <a:stretch>
            <a:fillRect/>
          </a:stretch>
        </p:blipFill>
        <p:spPr>
          <a:xfrm>
            <a:off x="7922225" y="3937172"/>
            <a:ext cx="968461" cy="968461"/>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35FF21-8481-A570-63B0-E86A360F3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3109F-10B6-59AB-A1B7-F0D0B9F1CA80}"/>
              </a:ext>
            </a:extLst>
          </p:cNvPr>
          <p:cNvSpPr>
            <a:spLocks noGrp="1"/>
          </p:cNvSpPr>
          <p:nvPr>
            <p:ph idx="1"/>
          </p:nvPr>
        </p:nvSpPr>
        <p:spPr>
          <a:xfrm>
            <a:off x="3984703" y="1997963"/>
            <a:ext cx="4326674" cy="2796013"/>
          </a:xfrm>
        </p:spPr>
        <p:txBody>
          <a:bodyPr vert="horz" lIns="91440" tIns="45720" rIns="91440" bIns="45720" rtlCol="0" anchor="t">
            <a:normAutofit fontScale="77500" lnSpcReduction="20000"/>
          </a:bodyPr>
          <a:lstStyle/>
          <a:p>
            <a:pPr marL="0" indent="0">
              <a:lnSpc>
                <a:spcPct val="120000"/>
              </a:lnSpc>
              <a:buNone/>
            </a:pPr>
            <a:r>
              <a:rPr lang="en-US" sz="3200">
                <a:solidFill>
                  <a:srgbClr val="000000"/>
                </a:solidFill>
                <a:latin typeface="Century Gothic"/>
                <a:ea typeface="+mn-lt"/>
                <a:cs typeface="Arial"/>
              </a:rPr>
              <a:t>Explore a variety of sensory tools at no cost, helping to reduce the expenses on equipment while helping to discover effective strategies that work for their individual needs. </a:t>
            </a:r>
          </a:p>
        </p:txBody>
      </p:sp>
      <p:sp>
        <p:nvSpPr>
          <p:cNvPr id="5" name="Rectangle 4">
            <a:extLst>
              <a:ext uri="{FF2B5EF4-FFF2-40B4-BE49-F238E27FC236}">
                <a16:creationId xmlns:a16="http://schemas.microsoft.com/office/drawing/2014/main" id="{682462A7-68EB-8486-16F3-230213583FD7}"/>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SENSORY LENDING LIBRARY</a:t>
            </a:r>
            <a:endParaRPr lang="en-US">
              <a:cs typeface="Calibri"/>
            </a:endParaRPr>
          </a:p>
        </p:txBody>
      </p:sp>
      <p:pic>
        <p:nvPicPr>
          <p:cNvPr id="2" name="Picture 1">
            <a:extLst>
              <a:ext uri="{FF2B5EF4-FFF2-40B4-BE49-F238E27FC236}">
                <a16:creationId xmlns:a16="http://schemas.microsoft.com/office/drawing/2014/main" id="{A89D5F34-2266-174C-6DB6-33A62BDCBD9E}"/>
              </a:ext>
            </a:extLst>
          </p:cNvPr>
          <p:cNvPicPr>
            <a:picLocks noChangeAspect="1"/>
          </p:cNvPicPr>
          <p:nvPr/>
        </p:nvPicPr>
        <p:blipFill>
          <a:blip r:embed="rId3"/>
          <a:srcRect/>
          <a:stretch/>
        </p:blipFill>
        <p:spPr>
          <a:xfrm>
            <a:off x="-2125" y="1999358"/>
            <a:ext cx="3438241" cy="4584322"/>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629DBFB5-5E27-20FB-77EC-9D47CCC3C1BF}"/>
              </a:ext>
            </a:extLst>
          </p:cNvPr>
          <p:cNvPicPr>
            <a:picLocks noChangeAspect="1"/>
          </p:cNvPicPr>
          <p:nvPr/>
        </p:nvPicPr>
        <p:blipFill>
          <a:blip r:embed="rId4"/>
          <a:stretch>
            <a:fillRect/>
          </a:stretch>
        </p:blipFill>
        <p:spPr>
          <a:xfrm>
            <a:off x="8007177" y="4145691"/>
            <a:ext cx="868063" cy="868063"/>
          </a:xfrm>
          <a:prstGeom prst="rect">
            <a:avLst/>
          </a:prstGeom>
        </p:spPr>
      </p:pic>
    </p:spTree>
    <p:extLst>
      <p:ext uri="{BB962C8B-B14F-4D97-AF65-F5344CB8AC3E}">
        <p14:creationId xmlns:p14="http://schemas.microsoft.com/office/powerpoint/2010/main" val="151955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a:solidFill>
                  <a:srgbClr val="000000"/>
                </a:solidFill>
                <a:latin typeface="Century Gothic"/>
                <a:ea typeface="+mn-lt"/>
                <a:cs typeface="Arial"/>
              </a:rPr>
              <a:t>A flexible and inclusive short-term child care </a:t>
            </a:r>
            <a:r>
              <a:rPr lang="en-US" sz="3000">
                <a:latin typeface="Century Gothic"/>
                <a:cs typeface="Arial"/>
              </a:rPr>
              <a:t>service in Halifax and Shearwater.</a:t>
            </a:r>
            <a:endParaRPr lang="en-US" sz="3000">
              <a:latin typeface="Century Gothic"/>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7"/>
            <a:ext cx="9160460" cy="1012916"/>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OCCASIONAL &amp; RESPITE CHILD CARE</a:t>
            </a:r>
            <a:endParaRPr lang="en-US">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0EC6D4-0A90-5E02-7618-ED179C23C621}"/>
              </a:ext>
            </a:extLst>
          </p:cNvPr>
          <p:cNvSpPr>
            <a:spLocks noGrp="1"/>
          </p:cNvSpPr>
          <p:nvPr>
            <p:ph idx="1"/>
          </p:nvPr>
        </p:nvSpPr>
        <p:spPr>
          <a:xfrm>
            <a:off x="4850628" y="1997963"/>
            <a:ext cx="4039755" cy="2796013"/>
          </a:xfrm>
        </p:spPr>
        <p:txBody>
          <a:bodyPr vert="horz" lIns="91440" tIns="45720" rIns="91440" bIns="45720" rtlCol="0" anchor="t">
            <a:normAutofit fontScale="25000" lnSpcReduction="20000"/>
          </a:bodyPr>
          <a:lstStyle/>
          <a:p>
            <a:pPr marL="0" indent="0">
              <a:lnSpc>
                <a:spcPct val="120000"/>
              </a:lnSpc>
              <a:buNone/>
            </a:pPr>
            <a:r>
              <a:rPr lang="en-US" sz="8000" dirty="0">
                <a:solidFill>
                  <a:srgbClr val="000000"/>
                </a:solidFill>
                <a:latin typeface="Century Gothic"/>
                <a:ea typeface="+mn-lt"/>
                <a:cs typeface="Arial"/>
              </a:rPr>
              <a:t>Six apartments in Halifax for CAF families to use for:</a:t>
            </a:r>
            <a:endParaRPr lang="en-US" sz="8000" dirty="0">
              <a:latin typeface="Century Gothic"/>
              <a:ea typeface="Calibri"/>
              <a:cs typeface="Arial"/>
            </a:endParaRPr>
          </a:p>
          <a:p>
            <a:pPr marL="213995" indent="-213995">
              <a:lnSpc>
                <a:spcPct val="120000"/>
              </a:lnSpc>
            </a:pPr>
            <a:r>
              <a:rPr lang="en-US" sz="8000" dirty="0">
                <a:latin typeface="Century Gothic"/>
                <a:ea typeface="Calibri"/>
                <a:cs typeface="Arial"/>
              </a:rPr>
              <a:t>Medical appointments</a:t>
            </a:r>
          </a:p>
          <a:p>
            <a:pPr marL="213995" indent="-213995">
              <a:lnSpc>
                <a:spcPct val="120000"/>
              </a:lnSpc>
            </a:pPr>
            <a:r>
              <a:rPr lang="en-US" sz="8000" dirty="0">
                <a:latin typeface="Century Gothic"/>
                <a:ea typeface="Calibri"/>
                <a:cs typeface="Arial"/>
              </a:rPr>
              <a:t>Family crisis</a:t>
            </a:r>
          </a:p>
          <a:p>
            <a:pPr marL="213995" indent="-213995">
              <a:lnSpc>
                <a:spcPct val="120000"/>
              </a:lnSpc>
            </a:pPr>
            <a:r>
              <a:rPr lang="en-US" sz="8000" dirty="0">
                <a:latin typeface="Century Gothic"/>
                <a:ea typeface="Calibri"/>
                <a:cs typeface="Arial"/>
              </a:rPr>
              <a:t>Compassionate/exceptional circumstances</a:t>
            </a:r>
          </a:p>
          <a:p>
            <a:pPr marL="213995" indent="-213995">
              <a:lnSpc>
                <a:spcPct val="120000"/>
              </a:lnSpc>
            </a:pPr>
            <a:endParaRPr lang="en-US" sz="8000" dirty="0">
              <a:latin typeface="Century Gothic"/>
              <a:ea typeface="Calibri"/>
              <a:cs typeface="Arial"/>
            </a:endParaRPr>
          </a:p>
          <a:p>
            <a:pPr marL="0" indent="0">
              <a:lnSpc>
                <a:spcPct val="120000"/>
              </a:lnSpc>
              <a:buNone/>
            </a:pPr>
            <a:br>
              <a:rPr lang="en-US" dirty="0"/>
            </a:br>
            <a:endParaRPr lang="en-US" sz="7200" dirty="0">
              <a:latin typeface="Century Gothic"/>
            </a:endParaRPr>
          </a:p>
          <a:p>
            <a:pPr marL="0" indent="0">
              <a:lnSpc>
                <a:spcPct val="120000"/>
              </a:lnSpc>
              <a:buNone/>
            </a:pPr>
            <a:endParaRPr lang="en-US" sz="8000" dirty="0">
              <a:latin typeface="Century Gothic"/>
              <a:cs typeface="Arial"/>
            </a:endParaRPr>
          </a:p>
        </p:txBody>
      </p:sp>
      <p:sp>
        <p:nvSpPr>
          <p:cNvPr id="3" name="Rectangle 2">
            <a:extLst>
              <a:ext uri="{FF2B5EF4-FFF2-40B4-BE49-F238E27FC236}">
                <a16:creationId xmlns:a16="http://schemas.microsoft.com/office/drawing/2014/main" id="{0F72B6C3-F16C-D3FB-35FC-5B8611ACEF1E}"/>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4000" b="1" dirty="0">
                <a:latin typeface="Century Gothic"/>
                <a:ea typeface="+mn-lt"/>
                <a:cs typeface="+mn-lt"/>
              </a:rPr>
              <a:t>SHORT-TERM ACCOMMODATIONS</a:t>
            </a:r>
            <a:endParaRPr lang="en-US" sz="4000" b="1" dirty="0">
              <a:latin typeface="Century Gothic"/>
              <a:ea typeface="+mn-lt"/>
              <a:cs typeface="+mn-lt"/>
            </a:endParaRPr>
          </a:p>
        </p:txBody>
      </p:sp>
      <p:pic>
        <p:nvPicPr>
          <p:cNvPr id="5" name="Picture 4" descr="A kitchen with a table and chairs&#10;&#10;AI-generated content may be incorrect.">
            <a:extLst>
              <a:ext uri="{FF2B5EF4-FFF2-40B4-BE49-F238E27FC236}">
                <a16:creationId xmlns:a16="http://schemas.microsoft.com/office/drawing/2014/main" id="{BDC47B0C-D5D4-FC9C-8FEF-8BEE4842BE36}"/>
              </a:ext>
            </a:extLst>
          </p:cNvPr>
          <p:cNvPicPr>
            <a:picLocks noChangeAspect="1"/>
          </p:cNvPicPr>
          <p:nvPr/>
        </p:nvPicPr>
        <p:blipFill>
          <a:blip r:embed="rId3"/>
          <a:stretch>
            <a:fillRect/>
          </a:stretch>
        </p:blipFill>
        <p:spPr>
          <a:xfrm>
            <a:off x="-2158" y="1997475"/>
            <a:ext cx="4703933" cy="3146025"/>
          </a:xfrm>
          <a:prstGeom prst="rect">
            <a:avLst/>
          </a:prstGeom>
        </p:spPr>
      </p:pic>
    </p:spTree>
    <p:extLst>
      <p:ext uri="{BB962C8B-B14F-4D97-AF65-F5344CB8AC3E}">
        <p14:creationId xmlns:p14="http://schemas.microsoft.com/office/powerpoint/2010/main" val="16649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halifaxmfrc.ca</a:t>
            </a:r>
            <a:endParaRPr lang="en-US"/>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info@hrmfrc.ca</a:t>
            </a:r>
            <a:endParaRPr lang="en-US"/>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902-427-7788</a:t>
            </a:r>
            <a:endParaRPr lang="en-US"/>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In-Person</a:t>
            </a:r>
            <a:endParaRPr lang="en-US"/>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a:solidFill>
                  <a:srgbClr val="FFFFFF"/>
                </a:solidFill>
                <a:latin typeface="Century Gothic"/>
              </a:rPr>
              <a:t>GET CONNECTED</a:t>
            </a:r>
            <a:endParaRPr lang="en-US" sz="4000">
              <a:latin typeface="Century Gothic"/>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entury Gothic"/>
              </a:rPr>
              <a:t>@</a:t>
            </a:r>
            <a:r>
              <a:rPr lang="en-US" sz="3200" err="1">
                <a:latin typeface="Century Gothic"/>
              </a:rPr>
              <a:t>hrmfrc</a:t>
            </a:r>
            <a:endParaRPr lang="en-US" sz="3200"/>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86AC-3C72-A97D-6527-5EDE98EF0879}"/>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a:solidFill>
                  <a:srgbClr val="FFFFFF"/>
                </a:solidFill>
                <a:latin typeface="Century Gothic"/>
              </a:rPr>
              <a:t>POST BRIEFING EVALUATION </a:t>
            </a:r>
            <a:endParaRPr lang="en-US" sz="4000">
              <a:latin typeface="Century Gothic"/>
              <a:cs typeface="Calibri Light" panose="020F0302020204030204"/>
            </a:endParaRPr>
          </a:p>
        </p:txBody>
      </p:sp>
      <p:pic>
        <p:nvPicPr>
          <p:cNvPr id="1026" name="Picture 2">
            <a:extLst>
              <a:ext uri="{FF2B5EF4-FFF2-40B4-BE49-F238E27FC236}">
                <a16:creationId xmlns:a16="http://schemas.microsoft.com/office/drawing/2014/main" id="{55A8712F-289B-1BBF-090C-AD381FC48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63" y="1700892"/>
            <a:ext cx="2193471" cy="2193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E5B06-B1BD-7E4C-39DA-F6AC8FB534D1}"/>
              </a:ext>
            </a:extLst>
          </p:cNvPr>
          <p:cNvSpPr txBox="1"/>
          <p:nvPr/>
        </p:nvSpPr>
        <p:spPr>
          <a:xfrm>
            <a:off x="2261506" y="4351564"/>
            <a:ext cx="4620986" cy="307777"/>
          </a:xfrm>
          <a:prstGeom prst="rect">
            <a:avLst/>
          </a:prstGeom>
          <a:noFill/>
        </p:spPr>
        <p:txBody>
          <a:bodyPr wrap="square" rtlCol="0">
            <a:spAutoFit/>
          </a:bodyPr>
          <a:lstStyle/>
          <a:p>
            <a:pPr algn="ctr"/>
            <a:r>
              <a:rPr lang="en-CA" u="sng">
                <a:solidFill>
                  <a:schemeClr val="tx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https://www.surveymonkey.com/r/823HVHZ</a:t>
            </a:r>
            <a:r>
              <a:rPr lang="en-CA">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26840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3"/>
          <a:srcRect l="30261" t="-73" r="36779" b="150"/>
          <a:stretch>
            <a:fillRect/>
          </a:stretch>
        </p:blipFill>
        <p:spPr>
          <a:xfrm>
            <a:off x="6601120" y="5953"/>
            <a:ext cx="2539752" cy="5139521"/>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424543" y="2011257"/>
            <a:ext cx="5468749" cy="22662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a:latin typeface="Century Gothic"/>
              </a:rPr>
              <a:t>To strengthen the well-being </a:t>
            </a:r>
            <a:endParaRPr lang="en-US" sz="2800">
              <a:latin typeface="Century Gothic" panose="020B0502020202020204" pitchFamily="34" charset="0"/>
            </a:endParaRPr>
          </a:p>
          <a:p>
            <a:pPr>
              <a:lnSpc>
                <a:spcPct val="100000"/>
              </a:lnSpc>
              <a:spcBef>
                <a:spcPts val="0"/>
              </a:spcBef>
            </a:pPr>
            <a:r>
              <a:rPr lang="en-US" sz="2800">
                <a:latin typeface="Century Gothic"/>
              </a:rPr>
              <a:t>of all those who share the unique experience of </a:t>
            </a:r>
            <a:endParaRPr lang="en-US" sz="2800">
              <a:latin typeface="Century Gothic" panose="020B0502020202020204" pitchFamily="34" charset="0"/>
            </a:endParaRPr>
          </a:p>
          <a:p>
            <a:pPr>
              <a:lnSpc>
                <a:spcPct val="100000"/>
              </a:lnSpc>
              <a:spcBef>
                <a:spcPts val="0"/>
              </a:spcBef>
            </a:pPr>
            <a:r>
              <a:rPr lang="en-US" sz="2800">
                <a:latin typeface="Century Gothic"/>
              </a:rPr>
              <a:t>military life. </a:t>
            </a:r>
            <a:endParaRPr lang="en-US" sz="2800">
              <a:latin typeface="Century Gothic" panose="020B0502020202020204" pitchFamily="34" charset="0"/>
            </a:endParaRPr>
          </a:p>
        </p:txBody>
      </p:sp>
      <p:sp>
        <p:nvSpPr>
          <p:cNvPr id="2" name="Rectangle 1">
            <a:extLst>
              <a:ext uri="{FF2B5EF4-FFF2-40B4-BE49-F238E27FC236}">
                <a16:creationId xmlns:a16="http://schemas.microsoft.com/office/drawing/2014/main" id="{376431D9-B6D6-1E9A-B05E-171EFB8146F2}"/>
              </a:ext>
            </a:extLst>
          </p:cNvPr>
          <p:cNvSpPr/>
          <p:nvPr/>
        </p:nvSpPr>
        <p:spPr>
          <a:xfrm>
            <a:off x="0" y="-85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ea typeface="Calibri"/>
                <a:cs typeface="Calibri"/>
              </a:rPr>
              <a:t>MISSION STATEMENT</a:t>
            </a:r>
            <a:endParaRPr lang="en-US" sz="4000" b="1">
              <a:latin typeface="Century Gothic"/>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l="4410" t="21740" r="-4410" b="30010"/>
          <a:stretch>
            <a:fillRect/>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152120"/>
            <a:ext cx="6963188" cy="3707621"/>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a:latin typeface="Century Gothic"/>
              </a:rPr>
              <a:t>UNIQUE CHARACTERISTICS</a:t>
            </a:r>
            <a:endParaRPr lang="en-US" sz="4000" b="1">
              <a:latin typeface="Century Gothic"/>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a:solidFill>
                  <a:schemeClr val="dk1"/>
                </a:solidFill>
                <a:latin typeface="Century Gothic"/>
                <a:ea typeface="Montserrat Light"/>
                <a:cs typeface="Montserrat Light"/>
                <a:sym typeface="Montserrat Light"/>
              </a:rPr>
              <a:t>Relocation</a:t>
            </a:r>
            <a:endParaRPr sz="2400" b="1">
              <a:solidFill>
                <a:schemeClr val="dk1"/>
              </a:solidFill>
              <a:latin typeface="Century Gothic"/>
              <a:ea typeface="Montserrat Light"/>
              <a:cs typeface="Montserrat Light"/>
              <a:sym typeface="Montserrat Light"/>
            </a:endParaRPr>
          </a:p>
          <a:p>
            <a:pPr marL="0" lvl="0" indent="0" algn="r"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algn="r">
              <a:spcAft>
                <a:spcPts val="1600"/>
              </a:spcAft>
            </a:pPr>
            <a:r>
              <a:rPr lang="en-US" kern="0">
                <a:latin typeface="Century Gothic"/>
              </a:rPr>
              <a:t>Programs &amp; services that support relocation and community</a:t>
            </a:r>
            <a:r>
              <a:rPr lang="en-US">
                <a:latin typeface="Century Gothic"/>
              </a:rPr>
              <a:t> integration</a:t>
            </a:r>
            <a:endParaRPr lang="en">
              <a:solidFill>
                <a:schemeClr val="dk1"/>
              </a:solidFill>
              <a:latin typeface="Century Gothic"/>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Absences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Transitions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1" y="1824313"/>
            <a:ext cx="5894070" cy="2573516"/>
          </a:xfrm>
          <a:prstGeom prst="rect">
            <a:avLst/>
          </a:prstGeom>
        </p:spPr>
        <p:txBody>
          <a:bodyPr vert="horz" lIns="91440" tIns="45720" rIns="91440" bIns="45720" rtlCol="0" anchor="t">
            <a:normAutofit lnSpcReduction="10000"/>
          </a:bodyPr>
          <a:lstStyle/>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T</a:t>
            </a:r>
            <a:r>
              <a:rPr lang="en-US" sz="2000" kern="1200">
                <a:solidFill>
                  <a:schemeClr val="bg1"/>
                </a:solidFill>
                <a:latin typeface="Century Gothic"/>
                <a:ea typeface="+mn-ea"/>
                <a:cs typeface="+mn-cs"/>
              </a:rPr>
              <a:t>he </a:t>
            </a:r>
            <a:r>
              <a:rPr lang="en-US" sz="2000" b="0" i="0" kern="1200">
                <a:solidFill>
                  <a:schemeClr val="bg1"/>
                </a:solidFill>
                <a:effectLst/>
                <a:latin typeface="Century Gothic"/>
                <a:ea typeface="+mn-ea"/>
                <a:cs typeface="+mn-cs"/>
              </a:rPr>
              <a:t>CAF member (Reg Force &amp; Reservist)</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Veterans</a:t>
            </a:r>
          </a:p>
          <a:p>
            <a:pPr marL="342900" lvl="1"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Spouse</a:t>
            </a:r>
            <a:r>
              <a:rPr lang="en-US" sz="2000" kern="1200">
                <a:solidFill>
                  <a:schemeClr val="bg1"/>
                </a:solidFill>
                <a:latin typeface="Century Gothic"/>
                <a:ea typeface="+mn-ea"/>
                <a:cs typeface="+mn-cs"/>
              </a:rPr>
              <a:t> / </a:t>
            </a:r>
            <a:r>
              <a:rPr lang="en-US" sz="2000" b="0" i="0" kern="1200">
                <a:solidFill>
                  <a:schemeClr val="bg1"/>
                </a:solidFill>
                <a:effectLst/>
                <a:latin typeface="Century Gothic"/>
                <a:ea typeface="+mn-ea"/>
                <a:cs typeface="+mn-cs"/>
              </a:rPr>
              <a:t>Partner</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Parents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Children</a:t>
            </a:r>
          </a:p>
          <a:p>
            <a:pPr marL="342900" indent="-342900">
              <a:spcAft>
                <a:spcPts val="600"/>
              </a:spcAft>
              <a:buFont typeface="Wingdings" panose="05000000000000000000" pitchFamily="2" charset="2"/>
              <a:buChar char="ü"/>
            </a:pPr>
            <a:r>
              <a:rPr lang="en-US" sz="2000" kern="1200">
                <a:solidFill>
                  <a:schemeClr val="bg1"/>
                </a:solidFill>
                <a:latin typeface="Century Gothic"/>
                <a:ea typeface="+mn-ea"/>
                <a:cs typeface="+mn-cs"/>
              </a:rPr>
              <a:t>R</a:t>
            </a:r>
            <a:r>
              <a:rPr lang="en-US" sz="2000" b="0" i="0" kern="1200">
                <a:solidFill>
                  <a:schemeClr val="bg1"/>
                </a:solidFill>
                <a:effectLst/>
                <a:latin typeface="Century Gothic"/>
                <a:ea typeface="+mn-ea"/>
                <a:cs typeface="+mn-cs"/>
              </a:rPr>
              <a:t>elatives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Anyone </a:t>
            </a:r>
            <a:r>
              <a:rPr lang="en-US" sz="2000" b="1" i="0" u="sng" kern="1200">
                <a:solidFill>
                  <a:schemeClr val="bg1"/>
                </a:solidFill>
                <a:effectLst/>
                <a:latin typeface="Century Gothic"/>
                <a:ea typeface="+mn-ea"/>
                <a:cs typeface="+mn-cs"/>
              </a:rPr>
              <a:t>you</a:t>
            </a:r>
            <a:r>
              <a:rPr lang="en-US" sz="2000" b="0" i="0" kern="1200">
                <a:solidFill>
                  <a:schemeClr val="bg1"/>
                </a:solidFill>
                <a:effectLst/>
                <a:latin typeface="Century Gothic"/>
                <a:ea typeface="+mn-ea"/>
                <a:cs typeface="+mn-cs"/>
              </a:rPr>
              <a:t> consider</a:t>
            </a:r>
            <a:endParaRPr lang="en-US" sz="2000" kern="1200">
              <a:solidFill>
                <a:schemeClr val="bg1"/>
              </a:solidFill>
              <a:latin typeface="Century Gothic"/>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OUR DEFINITION OF FAMILY</a:t>
            </a:r>
          </a:p>
        </p:txBody>
      </p:sp>
      <p:pic>
        <p:nvPicPr>
          <p:cNvPr id="7" name="Picture 6" descr="A collage of photos&#10;&#10;Description automatically generated with medium confidence">
            <a:extLst>
              <a:ext uri="{FF2B5EF4-FFF2-40B4-BE49-F238E27FC236}">
                <a16:creationId xmlns:a16="http://schemas.microsoft.com/office/drawing/2014/main" id="{21BC3976-8FCC-B1C1-BFC2-063864E29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3083" y="2930188"/>
            <a:ext cx="5034639" cy="131970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a:solidFill>
                  <a:schemeClr val="tx1"/>
                </a:solidFill>
                <a:latin typeface="Century Gothic"/>
              </a:rPr>
              <a:t>FAMILY-CENTRED APPROACH</a:t>
            </a:r>
            <a:endParaRPr lang="en-US">
              <a:solidFill>
                <a:schemeClr val="tx1"/>
              </a:solidFill>
              <a:latin typeface="Century Gothic"/>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58942332"/>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3FD55DC-364E-5FE0-0F60-7B212A68E3A1}"/>
              </a:ext>
            </a:extLst>
          </p:cNvPr>
          <p:cNvSpPr txBox="1"/>
          <p:nvPr/>
        </p:nvSpPr>
        <p:spPr>
          <a:xfrm>
            <a:off x="558560" y="3917471"/>
            <a:ext cx="80053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ro"/>
              </a:rPr>
              <a:t>Our services are confidential, we do not report to the Chain of Command</a:t>
            </a:r>
          </a:p>
        </p:txBody>
      </p:sp>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503695"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a:solidFill>
                  <a:srgbClr val="FFBD00"/>
                </a:solidFill>
                <a:latin typeface="Century Gothic"/>
              </a:rPr>
              <a:t>AND TAKE AN</a:t>
            </a:r>
          </a:p>
          <a:p>
            <a:r>
              <a:rPr lang="en-CA" sz="3900" b="1">
                <a:solidFill>
                  <a:srgbClr val="77BE21"/>
                </a:solidFill>
                <a:latin typeface="Century Gothic"/>
              </a:rPr>
              <a:t>EVIDENCE BASED</a:t>
            </a:r>
            <a:r>
              <a:rPr lang="en-CA" sz="3900" b="1">
                <a:solidFill>
                  <a:srgbClr val="FFBD00"/>
                </a:solidFill>
                <a:latin typeface="Century Gothic"/>
              </a:rPr>
              <a:t> </a:t>
            </a:r>
          </a:p>
          <a:p>
            <a:r>
              <a:rPr lang="en-CA" sz="3900" b="1">
                <a:solidFill>
                  <a:srgbClr val="FFBD00"/>
                </a:solidFill>
                <a:latin typeface="Century Gothic"/>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459831"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23B3AC"/>
                </a:solidFill>
                <a:latin typeface="Century Gothic"/>
                <a:cs typeface="Calibri Light"/>
              </a:rPr>
              <a:t>WE SEEK </a:t>
            </a:r>
            <a:r>
              <a:rPr lang="en-US" sz="3900" b="1">
                <a:solidFill>
                  <a:srgbClr val="DA1984"/>
                </a:solidFill>
                <a:latin typeface="Century Gothic"/>
                <a:cs typeface="Calibri Light"/>
              </a:rPr>
              <a:t>YOUR</a:t>
            </a:r>
            <a:r>
              <a:rPr lang="en-US" sz="3900" b="1">
                <a:solidFill>
                  <a:srgbClr val="23B3AC"/>
                </a:solidFill>
                <a:latin typeface="Century Gothic"/>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FEB382-56C2-4EB9-8C6F-AEC9A84B90B8}">
  <we:reference id="wa200002492" version="1.0.0.3" store="en-US" storeType="omex"/>
  <we:alternateReferences>
    <we:reference id="wa200002492" version="1.0.0.3" store="omex"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a54f5615cd6aa16c9b0085425818ade3">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9921fa74687ec2b325f535b6b8b9b0eb"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4B63AE-86B9-4D04-93C3-4BCDC07B7161}">
  <ds:schemaRefs>
    <ds:schemaRef ds:uri="07503bee-ffe2-4d6d-8578-aa88a0a87f00"/>
    <ds:schemaRef ds:uri="28dd68ad-6cc0-45f6-b26b-2ef7908f0c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704FEF-79CF-49EC-90D5-B9FF4833D1AF}">
  <ds:schemaRefs>
    <ds:schemaRef ds:uri="http://purl.org/dc/elements/1.1/"/>
    <ds:schemaRef ds:uri="http://purl.org/dc/terms/"/>
    <ds:schemaRef ds:uri="http://schemas.microsoft.com/office/infopath/2007/PartnerControls"/>
    <ds:schemaRef ds:uri="http://schemas.microsoft.com/office/2006/documentManagement/types"/>
    <ds:schemaRef ds:uri="07503bee-ffe2-4d6d-8578-aa88a0a87f00"/>
    <ds:schemaRef ds:uri="http://schemas.microsoft.com/office/2006/metadata/properties"/>
    <ds:schemaRef ds:uri="http://schemas.openxmlformats.org/package/2006/metadata/core-properties"/>
    <ds:schemaRef ds:uri="28dd68ad-6cc0-45f6-b26b-2ef7908f0c50"/>
    <ds:schemaRef ds:uri="http://www.w3.org/XML/1998/namespace"/>
    <ds:schemaRef ds:uri="http://purl.org/dc/dcmitype/"/>
  </ds:schemaRefs>
</ds:datastoreItem>
</file>

<file path=customXml/itemProps3.xml><?xml version="1.0" encoding="utf-8"?>
<ds:datastoreItem xmlns:ds="http://schemas.openxmlformats.org/officeDocument/2006/customXml" ds:itemID="{A7281B3A-C44E-4C6C-90D1-5950E801E3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3287</Words>
  <Application>Microsoft Office PowerPoint</Application>
  <PresentationFormat>On-screen Show (16:9)</PresentationFormat>
  <Paragraphs>248</Paragraphs>
  <Slides>26</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Century Gothic</vt:lpstr>
      <vt:lpstr>Calibri Light</vt:lpstr>
      <vt:lpstr>Baguet Script</vt:lpstr>
      <vt:lpstr>Wingdings</vt:lpstr>
      <vt:lpstr>Helvetica Neue</vt:lpstr>
      <vt:lpstr>Montserrat</vt:lpstr>
      <vt:lpstr>Calibri</vt:lpstr>
      <vt:lpstr>Century Gothic Pro</vt:lpstr>
      <vt:lpstr>Arial</vt:lpstr>
      <vt:lpstr>Arial,Sans-Serif</vt: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lastModifiedBy>Angela Duckworth</cp:lastModifiedBy>
  <cp:revision>2</cp:revision>
  <cp:lastPrinted>2023-01-19T19:41:46Z</cp:lastPrinted>
  <dcterms:modified xsi:type="dcterms:W3CDTF">2026-04-22T13:14:15Z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