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1" r:id="rId2"/>
    <p:sldId id="302" r:id="rId3"/>
    <p:sldId id="297" r:id="rId4"/>
    <p:sldId id="305" r:id="rId5"/>
    <p:sldId id="268" r:id="rId6"/>
    <p:sldId id="303" r:id="rId7"/>
    <p:sldId id="263" r:id="rId8"/>
    <p:sldId id="290" r:id="rId9"/>
    <p:sldId id="304" r:id="rId10"/>
    <p:sldId id="272" r:id="rId11"/>
    <p:sldId id="288" r:id="rId12"/>
    <p:sldId id="309" r:id="rId13"/>
    <p:sldId id="308" r:id="rId14"/>
    <p:sldId id="289" r:id="rId15"/>
    <p:sldId id="307" r:id="rId16"/>
    <p:sldId id="306" r:id="rId17"/>
    <p:sldId id="286" r:id="rId18"/>
    <p:sldId id="301" r:id="rId19"/>
  </p:sldIdLst>
  <p:sldSz cx="9144000" cy="6858000" type="screen4x3"/>
  <p:notesSz cx="7010400" cy="9296400"/>
  <p:defaultTextStyle>
    <a:defPPr>
      <a:defRPr lang="en-CA"/>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8000"/>
    <a:srgbClr val="FF3300"/>
    <a:srgbClr val="FF0000"/>
    <a:srgbClr val="FFFF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0317" autoAdjust="0"/>
  </p:normalViewPr>
  <p:slideViewPr>
    <p:cSldViewPr>
      <p:cViewPr varScale="1">
        <p:scale>
          <a:sx n="112" d="100"/>
          <a:sy n="112" d="100"/>
        </p:scale>
        <p:origin x="15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49155" name="Rectangle 3"/>
          <p:cNvSpPr>
            <a:spLocks noGrp="1" noChangeArrowheads="1"/>
          </p:cNvSpPr>
          <p:nvPr>
            <p:ph type="dt" sz="quarter" idx="1"/>
          </p:nvPr>
        </p:nvSpPr>
        <p:spPr bwMode="auto">
          <a:xfrm>
            <a:off x="3970134" y="0"/>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CA"/>
          </a:p>
        </p:txBody>
      </p:sp>
      <p:sp>
        <p:nvSpPr>
          <p:cNvPr id="49156" name="Rectangle 4"/>
          <p:cNvSpPr>
            <a:spLocks noGrp="1" noChangeArrowheads="1"/>
          </p:cNvSpPr>
          <p:nvPr>
            <p:ph type="ftr" sz="quarter" idx="2"/>
          </p:nvPr>
        </p:nvSpPr>
        <p:spPr bwMode="auto">
          <a:xfrm>
            <a:off x="0" y="8829675"/>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49157" name="Rectangle 5"/>
          <p:cNvSpPr>
            <a:spLocks noGrp="1" noChangeArrowheads="1"/>
          </p:cNvSpPr>
          <p:nvPr>
            <p:ph type="sldNum" sz="quarter" idx="3"/>
          </p:nvPr>
        </p:nvSpPr>
        <p:spPr bwMode="auto">
          <a:xfrm>
            <a:off x="3970134" y="8829675"/>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627C62B-0B94-455A-9F9D-199C8CBC10A5}" type="slidenum">
              <a:rPr lang="en-CA"/>
              <a:pPr>
                <a:defRPr/>
              </a:pPr>
              <a:t>‹#›</a:t>
            </a:fld>
            <a:endParaRPr lang="en-CA"/>
          </a:p>
        </p:txBody>
      </p:sp>
    </p:spTree>
    <p:extLst>
      <p:ext uri="{BB962C8B-B14F-4D97-AF65-F5344CB8AC3E}">
        <p14:creationId xmlns:p14="http://schemas.microsoft.com/office/powerpoint/2010/main" val="464785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defTabSz="923925">
              <a:defRPr sz="1200"/>
            </a:lvl1pPr>
          </a:lstStyle>
          <a:p>
            <a:pPr>
              <a:defRPr/>
            </a:pPr>
            <a:endParaRPr lang="en-CA"/>
          </a:p>
        </p:txBody>
      </p:sp>
      <p:sp>
        <p:nvSpPr>
          <p:cNvPr id="47107" name="Rectangle 3"/>
          <p:cNvSpPr>
            <a:spLocks noGrp="1" noChangeArrowheads="1"/>
          </p:cNvSpPr>
          <p:nvPr>
            <p:ph type="dt" idx="1"/>
          </p:nvPr>
        </p:nvSpPr>
        <p:spPr bwMode="auto">
          <a:xfrm>
            <a:off x="3970134" y="0"/>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defTabSz="923925">
              <a:defRPr sz="1200"/>
            </a:lvl1pPr>
          </a:lstStyle>
          <a:p>
            <a:pPr>
              <a:defRPr/>
            </a:pPr>
            <a:endParaRPr lang="en-CA"/>
          </a:p>
        </p:txBody>
      </p:sp>
      <p:sp>
        <p:nvSpPr>
          <p:cNvPr id="2970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701848" y="4416426"/>
            <a:ext cx="560832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7110" name="Rectangle 6"/>
          <p:cNvSpPr>
            <a:spLocks noGrp="1" noChangeArrowheads="1"/>
          </p:cNvSpPr>
          <p:nvPr>
            <p:ph type="ftr" sz="quarter" idx="4"/>
          </p:nvPr>
        </p:nvSpPr>
        <p:spPr bwMode="auto">
          <a:xfrm>
            <a:off x="0" y="8829675"/>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defTabSz="923925">
              <a:defRPr sz="1200"/>
            </a:lvl1pPr>
          </a:lstStyle>
          <a:p>
            <a:pPr>
              <a:defRPr/>
            </a:pPr>
            <a:endParaRPr lang="en-CA"/>
          </a:p>
        </p:txBody>
      </p:sp>
      <p:sp>
        <p:nvSpPr>
          <p:cNvPr id="47111" name="Rectangle 7"/>
          <p:cNvSpPr>
            <a:spLocks noGrp="1" noChangeArrowheads="1"/>
          </p:cNvSpPr>
          <p:nvPr>
            <p:ph type="sldNum" sz="quarter" idx="5"/>
          </p:nvPr>
        </p:nvSpPr>
        <p:spPr bwMode="auto">
          <a:xfrm>
            <a:off x="3970134" y="8829675"/>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CF173487-4F9F-40C2-B0C6-B1DC7B75511C}" type="slidenum">
              <a:rPr lang="en-CA"/>
              <a:pPr>
                <a:defRPr/>
              </a:pPr>
              <a:t>‹#›</a:t>
            </a:fld>
            <a:endParaRPr lang="en-CA"/>
          </a:p>
        </p:txBody>
      </p:sp>
    </p:spTree>
    <p:extLst>
      <p:ext uri="{BB962C8B-B14F-4D97-AF65-F5344CB8AC3E}">
        <p14:creationId xmlns:p14="http://schemas.microsoft.com/office/powerpoint/2010/main" val="1309434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F173487-4F9F-40C2-B0C6-B1DC7B75511C}" type="slidenum">
              <a:rPr lang="en-CA" smtClean="0"/>
              <a:pPr>
                <a:defRPr/>
              </a:pPr>
              <a:t>5</a:t>
            </a:fld>
            <a:endParaRPr lang="en-CA"/>
          </a:p>
        </p:txBody>
      </p:sp>
    </p:spTree>
    <p:extLst>
      <p:ext uri="{BB962C8B-B14F-4D97-AF65-F5344CB8AC3E}">
        <p14:creationId xmlns:p14="http://schemas.microsoft.com/office/powerpoint/2010/main" val="160237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BCF6794-3B30-42B5-AB0A-A8F35617CED7}" type="slidenum">
              <a:rPr lang="en-CA"/>
              <a:pPr>
                <a:defRPr/>
              </a:pPr>
              <a:t>‹#›</a:t>
            </a:fld>
            <a:endParaRPr lang="en-CA"/>
          </a:p>
        </p:txBody>
      </p:sp>
    </p:spTree>
    <p:extLst>
      <p:ext uri="{BB962C8B-B14F-4D97-AF65-F5344CB8AC3E}">
        <p14:creationId xmlns:p14="http://schemas.microsoft.com/office/powerpoint/2010/main" val="32902812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AF4B464-6204-4012-AF0F-581AEB873153}" type="slidenum">
              <a:rPr lang="en-CA"/>
              <a:pPr>
                <a:defRPr/>
              </a:pPr>
              <a:t>‹#›</a:t>
            </a:fld>
            <a:endParaRPr lang="en-CA"/>
          </a:p>
        </p:txBody>
      </p:sp>
    </p:spTree>
    <p:extLst>
      <p:ext uri="{BB962C8B-B14F-4D97-AF65-F5344CB8AC3E}">
        <p14:creationId xmlns:p14="http://schemas.microsoft.com/office/powerpoint/2010/main" val="1666734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62E13050-997E-4822-BB9C-0CAE17EEB640}" type="slidenum">
              <a:rPr lang="en-CA"/>
              <a:pPr>
                <a:defRPr/>
              </a:pPr>
              <a:t>‹#›</a:t>
            </a:fld>
            <a:endParaRPr lang="en-CA"/>
          </a:p>
        </p:txBody>
      </p:sp>
    </p:spTree>
    <p:extLst>
      <p:ext uri="{BB962C8B-B14F-4D97-AF65-F5344CB8AC3E}">
        <p14:creationId xmlns:p14="http://schemas.microsoft.com/office/powerpoint/2010/main" val="5149499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1D32FD8-F981-451D-A264-87A40AFCB384}" type="slidenum">
              <a:rPr lang="en-CA"/>
              <a:pPr>
                <a:defRPr/>
              </a:pPr>
              <a:t>‹#›</a:t>
            </a:fld>
            <a:endParaRPr lang="en-CA"/>
          </a:p>
        </p:txBody>
      </p:sp>
    </p:spTree>
    <p:extLst>
      <p:ext uri="{BB962C8B-B14F-4D97-AF65-F5344CB8AC3E}">
        <p14:creationId xmlns:p14="http://schemas.microsoft.com/office/powerpoint/2010/main" val="37999469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F8342D8-ED36-46EF-991D-433178A03D3A}" type="slidenum">
              <a:rPr lang="en-CA"/>
              <a:pPr>
                <a:defRPr/>
              </a:pPr>
              <a:t>‹#›</a:t>
            </a:fld>
            <a:endParaRPr lang="en-CA"/>
          </a:p>
        </p:txBody>
      </p:sp>
    </p:spTree>
    <p:extLst>
      <p:ext uri="{BB962C8B-B14F-4D97-AF65-F5344CB8AC3E}">
        <p14:creationId xmlns:p14="http://schemas.microsoft.com/office/powerpoint/2010/main" val="116057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579BD2F-2EEE-4AA8-A21E-158FA32B447E}" type="slidenum">
              <a:rPr lang="en-CA"/>
              <a:pPr>
                <a:defRPr/>
              </a:pPr>
              <a:t>‹#›</a:t>
            </a:fld>
            <a:endParaRPr lang="en-CA"/>
          </a:p>
        </p:txBody>
      </p:sp>
    </p:spTree>
    <p:extLst>
      <p:ext uri="{BB962C8B-B14F-4D97-AF65-F5344CB8AC3E}">
        <p14:creationId xmlns:p14="http://schemas.microsoft.com/office/powerpoint/2010/main" val="4306239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A2ABC663-A4E2-4627-B741-74372967911B}" type="slidenum">
              <a:rPr lang="en-CA"/>
              <a:pPr>
                <a:defRPr/>
              </a:pPr>
              <a:t>‹#›</a:t>
            </a:fld>
            <a:endParaRPr lang="en-CA"/>
          </a:p>
        </p:txBody>
      </p:sp>
    </p:spTree>
    <p:extLst>
      <p:ext uri="{BB962C8B-B14F-4D97-AF65-F5344CB8AC3E}">
        <p14:creationId xmlns:p14="http://schemas.microsoft.com/office/powerpoint/2010/main" val="14268165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F8B36A9B-5187-45BF-BAC1-A2002A09165B}" type="slidenum">
              <a:rPr lang="en-CA"/>
              <a:pPr>
                <a:defRPr/>
              </a:pPr>
              <a:t>‹#›</a:t>
            </a:fld>
            <a:endParaRPr lang="en-CA"/>
          </a:p>
        </p:txBody>
      </p:sp>
    </p:spTree>
    <p:extLst>
      <p:ext uri="{BB962C8B-B14F-4D97-AF65-F5344CB8AC3E}">
        <p14:creationId xmlns:p14="http://schemas.microsoft.com/office/powerpoint/2010/main" val="17124350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97384F66-E918-4A49-8E13-CF8949AADAA8}" type="slidenum">
              <a:rPr lang="en-CA"/>
              <a:pPr>
                <a:defRPr/>
              </a:pPr>
              <a:t>‹#›</a:t>
            </a:fld>
            <a:endParaRPr lang="en-CA"/>
          </a:p>
        </p:txBody>
      </p:sp>
    </p:spTree>
    <p:extLst>
      <p:ext uri="{BB962C8B-B14F-4D97-AF65-F5344CB8AC3E}">
        <p14:creationId xmlns:p14="http://schemas.microsoft.com/office/powerpoint/2010/main" val="19204951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309F426E-C24E-43C5-A0CD-8C3AB04F4C83}" type="slidenum">
              <a:rPr lang="en-CA"/>
              <a:pPr>
                <a:defRPr/>
              </a:pPr>
              <a:t>‹#›</a:t>
            </a:fld>
            <a:endParaRPr lang="en-CA"/>
          </a:p>
        </p:txBody>
      </p:sp>
    </p:spTree>
    <p:extLst>
      <p:ext uri="{BB962C8B-B14F-4D97-AF65-F5344CB8AC3E}">
        <p14:creationId xmlns:p14="http://schemas.microsoft.com/office/powerpoint/2010/main" val="41204881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123369BA-E3C6-4463-A2E6-3F0983DC6E5D}" type="slidenum">
              <a:rPr lang="en-CA"/>
              <a:pPr>
                <a:defRPr/>
              </a:pPr>
              <a:t>‹#›</a:t>
            </a:fld>
            <a:endParaRPr lang="en-CA"/>
          </a:p>
        </p:txBody>
      </p:sp>
    </p:spTree>
    <p:extLst>
      <p:ext uri="{BB962C8B-B14F-4D97-AF65-F5344CB8AC3E}">
        <p14:creationId xmlns:p14="http://schemas.microsoft.com/office/powerpoint/2010/main" val="42798821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2EC7E9F-2D18-4943-84F4-2BA525B87E46}" type="slidenum">
              <a:rPr lang="en-CA"/>
              <a:pPr>
                <a:defRPr/>
              </a:pPr>
              <a:t>‹#›</a:t>
            </a:fld>
            <a:endParaRPr lang="en-CA"/>
          </a:p>
        </p:txBody>
      </p:sp>
      <p:pic>
        <p:nvPicPr>
          <p:cNvPr id="1031" name="Picture 7"/>
          <p:cNvPicPr>
            <a:picLocks noChangeAspect="1" noChangeArrowheads="1"/>
          </p:cNvPicPr>
          <p:nvPr userDrawn="1"/>
        </p:nvPicPr>
        <p:blipFill>
          <a:blip r:embed="rId13">
            <a:lum bright="42000" contrast="-48000"/>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userDrawn="1"/>
        </p:nvPicPr>
        <p:blipFill>
          <a:blip r:embed="rId14">
            <a:lum bright="42000" contrast="-36000"/>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3" name="WordArt 9"/>
          <p:cNvSpPr>
            <a:spLocks noChangeArrowheads="1" noChangeShapeType="1" noTextEdit="1"/>
          </p:cNvSpPr>
          <p:nvPr userDrawn="1"/>
        </p:nvSpPr>
        <p:spPr bwMode="auto">
          <a:xfrm>
            <a:off x="838200" y="228600"/>
            <a:ext cx="3429000" cy="271463"/>
          </a:xfrm>
          <a:prstGeom prst="rect">
            <a:avLst/>
          </a:prstGeom>
        </p:spPr>
        <p:txBody>
          <a:bodyPr wrap="none" fromWordArt="1">
            <a:prstTxWarp prst="textPlain">
              <a:avLst>
                <a:gd name="adj" fmla="val 50000"/>
              </a:avLst>
            </a:prstTxWarp>
          </a:bodyPr>
          <a:lstStyle/>
          <a:p>
            <a:pPr algn="ctr"/>
            <a:r>
              <a:rPr lang="en-CA" sz="3600" kern="10">
                <a:ln w="12700">
                  <a:solidFill>
                    <a:srgbClr val="000000"/>
                  </a:solidFill>
                  <a:round/>
                  <a:headEnd/>
                  <a:tailEnd/>
                </a:ln>
                <a:solidFill>
                  <a:srgbClr val="FFFFFF"/>
                </a:solidFill>
                <a:effectLst>
                  <a:outerShdw dist="35921" dir="2700000" algn="ctr" rotWithShape="0">
                    <a:schemeClr val="tx1">
                      <a:alpha val="79999"/>
                    </a:schemeClr>
                  </a:outerShdw>
                </a:effectLst>
                <a:latin typeface="Impact"/>
              </a:rPr>
              <a:t>22 Wing Cottage Club</a:t>
            </a:r>
          </a:p>
        </p:txBody>
      </p:sp>
      <p:grpSp>
        <p:nvGrpSpPr>
          <p:cNvPr id="1034" name="Group 10"/>
          <p:cNvGrpSpPr>
            <a:grpSpLocks/>
          </p:cNvGrpSpPr>
          <p:nvPr userDrawn="1"/>
        </p:nvGrpSpPr>
        <p:grpSpPr bwMode="auto">
          <a:xfrm>
            <a:off x="0" y="0"/>
            <a:ext cx="708025" cy="914400"/>
            <a:chOff x="385" y="0"/>
            <a:chExt cx="1312" cy="1797"/>
          </a:xfrm>
        </p:grpSpPr>
        <p:sp>
          <p:nvSpPr>
            <p:cNvPr id="1036" name="Oval 11"/>
            <p:cNvSpPr>
              <a:spLocks noChangeArrowheads="1"/>
            </p:cNvSpPr>
            <p:nvPr/>
          </p:nvSpPr>
          <p:spPr bwMode="auto">
            <a:xfrm>
              <a:off x="567" y="618"/>
              <a:ext cx="953" cy="95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7" name="Picture 12" descr="22wing_badge"/>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 y="0"/>
              <a:ext cx="1312"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 name="Text Box 14"/>
          <p:cNvSpPr txBox="1">
            <a:spLocks noChangeArrowheads="1"/>
          </p:cNvSpPr>
          <p:nvPr userDrawn="1"/>
        </p:nvSpPr>
        <p:spPr bwMode="auto">
          <a:xfrm>
            <a:off x="1066800" y="5016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1600"/>
              <a:t>On Talon Lake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lum bright="42000" contrast="-36000"/>
            <a:extLst>
              <a:ext uri="{28A0092B-C50C-407E-A947-70E740481C1C}">
                <a14:useLocalDpi xmlns:a14="http://schemas.microsoft.com/office/drawing/2010/main" val="0"/>
              </a:ext>
            </a:extLst>
          </a:blip>
          <a:srcRect/>
          <a:stretch>
            <a:fillRect/>
          </a:stretch>
        </p:blipFill>
        <p:spPr bwMode="auto">
          <a:xfrm>
            <a:off x="0" y="5227638"/>
            <a:ext cx="91440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lum bright="42000" contrast="-48000"/>
            <a:extLst>
              <a:ext uri="{28A0092B-C50C-407E-A947-70E740481C1C}">
                <a14:useLocalDpi xmlns:a14="http://schemas.microsoft.com/office/drawing/2010/main" val="0"/>
              </a:ext>
            </a:extLst>
          </a:blip>
          <a:srcRect/>
          <a:stretch>
            <a:fillRect/>
          </a:stretch>
        </p:blipFill>
        <p:spPr bwMode="auto">
          <a:xfrm>
            <a:off x="0" y="0"/>
            <a:ext cx="91440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Rectangle 6"/>
          <p:cNvSpPr>
            <a:spLocks noChangeArrowheads="1"/>
          </p:cNvSpPr>
          <p:nvPr/>
        </p:nvSpPr>
        <p:spPr bwMode="auto">
          <a:xfrm>
            <a:off x="5795963" y="1773238"/>
            <a:ext cx="2046287"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a:solidFill>
                  <a:schemeClr val="tx2"/>
                </a:solidFill>
              </a:rPr>
              <a:t>On Talon Lake</a:t>
            </a:r>
          </a:p>
        </p:txBody>
      </p:sp>
      <p:sp>
        <p:nvSpPr>
          <p:cNvPr id="2055" name="WordArt 7"/>
          <p:cNvSpPr>
            <a:spLocks noChangeArrowheads="1" noChangeShapeType="1" noTextEdit="1"/>
          </p:cNvSpPr>
          <p:nvPr/>
        </p:nvSpPr>
        <p:spPr bwMode="auto">
          <a:xfrm>
            <a:off x="3276600" y="333375"/>
            <a:ext cx="3240088" cy="576263"/>
          </a:xfrm>
          <a:prstGeom prst="rect">
            <a:avLst/>
          </a:prstGeom>
        </p:spPr>
        <p:txBody>
          <a:bodyPr wrap="none" fromWordArt="1">
            <a:prstTxWarp prst="textPlain">
              <a:avLst>
                <a:gd name="adj" fmla="val 50000"/>
              </a:avLst>
            </a:prstTxWarp>
          </a:bodyPr>
          <a:lstStyle/>
          <a:p>
            <a:pPr algn="ctr"/>
            <a:r>
              <a:rPr lang="en-CA" sz="3600" kern="10">
                <a:ln w="12700">
                  <a:solidFill>
                    <a:srgbClr val="000000"/>
                  </a:solidFill>
                  <a:round/>
                  <a:headEnd/>
                  <a:tailEnd/>
                </a:ln>
                <a:solidFill>
                  <a:srgbClr val="FFFFFF"/>
                </a:solidFill>
                <a:effectLst>
                  <a:outerShdw dist="35921" dir="2700000" algn="ctr" rotWithShape="0">
                    <a:schemeClr val="tx1">
                      <a:alpha val="79999"/>
                    </a:schemeClr>
                  </a:outerShdw>
                </a:effectLst>
                <a:latin typeface="Impact"/>
              </a:rPr>
              <a:t>22 Wing</a:t>
            </a:r>
          </a:p>
        </p:txBody>
      </p:sp>
      <p:grpSp>
        <p:nvGrpSpPr>
          <p:cNvPr id="2056" name="Group 8"/>
          <p:cNvGrpSpPr>
            <a:grpSpLocks/>
          </p:cNvGrpSpPr>
          <p:nvPr/>
        </p:nvGrpSpPr>
        <p:grpSpPr bwMode="auto">
          <a:xfrm>
            <a:off x="47717" y="0"/>
            <a:ext cx="2608014" cy="3400826"/>
            <a:chOff x="385" y="0"/>
            <a:chExt cx="1312" cy="1797"/>
          </a:xfrm>
        </p:grpSpPr>
        <p:sp>
          <p:nvSpPr>
            <p:cNvPr id="2061" name="Oval 9"/>
            <p:cNvSpPr>
              <a:spLocks noChangeArrowheads="1"/>
            </p:cNvSpPr>
            <p:nvPr/>
          </p:nvSpPr>
          <p:spPr bwMode="auto">
            <a:xfrm>
              <a:off x="567" y="618"/>
              <a:ext cx="953" cy="95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62" name="Picture 10" descr="22wing_badg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 y="0"/>
              <a:ext cx="1312"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8" name="WordArt 12"/>
          <p:cNvSpPr>
            <a:spLocks noChangeArrowheads="1" noChangeShapeType="1" noTextEdit="1"/>
          </p:cNvSpPr>
          <p:nvPr/>
        </p:nvSpPr>
        <p:spPr bwMode="auto">
          <a:xfrm>
            <a:off x="2268538" y="908050"/>
            <a:ext cx="6408737" cy="863600"/>
          </a:xfrm>
          <a:prstGeom prst="rect">
            <a:avLst/>
          </a:prstGeom>
        </p:spPr>
        <p:txBody>
          <a:bodyPr wrap="none" fromWordArt="1">
            <a:prstTxWarp prst="textPlain">
              <a:avLst>
                <a:gd name="adj" fmla="val 50000"/>
              </a:avLst>
            </a:prstTxWarp>
          </a:bodyPr>
          <a:lstStyle/>
          <a:p>
            <a:pPr algn="ctr"/>
            <a:r>
              <a:rPr lang="en-CA" sz="3600" kern="10">
                <a:ln w="12700">
                  <a:solidFill>
                    <a:srgbClr val="000000"/>
                  </a:solidFill>
                  <a:round/>
                  <a:headEnd/>
                  <a:tailEnd/>
                </a:ln>
                <a:solidFill>
                  <a:srgbClr val="FFFFFF"/>
                </a:solidFill>
                <a:effectLst>
                  <a:outerShdw dist="35921" dir="2700000" algn="ctr" rotWithShape="0">
                    <a:schemeClr val="tx1">
                      <a:alpha val="79999"/>
                    </a:schemeClr>
                  </a:outerShdw>
                </a:effectLst>
                <a:latin typeface="Impact"/>
              </a:rPr>
              <a:t>Cottage Club</a:t>
            </a:r>
          </a:p>
        </p:txBody>
      </p:sp>
      <p:sp>
        <p:nvSpPr>
          <p:cNvPr id="3" name="TextBox 2"/>
          <p:cNvSpPr txBox="1"/>
          <p:nvPr/>
        </p:nvSpPr>
        <p:spPr>
          <a:xfrm>
            <a:off x="-36512" y="2771053"/>
            <a:ext cx="9181020" cy="3416320"/>
          </a:xfrm>
          <a:prstGeom prst="rect">
            <a:avLst/>
          </a:prstGeom>
          <a:noFill/>
        </p:spPr>
        <p:txBody>
          <a:bodyPr wrap="square" rtlCol="0">
            <a:spAutoFit/>
          </a:bodyPr>
          <a:lstStyle/>
          <a:p>
            <a:pPr algn="ctr"/>
            <a:endParaRPr lang="en-CA" sz="3200" dirty="0">
              <a:latin typeface="Calibri" panose="020F0502020204030204" pitchFamily="34" charset="0"/>
              <a:ea typeface="MS Gothic" panose="020B0609070205080204" pitchFamily="49" charset="-128"/>
            </a:endParaRPr>
          </a:p>
          <a:p>
            <a:pPr algn="ctr"/>
            <a:r>
              <a:rPr lang="en-CA" sz="3200" dirty="0">
                <a:latin typeface="Calibri" panose="020F0502020204030204" pitchFamily="34" charset="0"/>
                <a:ea typeface="MS Gothic" panose="020B0609070205080204" pitchFamily="49" charset="-128"/>
              </a:rPr>
              <a:t>Membership Renewal and Draw</a:t>
            </a:r>
          </a:p>
          <a:p>
            <a:pPr algn="ctr"/>
            <a:r>
              <a:rPr lang="en-CA" sz="3600" b="1" dirty="0">
                <a:latin typeface="Calibri" panose="020F0502020204030204" pitchFamily="34" charset="0"/>
                <a:ea typeface="MS Gothic" panose="020B0609070205080204" pitchFamily="49" charset="-128"/>
              </a:rPr>
              <a:t>$15.00 </a:t>
            </a:r>
            <a:r>
              <a:rPr lang="en-CA" sz="2000" dirty="0">
                <a:latin typeface="Calibri" panose="020F0502020204030204" pitchFamily="34" charset="0"/>
                <a:ea typeface="MS Gothic" panose="020B0609070205080204" pitchFamily="49" charset="-128"/>
              </a:rPr>
              <a:t>(taxes included)</a:t>
            </a:r>
          </a:p>
          <a:p>
            <a:endParaRPr lang="en-CA" sz="3200" dirty="0">
              <a:latin typeface="Calibri" panose="020F0502020204030204" pitchFamily="34" charset="0"/>
              <a:ea typeface="MS Gothic" panose="020B0609070205080204" pitchFamily="49" charset="-128"/>
            </a:endParaRPr>
          </a:p>
          <a:p>
            <a:pPr algn="ctr"/>
            <a:r>
              <a:rPr lang="en-CA" sz="2800" dirty="0">
                <a:latin typeface="Calibri" panose="020F0502020204030204" pitchFamily="34" charset="0"/>
                <a:ea typeface="MS Gothic" panose="020B0609070205080204" pitchFamily="49" charset="-128"/>
              </a:rPr>
              <a:t>Payments can be made at the reception desk, over the phone or by using the online portal:</a:t>
            </a:r>
          </a:p>
          <a:p>
            <a:pPr algn="ctr"/>
            <a:r>
              <a:rPr lang="en-CA" sz="2800" dirty="0">
                <a:latin typeface="Calibri" panose="020F0502020204030204" pitchFamily="34" charset="0"/>
                <a:ea typeface="MS Gothic" panose="020B0609070205080204" pitchFamily="49" charset="-128"/>
              </a:rPr>
              <a:t>https://bkk.cfmws.com/northbaypub/memberships/index.asp</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8013" y="981075"/>
            <a:ext cx="7772400" cy="884238"/>
          </a:xfrm>
        </p:spPr>
        <p:txBody>
          <a:bodyPr/>
          <a:lstStyle/>
          <a:p>
            <a:pPr eaLnBrk="1" hangingPunct="1"/>
            <a:r>
              <a:rPr lang="en-US" dirty="0">
                <a:latin typeface="Aharoni" pitchFamily="2" charset="-79"/>
                <a:cs typeface="Aharoni" pitchFamily="2" charset="-79"/>
              </a:rPr>
              <a:t>Website</a:t>
            </a:r>
          </a:p>
        </p:txBody>
      </p:sp>
      <p:sp>
        <p:nvSpPr>
          <p:cNvPr id="7172" name="Rectangle 4"/>
          <p:cNvSpPr>
            <a:spLocks noChangeArrowheads="1"/>
          </p:cNvSpPr>
          <p:nvPr/>
        </p:nvSpPr>
        <p:spPr bwMode="auto">
          <a:xfrm>
            <a:off x="713582" y="1664762"/>
            <a:ext cx="7561262" cy="133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a:solidFill>
                  <a:schemeClr val="tx2"/>
                </a:solidFill>
                <a:latin typeface="Arial" charset="0"/>
              </a:rPr>
              <a:t>Our website (bilingual) located on:</a:t>
            </a:r>
          </a:p>
          <a:p>
            <a:pPr algn="ctr"/>
            <a:r>
              <a:rPr lang="en-US" sz="2800" b="1" dirty="0">
                <a:solidFill>
                  <a:schemeClr val="tx2"/>
                </a:solidFill>
                <a:latin typeface="Arial" charset="0"/>
              </a:rPr>
              <a:t>https://www.cfmws.ca/North-Bay</a:t>
            </a:r>
            <a:endParaRPr lang="en-US" sz="1800" dirty="0">
              <a:solidFill>
                <a:schemeClr val="tx2"/>
              </a:solidFill>
              <a:latin typeface="Arial" charset="0"/>
            </a:endParaRPr>
          </a:p>
        </p:txBody>
      </p:sp>
      <p:pic>
        <p:nvPicPr>
          <p:cNvPr id="3" name="Picture 2"/>
          <p:cNvPicPr>
            <a:picLocks noChangeAspect="1"/>
          </p:cNvPicPr>
          <p:nvPr/>
        </p:nvPicPr>
        <p:blipFill>
          <a:blip r:embed="rId2"/>
          <a:stretch>
            <a:fillRect/>
          </a:stretch>
        </p:blipFill>
        <p:spPr>
          <a:xfrm>
            <a:off x="989413" y="2816932"/>
            <a:ext cx="7272300" cy="3311158"/>
          </a:xfrm>
          <a:prstGeom prst="rect">
            <a:avLst/>
          </a:prstGeom>
        </p:spPr>
      </p:pic>
      <p:pic>
        <p:nvPicPr>
          <p:cNvPr id="4" name="Picture 3"/>
          <p:cNvPicPr>
            <a:picLocks noChangeAspect="1"/>
          </p:cNvPicPr>
          <p:nvPr/>
        </p:nvPicPr>
        <p:blipFill>
          <a:blip r:embed="rId3"/>
          <a:stretch>
            <a:fillRect/>
          </a:stretch>
        </p:blipFill>
        <p:spPr>
          <a:xfrm>
            <a:off x="5616116" y="3516241"/>
            <a:ext cx="2050415" cy="1606872"/>
          </a:xfrm>
          <a:prstGeom prst="rect">
            <a:avLst/>
          </a:prstGeom>
        </p:spPr>
      </p:pic>
      <p:sp>
        <p:nvSpPr>
          <p:cNvPr id="5" name="Oval 4"/>
          <p:cNvSpPr/>
          <p:nvPr/>
        </p:nvSpPr>
        <p:spPr>
          <a:xfrm>
            <a:off x="3789066" y="3104964"/>
            <a:ext cx="1152128" cy="5050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6826238" y="3501008"/>
            <a:ext cx="986122" cy="4334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ctrTitle"/>
          </p:nvPr>
        </p:nvSpPr>
        <p:spPr>
          <a:xfrm>
            <a:off x="457200" y="990600"/>
            <a:ext cx="7786688" cy="762000"/>
          </a:xfrm>
        </p:spPr>
        <p:txBody>
          <a:bodyPr/>
          <a:lstStyle/>
          <a:p>
            <a:pPr eaLnBrk="1" hangingPunct="1"/>
            <a:r>
              <a:rPr lang="en-US" dirty="0">
                <a:latin typeface="Aharoni" pitchFamily="2" charset="-79"/>
                <a:cs typeface="Aharoni" pitchFamily="2" charset="-79"/>
              </a:rPr>
              <a:t>Expectations</a:t>
            </a:r>
          </a:p>
        </p:txBody>
      </p:sp>
      <p:sp>
        <p:nvSpPr>
          <p:cNvPr id="19461" name="Rectangle 4"/>
          <p:cNvSpPr>
            <a:spLocks noChangeArrowheads="1"/>
          </p:cNvSpPr>
          <p:nvPr/>
        </p:nvSpPr>
        <p:spPr bwMode="auto">
          <a:xfrm>
            <a:off x="323850" y="2232024"/>
            <a:ext cx="8407400" cy="40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500" dirty="0">
              <a:solidFill>
                <a:schemeClr val="tx2"/>
              </a:solidFill>
              <a:latin typeface="Arial" charset="0"/>
            </a:endParaRPr>
          </a:p>
        </p:txBody>
      </p:sp>
      <p:sp>
        <p:nvSpPr>
          <p:cNvPr id="19467" name="Rectangle 14"/>
          <p:cNvSpPr>
            <a:spLocks noChangeArrowheads="1"/>
          </p:cNvSpPr>
          <p:nvPr/>
        </p:nvSpPr>
        <p:spPr bwMode="auto">
          <a:xfrm>
            <a:off x="7308850" y="3635375"/>
            <a:ext cx="1422400" cy="838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588" indent="-1588" algn="ctr"/>
            <a:endParaRPr lang="en-US" sz="1800" b="1" dirty="0">
              <a:solidFill>
                <a:schemeClr val="tx2"/>
              </a:solidFill>
              <a:latin typeface="Arial" charset="0"/>
            </a:endParaRPr>
          </a:p>
        </p:txBody>
      </p:sp>
      <p:sp>
        <p:nvSpPr>
          <p:cNvPr id="2" name="TextBox 1"/>
          <p:cNvSpPr txBox="1"/>
          <p:nvPr/>
        </p:nvSpPr>
        <p:spPr>
          <a:xfrm>
            <a:off x="340283" y="1769544"/>
            <a:ext cx="8100900" cy="4401205"/>
          </a:xfrm>
          <a:prstGeom prst="rect">
            <a:avLst/>
          </a:prstGeom>
          <a:noFill/>
        </p:spPr>
        <p:txBody>
          <a:bodyPr wrap="square" rtlCol="0">
            <a:spAutoFit/>
          </a:bodyPr>
          <a:lstStyle/>
          <a:p>
            <a:pPr marL="342900" indent="-342900">
              <a:buFont typeface="Arial" panose="020B0604020202020204" pitchFamily="34" charset="0"/>
              <a:buChar char="•"/>
            </a:pPr>
            <a:r>
              <a:rPr lang="en-CA" sz="2000" b="1" dirty="0">
                <a:solidFill>
                  <a:schemeClr val="accent1">
                    <a:lumMod val="75000"/>
                  </a:schemeClr>
                </a:solidFill>
              </a:rPr>
              <a:t>KEEP THEM CLEAN </a:t>
            </a:r>
            <a:r>
              <a:rPr lang="en-CA" sz="2000" dirty="0"/>
              <a:t>– Treat the cottages like you would your home, leave the cottages looking better than how you found them. (</a:t>
            </a:r>
            <a:r>
              <a:rPr lang="en-CA" sz="2000" b="1" dirty="0"/>
              <a:t>If supplies need replenishment, leave a comment on check-in/check-out sheet)</a:t>
            </a:r>
          </a:p>
          <a:p>
            <a:endParaRPr lang="en-CA" sz="2000" dirty="0"/>
          </a:p>
          <a:p>
            <a:pPr marL="342900" indent="-342900">
              <a:buFont typeface="Arial" panose="020B0604020202020204" pitchFamily="34" charset="0"/>
              <a:buChar char="•"/>
            </a:pPr>
            <a:r>
              <a:rPr lang="en-CA" sz="2000" b="1" dirty="0">
                <a:solidFill>
                  <a:schemeClr val="accent1">
                    <a:lumMod val="75000"/>
                  </a:schemeClr>
                </a:solidFill>
              </a:rPr>
              <a:t>FIRE PIT </a:t>
            </a:r>
            <a:r>
              <a:rPr lang="en-CA" sz="2000" dirty="0"/>
              <a:t>– Empty your ashes in the provided ash bin.</a:t>
            </a:r>
          </a:p>
          <a:p>
            <a:pPr lvl="3"/>
            <a:r>
              <a:rPr lang="en-CA" sz="2000" dirty="0"/>
              <a:t>  – Avoid burning wood on bricks/overloading pit.</a:t>
            </a:r>
          </a:p>
          <a:p>
            <a:endParaRPr lang="en-CA" sz="2000" dirty="0"/>
          </a:p>
          <a:p>
            <a:pPr marL="342900" indent="-342900">
              <a:buFont typeface="Arial" panose="020B0604020202020204" pitchFamily="34" charset="0"/>
              <a:buChar char="•"/>
            </a:pPr>
            <a:r>
              <a:rPr lang="en-CA" sz="2000" b="1" dirty="0">
                <a:solidFill>
                  <a:schemeClr val="accent1">
                    <a:lumMod val="75000"/>
                  </a:schemeClr>
                </a:solidFill>
              </a:rPr>
              <a:t>GARBAGE DIPOSAL </a:t>
            </a:r>
            <a:r>
              <a:rPr lang="en-CA" sz="2000" dirty="0"/>
              <a:t>– Dispose of your own garbage in the dumpster. Dumpster key is on the keychain located in each cottage.</a:t>
            </a:r>
          </a:p>
          <a:p>
            <a:endParaRPr lang="en-CA" sz="2000" dirty="0"/>
          </a:p>
          <a:p>
            <a:pPr marL="342900" indent="-342900">
              <a:buFont typeface="Arial" panose="020B0604020202020204" pitchFamily="34" charset="0"/>
              <a:buChar char="•"/>
            </a:pPr>
            <a:r>
              <a:rPr lang="en-CA" sz="2000" b="1" dirty="0">
                <a:solidFill>
                  <a:schemeClr val="accent1">
                    <a:lumMod val="75000"/>
                  </a:schemeClr>
                </a:solidFill>
              </a:rPr>
              <a:t>PROPANE</a:t>
            </a:r>
            <a:r>
              <a:rPr lang="en-CA" sz="2000" dirty="0"/>
              <a:t> – Return empty tank(s) to the Fitness &amp; Wellness Centre.</a:t>
            </a:r>
          </a:p>
          <a:p>
            <a:endParaRPr lang="en-CA" sz="2000" dirty="0"/>
          </a:p>
          <a:p>
            <a:pPr marL="342900" indent="-342900">
              <a:buFont typeface="Arial" panose="020B0604020202020204" pitchFamily="34" charset="0"/>
              <a:buChar char="•"/>
            </a:pPr>
            <a:r>
              <a:rPr lang="en-CA" sz="2000" b="1" dirty="0">
                <a:solidFill>
                  <a:schemeClr val="accent1">
                    <a:lumMod val="75000"/>
                  </a:schemeClr>
                </a:solidFill>
              </a:rPr>
              <a:t>DOGS</a:t>
            </a:r>
            <a:r>
              <a:rPr lang="en-CA" sz="2000" dirty="0"/>
              <a:t> – Clean up after your dogs and leashed outdoors.</a:t>
            </a:r>
          </a:p>
          <a:p>
            <a:pPr lvl="2"/>
            <a:r>
              <a:rPr lang="en-CA" sz="2000" dirty="0"/>
              <a:t>   – No dogs permitted in Tremblay</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384B5-F047-9C9D-C0EA-ACD9622634DD}"/>
            </a:ext>
          </a:extLst>
        </p:cNvPr>
        <p:cNvGrpSpPr/>
        <p:nvPr/>
      </p:nvGrpSpPr>
      <p:grpSpPr>
        <a:xfrm>
          <a:off x="0" y="0"/>
          <a:ext cx="0" cy="0"/>
          <a:chOff x="0" y="0"/>
          <a:chExt cx="0" cy="0"/>
        </a:xfrm>
      </p:grpSpPr>
      <p:sp>
        <p:nvSpPr>
          <p:cNvPr id="19459" name="Rectangle 2">
            <a:extLst>
              <a:ext uri="{FF2B5EF4-FFF2-40B4-BE49-F238E27FC236}">
                <a16:creationId xmlns:a16="http://schemas.microsoft.com/office/drawing/2014/main" id="{261886AE-6D04-48C0-8D95-81C62674669A}"/>
              </a:ext>
            </a:extLst>
          </p:cNvPr>
          <p:cNvSpPr>
            <a:spLocks noGrp="1" noChangeArrowheads="1"/>
          </p:cNvSpPr>
          <p:nvPr>
            <p:ph type="ctrTitle"/>
          </p:nvPr>
        </p:nvSpPr>
        <p:spPr>
          <a:xfrm>
            <a:off x="457200" y="990600"/>
            <a:ext cx="7786688" cy="762000"/>
          </a:xfrm>
        </p:spPr>
        <p:txBody>
          <a:bodyPr/>
          <a:lstStyle/>
          <a:p>
            <a:pPr eaLnBrk="1" hangingPunct="1"/>
            <a:r>
              <a:rPr lang="en-US" dirty="0">
                <a:latin typeface="Aharoni" pitchFamily="2" charset="-79"/>
                <a:cs typeface="Aharoni" pitchFamily="2" charset="-79"/>
              </a:rPr>
              <a:t>Expectations</a:t>
            </a:r>
          </a:p>
        </p:txBody>
      </p:sp>
      <p:sp>
        <p:nvSpPr>
          <p:cNvPr id="19461" name="Rectangle 4">
            <a:extLst>
              <a:ext uri="{FF2B5EF4-FFF2-40B4-BE49-F238E27FC236}">
                <a16:creationId xmlns:a16="http://schemas.microsoft.com/office/drawing/2014/main" id="{60EFD19C-38BD-6067-66B2-242F9BC9EF55}"/>
              </a:ext>
            </a:extLst>
          </p:cNvPr>
          <p:cNvSpPr>
            <a:spLocks noChangeArrowheads="1"/>
          </p:cNvSpPr>
          <p:nvPr/>
        </p:nvSpPr>
        <p:spPr bwMode="auto">
          <a:xfrm>
            <a:off x="323850" y="2232024"/>
            <a:ext cx="8407400" cy="40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500" dirty="0">
              <a:solidFill>
                <a:schemeClr val="tx2"/>
              </a:solidFill>
              <a:latin typeface="Arial" charset="0"/>
            </a:endParaRPr>
          </a:p>
        </p:txBody>
      </p:sp>
      <p:sp>
        <p:nvSpPr>
          <p:cNvPr id="19467" name="Rectangle 14">
            <a:extLst>
              <a:ext uri="{FF2B5EF4-FFF2-40B4-BE49-F238E27FC236}">
                <a16:creationId xmlns:a16="http://schemas.microsoft.com/office/drawing/2014/main" id="{1E6FB440-0429-7DE0-762A-98FB8BF8FAA8}"/>
              </a:ext>
            </a:extLst>
          </p:cNvPr>
          <p:cNvSpPr>
            <a:spLocks noChangeArrowheads="1"/>
          </p:cNvSpPr>
          <p:nvPr/>
        </p:nvSpPr>
        <p:spPr bwMode="auto">
          <a:xfrm>
            <a:off x="7308850" y="3635375"/>
            <a:ext cx="1422400" cy="838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588" indent="-1588" algn="ctr"/>
            <a:endParaRPr lang="en-US" sz="1800" b="1" dirty="0">
              <a:solidFill>
                <a:schemeClr val="tx2"/>
              </a:solidFill>
              <a:latin typeface="Arial" charset="0"/>
            </a:endParaRPr>
          </a:p>
        </p:txBody>
      </p:sp>
      <p:sp>
        <p:nvSpPr>
          <p:cNvPr id="2" name="TextBox 1">
            <a:extLst>
              <a:ext uri="{FF2B5EF4-FFF2-40B4-BE49-F238E27FC236}">
                <a16:creationId xmlns:a16="http://schemas.microsoft.com/office/drawing/2014/main" id="{93E3A904-ED85-4FB4-0795-3D2DF639BC7A}"/>
              </a:ext>
            </a:extLst>
          </p:cNvPr>
          <p:cNvSpPr txBox="1"/>
          <p:nvPr/>
        </p:nvSpPr>
        <p:spPr>
          <a:xfrm>
            <a:off x="340283" y="1769544"/>
            <a:ext cx="8100900" cy="400110"/>
          </a:xfrm>
          <a:prstGeom prst="rect">
            <a:avLst/>
          </a:prstGeom>
          <a:noFill/>
        </p:spPr>
        <p:txBody>
          <a:bodyPr wrap="square" rtlCol="0">
            <a:spAutoFit/>
          </a:bodyPr>
          <a:lstStyle/>
          <a:p>
            <a:pPr algn="ctr"/>
            <a:r>
              <a:rPr lang="en-CA" sz="2000" dirty="0"/>
              <a:t>What Not To Do!!</a:t>
            </a:r>
          </a:p>
        </p:txBody>
      </p:sp>
      <p:pic>
        <p:nvPicPr>
          <p:cNvPr id="3" name="Picture 2">
            <a:extLst>
              <a:ext uri="{FF2B5EF4-FFF2-40B4-BE49-F238E27FC236}">
                <a16:creationId xmlns:a16="http://schemas.microsoft.com/office/drawing/2014/main" id="{B0088F21-AD85-D20B-F7A4-68BDC8D55896}"/>
              </a:ext>
            </a:extLst>
          </p:cNvPr>
          <p:cNvPicPr>
            <a:picLocks noChangeAspect="1"/>
          </p:cNvPicPr>
          <p:nvPr/>
        </p:nvPicPr>
        <p:blipFill>
          <a:blip r:embed="rId2"/>
          <a:stretch>
            <a:fillRect/>
          </a:stretch>
        </p:blipFill>
        <p:spPr>
          <a:xfrm>
            <a:off x="2755352" y="2186598"/>
            <a:ext cx="3190384" cy="4240298"/>
          </a:xfrm>
          <a:prstGeom prst="rect">
            <a:avLst/>
          </a:prstGeom>
        </p:spPr>
      </p:pic>
    </p:spTree>
    <p:extLst>
      <p:ext uri="{BB962C8B-B14F-4D97-AF65-F5344CB8AC3E}">
        <p14:creationId xmlns:p14="http://schemas.microsoft.com/office/powerpoint/2010/main" val="2998079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36712"/>
            <a:ext cx="7772400" cy="1143000"/>
          </a:xfrm>
        </p:spPr>
        <p:txBody>
          <a:bodyPr/>
          <a:lstStyle/>
          <a:p>
            <a:r>
              <a:rPr lang="en-CA" dirty="0"/>
              <a:t>Cottage Updates</a:t>
            </a:r>
          </a:p>
        </p:txBody>
      </p:sp>
      <p:sp>
        <p:nvSpPr>
          <p:cNvPr id="3" name="Content Placeholder 2"/>
          <p:cNvSpPr>
            <a:spLocks noGrp="1"/>
          </p:cNvSpPr>
          <p:nvPr>
            <p:ph idx="1"/>
          </p:nvPr>
        </p:nvSpPr>
        <p:spPr>
          <a:xfrm>
            <a:off x="680508" y="1700808"/>
            <a:ext cx="7772400" cy="4114800"/>
          </a:xfrm>
        </p:spPr>
        <p:txBody>
          <a:bodyPr/>
          <a:lstStyle/>
          <a:p>
            <a:endParaRPr lang="en-CA" dirty="0"/>
          </a:p>
          <a:p>
            <a:pPr marL="0" indent="0">
              <a:buNone/>
            </a:pPr>
            <a:r>
              <a:rPr lang="en-CA" dirty="0"/>
              <a:t>Peak Season Maintenance (Jun to Sept) </a:t>
            </a:r>
          </a:p>
          <a:p>
            <a:pPr marL="0" indent="0">
              <a:buNone/>
            </a:pPr>
            <a:r>
              <a:rPr lang="en-CA" dirty="0"/>
              <a:t>-Will be done 3</a:t>
            </a:r>
            <a:r>
              <a:rPr lang="en-CA" baseline="30000" dirty="0"/>
              <a:t>rd</a:t>
            </a:r>
            <a:r>
              <a:rPr lang="en-CA" dirty="0"/>
              <a:t> Monday of every month</a:t>
            </a:r>
          </a:p>
          <a:p>
            <a:pPr marL="0" indent="0">
              <a:buNone/>
            </a:pPr>
            <a:endParaRPr lang="en-CA" dirty="0"/>
          </a:p>
          <a:p>
            <a:pPr marL="0" indent="0">
              <a:buNone/>
            </a:pPr>
            <a:r>
              <a:rPr lang="en-CA" dirty="0"/>
              <a:t>2026-27 Projects:</a:t>
            </a:r>
          </a:p>
          <a:p>
            <a:pPr lvl="1"/>
            <a:r>
              <a:rPr lang="en-CA" dirty="0"/>
              <a:t>Dock replacement, </a:t>
            </a:r>
            <a:r>
              <a:rPr lang="en-CA" dirty="0" err="1"/>
              <a:t>starlink</a:t>
            </a:r>
            <a:r>
              <a:rPr lang="en-CA" dirty="0"/>
              <a:t>, and new mattresses.</a:t>
            </a:r>
          </a:p>
          <a:p>
            <a:endParaRPr lang="en-CA" dirty="0"/>
          </a:p>
        </p:txBody>
      </p:sp>
    </p:spTree>
    <p:extLst>
      <p:ext uri="{BB962C8B-B14F-4D97-AF65-F5344CB8AC3E}">
        <p14:creationId xmlns:p14="http://schemas.microsoft.com/office/powerpoint/2010/main" val="16389311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863588" y="1262844"/>
            <a:ext cx="7772400" cy="762000"/>
          </a:xfrm>
        </p:spPr>
        <p:txBody>
          <a:bodyPr/>
          <a:lstStyle/>
          <a:p>
            <a:pPr eaLnBrk="1" hangingPunct="1"/>
            <a:r>
              <a:rPr lang="en-US" dirty="0">
                <a:latin typeface="Aharoni" pitchFamily="2" charset="-79"/>
                <a:cs typeface="Aharoni" pitchFamily="2" charset="-79"/>
              </a:rPr>
              <a:t>Cottages are Equipped With:</a:t>
            </a:r>
          </a:p>
        </p:txBody>
      </p:sp>
      <p:sp>
        <p:nvSpPr>
          <p:cNvPr id="3" name="TextBox 2"/>
          <p:cNvSpPr txBox="1"/>
          <p:nvPr/>
        </p:nvSpPr>
        <p:spPr>
          <a:xfrm>
            <a:off x="971600" y="2326504"/>
            <a:ext cx="7200800" cy="3268652"/>
          </a:xfrm>
          <a:prstGeom prst="rect">
            <a:avLst/>
          </a:prstGeom>
          <a:noFill/>
        </p:spPr>
        <p:txBody>
          <a:bodyPr wrap="square" rtlCol="0">
            <a:spAutoFit/>
          </a:bodyPr>
          <a:lstStyle/>
          <a:p>
            <a:pPr algn="ctr">
              <a:lnSpc>
                <a:spcPct val="150000"/>
              </a:lnSpc>
            </a:pPr>
            <a:r>
              <a:rPr lang="en-CA" sz="2000" dirty="0"/>
              <a:t>Propane Tanks</a:t>
            </a:r>
          </a:p>
          <a:p>
            <a:pPr algn="ctr">
              <a:lnSpc>
                <a:spcPct val="150000"/>
              </a:lnSpc>
            </a:pPr>
            <a:r>
              <a:rPr lang="en-CA" sz="2000" dirty="0"/>
              <a:t>Life Jackets (to be replaced)</a:t>
            </a:r>
          </a:p>
          <a:p>
            <a:pPr algn="ctr">
              <a:lnSpc>
                <a:spcPct val="150000"/>
              </a:lnSpc>
            </a:pPr>
            <a:r>
              <a:rPr lang="en-CA" sz="2000" dirty="0"/>
              <a:t>Paddles</a:t>
            </a:r>
          </a:p>
          <a:p>
            <a:pPr algn="ctr">
              <a:lnSpc>
                <a:spcPct val="150000"/>
              </a:lnSpc>
            </a:pPr>
            <a:r>
              <a:rPr lang="en-CA" sz="2000" dirty="0"/>
              <a:t>Canoes</a:t>
            </a:r>
          </a:p>
          <a:p>
            <a:pPr algn="ctr">
              <a:lnSpc>
                <a:spcPct val="150000"/>
              </a:lnSpc>
            </a:pPr>
            <a:r>
              <a:rPr lang="en-CA" sz="2000" dirty="0"/>
              <a:t> Kayak</a:t>
            </a:r>
          </a:p>
          <a:p>
            <a:pPr algn="ctr">
              <a:lnSpc>
                <a:spcPct val="150000"/>
              </a:lnSpc>
            </a:pPr>
            <a:r>
              <a:rPr lang="en-CA" sz="2000" dirty="0"/>
              <a:t>Aluminum Boat</a:t>
            </a:r>
          </a:p>
          <a:p>
            <a:pPr algn="ctr">
              <a:lnSpc>
                <a:spcPct val="150000"/>
              </a:lnSpc>
            </a:pPr>
            <a:r>
              <a:rPr lang="en-CA" sz="2000" dirty="0"/>
              <a:t>Televisions (old tv’s replaced) with Blu Ray player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dirty="0"/>
            </a:br>
            <a:r>
              <a:rPr lang="en-CA" b="1" dirty="0"/>
              <a:t>Things to Bring:</a:t>
            </a:r>
          </a:p>
        </p:txBody>
      </p:sp>
      <p:sp>
        <p:nvSpPr>
          <p:cNvPr id="3" name="Content Placeholder 2"/>
          <p:cNvSpPr>
            <a:spLocks noGrp="1"/>
          </p:cNvSpPr>
          <p:nvPr>
            <p:ph idx="1"/>
          </p:nvPr>
        </p:nvSpPr>
        <p:spPr>
          <a:xfrm>
            <a:off x="667979" y="2122166"/>
            <a:ext cx="7772400" cy="4114800"/>
          </a:xfrm>
        </p:spPr>
        <p:txBody>
          <a:bodyPr/>
          <a:lstStyle/>
          <a:p>
            <a:pPr marL="0" indent="0" algn="ctr">
              <a:lnSpc>
                <a:spcPct val="150000"/>
              </a:lnSpc>
              <a:buNone/>
            </a:pPr>
            <a:r>
              <a:rPr lang="en-CA" sz="2400" dirty="0"/>
              <a:t>Linens</a:t>
            </a:r>
          </a:p>
          <a:p>
            <a:pPr marL="0" indent="0" algn="ctr">
              <a:lnSpc>
                <a:spcPct val="150000"/>
              </a:lnSpc>
              <a:buNone/>
            </a:pPr>
            <a:r>
              <a:rPr lang="en-CA" sz="2400" dirty="0"/>
              <a:t>Food</a:t>
            </a:r>
          </a:p>
          <a:p>
            <a:pPr marL="0" indent="0" algn="ctr">
              <a:lnSpc>
                <a:spcPct val="150000"/>
              </a:lnSpc>
              <a:buNone/>
            </a:pPr>
            <a:r>
              <a:rPr lang="en-CA" sz="2400" dirty="0"/>
              <a:t>Firewood</a:t>
            </a:r>
          </a:p>
          <a:p>
            <a:pPr marL="0" indent="0" algn="ctr">
              <a:lnSpc>
                <a:spcPct val="150000"/>
              </a:lnSpc>
              <a:buNone/>
            </a:pPr>
            <a:r>
              <a:rPr lang="en-CA" sz="2400" dirty="0"/>
              <a:t>Toilet Paper</a:t>
            </a:r>
          </a:p>
          <a:p>
            <a:pPr marL="0" indent="0" algn="ctr">
              <a:lnSpc>
                <a:spcPct val="150000"/>
              </a:lnSpc>
              <a:buNone/>
            </a:pPr>
            <a:r>
              <a:rPr lang="en-CA" sz="2400" dirty="0"/>
              <a:t>Paper towels</a:t>
            </a:r>
          </a:p>
          <a:p>
            <a:pPr marL="0" indent="0" algn="ctr">
              <a:lnSpc>
                <a:spcPct val="150000"/>
              </a:lnSpc>
              <a:buNone/>
            </a:pPr>
            <a:r>
              <a:rPr lang="en-CA" sz="2400" dirty="0"/>
              <a:t>Garbage Bags</a:t>
            </a:r>
          </a:p>
          <a:p>
            <a:pPr marL="0" indent="0" algn="ctr">
              <a:lnSpc>
                <a:spcPct val="150000"/>
              </a:lnSpc>
              <a:buNone/>
            </a:pPr>
            <a:endParaRPr lang="en-CA" dirty="0"/>
          </a:p>
          <a:p>
            <a:pPr marL="0" indent="0">
              <a:buNone/>
            </a:pPr>
            <a:endParaRPr lang="en-CA" dirty="0"/>
          </a:p>
        </p:txBody>
      </p:sp>
    </p:spTree>
    <p:extLst>
      <p:ext uri="{BB962C8B-B14F-4D97-AF65-F5344CB8AC3E}">
        <p14:creationId xmlns:p14="http://schemas.microsoft.com/office/powerpoint/2010/main" val="2011961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908050"/>
            <a:ext cx="9144000" cy="849313"/>
          </a:xfrm>
        </p:spPr>
        <p:txBody>
          <a:bodyPr/>
          <a:lstStyle/>
          <a:p>
            <a:pPr eaLnBrk="1" hangingPunct="1"/>
            <a:r>
              <a:rPr lang="en-US" dirty="0">
                <a:latin typeface="Aharoni" pitchFamily="2" charset="-79"/>
                <a:cs typeface="Aharoni" pitchFamily="2" charset="-79"/>
              </a:rPr>
              <a:t>New Business </a:t>
            </a:r>
          </a:p>
        </p:txBody>
      </p:sp>
      <p:sp>
        <p:nvSpPr>
          <p:cNvPr id="4" name="TextBox 3"/>
          <p:cNvSpPr txBox="1"/>
          <p:nvPr/>
        </p:nvSpPr>
        <p:spPr>
          <a:xfrm>
            <a:off x="1475656" y="1763626"/>
            <a:ext cx="5580620" cy="1938992"/>
          </a:xfrm>
          <a:prstGeom prst="rect">
            <a:avLst/>
          </a:prstGeom>
          <a:noFill/>
        </p:spPr>
        <p:txBody>
          <a:bodyPr wrap="square" rtlCol="0">
            <a:spAutoFit/>
          </a:bodyPr>
          <a:lstStyle/>
          <a:p>
            <a:pPr lvl="1" algn="ctr"/>
            <a:r>
              <a:rPr lang="en-CA" b="1" dirty="0"/>
              <a:t>New Check In and Check Out Times</a:t>
            </a:r>
          </a:p>
          <a:p>
            <a:pPr lvl="1" algn="ctr"/>
            <a:r>
              <a:rPr lang="en-CA" dirty="0"/>
              <a:t>1100hrs Check Out</a:t>
            </a:r>
          </a:p>
          <a:p>
            <a:pPr lvl="1" algn="ctr"/>
            <a:r>
              <a:rPr lang="en-CA" dirty="0"/>
              <a:t>1500hrs Check In</a:t>
            </a:r>
          </a:p>
          <a:p>
            <a:pPr lvl="1"/>
            <a:endParaRPr lang="en-CA" dirty="0"/>
          </a:p>
          <a:p>
            <a:pPr lvl="1"/>
            <a:endParaRPr lang="en-CA" dirty="0"/>
          </a:p>
        </p:txBody>
      </p:sp>
      <p:sp>
        <p:nvSpPr>
          <p:cNvPr id="5" name="TextBox 4"/>
          <p:cNvSpPr txBox="1"/>
          <p:nvPr/>
        </p:nvSpPr>
        <p:spPr>
          <a:xfrm>
            <a:off x="899592" y="3176972"/>
            <a:ext cx="7344816" cy="3754874"/>
          </a:xfrm>
          <a:prstGeom prst="rect">
            <a:avLst/>
          </a:prstGeom>
          <a:noFill/>
        </p:spPr>
        <p:txBody>
          <a:bodyPr wrap="square" rtlCol="0">
            <a:spAutoFit/>
          </a:bodyPr>
          <a:lstStyle/>
          <a:p>
            <a:pPr algn="ctr"/>
            <a:r>
              <a:rPr lang="en-CA" b="1" dirty="0"/>
              <a:t>Spring Cleanup! </a:t>
            </a:r>
            <a:endParaRPr lang="en-CA" dirty="0"/>
          </a:p>
          <a:p>
            <a:pPr algn="ctr"/>
            <a:r>
              <a:rPr lang="en-CA" dirty="0"/>
              <a:t>Volunteers Needed!</a:t>
            </a:r>
          </a:p>
          <a:p>
            <a:pPr algn="ctr"/>
            <a:r>
              <a:rPr lang="en-CA" dirty="0">
                <a:solidFill>
                  <a:srgbClr val="FF0000"/>
                </a:solidFill>
              </a:rPr>
              <a:t>Date TBD – End of May</a:t>
            </a:r>
          </a:p>
          <a:p>
            <a:pPr algn="ctr"/>
            <a:r>
              <a:rPr lang="en-CA" sz="1800" dirty="0"/>
              <a:t>Lunch is provided</a:t>
            </a:r>
          </a:p>
          <a:p>
            <a:pPr marL="0" indent="0" algn="ctr">
              <a:buNone/>
            </a:pPr>
            <a:endParaRPr lang="en-CA" sz="1000" b="1" dirty="0"/>
          </a:p>
          <a:p>
            <a:pPr marL="0" indent="0" algn="ctr">
              <a:buNone/>
            </a:pPr>
            <a:r>
              <a:rPr lang="en-CA" b="1" dirty="0"/>
              <a:t>All bookings will go through:</a:t>
            </a:r>
          </a:p>
          <a:p>
            <a:pPr marL="0" indent="0" algn="ctr">
              <a:buNone/>
            </a:pPr>
            <a:r>
              <a:rPr lang="en-CA" dirty="0"/>
              <a:t>22FitWellCenter@forces.gc.ca</a:t>
            </a:r>
          </a:p>
          <a:p>
            <a:pPr algn="ctr"/>
            <a:r>
              <a:rPr lang="en-CA" b="1" dirty="0"/>
              <a:t>Any other inquiries : </a:t>
            </a:r>
            <a:r>
              <a:rPr lang="en-CA" sz="1800" b="1" dirty="0">
                <a:solidFill>
                  <a:srgbClr val="44546A"/>
                </a:solidFill>
                <a:effectLst/>
                <a:latin typeface="Calibri" panose="020F0502020204030204" pitchFamily="34" charset="0"/>
                <a:ea typeface="Calibri" panose="020F0502020204030204" pitchFamily="34" charset="0"/>
              </a:rPr>
              <a:t> </a:t>
            </a:r>
            <a:r>
              <a:rPr lang="en-CA" sz="1800" dirty="0">
                <a:solidFill>
                  <a:srgbClr val="000000"/>
                </a:solidFill>
                <a:effectLst/>
                <a:latin typeface="Calibri" panose="020F0502020204030204" pitchFamily="34" charset="0"/>
                <a:ea typeface="Calibri" panose="020F0502020204030204" pitchFamily="34" charset="0"/>
              </a:rPr>
              <a:t>+22 Wg Cottage Club@22 </a:t>
            </a:r>
            <a:r>
              <a:rPr lang="en-CA" sz="1800" dirty="0" err="1">
                <a:solidFill>
                  <a:srgbClr val="000000"/>
                </a:solidFill>
                <a:effectLst/>
                <a:latin typeface="Calibri" panose="020F0502020204030204" pitchFamily="34" charset="0"/>
                <a:ea typeface="Calibri" panose="020F0502020204030204" pitchFamily="34" charset="0"/>
              </a:rPr>
              <a:t>Wing@NorthBay</a:t>
            </a:r>
            <a:endParaRPr lang="en-CA" sz="1800" dirty="0">
              <a:solidFill>
                <a:srgbClr val="000000"/>
              </a:solidFill>
              <a:latin typeface="Calibri" panose="020F0502020204030204" pitchFamily="34" charset="0"/>
              <a:ea typeface="Calibri" panose="020F0502020204030204" pitchFamily="34" charset="0"/>
            </a:endParaRPr>
          </a:p>
          <a:p>
            <a:r>
              <a:rPr lang="en-CA" sz="1800" dirty="0">
                <a:solidFill>
                  <a:srgbClr val="000000"/>
                </a:solidFill>
                <a:latin typeface="Calibri" panose="020F0502020204030204" pitchFamily="34" charset="0"/>
              </a:rPr>
              <a:t>                                                          p-ntb.cottageclub@forces.gc.ca</a:t>
            </a:r>
            <a:endParaRPr lang="en-CA" dirty="0"/>
          </a:p>
          <a:p>
            <a:pPr algn="ctr"/>
            <a:endParaRPr lang="en-CA" dirty="0"/>
          </a:p>
          <a:p>
            <a:pPr algn="ctr"/>
            <a:endParaRPr lang="en-CA" dirty="0"/>
          </a:p>
        </p:txBody>
      </p:sp>
    </p:spTree>
    <p:extLst>
      <p:ext uri="{BB962C8B-B14F-4D97-AF65-F5344CB8AC3E}">
        <p14:creationId xmlns:p14="http://schemas.microsoft.com/office/powerpoint/2010/main" val="4882158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14312" y="1268760"/>
            <a:ext cx="8534400" cy="457200"/>
          </a:xfrm>
        </p:spPr>
        <p:txBody>
          <a:bodyPr/>
          <a:lstStyle/>
          <a:p>
            <a:pPr eaLnBrk="1" hangingPunct="1"/>
            <a:r>
              <a:rPr lang="en-US" dirty="0">
                <a:latin typeface="Aharoni" pitchFamily="2" charset="-79"/>
                <a:cs typeface="Aharoni" pitchFamily="2" charset="-79"/>
              </a:rPr>
              <a:t>Annual Draw </a:t>
            </a:r>
            <a:endParaRPr lang="en-US" sz="2800" b="1" dirty="0">
              <a:latin typeface="Arial" charset="0"/>
              <a:cs typeface="Arial" charset="0"/>
            </a:endParaRPr>
          </a:p>
        </p:txBody>
      </p:sp>
      <p:sp>
        <p:nvSpPr>
          <p:cNvPr id="27652" name="Text Box 5"/>
          <p:cNvSpPr txBox="1">
            <a:spLocks noChangeArrowheads="1"/>
          </p:cNvSpPr>
          <p:nvPr/>
        </p:nvSpPr>
        <p:spPr bwMode="auto">
          <a:xfrm>
            <a:off x="228599" y="1916832"/>
            <a:ext cx="8520113" cy="249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spcAft>
                <a:spcPct val="30000"/>
              </a:spcAft>
              <a:buFontTx/>
              <a:buChar char="•"/>
            </a:pPr>
            <a:r>
              <a:rPr lang="en-US" dirty="0">
                <a:solidFill>
                  <a:schemeClr val="tx2"/>
                </a:solidFill>
                <a:latin typeface="Arial" charset="0"/>
              </a:rPr>
              <a:t>Names drawn from the proxy forms that were submitted to PSP Staff.</a:t>
            </a:r>
          </a:p>
          <a:p>
            <a:pPr lvl="3" eaLnBrk="1" hangingPunct="1">
              <a:lnSpc>
                <a:spcPct val="95000"/>
              </a:lnSpc>
              <a:spcAft>
                <a:spcPct val="30000"/>
              </a:spcAft>
              <a:buFontTx/>
              <a:buChar char="•"/>
            </a:pPr>
            <a:r>
              <a:rPr lang="en-CA" sz="1600" dirty="0">
                <a:solidFill>
                  <a:srgbClr val="000000"/>
                </a:solidFill>
                <a:effectLst/>
                <a:latin typeface="Aptos" panose="020B0004020202020204" pitchFamily="34" charset="0"/>
                <a:ea typeface="Aptos" panose="020B0004020202020204" pitchFamily="34" charset="0"/>
                <a:cs typeface="Aptos" panose="020B0004020202020204" pitchFamily="34" charset="0"/>
              </a:rPr>
              <a:t>Members will have until </a:t>
            </a:r>
            <a:r>
              <a:rPr lang="en-CA" sz="1600" b="1"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April 3rd </a:t>
            </a:r>
            <a:r>
              <a:rPr lang="en-CA" sz="1600" dirty="0">
                <a:solidFill>
                  <a:srgbClr val="000000"/>
                </a:solidFill>
                <a:effectLst/>
                <a:latin typeface="Aptos" panose="020B0004020202020204" pitchFamily="34" charset="0"/>
                <a:ea typeface="Aptos" panose="020B0004020202020204" pitchFamily="34" charset="0"/>
                <a:cs typeface="Aptos" panose="020B0004020202020204" pitchFamily="34" charset="0"/>
              </a:rPr>
              <a:t>to pay their $50 deposit for each cottage booking, as well as the $15 Cottage Club membership fee. Failure to submit both payments by the due date will result in the cancellation of their cottage booking and open the availability to other members for the 2026-2027 season.</a:t>
            </a:r>
            <a:endParaRPr lang="en-CA" sz="1600" dirty="0">
              <a:effectLst/>
              <a:latin typeface="Aptos" panose="020B0004020202020204" pitchFamily="34" charset="0"/>
              <a:ea typeface="Aptos" panose="020B0004020202020204" pitchFamily="34" charset="0"/>
              <a:cs typeface="Aptos" panose="020B0004020202020204" pitchFamily="34" charset="0"/>
            </a:endParaRPr>
          </a:p>
          <a:p>
            <a:pPr lvl="3" eaLnBrk="1" hangingPunct="1">
              <a:lnSpc>
                <a:spcPct val="95000"/>
              </a:lnSpc>
              <a:spcAft>
                <a:spcPct val="30000"/>
              </a:spcAft>
              <a:buFontTx/>
              <a:buChar char="•"/>
            </a:pPr>
            <a:r>
              <a:rPr lang="en-US" sz="1800" dirty="0">
                <a:solidFill>
                  <a:schemeClr val="tx2"/>
                </a:solidFill>
                <a:latin typeface="Arial" charset="0"/>
              </a:rPr>
              <a:t>Only </a:t>
            </a:r>
            <a:r>
              <a:rPr lang="en-US" sz="1800" b="1" dirty="0">
                <a:solidFill>
                  <a:schemeClr val="tx2"/>
                </a:solidFill>
                <a:latin typeface="Arial" charset="0"/>
              </a:rPr>
              <a:t>one</a:t>
            </a:r>
            <a:r>
              <a:rPr lang="en-US" sz="1800" dirty="0">
                <a:solidFill>
                  <a:schemeClr val="tx2"/>
                </a:solidFill>
                <a:latin typeface="Arial" charset="0"/>
              </a:rPr>
              <a:t> cottage per draw</a:t>
            </a:r>
          </a:p>
        </p:txBody>
      </p:sp>
      <p:sp>
        <p:nvSpPr>
          <p:cNvPr id="27653" name="Text Box 6"/>
          <p:cNvSpPr txBox="1">
            <a:spLocks noChangeArrowheads="1"/>
          </p:cNvSpPr>
          <p:nvPr/>
        </p:nvSpPr>
        <p:spPr bwMode="auto">
          <a:xfrm>
            <a:off x="1058184" y="5877272"/>
            <a:ext cx="7239000" cy="396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dirty="0">
                <a:solidFill>
                  <a:schemeClr val="tx2"/>
                </a:solidFill>
                <a:latin typeface="Arial" charset="0"/>
              </a:rPr>
              <a:t>Make cheques payable to </a:t>
            </a:r>
            <a:r>
              <a:rPr lang="en-US" sz="2000" b="1" dirty="0">
                <a:solidFill>
                  <a:schemeClr val="tx2"/>
                </a:solidFill>
                <a:latin typeface="Arial" charset="0"/>
              </a:rPr>
              <a:t>“22 WING BASE FUND”</a:t>
            </a:r>
            <a:endParaRPr lang="en-CA" sz="2000" b="1" dirty="0">
              <a:solidFill>
                <a:schemeClr val="tx2"/>
              </a:solidFill>
              <a:latin typeface="Arial" charset="0"/>
            </a:endParaRPr>
          </a:p>
        </p:txBody>
      </p:sp>
      <p:sp>
        <p:nvSpPr>
          <p:cNvPr id="3" name="TextBox 2">
            <a:extLst>
              <a:ext uri="{FF2B5EF4-FFF2-40B4-BE49-F238E27FC236}">
                <a16:creationId xmlns:a16="http://schemas.microsoft.com/office/drawing/2014/main" id="{2046B53E-6BA8-7DF7-E91F-EFD69EBB8804}"/>
              </a:ext>
            </a:extLst>
          </p:cNvPr>
          <p:cNvSpPr txBox="1"/>
          <p:nvPr/>
        </p:nvSpPr>
        <p:spPr>
          <a:xfrm>
            <a:off x="318872" y="4410850"/>
            <a:ext cx="8717624" cy="1323439"/>
          </a:xfrm>
          <a:prstGeom prst="rect">
            <a:avLst/>
          </a:prstGeom>
          <a:noFill/>
        </p:spPr>
        <p:txBody>
          <a:bodyPr wrap="square">
            <a:spAutoFit/>
          </a:bodyPr>
          <a:lstStyle/>
          <a:p>
            <a:pPr marL="342900" indent="-342900">
              <a:buFont typeface="Arial" panose="020B0604020202020204" pitchFamily="34" charset="0"/>
              <a:buChar char="•"/>
            </a:pPr>
            <a:r>
              <a:rPr lang="en-CA" sz="2000" dirty="0">
                <a:latin typeface="Arial" panose="020B0604020202020204" pitchFamily="34" charset="0"/>
                <a:ea typeface="Aptos" panose="020B0004020202020204" pitchFamily="34" charset="0"/>
                <a:cs typeface="Arial" panose="020B0604020202020204" pitchFamily="34" charset="0"/>
              </a:rPr>
              <a:t>T</a:t>
            </a:r>
            <a:r>
              <a:rPr lang="en-CA" sz="2000" dirty="0">
                <a:effectLst/>
                <a:latin typeface="Arial" panose="020B0604020202020204" pitchFamily="34" charset="0"/>
                <a:ea typeface="Aptos" panose="020B0004020202020204" pitchFamily="34" charset="0"/>
                <a:cs typeface="Arial" panose="020B0604020202020204" pitchFamily="34" charset="0"/>
              </a:rPr>
              <a:t>he remaining cottage season (May 1 – June 26 &amp; September 3 – </a:t>
            </a:r>
            <a:r>
              <a:rPr lang="en-CA" sz="2000" dirty="0">
                <a:latin typeface="Arial" panose="020B0604020202020204" pitchFamily="34" charset="0"/>
                <a:ea typeface="Aptos" panose="020B0004020202020204" pitchFamily="34" charset="0"/>
                <a:cs typeface="Arial" panose="020B0604020202020204" pitchFamily="34" charset="0"/>
              </a:rPr>
              <a:t>March 31</a:t>
            </a:r>
            <a:r>
              <a:rPr lang="en-CA" sz="2000" dirty="0">
                <a:effectLst/>
                <a:latin typeface="Arial" panose="020B0604020202020204" pitchFamily="34" charset="0"/>
                <a:ea typeface="Aptos" panose="020B0004020202020204" pitchFamily="34" charset="0"/>
                <a:cs typeface="Arial" panose="020B0604020202020204" pitchFamily="34" charset="0"/>
              </a:rPr>
              <a:t>) will open on March </a:t>
            </a:r>
            <a:r>
              <a:rPr lang="en-CA" sz="2000" dirty="0">
                <a:latin typeface="Arial" panose="020B0604020202020204" pitchFamily="34" charset="0"/>
                <a:ea typeface="Aptos" panose="020B0004020202020204" pitchFamily="34" charset="0"/>
                <a:cs typeface="Arial" panose="020B0604020202020204" pitchFamily="34" charset="0"/>
              </a:rPr>
              <a:t>23</a:t>
            </a:r>
            <a:r>
              <a:rPr lang="en-CA" sz="2000" baseline="30000" dirty="0">
                <a:latin typeface="Arial" panose="020B0604020202020204" pitchFamily="34" charset="0"/>
                <a:ea typeface="Aptos" panose="020B0004020202020204" pitchFamily="34" charset="0"/>
                <a:cs typeface="Arial" panose="020B0604020202020204" pitchFamily="34" charset="0"/>
              </a:rPr>
              <a:t>rd</a:t>
            </a:r>
            <a:r>
              <a:rPr lang="en-CA" sz="2000" dirty="0">
                <a:latin typeface="Arial" panose="020B0604020202020204" pitchFamily="34" charset="0"/>
                <a:ea typeface="Aptos" panose="020B0004020202020204" pitchFamily="34" charset="0"/>
                <a:cs typeface="Arial" panose="020B0604020202020204" pitchFamily="34" charset="0"/>
              </a:rPr>
              <a:t> </a:t>
            </a:r>
            <a:r>
              <a:rPr lang="en-CA" sz="2000" dirty="0">
                <a:effectLst/>
                <a:latin typeface="Arial" panose="020B0604020202020204" pitchFamily="34" charset="0"/>
                <a:ea typeface="Aptos" panose="020B0004020202020204" pitchFamily="34" charset="0"/>
                <a:cs typeface="Arial" panose="020B0604020202020204" pitchFamily="34" charset="0"/>
              </a:rPr>
              <a:t>at 0900hrs at a first come first serve basis. *</a:t>
            </a:r>
            <a:r>
              <a:rPr lang="en-CA" sz="2000" b="1" dirty="0">
                <a:latin typeface="Arial" panose="020B0604020202020204" pitchFamily="34" charset="0"/>
                <a:ea typeface="Aptos" panose="020B0004020202020204" pitchFamily="34" charset="0"/>
                <a:cs typeface="Arial" panose="020B0604020202020204" pitchFamily="34" charset="0"/>
              </a:rPr>
              <a:t>A</a:t>
            </a:r>
            <a:r>
              <a:rPr lang="en-CA" sz="2000" b="1" dirty="0">
                <a:effectLst/>
                <a:latin typeface="Arial" panose="020B0604020202020204" pitchFamily="34" charset="0"/>
                <a:ea typeface="Aptos" panose="020B0004020202020204" pitchFamily="34" charset="0"/>
                <a:cs typeface="Arial" panose="020B0604020202020204" pitchFamily="34" charset="0"/>
              </a:rPr>
              <a:t>ny booking request before this date will not be accepted or noted.</a:t>
            </a:r>
            <a:endParaRPr lang="en-CA" sz="2000" b="1" dirty="0">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6112" y="2744924"/>
            <a:ext cx="5651775" cy="1015663"/>
          </a:xfrm>
          <a:prstGeom prst="rect">
            <a:avLst/>
          </a:prstGeom>
          <a:noFill/>
        </p:spPr>
        <p:txBody>
          <a:bodyPr>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anose="020B0604030504040204" pitchFamily="34" charset="0"/>
                <a:ea typeface="Tahoma" panose="020B0604030504040204" pitchFamily="34" charset="0"/>
                <a:cs typeface="Tahoma" panose="020B0604030504040204" pitchFamily="34" charset="0"/>
              </a:rPr>
              <a:t>Questions ??</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42000" contrast="-48000"/>
            <a:extLst>
              <a:ext uri="{28A0092B-C50C-407E-A947-70E740481C1C}">
                <a14:useLocalDpi xmlns:a14="http://schemas.microsoft.com/office/drawing/2010/main" val="0"/>
              </a:ext>
            </a:extLst>
          </a:blip>
          <a:srcRect/>
          <a:stretch>
            <a:fillRect/>
          </a:stretch>
        </p:blipFill>
        <p:spPr bwMode="auto">
          <a:xfrm>
            <a:off x="0" y="0"/>
            <a:ext cx="91440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lum bright="42000" contrast="-36000"/>
            <a:extLst>
              <a:ext uri="{28A0092B-C50C-407E-A947-70E740481C1C}">
                <a14:useLocalDpi xmlns:a14="http://schemas.microsoft.com/office/drawing/2010/main" val="0"/>
              </a:ext>
            </a:extLst>
          </a:blip>
          <a:srcRect/>
          <a:stretch>
            <a:fillRect/>
          </a:stretch>
        </p:blipFill>
        <p:spPr bwMode="auto">
          <a:xfrm>
            <a:off x="0" y="5224642"/>
            <a:ext cx="91440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0" y="2209800"/>
            <a:ext cx="4572000" cy="343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4572000" y="222567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Rectangle 6"/>
          <p:cNvSpPr>
            <a:spLocks noChangeArrowheads="1"/>
          </p:cNvSpPr>
          <p:nvPr/>
        </p:nvSpPr>
        <p:spPr bwMode="auto">
          <a:xfrm>
            <a:off x="5795963" y="1773238"/>
            <a:ext cx="2046287"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a:solidFill>
                  <a:schemeClr val="tx2"/>
                </a:solidFill>
              </a:rPr>
              <a:t>On Talon Lake</a:t>
            </a:r>
          </a:p>
        </p:txBody>
      </p:sp>
      <p:sp>
        <p:nvSpPr>
          <p:cNvPr id="2055" name="WordArt 7"/>
          <p:cNvSpPr>
            <a:spLocks noChangeArrowheads="1" noChangeShapeType="1" noTextEdit="1"/>
          </p:cNvSpPr>
          <p:nvPr/>
        </p:nvSpPr>
        <p:spPr bwMode="auto">
          <a:xfrm>
            <a:off x="3276600" y="333375"/>
            <a:ext cx="3240088" cy="576263"/>
          </a:xfrm>
          <a:prstGeom prst="rect">
            <a:avLst/>
          </a:prstGeom>
        </p:spPr>
        <p:txBody>
          <a:bodyPr wrap="none" fromWordArt="1">
            <a:prstTxWarp prst="textPlain">
              <a:avLst>
                <a:gd name="adj" fmla="val 50000"/>
              </a:avLst>
            </a:prstTxWarp>
          </a:bodyPr>
          <a:lstStyle/>
          <a:p>
            <a:pPr algn="ctr"/>
            <a:r>
              <a:rPr lang="en-CA" sz="3600" kern="10">
                <a:ln w="12700">
                  <a:solidFill>
                    <a:srgbClr val="000000"/>
                  </a:solidFill>
                  <a:round/>
                  <a:headEnd/>
                  <a:tailEnd/>
                </a:ln>
                <a:solidFill>
                  <a:srgbClr val="FFFFFF"/>
                </a:solidFill>
                <a:effectLst>
                  <a:outerShdw dist="35921" dir="2700000" algn="ctr" rotWithShape="0">
                    <a:schemeClr val="tx1">
                      <a:alpha val="79999"/>
                    </a:schemeClr>
                  </a:outerShdw>
                </a:effectLst>
                <a:latin typeface="Impact"/>
              </a:rPr>
              <a:t>22 Wing</a:t>
            </a:r>
          </a:p>
        </p:txBody>
      </p:sp>
      <p:grpSp>
        <p:nvGrpSpPr>
          <p:cNvPr id="2056" name="Group 8"/>
          <p:cNvGrpSpPr>
            <a:grpSpLocks/>
          </p:cNvGrpSpPr>
          <p:nvPr/>
        </p:nvGrpSpPr>
        <p:grpSpPr bwMode="auto">
          <a:xfrm>
            <a:off x="611188" y="0"/>
            <a:ext cx="2082800" cy="2852738"/>
            <a:chOff x="385" y="0"/>
            <a:chExt cx="1312" cy="1797"/>
          </a:xfrm>
        </p:grpSpPr>
        <p:sp>
          <p:nvSpPr>
            <p:cNvPr id="2061" name="Oval 9"/>
            <p:cNvSpPr>
              <a:spLocks noChangeArrowheads="1"/>
            </p:cNvSpPr>
            <p:nvPr/>
          </p:nvSpPr>
          <p:spPr bwMode="auto">
            <a:xfrm>
              <a:off x="567" y="618"/>
              <a:ext cx="953" cy="95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62" name="Picture 10" descr="22wing_bad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 y="0"/>
              <a:ext cx="1312"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8" name="WordArt 12"/>
          <p:cNvSpPr>
            <a:spLocks noChangeArrowheads="1" noChangeShapeType="1" noTextEdit="1"/>
          </p:cNvSpPr>
          <p:nvPr/>
        </p:nvSpPr>
        <p:spPr bwMode="auto">
          <a:xfrm>
            <a:off x="2268538" y="908050"/>
            <a:ext cx="6408737" cy="863600"/>
          </a:xfrm>
          <a:prstGeom prst="rect">
            <a:avLst/>
          </a:prstGeom>
        </p:spPr>
        <p:txBody>
          <a:bodyPr wrap="none" fromWordArt="1">
            <a:prstTxWarp prst="textPlain">
              <a:avLst>
                <a:gd name="adj" fmla="val 50000"/>
              </a:avLst>
            </a:prstTxWarp>
          </a:bodyPr>
          <a:lstStyle/>
          <a:p>
            <a:pPr algn="ctr"/>
            <a:r>
              <a:rPr lang="en-CA" sz="3600" kern="10" dirty="0">
                <a:ln w="12700">
                  <a:solidFill>
                    <a:srgbClr val="000000"/>
                  </a:solidFill>
                  <a:round/>
                  <a:headEnd/>
                  <a:tailEnd/>
                </a:ln>
                <a:solidFill>
                  <a:srgbClr val="FFFFFF"/>
                </a:solidFill>
                <a:effectLst>
                  <a:outerShdw dist="35921" dir="2700000" algn="ctr" rotWithShape="0">
                    <a:schemeClr val="tx1">
                      <a:alpha val="79999"/>
                    </a:schemeClr>
                  </a:outerShdw>
                </a:effectLst>
                <a:latin typeface="Impact"/>
              </a:rPr>
              <a:t>Cottage Club</a:t>
            </a:r>
          </a:p>
        </p:txBody>
      </p:sp>
      <p:sp>
        <p:nvSpPr>
          <p:cNvPr id="2" name="Rectangle 1">
            <a:extLst>
              <a:ext uri="{FF2B5EF4-FFF2-40B4-BE49-F238E27FC236}">
                <a16:creationId xmlns:a16="http://schemas.microsoft.com/office/drawing/2014/main" id="{CDC1FDEA-3248-6FDB-7D6F-557FEC596B43}"/>
              </a:ext>
            </a:extLst>
          </p:cNvPr>
          <p:cNvSpPr/>
          <p:nvPr/>
        </p:nvSpPr>
        <p:spPr>
          <a:xfrm>
            <a:off x="904169" y="5455723"/>
            <a:ext cx="7335663"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dirty="0">
                <a:ln w="0"/>
                <a:solidFill>
                  <a:schemeClr val="bg1"/>
                </a:solidFill>
                <a:effectLst>
                  <a:glow rad="63500">
                    <a:schemeClr val="accent4">
                      <a:satMod val="175000"/>
                      <a:alpha val="40000"/>
                    </a:schemeClr>
                  </a:glow>
                  <a:outerShdw blurRad="38100" dist="19050" dir="2700000" algn="tl" rotWithShape="0">
                    <a:schemeClr val="dk1">
                      <a:alpha val="40000"/>
                    </a:schemeClr>
                  </a:outerShdw>
                </a:effectLst>
                <a:latin typeface="ADLaM Display" panose="02010000000000000000" pitchFamily="2" charset="0"/>
                <a:ea typeface="ADLaM Display" panose="02010000000000000000" pitchFamily="2" charset="0"/>
                <a:cs typeface="ADLaM Display" panose="02010000000000000000" pitchFamily="2" charset="0"/>
              </a:rPr>
              <a:t>Annual General Meeting</a:t>
            </a:r>
          </a:p>
          <a:p>
            <a:pPr algn="ctr"/>
            <a:r>
              <a:rPr lang="en-US" sz="4800" dirty="0">
                <a:ln w="0"/>
                <a:solidFill>
                  <a:schemeClr val="bg1"/>
                </a:solidFill>
                <a:effectLst>
                  <a:glow rad="63500">
                    <a:schemeClr val="accent4">
                      <a:satMod val="175000"/>
                      <a:alpha val="40000"/>
                    </a:schemeClr>
                  </a:glow>
                  <a:outerShdw blurRad="38100" dist="19050" dir="2700000" algn="tl" rotWithShape="0">
                    <a:schemeClr val="dk1">
                      <a:alpha val="40000"/>
                    </a:schemeClr>
                  </a:outerShdw>
                </a:effectLst>
                <a:latin typeface="ADLaM Display" panose="02010000000000000000" pitchFamily="2" charset="0"/>
                <a:ea typeface="ADLaM Display" panose="02010000000000000000" pitchFamily="2" charset="0"/>
                <a:cs typeface="ADLaM Display" panose="02010000000000000000" pitchFamily="2" charset="0"/>
              </a:rPr>
              <a:t>2026</a:t>
            </a:r>
          </a:p>
        </p:txBody>
      </p:sp>
    </p:spTree>
    <p:extLst>
      <p:ext uri="{BB962C8B-B14F-4D97-AF65-F5344CB8AC3E}">
        <p14:creationId xmlns:p14="http://schemas.microsoft.com/office/powerpoint/2010/main" val="38843091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76263" y="1016000"/>
            <a:ext cx="7772400" cy="828824"/>
          </a:xfrm>
        </p:spPr>
        <p:txBody>
          <a:bodyPr/>
          <a:lstStyle/>
          <a:p>
            <a:pPr eaLnBrk="1" hangingPunct="1"/>
            <a:r>
              <a:rPr lang="en-US" dirty="0">
                <a:latin typeface="Aharoni" pitchFamily="2" charset="-79"/>
                <a:cs typeface="Aharoni" pitchFamily="2" charset="-79"/>
              </a:rPr>
              <a:t>Our Executive Committee</a:t>
            </a:r>
          </a:p>
        </p:txBody>
      </p:sp>
      <p:sp>
        <p:nvSpPr>
          <p:cNvPr id="3076" name="Rectangle 4"/>
          <p:cNvSpPr>
            <a:spLocks noChangeArrowheads="1"/>
          </p:cNvSpPr>
          <p:nvPr/>
        </p:nvSpPr>
        <p:spPr bwMode="auto">
          <a:xfrm>
            <a:off x="107504" y="2415656"/>
            <a:ext cx="8856984" cy="312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Aft>
                <a:spcPct val="20000"/>
              </a:spcAft>
              <a:tabLst>
                <a:tab pos="2400300" algn="l"/>
                <a:tab pos="5715000" algn="r"/>
              </a:tabLst>
            </a:pPr>
            <a:r>
              <a:rPr lang="en-CA" dirty="0">
                <a:latin typeface="Arial" charset="0"/>
              </a:rPr>
              <a:t>President: Sgt Chris Chartrand	 </a:t>
            </a:r>
          </a:p>
          <a:p>
            <a:pPr>
              <a:spcAft>
                <a:spcPct val="20000"/>
              </a:spcAft>
              <a:tabLst>
                <a:tab pos="2400300" algn="l"/>
                <a:tab pos="5715000" algn="r"/>
              </a:tabLst>
            </a:pPr>
            <a:r>
              <a:rPr lang="en-CA" dirty="0">
                <a:latin typeface="Arial" charset="0"/>
              </a:rPr>
              <a:t>Vice President: Sgt Adam Kittson	 </a:t>
            </a:r>
          </a:p>
          <a:p>
            <a:pPr>
              <a:spcAft>
                <a:spcPct val="20000"/>
              </a:spcAft>
              <a:tabLst>
                <a:tab pos="2400300" algn="l"/>
                <a:tab pos="5715000" algn="r"/>
              </a:tabLst>
            </a:pPr>
            <a:r>
              <a:rPr lang="en-CA" dirty="0">
                <a:latin typeface="Arial" charset="0"/>
              </a:rPr>
              <a:t>Secretary:  Cpl Olivia </a:t>
            </a:r>
            <a:r>
              <a:rPr lang="en-CA" dirty="0" err="1">
                <a:latin typeface="Arial" charset="0"/>
              </a:rPr>
              <a:t>Wiwchar</a:t>
            </a:r>
            <a:r>
              <a:rPr lang="en-CA" dirty="0">
                <a:latin typeface="Arial" charset="0"/>
              </a:rPr>
              <a:t> </a:t>
            </a:r>
          </a:p>
          <a:p>
            <a:pPr>
              <a:spcAft>
                <a:spcPct val="20000"/>
              </a:spcAft>
              <a:tabLst>
                <a:tab pos="2400300" algn="l"/>
                <a:tab pos="5715000" algn="r"/>
              </a:tabLst>
            </a:pPr>
            <a:r>
              <a:rPr lang="en-CA" dirty="0">
                <a:latin typeface="Arial" charset="0"/>
              </a:rPr>
              <a:t>Treasurer: MCpl Jason Rowsell</a:t>
            </a:r>
          </a:p>
          <a:p>
            <a:pPr>
              <a:spcAft>
                <a:spcPct val="20000"/>
              </a:spcAft>
              <a:tabLst>
                <a:tab pos="2400300" algn="l"/>
                <a:tab pos="5715000" algn="r"/>
              </a:tabLst>
            </a:pPr>
            <a:r>
              <a:rPr lang="en-CA" dirty="0">
                <a:latin typeface="Arial" charset="0"/>
              </a:rPr>
              <a:t>Facility Manager: Sgt Adam Kittson (open for volunteers)</a:t>
            </a:r>
          </a:p>
          <a:p>
            <a:pPr>
              <a:spcAft>
                <a:spcPct val="20000"/>
              </a:spcAft>
              <a:tabLst>
                <a:tab pos="2400300" algn="l"/>
                <a:tab pos="5715000" algn="r"/>
              </a:tabLst>
            </a:pPr>
            <a:r>
              <a:rPr lang="en-CA" dirty="0">
                <a:latin typeface="Arial" charset="0"/>
              </a:rPr>
              <a:t>Administration:  Mack Joseph</a:t>
            </a:r>
          </a:p>
          <a:p>
            <a:pPr>
              <a:spcAft>
                <a:spcPct val="20000"/>
              </a:spcAft>
              <a:tabLst>
                <a:tab pos="2400300" algn="l"/>
                <a:tab pos="5715000" algn="r"/>
              </a:tabLst>
            </a:pPr>
            <a:r>
              <a:rPr lang="en-CA" dirty="0">
                <a:latin typeface="Arial" charset="0"/>
              </a:rPr>
              <a:t>Booking Contacts:  22FitWellCenter@forces.gc.ca	</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585788" y="980728"/>
            <a:ext cx="7772400" cy="864319"/>
          </a:xfrm>
        </p:spPr>
        <p:txBody>
          <a:bodyPr/>
          <a:lstStyle/>
          <a:p>
            <a:pPr eaLnBrk="1" hangingPunct="1"/>
            <a:r>
              <a:rPr lang="en-US" sz="4000" dirty="0">
                <a:latin typeface="Aharoni" pitchFamily="2" charset="-79"/>
                <a:cs typeface="Aharoni" pitchFamily="2" charset="-79"/>
              </a:rPr>
              <a:t>Executive Nominations</a:t>
            </a:r>
          </a:p>
        </p:txBody>
      </p:sp>
      <p:sp>
        <p:nvSpPr>
          <p:cNvPr id="24580" name="Text Box 4"/>
          <p:cNvSpPr txBox="1">
            <a:spLocks noChangeArrowheads="1"/>
          </p:cNvSpPr>
          <p:nvPr/>
        </p:nvSpPr>
        <p:spPr bwMode="auto">
          <a:xfrm>
            <a:off x="233518" y="1772816"/>
            <a:ext cx="8676964"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solidFill>
                  <a:schemeClr val="tx2"/>
                </a:solidFill>
                <a:latin typeface="Arial" charset="0"/>
              </a:rPr>
              <a:t>Positions available:</a:t>
            </a:r>
          </a:p>
          <a:p>
            <a:pPr eaLnBrk="1" hangingPunct="1">
              <a:spcBef>
                <a:spcPct val="50000"/>
              </a:spcBef>
              <a:buFontTx/>
              <a:buChar char="•"/>
            </a:pPr>
            <a:r>
              <a:rPr lang="en-US" sz="2000" b="1" dirty="0">
                <a:solidFill>
                  <a:schemeClr val="tx2"/>
                </a:solidFill>
                <a:latin typeface="Arial" charset="0"/>
              </a:rPr>
              <a:t>Facility Manager:</a:t>
            </a:r>
          </a:p>
          <a:p>
            <a:pPr lvl="1" eaLnBrk="1" hangingPunct="1">
              <a:spcBef>
                <a:spcPct val="50000"/>
              </a:spcBef>
              <a:buFontTx/>
              <a:buChar char="•"/>
            </a:pPr>
            <a:r>
              <a:rPr lang="en-US" sz="1700" dirty="0">
                <a:solidFill>
                  <a:schemeClr val="tx2"/>
                </a:solidFill>
                <a:latin typeface="Arial" charset="0"/>
              </a:rPr>
              <a:t>Oversees building &amp; grounds maintenance</a:t>
            </a:r>
          </a:p>
          <a:p>
            <a:pPr lvl="1" eaLnBrk="1" hangingPunct="1">
              <a:spcBef>
                <a:spcPct val="50000"/>
              </a:spcBef>
              <a:buFontTx/>
              <a:buChar char="•"/>
            </a:pPr>
            <a:r>
              <a:rPr lang="en-US" sz="1700" dirty="0">
                <a:solidFill>
                  <a:schemeClr val="tx2"/>
                </a:solidFill>
                <a:latin typeface="Arial" charset="0"/>
              </a:rPr>
              <a:t>Ensures security &amp; emergency preparedness procedures are implemented properly</a:t>
            </a:r>
          </a:p>
          <a:p>
            <a:pPr lvl="1" eaLnBrk="1" hangingPunct="1">
              <a:spcBef>
                <a:spcPct val="50000"/>
              </a:spcBef>
              <a:buFontTx/>
              <a:buChar char="•"/>
            </a:pPr>
            <a:r>
              <a:rPr lang="en-US" sz="1700" dirty="0">
                <a:solidFill>
                  <a:schemeClr val="tx2"/>
                </a:solidFill>
                <a:latin typeface="Arial" charset="0"/>
              </a:rPr>
              <a:t>Conducts &amp; documents regular facilities inspections</a:t>
            </a:r>
          </a:p>
          <a:p>
            <a:pPr lvl="1" eaLnBrk="1" hangingPunct="1">
              <a:spcBef>
                <a:spcPct val="50000"/>
              </a:spcBef>
              <a:buFontTx/>
              <a:buChar char="•"/>
            </a:pPr>
            <a:r>
              <a:rPr lang="en-US" sz="1700" dirty="0">
                <a:solidFill>
                  <a:schemeClr val="tx2"/>
                </a:solidFill>
                <a:latin typeface="Arial" charset="0"/>
              </a:rPr>
              <a:t>Communicates workplace safety precautions</a:t>
            </a:r>
          </a:p>
        </p:txBody>
      </p:sp>
      <p:sp>
        <p:nvSpPr>
          <p:cNvPr id="24581" name="Text Box 6"/>
          <p:cNvSpPr txBox="1">
            <a:spLocks noChangeArrowheads="1"/>
          </p:cNvSpPr>
          <p:nvPr/>
        </p:nvSpPr>
        <p:spPr bwMode="auto">
          <a:xfrm>
            <a:off x="1258094" y="4797152"/>
            <a:ext cx="64277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CA" dirty="0">
                <a:latin typeface="Arial" charset="0"/>
              </a:rPr>
              <a:t>Expressions of interest for Executive positions… discussion / nominations / vote</a:t>
            </a:r>
          </a:p>
        </p:txBody>
      </p:sp>
    </p:spTree>
    <p:extLst>
      <p:ext uri="{BB962C8B-B14F-4D97-AF65-F5344CB8AC3E}">
        <p14:creationId xmlns:p14="http://schemas.microsoft.com/office/powerpoint/2010/main" val="20416114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58670" y="1160748"/>
            <a:ext cx="8189794" cy="1188864"/>
          </a:xfrm>
        </p:spPr>
        <p:txBody>
          <a:bodyPr/>
          <a:lstStyle/>
          <a:p>
            <a:pPr eaLnBrk="1" hangingPunct="1"/>
            <a:r>
              <a:rPr lang="en-US" dirty="0">
                <a:latin typeface="Calibri" panose="020F0502020204030204" pitchFamily="34" charset="0"/>
                <a:cs typeface="Calibri" panose="020F0502020204030204" pitchFamily="34" charset="0"/>
              </a:rPr>
              <a:t>Treasurer’s Report</a:t>
            </a:r>
            <a:br>
              <a:rPr lang="en-US"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Income Statement </a:t>
            </a:r>
            <a:br>
              <a:rPr lang="en-US" sz="28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YTD for Dec 25 </a:t>
            </a:r>
          </a:p>
        </p:txBody>
      </p:sp>
      <p:sp>
        <p:nvSpPr>
          <p:cNvPr id="14340" name="Rectangle 4"/>
          <p:cNvSpPr>
            <a:spLocks noChangeArrowheads="1"/>
          </p:cNvSpPr>
          <p:nvPr/>
        </p:nvSpPr>
        <p:spPr bwMode="auto">
          <a:xfrm>
            <a:off x="1799692" y="1664805"/>
            <a:ext cx="540060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500" dirty="0">
              <a:solidFill>
                <a:schemeClr val="tx2"/>
              </a:solidFill>
              <a:latin typeface="Arial" charset="0"/>
            </a:endParaRPr>
          </a:p>
          <a:p>
            <a:pPr marL="463550" indent="-463550">
              <a:buFontTx/>
              <a:buChar char="•"/>
            </a:pPr>
            <a:endParaRPr lang="en-US" sz="2500" dirty="0">
              <a:solidFill>
                <a:schemeClr val="tx2"/>
              </a:solidFill>
              <a:latin typeface="Arial" charset="0"/>
            </a:endParaRPr>
          </a:p>
          <a:p>
            <a:br>
              <a:rPr lang="en-US" sz="2500" dirty="0">
                <a:solidFill>
                  <a:schemeClr val="tx2"/>
                </a:solidFill>
                <a:latin typeface="Arial" charset="0"/>
              </a:rPr>
            </a:br>
            <a:endParaRPr lang="en-US" sz="2500" dirty="0">
              <a:solidFill>
                <a:schemeClr val="tx2"/>
              </a:solidFill>
              <a:latin typeface="Arial" charset="0"/>
            </a:endParaRPr>
          </a:p>
        </p:txBody>
      </p:sp>
      <p:sp>
        <p:nvSpPr>
          <p:cNvPr id="11" name="Rectangle 10">
            <a:extLst>
              <a:ext uri="{FF2B5EF4-FFF2-40B4-BE49-F238E27FC236}">
                <a16:creationId xmlns:a16="http://schemas.microsoft.com/office/drawing/2014/main" id="{BEF33C4A-FF20-92DB-67E4-7A448AC69D8E}"/>
              </a:ext>
            </a:extLst>
          </p:cNvPr>
          <p:cNvSpPr/>
          <p:nvPr/>
        </p:nvSpPr>
        <p:spPr>
          <a:xfrm>
            <a:off x="2951820" y="2792317"/>
            <a:ext cx="468052" cy="35754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n>
                <a:solidFill>
                  <a:srgbClr val="FF0000"/>
                </a:solidFill>
              </a:ln>
              <a:noFill/>
            </a:endParaRPr>
          </a:p>
        </p:txBody>
      </p:sp>
      <p:pic>
        <p:nvPicPr>
          <p:cNvPr id="6" name="Picture 5">
            <a:extLst>
              <a:ext uri="{FF2B5EF4-FFF2-40B4-BE49-F238E27FC236}">
                <a16:creationId xmlns:a16="http://schemas.microsoft.com/office/drawing/2014/main" id="{3CDC687A-D6F0-F4D4-CD4F-FCF4F5A5B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478317"/>
            <a:ext cx="7956884" cy="3831003"/>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1619" y="5817438"/>
            <a:ext cx="5118627" cy="584775"/>
          </a:xfrm>
          <a:prstGeom prst="rect">
            <a:avLst/>
          </a:prstGeom>
          <a:noFill/>
        </p:spPr>
        <p:txBody>
          <a:bodyPr wrap="square" rtlCol="0">
            <a:spAutoFit/>
          </a:bodyPr>
          <a:lstStyle/>
          <a:p>
            <a:r>
              <a:rPr lang="en-CA" dirty="0">
                <a:latin typeface="Calibri" panose="020F0502020204030204" pitchFamily="34" charset="0"/>
                <a:cs typeface="Calibri" panose="020F0502020204030204" pitchFamily="34" charset="0"/>
              </a:rPr>
              <a:t>Unencumbered Cash	 </a:t>
            </a:r>
            <a:r>
              <a:rPr lang="en-CA" sz="3200" b="1" dirty="0">
                <a:latin typeface="Calibri" panose="020F0502020204030204" pitchFamily="34" charset="0"/>
                <a:cs typeface="Calibri" panose="020F0502020204030204" pitchFamily="34" charset="0"/>
              </a:rPr>
              <a:t>$186,381.00</a:t>
            </a:r>
          </a:p>
        </p:txBody>
      </p:sp>
      <p:sp>
        <p:nvSpPr>
          <p:cNvPr id="2" name="TextBox 1">
            <a:extLst>
              <a:ext uri="{FF2B5EF4-FFF2-40B4-BE49-F238E27FC236}">
                <a16:creationId xmlns:a16="http://schemas.microsoft.com/office/drawing/2014/main" id="{B7C48A72-AAA7-6497-1C5B-C4F5601475B5}"/>
              </a:ext>
            </a:extLst>
          </p:cNvPr>
          <p:cNvSpPr txBox="1"/>
          <p:nvPr/>
        </p:nvSpPr>
        <p:spPr>
          <a:xfrm>
            <a:off x="2483768" y="1014168"/>
            <a:ext cx="4572894" cy="830997"/>
          </a:xfrm>
          <a:prstGeom prst="rect">
            <a:avLst/>
          </a:prstGeom>
          <a:noFill/>
        </p:spPr>
        <p:txBody>
          <a:bodyPr wrap="square" rtlCol="0">
            <a:spAutoFit/>
          </a:bodyPr>
          <a:lstStyle/>
          <a:p>
            <a:pPr algn="ctr"/>
            <a:r>
              <a:rPr lang="en-CA" sz="2800" dirty="0">
                <a:latin typeface="Calibri" panose="020F0502020204030204" pitchFamily="34" charset="0"/>
                <a:cs typeface="Calibri" panose="020F0502020204030204" pitchFamily="34" charset="0"/>
              </a:rPr>
              <a:t>Balance Sheet </a:t>
            </a:r>
          </a:p>
          <a:p>
            <a:pPr algn="ctr"/>
            <a:r>
              <a:rPr lang="en-CA" sz="2000" dirty="0">
                <a:latin typeface="Calibri" panose="020F0502020204030204" pitchFamily="34" charset="0"/>
                <a:cs typeface="Calibri" panose="020F0502020204030204" pitchFamily="34" charset="0"/>
              </a:rPr>
              <a:t>As of January 2026</a:t>
            </a:r>
          </a:p>
        </p:txBody>
      </p:sp>
      <p:sp>
        <p:nvSpPr>
          <p:cNvPr id="7" name="TextBox 6">
            <a:extLst>
              <a:ext uri="{FF2B5EF4-FFF2-40B4-BE49-F238E27FC236}">
                <a16:creationId xmlns:a16="http://schemas.microsoft.com/office/drawing/2014/main" id="{E9938B3A-8DF6-7C9E-DC33-C66D810C1197}"/>
              </a:ext>
            </a:extLst>
          </p:cNvPr>
          <p:cNvSpPr txBox="1"/>
          <p:nvPr/>
        </p:nvSpPr>
        <p:spPr>
          <a:xfrm>
            <a:off x="7181294" y="6201308"/>
            <a:ext cx="1955664" cy="276999"/>
          </a:xfrm>
          <a:prstGeom prst="rect">
            <a:avLst/>
          </a:prstGeom>
          <a:noFill/>
        </p:spPr>
        <p:txBody>
          <a:bodyPr wrap="none" rtlCol="0">
            <a:spAutoFit/>
          </a:bodyPr>
          <a:lstStyle/>
          <a:p>
            <a:r>
              <a:rPr lang="en-CA" sz="1200" dirty="0">
                <a:latin typeface="Calibri" panose="020F0502020204030204" pitchFamily="34" charset="0"/>
                <a:cs typeface="Calibri" panose="020F0502020204030204" pitchFamily="34" charset="0"/>
              </a:rPr>
              <a:t>Provided by NPF Accountant</a:t>
            </a:r>
          </a:p>
        </p:txBody>
      </p:sp>
      <p:pic>
        <p:nvPicPr>
          <p:cNvPr id="6" name="Picture 5">
            <a:extLst>
              <a:ext uri="{FF2B5EF4-FFF2-40B4-BE49-F238E27FC236}">
                <a16:creationId xmlns:a16="http://schemas.microsoft.com/office/drawing/2014/main" id="{6C74295E-392D-D35E-7725-D20928D1F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77" y="1845165"/>
            <a:ext cx="7266646" cy="4049430"/>
          </a:xfrm>
          <a:prstGeom prst="rect">
            <a:avLst/>
          </a:prstGeom>
        </p:spPr>
      </p:pic>
    </p:spTree>
    <p:extLst>
      <p:ext uri="{BB962C8B-B14F-4D97-AF65-F5344CB8AC3E}">
        <p14:creationId xmlns:p14="http://schemas.microsoft.com/office/powerpoint/2010/main" val="24021770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1787525" y="1016732"/>
            <a:ext cx="5578475" cy="2413000"/>
          </a:xfrm>
        </p:spPr>
        <p:txBody>
          <a:bodyPr/>
          <a:lstStyle/>
          <a:p>
            <a:pPr eaLnBrk="1" hangingPunct="1"/>
            <a:r>
              <a:rPr lang="en-US" sz="3200" b="1" dirty="0">
                <a:latin typeface="Aharoni" pitchFamily="2" charset="-79"/>
                <a:cs typeface="Aharoni" pitchFamily="2" charset="-79"/>
              </a:rPr>
              <a:t>Membership</a:t>
            </a:r>
            <a:br>
              <a:rPr lang="en-US" sz="3200" dirty="0">
                <a:latin typeface="Aharoni" pitchFamily="2" charset="-79"/>
                <a:cs typeface="Aharoni" pitchFamily="2" charset="-79"/>
              </a:rPr>
            </a:br>
            <a:r>
              <a:rPr lang="en-US" sz="3200" dirty="0">
                <a:latin typeface="Aharoni" pitchFamily="2" charset="-79"/>
                <a:cs typeface="Aharoni" pitchFamily="2" charset="-79"/>
              </a:rPr>
              <a:t> </a:t>
            </a:r>
            <a:r>
              <a:rPr lang="en-US" sz="2000" dirty="0">
                <a:latin typeface="Aharoni" pitchFamily="2" charset="-79"/>
                <a:cs typeface="Aharoni" pitchFamily="2" charset="-79"/>
              </a:rPr>
              <a:t>As of March 11, 2026</a:t>
            </a:r>
            <a:endParaRPr lang="en-US" sz="3200" dirty="0">
              <a:latin typeface="Aharoni" pitchFamily="2" charset="-79"/>
              <a:cs typeface="Aharoni" pitchFamily="2" charset="-79"/>
            </a:endParaRPr>
          </a:p>
        </p:txBody>
      </p:sp>
      <p:sp>
        <p:nvSpPr>
          <p:cNvPr id="4101" name="Text Box 6"/>
          <p:cNvSpPr txBox="1">
            <a:spLocks noChangeArrowheads="1"/>
          </p:cNvSpPr>
          <p:nvPr/>
        </p:nvSpPr>
        <p:spPr bwMode="auto">
          <a:xfrm>
            <a:off x="2438400" y="2737373"/>
            <a:ext cx="4267200" cy="10156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000" b="1" dirty="0">
                <a:latin typeface="Arial" charset="0"/>
              </a:rPr>
              <a:t>Total Membership</a:t>
            </a:r>
          </a:p>
          <a:p>
            <a:pPr algn="ctr" eaLnBrk="1" hangingPunct="1"/>
            <a:r>
              <a:rPr lang="en-US" sz="3000" b="1" dirty="0">
                <a:latin typeface="Arial" charset="0"/>
              </a:rPr>
              <a:t>is 73</a:t>
            </a:r>
          </a:p>
        </p:txBody>
      </p:sp>
      <p:sp>
        <p:nvSpPr>
          <p:cNvPr id="4102" name="Text Box 7"/>
          <p:cNvSpPr txBox="1">
            <a:spLocks noChangeArrowheads="1"/>
          </p:cNvSpPr>
          <p:nvPr/>
        </p:nvSpPr>
        <p:spPr bwMode="auto">
          <a:xfrm>
            <a:off x="3311860" y="3755585"/>
            <a:ext cx="35290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dirty="0">
                <a:latin typeface="Arial" charset="0"/>
              </a:rPr>
              <a:t>Historical Averages</a:t>
            </a:r>
          </a:p>
          <a:p>
            <a:pPr eaLnBrk="1" hangingPunct="1"/>
            <a:r>
              <a:rPr lang="en-US" sz="2000" dirty="0">
                <a:latin typeface="Arial" charset="0"/>
              </a:rPr>
              <a:t>2016/2017 = 81</a:t>
            </a:r>
          </a:p>
          <a:p>
            <a:pPr eaLnBrk="1" hangingPunct="1"/>
            <a:r>
              <a:rPr lang="en-US" sz="2000" dirty="0">
                <a:latin typeface="Arial" charset="0"/>
              </a:rPr>
              <a:t>2017/2018 = 71</a:t>
            </a:r>
          </a:p>
          <a:p>
            <a:pPr eaLnBrk="1" hangingPunct="1"/>
            <a:r>
              <a:rPr lang="en-US" sz="2000" dirty="0">
                <a:latin typeface="Arial" charset="0"/>
              </a:rPr>
              <a:t>2019/2020 =0 Closed</a:t>
            </a:r>
          </a:p>
          <a:p>
            <a:pPr eaLnBrk="1" hangingPunct="1"/>
            <a:r>
              <a:rPr lang="en-US" sz="2000" dirty="0">
                <a:latin typeface="Arial" charset="0"/>
              </a:rPr>
              <a:t>2020/2021=38 </a:t>
            </a:r>
          </a:p>
          <a:p>
            <a:pPr eaLnBrk="1" hangingPunct="1"/>
            <a:r>
              <a:rPr lang="en-US" sz="2000" dirty="0">
                <a:latin typeface="Arial" charset="0"/>
              </a:rPr>
              <a:t>2021/2022 = 29</a:t>
            </a:r>
          </a:p>
          <a:p>
            <a:pPr eaLnBrk="1" hangingPunct="1"/>
            <a:r>
              <a:rPr lang="en-US" sz="2000" dirty="0">
                <a:latin typeface="Arial" charset="0"/>
              </a:rPr>
              <a:t>2022/2023 = 66</a:t>
            </a:r>
          </a:p>
          <a:p>
            <a:pPr eaLnBrk="1" hangingPunct="1"/>
            <a:r>
              <a:rPr lang="en-US" sz="2000" dirty="0">
                <a:latin typeface="Arial" charset="0"/>
              </a:rPr>
              <a:t>2023/2024 = 70</a:t>
            </a:r>
          </a:p>
          <a:p>
            <a:pPr eaLnBrk="1" hangingPunct="1"/>
            <a:endParaRPr lang="en-US" sz="2000" dirty="0">
              <a:latin typeface="Arial"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76263" y="1088740"/>
            <a:ext cx="7772400" cy="609600"/>
          </a:xfrm>
        </p:spPr>
        <p:txBody>
          <a:bodyPr/>
          <a:lstStyle/>
          <a:p>
            <a:pPr eaLnBrk="1" hangingPunct="1"/>
            <a:r>
              <a:rPr lang="en-US" dirty="0">
                <a:latin typeface="Aharoni" pitchFamily="2" charset="-79"/>
                <a:cs typeface="Aharoni" pitchFamily="2" charset="-79"/>
              </a:rPr>
              <a:t>Eligibility</a:t>
            </a:r>
          </a:p>
        </p:txBody>
      </p:sp>
      <p:sp>
        <p:nvSpPr>
          <p:cNvPr id="38916" name="Rectangle 4"/>
          <p:cNvSpPr>
            <a:spLocks noChangeArrowheads="1"/>
          </p:cNvSpPr>
          <p:nvPr/>
        </p:nvSpPr>
        <p:spPr bwMode="auto">
          <a:xfrm>
            <a:off x="576263" y="1844675"/>
            <a:ext cx="3887787" cy="402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Aft>
                <a:spcPct val="35000"/>
              </a:spcAft>
              <a:defRPr/>
            </a:pPr>
            <a:r>
              <a:rPr lang="en-US" sz="1800" b="1" dirty="0">
                <a:latin typeface="Arial" charset="0"/>
              </a:rPr>
              <a:t>REGULAR / DND:</a:t>
            </a:r>
            <a:r>
              <a:rPr lang="en-US" sz="1600" dirty="0">
                <a:latin typeface="Arial" charset="0"/>
              </a:rPr>
              <a:t>		</a:t>
            </a:r>
          </a:p>
          <a:p>
            <a:pPr marL="400050" indent="-400050">
              <a:lnSpc>
                <a:spcPct val="90000"/>
              </a:lnSpc>
              <a:spcAft>
                <a:spcPct val="35000"/>
              </a:spcAft>
              <a:buFont typeface="+mj-lt"/>
              <a:buAutoNum type="romanLcPeriod"/>
              <a:defRPr/>
            </a:pPr>
            <a:r>
              <a:rPr lang="en-CA" sz="1600" dirty="0">
                <a:latin typeface="Arial" charset="0"/>
              </a:rPr>
              <a:t>Canadian Forces members: Currently serving Regular and Reserve Force personnel and their families;      </a:t>
            </a:r>
          </a:p>
          <a:p>
            <a:pPr marL="400050" indent="-400050">
              <a:lnSpc>
                <a:spcPct val="90000"/>
              </a:lnSpc>
              <a:spcAft>
                <a:spcPct val="35000"/>
              </a:spcAft>
              <a:buFont typeface="+mj-lt"/>
              <a:buAutoNum type="romanLcPeriod"/>
              <a:defRPr/>
            </a:pPr>
            <a:r>
              <a:rPr lang="en-CA" sz="1600" dirty="0">
                <a:latin typeface="Arial" charset="0"/>
              </a:rPr>
              <a:t>Members of Foreign Military currently serving with the CAF and their families; and  </a:t>
            </a:r>
          </a:p>
          <a:p>
            <a:pPr marL="400050" indent="-400050">
              <a:lnSpc>
                <a:spcPct val="90000"/>
              </a:lnSpc>
              <a:spcAft>
                <a:spcPct val="35000"/>
              </a:spcAft>
              <a:buFont typeface="+mj-lt"/>
              <a:buAutoNum type="romanLcPeriod"/>
              <a:defRPr/>
            </a:pPr>
            <a:r>
              <a:rPr lang="en-CA" sz="1600" dirty="0">
                <a:latin typeface="Arial" charset="0"/>
              </a:rPr>
              <a:t>Veterans (Former members of the CAF who have successfully completed Basic Military training and have been honourably discharged) and their families.</a:t>
            </a:r>
            <a:r>
              <a:rPr lang="en-US" sz="1600" dirty="0">
                <a:latin typeface="Arial" charset="0"/>
              </a:rPr>
              <a:t>			</a:t>
            </a:r>
          </a:p>
          <a:p>
            <a:pPr>
              <a:lnSpc>
                <a:spcPct val="90000"/>
              </a:lnSpc>
              <a:spcAft>
                <a:spcPct val="35000"/>
              </a:spcAft>
              <a:defRPr/>
            </a:pPr>
            <a:r>
              <a:rPr lang="en-US" sz="1600" dirty="0">
                <a:latin typeface="Arial" charset="0"/>
              </a:rPr>
              <a:t>						</a:t>
            </a:r>
          </a:p>
        </p:txBody>
      </p:sp>
      <p:sp>
        <p:nvSpPr>
          <p:cNvPr id="9" name="Rectangle 4"/>
          <p:cNvSpPr>
            <a:spLocks noChangeArrowheads="1"/>
          </p:cNvSpPr>
          <p:nvPr/>
        </p:nvSpPr>
        <p:spPr bwMode="auto">
          <a:xfrm>
            <a:off x="4895850" y="1844675"/>
            <a:ext cx="3889375" cy="419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Aft>
                <a:spcPct val="35000"/>
              </a:spcAft>
              <a:defRPr/>
            </a:pPr>
            <a:r>
              <a:rPr lang="en-US" sz="1800" b="1" dirty="0">
                <a:latin typeface="Arial" charset="0"/>
              </a:rPr>
              <a:t>ORDINARY</a:t>
            </a:r>
            <a:endParaRPr lang="en-US" sz="1600" b="1" dirty="0">
              <a:latin typeface="Arial" charset="0"/>
            </a:endParaRPr>
          </a:p>
          <a:p>
            <a:pPr marL="400050" indent="-400050">
              <a:lnSpc>
                <a:spcPct val="90000"/>
              </a:lnSpc>
              <a:spcAft>
                <a:spcPct val="35000"/>
              </a:spcAft>
              <a:buFont typeface="+mj-lt"/>
              <a:buAutoNum type="romanLcPeriod"/>
              <a:defRPr/>
            </a:pPr>
            <a:r>
              <a:rPr lang="en-CA" sz="1600" dirty="0">
                <a:latin typeface="Arial" charset="0"/>
              </a:rPr>
              <a:t>Current DND Public Servants, Staff of NPF, Staff of MFRC's, Staff of DRDC and DCC and their families; </a:t>
            </a:r>
          </a:p>
          <a:p>
            <a:pPr marL="400050" indent="-400050">
              <a:lnSpc>
                <a:spcPct val="90000"/>
              </a:lnSpc>
              <a:spcAft>
                <a:spcPct val="35000"/>
              </a:spcAft>
              <a:buFont typeface="+mj-lt"/>
              <a:buAutoNum type="romanLcPeriod"/>
              <a:defRPr/>
            </a:pPr>
            <a:r>
              <a:rPr lang="en-CA" sz="1600" dirty="0">
                <a:latin typeface="Arial" charset="0"/>
              </a:rPr>
              <a:t>Serving RCMP and their families;</a:t>
            </a:r>
          </a:p>
          <a:p>
            <a:pPr marL="400050" indent="-400050">
              <a:lnSpc>
                <a:spcPct val="90000"/>
              </a:lnSpc>
              <a:spcAft>
                <a:spcPct val="35000"/>
              </a:spcAft>
              <a:buFont typeface="+mj-lt"/>
              <a:buAutoNum type="romanLcPeriod"/>
              <a:defRPr/>
            </a:pPr>
            <a:r>
              <a:rPr lang="en-CA" sz="1600" dirty="0">
                <a:latin typeface="Arial" charset="0"/>
              </a:rPr>
              <a:t>Currently-serving Honorary Colonels/Captains (N) and Honorary Lieutenant-Colonels/Commanders and their families;</a:t>
            </a:r>
          </a:p>
          <a:p>
            <a:pPr marL="400050" indent="-400050">
              <a:lnSpc>
                <a:spcPct val="90000"/>
              </a:lnSpc>
              <a:spcAft>
                <a:spcPct val="35000"/>
              </a:spcAft>
              <a:buFont typeface="+mj-lt"/>
              <a:buAutoNum type="romanLcPeriod"/>
              <a:defRPr/>
            </a:pPr>
            <a:r>
              <a:rPr lang="en-CA" sz="1600" dirty="0">
                <a:latin typeface="Arial" charset="0"/>
              </a:rPr>
              <a:t>Former Staff of NPF receiving a pension and their families; and</a:t>
            </a:r>
          </a:p>
          <a:p>
            <a:pPr marL="400050" indent="-400050">
              <a:lnSpc>
                <a:spcPct val="90000"/>
              </a:lnSpc>
              <a:spcAft>
                <a:spcPct val="35000"/>
              </a:spcAft>
              <a:buFont typeface="+mj-lt"/>
              <a:buAutoNum type="romanLcPeriod"/>
              <a:defRPr/>
            </a:pPr>
            <a:r>
              <a:rPr lang="en-CA" sz="1600" dirty="0">
                <a:latin typeface="Arial" charset="0"/>
              </a:rPr>
              <a:t>Former RCMP in receipt of an annuity and their families.</a:t>
            </a:r>
          </a:p>
          <a:p>
            <a:pPr marL="400050" indent="-400050">
              <a:lnSpc>
                <a:spcPct val="90000"/>
              </a:lnSpc>
              <a:spcAft>
                <a:spcPct val="35000"/>
              </a:spcAft>
              <a:buFont typeface="+mj-lt"/>
              <a:buAutoNum type="romanLcPeriod"/>
              <a:defRPr/>
            </a:pPr>
            <a:r>
              <a:rPr lang="en-CA" sz="1600" b="0" i="0" dirty="0">
                <a:solidFill>
                  <a:srgbClr val="1F2225"/>
                </a:solidFill>
                <a:effectLst/>
                <a:latin typeface="Arial" panose="020B0604020202020204" pitchFamily="34" charset="0"/>
                <a:cs typeface="Arial" panose="020B0604020202020204" pitchFamily="34" charset="0"/>
              </a:rPr>
              <a:t>North Bay Active Emergency Services Personnel (Fire, OPP, City Police, Paramedics)</a:t>
            </a:r>
            <a:endParaRPr lang="en-CA" sz="1600" dirty="0">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025525"/>
            <a:ext cx="7772400" cy="890588"/>
          </a:xfrm>
        </p:spPr>
        <p:txBody>
          <a:bodyPr/>
          <a:lstStyle/>
          <a:p>
            <a:pPr eaLnBrk="1" hangingPunct="1"/>
            <a:r>
              <a:rPr lang="en-CA" dirty="0">
                <a:latin typeface="Aharoni" pitchFamily="2" charset="-79"/>
                <a:cs typeface="Aharoni" pitchFamily="2" charset="-79"/>
              </a:rPr>
              <a:t>Rental Rates</a:t>
            </a:r>
          </a:p>
        </p:txBody>
      </p:sp>
      <p:sp>
        <p:nvSpPr>
          <p:cNvPr id="4" name="TextBox 3"/>
          <p:cNvSpPr txBox="1"/>
          <p:nvPr/>
        </p:nvSpPr>
        <p:spPr>
          <a:xfrm>
            <a:off x="5688124" y="2275125"/>
            <a:ext cx="3276364" cy="1200329"/>
          </a:xfrm>
          <a:prstGeom prst="rect">
            <a:avLst/>
          </a:prstGeom>
          <a:noFill/>
        </p:spPr>
        <p:txBody>
          <a:bodyPr wrap="square" rtlCol="0">
            <a:spAutoFit/>
          </a:bodyPr>
          <a:lstStyle/>
          <a:p>
            <a:endParaRPr lang="en-CA" sz="1800" i="1" dirty="0">
              <a:latin typeface="Calibri" panose="020F0502020204030204" pitchFamily="34" charset="0"/>
              <a:cs typeface="Arial" panose="020B0604020202020204" pitchFamily="34" charset="0"/>
            </a:endParaRPr>
          </a:p>
          <a:p>
            <a:endParaRPr lang="en-CA" sz="1800" i="1" dirty="0">
              <a:latin typeface="Calibri" panose="020F0502020204030204" pitchFamily="34" charset="0"/>
              <a:cs typeface="Arial" panose="020B0604020202020204" pitchFamily="34" charset="0"/>
            </a:endParaRPr>
          </a:p>
          <a:p>
            <a:endParaRPr lang="en-CA" sz="1800" i="1" dirty="0">
              <a:latin typeface="Calibri" panose="020F0502020204030204" pitchFamily="34" charset="0"/>
              <a:cs typeface="Arial" panose="020B0604020202020204" pitchFamily="34" charset="0"/>
            </a:endParaRPr>
          </a:p>
          <a:p>
            <a:endParaRPr lang="en-CA" sz="1800" i="1" dirty="0">
              <a:latin typeface="Calibri" panose="020F0502020204030204" pitchFamily="34" charset="0"/>
              <a:cs typeface="Arial" panose="020B0604020202020204" pitchFamily="34" charset="0"/>
            </a:endParaRPr>
          </a:p>
        </p:txBody>
      </p:sp>
      <p:sp>
        <p:nvSpPr>
          <p:cNvPr id="3" name="Rectangle 2"/>
          <p:cNvSpPr/>
          <p:nvPr/>
        </p:nvSpPr>
        <p:spPr>
          <a:xfrm>
            <a:off x="1201189" y="2024844"/>
            <a:ext cx="6741622" cy="3108543"/>
          </a:xfrm>
          <a:prstGeom prst="rect">
            <a:avLst/>
          </a:prstGeom>
        </p:spPr>
        <p:txBody>
          <a:bodyPr wrap="square">
            <a:spAutoFit/>
          </a:bodyPr>
          <a:lstStyle/>
          <a:p>
            <a:r>
              <a:rPr lang="en-CA" b="1" dirty="0"/>
              <a:t>Peak Season  </a:t>
            </a:r>
            <a:r>
              <a:rPr lang="en-CA" dirty="0"/>
              <a:t>- </a:t>
            </a:r>
            <a:r>
              <a:rPr lang="en-CA" sz="1400" dirty="0"/>
              <a:t>June 26 - September 3 2026</a:t>
            </a:r>
          </a:p>
          <a:p>
            <a:endParaRPr lang="en-CA" sz="1400" b="1" dirty="0"/>
          </a:p>
          <a:p>
            <a:r>
              <a:rPr lang="en-CA" dirty="0"/>
              <a:t>Regular Members:		$665 / week (7 days) </a:t>
            </a:r>
          </a:p>
          <a:p>
            <a:r>
              <a:rPr lang="en-CA" dirty="0"/>
              <a:t>Other Members:		$791 / week (7 days)</a:t>
            </a:r>
          </a:p>
          <a:p>
            <a:endParaRPr lang="en-CA" dirty="0"/>
          </a:p>
          <a:p>
            <a:r>
              <a:rPr lang="en-CA" b="1" dirty="0"/>
              <a:t>Non-Peak Period – </a:t>
            </a:r>
            <a:r>
              <a:rPr lang="en-CA" sz="1400" dirty="0"/>
              <a:t>April 1 - June 26 2026 &amp; September 5 - Mar 31 2027 </a:t>
            </a:r>
          </a:p>
          <a:p>
            <a:endParaRPr lang="en-CA" sz="1400" b="1" dirty="0"/>
          </a:p>
          <a:p>
            <a:r>
              <a:rPr lang="en-CA" dirty="0"/>
              <a:t>Regular Members:		$95 / day (min. 2 day)</a:t>
            </a:r>
          </a:p>
          <a:p>
            <a:r>
              <a:rPr lang="en-CA" dirty="0"/>
              <a:t>Other Members:		$113 / day (min. 2 day) </a:t>
            </a:r>
          </a:p>
        </p:txBody>
      </p:sp>
    </p:spTree>
    <p:extLst>
      <p:ext uri="{BB962C8B-B14F-4D97-AF65-F5344CB8AC3E}">
        <p14:creationId xmlns:p14="http://schemas.microsoft.com/office/powerpoint/2010/main" val="761297182"/>
      </p:ext>
    </p:extLst>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8882</TotalTime>
  <Words>881</Words>
  <Application>Microsoft Office PowerPoint</Application>
  <PresentationFormat>On-screen Show (4:3)</PresentationFormat>
  <Paragraphs>134</Paragraphs>
  <Slides>18</Slides>
  <Notes>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ADLaM Display</vt:lpstr>
      <vt:lpstr>Aharoni</vt:lpstr>
      <vt:lpstr>Aptos</vt:lpstr>
      <vt:lpstr>Arial</vt:lpstr>
      <vt:lpstr>Calibri</vt:lpstr>
      <vt:lpstr>Impact</vt:lpstr>
      <vt:lpstr>Tahoma</vt:lpstr>
      <vt:lpstr>Times New Roman</vt:lpstr>
      <vt:lpstr>Default Design</vt:lpstr>
      <vt:lpstr>PowerPoint Presentation</vt:lpstr>
      <vt:lpstr>PowerPoint Presentation</vt:lpstr>
      <vt:lpstr>Our Executive Committee</vt:lpstr>
      <vt:lpstr>Executive Nominations</vt:lpstr>
      <vt:lpstr>Treasurer’s Report Income Statement  YTD for Dec 25 </vt:lpstr>
      <vt:lpstr>PowerPoint Presentation</vt:lpstr>
      <vt:lpstr>Membership  As of March 11, 2026</vt:lpstr>
      <vt:lpstr>Eligibility</vt:lpstr>
      <vt:lpstr>Rental Rates</vt:lpstr>
      <vt:lpstr>Website</vt:lpstr>
      <vt:lpstr>Expectations</vt:lpstr>
      <vt:lpstr>Expectations</vt:lpstr>
      <vt:lpstr>Cottage Updates</vt:lpstr>
      <vt:lpstr>Cottages are Equipped With:</vt:lpstr>
      <vt:lpstr> Things to Bring:</vt:lpstr>
      <vt:lpstr>New Business </vt:lpstr>
      <vt:lpstr>Annual Draw </vt:lpstr>
      <vt:lpstr>PowerPoint Presentation</vt:lpstr>
    </vt:vector>
  </TitlesOfParts>
  <Company>DSB LCSF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fitness</dc:creator>
  <cp:lastModifiedBy>Kittson Sgt AM@21 Sqn SWAT NCO@Defence365</cp:lastModifiedBy>
  <cp:revision>245</cp:revision>
  <cp:lastPrinted>2025-05-05T12:03:58Z</cp:lastPrinted>
  <dcterms:created xsi:type="dcterms:W3CDTF">2009-04-06T14:16:19Z</dcterms:created>
  <dcterms:modified xsi:type="dcterms:W3CDTF">2026-03-11T14:21:36Z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000800980d000000000001023720</vt:lpwstr>
  </property>
  <property fmtid="{D5CDD505-2E9C-101B-9397-08002B2CF9AE}" pid="3" name="MSIP_Label_3e33c1f9-43dd-4e5b-bd09-632e008e075a_Enabled">
    <vt:lpwstr>true</vt:lpwstr>
  </property>
  <property fmtid="{D5CDD505-2E9C-101B-9397-08002B2CF9AE}" pid="4" name="MSIP_Label_3e33c1f9-43dd-4e5b-bd09-632e008e075a_SetDate">
    <vt:lpwstr>2025-02-19T16:43:40Z</vt:lpwstr>
  </property>
  <property fmtid="{D5CDD505-2E9C-101B-9397-08002B2CF9AE}" pid="5" name="MSIP_Label_3e33c1f9-43dd-4e5b-bd09-632e008e075a_Method">
    <vt:lpwstr>Standard</vt:lpwstr>
  </property>
  <property fmtid="{D5CDD505-2E9C-101B-9397-08002B2CF9AE}" pid="6" name="MSIP_Label_3e33c1f9-43dd-4e5b-bd09-632e008e075a_Name">
    <vt:lpwstr>UNCLASSIFIED INTERNAL</vt:lpwstr>
  </property>
  <property fmtid="{D5CDD505-2E9C-101B-9397-08002B2CF9AE}" pid="7" name="MSIP_Label_3e33c1f9-43dd-4e5b-bd09-632e008e075a_SiteId">
    <vt:lpwstr>325b4494-1587-40d5-bb31-8b660b7f1038</vt:lpwstr>
  </property>
  <property fmtid="{D5CDD505-2E9C-101B-9397-08002B2CF9AE}" pid="8" name="MSIP_Label_3e33c1f9-43dd-4e5b-bd09-632e008e075a_ActionId">
    <vt:lpwstr>ad09563d-af20-4fb6-9ebb-d5c5d5065944</vt:lpwstr>
  </property>
  <property fmtid="{D5CDD505-2E9C-101B-9397-08002B2CF9AE}" pid="9" name="MSIP_Label_3e33c1f9-43dd-4e5b-bd09-632e008e075a_ContentBits">
    <vt:lpwstr>0</vt:lpwstr>
  </property>
</Properties>
</file>