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0" r:id="rId1"/>
  </p:sldMasterIdLst>
  <p:notesMasterIdLst>
    <p:notesMasterId r:id="rId61"/>
  </p:notesMasterIdLst>
  <p:handoutMasterIdLst>
    <p:handoutMasterId r:id="rId62"/>
  </p:handoutMasterIdLst>
  <p:sldIdLst>
    <p:sldId id="652" r:id="rId2"/>
    <p:sldId id="640" r:id="rId3"/>
    <p:sldId id="642" r:id="rId4"/>
    <p:sldId id="643" r:id="rId5"/>
    <p:sldId id="644" r:id="rId6"/>
    <p:sldId id="693" r:id="rId7"/>
    <p:sldId id="650" r:id="rId8"/>
    <p:sldId id="647" r:id="rId9"/>
    <p:sldId id="645" r:id="rId10"/>
    <p:sldId id="646" r:id="rId11"/>
    <p:sldId id="648" r:id="rId12"/>
    <p:sldId id="523" r:id="rId13"/>
    <p:sldId id="584" r:id="rId14"/>
    <p:sldId id="653" r:id="rId15"/>
    <p:sldId id="516" r:id="rId16"/>
    <p:sldId id="654" r:id="rId17"/>
    <p:sldId id="587" r:id="rId18"/>
    <p:sldId id="509" r:id="rId19"/>
    <p:sldId id="527" r:id="rId20"/>
    <p:sldId id="597" r:id="rId21"/>
    <p:sldId id="659" r:id="rId22"/>
    <p:sldId id="469" r:id="rId23"/>
    <p:sldId id="655" r:id="rId24"/>
    <p:sldId id="553" r:id="rId25"/>
    <p:sldId id="656" r:id="rId26"/>
    <p:sldId id="630" r:id="rId27"/>
    <p:sldId id="600" r:id="rId28"/>
    <p:sldId id="620" r:id="rId29"/>
    <p:sldId id="601" r:id="rId30"/>
    <p:sldId id="688" r:id="rId31"/>
    <p:sldId id="605" r:id="rId32"/>
    <p:sldId id="665" r:id="rId33"/>
    <p:sldId id="661" r:id="rId34"/>
    <p:sldId id="613" r:id="rId35"/>
    <p:sldId id="614" r:id="rId36"/>
    <p:sldId id="697" r:id="rId37"/>
    <p:sldId id="626" r:id="rId38"/>
    <p:sldId id="615" r:id="rId39"/>
    <p:sldId id="616" r:id="rId40"/>
    <p:sldId id="689" r:id="rId41"/>
    <p:sldId id="690" r:id="rId42"/>
    <p:sldId id="617" r:id="rId43"/>
    <p:sldId id="664" r:id="rId44"/>
    <p:sldId id="667" r:id="rId45"/>
    <p:sldId id="668" r:id="rId46"/>
    <p:sldId id="671" r:id="rId47"/>
    <p:sldId id="669" r:id="rId48"/>
    <p:sldId id="670" r:id="rId49"/>
    <p:sldId id="675" r:id="rId50"/>
    <p:sldId id="673" r:id="rId51"/>
    <p:sldId id="696" r:id="rId52"/>
    <p:sldId id="695" r:id="rId53"/>
    <p:sldId id="674" r:id="rId54"/>
    <p:sldId id="694" r:id="rId55"/>
    <p:sldId id="687" r:id="rId56"/>
    <p:sldId id="685" r:id="rId57"/>
    <p:sldId id="684" r:id="rId58"/>
    <p:sldId id="686" r:id="rId59"/>
    <p:sldId id="692"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8CC63F"/>
    <a:srgbClr val="92278F"/>
    <a:srgbClr val="FF9606"/>
    <a:srgbClr val="00BA00"/>
    <a:srgbClr val="00AD00"/>
    <a:srgbClr val="009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A2738E-DA87-B0DA-6154-8AC2A431D870}" v="2" dt="2024-02-06T19:15:44.1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74" autoAdjust="0"/>
    <p:restoredTop sz="93688" autoAdjust="0"/>
  </p:normalViewPr>
  <p:slideViewPr>
    <p:cSldViewPr snapToGrid="0" snapToObjects="1">
      <p:cViewPr varScale="1">
        <p:scale>
          <a:sx n="114" d="100"/>
          <a:sy n="114" d="100"/>
        </p:scale>
        <p:origin x="2408" y="184"/>
      </p:cViewPr>
      <p:guideLst>
        <p:guide orient="horz" pos="2160"/>
        <p:guide pos="2880"/>
      </p:guideLst>
    </p:cSldViewPr>
  </p:slideViewPr>
  <p:outlineViewPr>
    <p:cViewPr>
      <p:scale>
        <a:sx n="33" d="100"/>
        <a:sy n="33" d="100"/>
      </p:scale>
      <p:origin x="0" y="-39708"/>
    </p:cViewPr>
  </p:outlineViewPr>
  <p:notesTextViewPr>
    <p:cViewPr>
      <p:scale>
        <a:sx n="100" d="100"/>
        <a:sy n="100" d="100"/>
      </p:scale>
      <p:origin x="0" y="0"/>
    </p:cViewPr>
  </p:notesTextViewPr>
  <p:sorterViewPr>
    <p:cViewPr>
      <p:scale>
        <a:sx n="100" d="100"/>
        <a:sy n="100" d="100"/>
      </p:scale>
      <p:origin x="0" y="51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melin, Marie" userId="S::lemelin.marie@cfmws.com::fcae1d92-1c4d-42c1-b1ca-29bd388b944d" providerId="AD" clId="Web-{C6A2738E-DA87-B0DA-6154-8AC2A431D870}"/>
    <pc:docChg chg="addSld delSld">
      <pc:chgData name="Lemelin, Marie" userId="S::lemelin.marie@cfmws.com::fcae1d92-1c4d-42c1-b1ca-29bd388b944d" providerId="AD" clId="Web-{C6A2738E-DA87-B0DA-6154-8AC2A431D870}" dt="2024-02-06T19:15:44.129" v="1"/>
      <pc:docMkLst>
        <pc:docMk/>
      </pc:docMkLst>
      <pc:sldChg chg="new del">
        <pc:chgData name="Lemelin, Marie" userId="S::lemelin.marie@cfmws.com::fcae1d92-1c4d-42c1-b1ca-29bd388b944d" providerId="AD" clId="Web-{C6A2738E-DA87-B0DA-6154-8AC2A431D870}" dt="2024-02-06T19:15:44.129" v="1"/>
        <pc:sldMkLst>
          <pc:docMk/>
          <pc:sldMk cId="1837073089" sldId="698"/>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8879AB74-02D3-4975-AC19-3B1E49079DF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EABB474-E2A7-436C-B1CF-08F4CA15559A}">
      <dgm:prSet/>
      <dgm:spPr/>
      <dgm:t>
        <a:bodyPr/>
        <a:lstStyle/>
        <a:p>
          <a:r>
            <a:rPr lang="en-US" dirty="0"/>
            <a:t>Regulated?</a:t>
          </a:r>
        </a:p>
      </dgm:t>
    </dgm:pt>
    <dgm:pt modelId="{3CC424D8-A5E8-4ADA-8C52-1E6A110712C3}" type="parTrans" cxnId="{3BD0741E-EA03-4218-A3F0-654094E3EB64}">
      <dgm:prSet/>
      <dgm:spPr/>
      <dgm:t>
        <a:bodyPr/>
        <a:lstStyle/>
        <a:p>
          <a:endParaRPr lang="en-US"/>
        </a:p>
      </dgm:t>
    </dgm:pt>
    <dgm:pt modelId="{59DD8C27-5023-4CB5-91B2-82A8A204888D}" type="sibTrans" cxnId="{3BD0741E-EA03-4218-A3F0-654094E3EB64}">
      <dgm:prSet/>
      <dgm:spPr/>
      <dgm:t>
        <a:bodyPr/>
        <a:lstStyle/>
        <a:p>
          <a:endParaRPr lang="en-US"/>
        </a:p>
      </dgm:t>
    </dgm:pt>
    <dgm:pt modelId="{557DAE86-EBAB-4786-A52E-11AB208555DE}">
      <dgm:prSet/>
      <dgm:spPr/>
      <dgm:t>
        <a:bodyPr/>
        <a:lstStyle/>
        <a:p>
          <a:r>
            <a:rPr lang="en-US" dirty="0"/>
            <a:t>Opening and closing circles of communication?</a:t>
          </a:r>
        </a:p>
      </dgm:t>
    </dgm:pt>
    <dgm:pt modelId="{FE92B08C-3C4D-4E9B-98CD-A85C2BF29C2C}" type="parTrans" cxnId="{4BF1C76F-48B7-4C0F-9504-BEAE1DB970D9}">
      <dgm:prSet/>
      <dgm:spPr/>
      <dgm:t>
        <a:bodyPr/>
        <a:lstStyle/>
        <a:p>
          <a:endParaRPr lang="en-US"/>
        </a:p>
      </dgm:t>
    </dgm:pt>
    <dgm:pt modelId="{D80D4298-9933-45A6-8392-6CDF5B05AEBA}" type="sibTrans" cxnId="{4BF1C76F-48B7-4C0F-9504-BEAE1DB970D9}">
      <dgm:prSet/>
      <dgm:spPr/>
      <dgm:t>
        <a:bodyPr/>
        <a:lstStyle/>
        <a:p>
          <a:endParaRPr lang="en-US"/>
        </a:p>
      </dgm:t>
    </dgm:pt>
    <dgm:pt modelId="{BA4E45DF-988B-41ED-80EF-DA6734F98BA0}">
      <dgm:prSet/>
      <dgm:spPr/>
      <dgm:t>
        <a:bodyPr/>
        <a:lstStyle/>
        <a:p>
          <a:r>
            <a:rPr lang="en-US" dirty="0"/>
            <a:t>Intentional</a:t>
          </a:r>
        </a:p>
      </dgm:t>
    </dgm:pt>
    <dgm:pt modelId="{8AEE7E44-88F6-43D0-9679-872A4BA8C6D4}" type="parTrans" cxnId="{128CAB91-2ABE-49AD-8873-F6989C95BE93}">
      <dgm:prSet/>
      <dgm:spPr/>
      <dgm:t>
        <a:bodyPr/>
        <a:lstStyle/>
        <a:p>
          <a:endParaRPr lang="en-US"/>
        </a:p>
      </dgm:t>
    </dgm:pt>
    <dgm:pt modelId="{5C880C73-933A-4366-A37D-0820698F290E}" type="sibTrans" cxnId="{128CAB91-2ABE-49AD-8873-F6989C95BE93}">
      <dgm:prSet/>
      <dgm:spPr/>
      <dgm:t>
        <a:bodyPr/>
        <a:lstStyle/>
        <a:p>
          <a:endParaRPr lang="en-US"/>
        </a:p>
      </dgm:t>
    </dgm:pt>
    <dgm:pt modelId="{4FD5EEAE-9FEF-4B04-B272-E512D94E2575}" type="pres">
      <dgm:prSet presAssocID="{8879AB74-02D3-4975-AC19-3B1E49079DFC}" presName="root" presStyleCnt="0">
        <dgm:presLayoutVars>
          <dgm:dir/>
          <dgm:resizeHandles val="exact"/>
        </dgm:presLayoutVars>
      </dgm:prSet>
      <dgm:spPr/>
    </dgm:pt>
    <dgm:pt modelId="{D73D0172-ED72-41F3-B769-81D0C0C79EEC}" type="pres">
      <dgm:prSet presAssocID="{EEABB474-E2A7-436C-B1CF-08F4CA15559A}" presName="compNode" presStyleCnt="0"/>
      <dgm:spPr/>
    </dgm:pt>
    <dgm:pt modelId="{28763725-20DD-4536-BFC7-B97835308A3C}" type="pres">
      <dgm:prSet presAssocID="{EEABB474-E2A7-436C-B1CF-08F4CA15559A}" presName="bgRect" presStyleLbl="bgShp" presStyleIdx="0" presStyleCnt="3"/>
      <dgm:spPr>
        <a:solidFill>
          <a:srgbClr val="92278F"/>
        </a:solidFill>
        <a:ln>
          <a:solidFill>
            <a:srgbClr val="92278F"/>
          </a:solidFill>
        </a:ln>
      </dgm:spPr>
    </dgm:pt>
    <dgm:pt modelId="{53BA511D-4419-4228-BFE5-59A688AEFE83}" type="pres">
      <dgm:prSet presAssocID="{EEABB474-E2A7-436C-B1CF-08F4CA15559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C952B4C6-983D-4778-A634-53814C470250}" type="pres">
      <dgm:prSet presAssocID="{EEABB474-E2A7-436C-B1CF-08F4CA15559A}" presName="spaceRect" presStyleCnt="0"/>
      <dgm:spPr/>
    </dgm:pt>
    <dgm:pt modelId="{76EE6AF5-9905-459B-8BE1-81B52AE5B996}" type="pres">
      <dgm:prSet presAssocID="{EEABB474-E2A7-436C-B1CF-08F4CA15559A}" presName="parTx" presStyleLbl="revTx" presStyleIdx="0" presStyleCnt="3">
        <dgm:presLayoutVars>
          <dgm:chMax val="0"/>
          <dgm:chPref val="0"/>
        </dgm:presLayoutVars>
      </dgm:prSet>
      <dgm:spPr/>
    </dgm:pt>
    <dgm:pt modelId="{3F90DF76-A5EF-45A8-A9A7-43E11AB4D7AF}" type="pres">
      <dgm:prSet presAssocID="{59DD8C27-5023-4CB5-91B2-82A8A204888D}" presName="sibTrans" presStyleCnt="0"/>
      <dgm:spPr/>
    </dgm:pt>
    <dgm:pt modelId="{0020967B-761B-4EC5-A060-735A897A1541}" type="pres">
      <dgm:prSet presAssocID="{557DAE86-EBAB-4786-A52E-11AB208555DE}" presName="compNode" presStyleCnt="0"/>
      <dgm:spPr/>
    </dgm:pt>
    <dgm:pt modelId="{8D04A272-838F-4DFD-B06A-F8EFFB71728C}" type="pres">
      <dgm:prSet presAssocID="{557DAE86-EBAB-4786-A52E-11AB208555DE}" presName="bgRect" presStyleLbl="bgShp" presStyleIdx="1" presStyleCnt="3"/>
      <dgm:spPr>
        <a:solidFill>
          <a:srgbClr val="8CC63F"/>
        </a:solidFill>
        <a:ln>
          <a:solidFill>
            <a:srgbClr val="8CC63F"/>
          </a:solidFill>
        </a:ln>
      </dgm:spPr>
    </dgm:pt>
    <dgm:pt modelId="{8E8DF547-D0F5-4028-8F2C-993699347295}" type="pres">
      <dgm:prSet presAssocID="{557DAE86-EBAB-4786-A52E-11AB208555D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nfluencer"/>
        </a:ext>
      </dgm:extLst>
    </dgm:pt>
    <dgm:pt modelId="{C20DC9B3-1786-4DB3-B56B-363B79AEFE35}" type="pres">
      <dgm:prSet presAssocID="{557DAE86-EBAB-4786-A52E-11AB208555DE}" presName="spaceRect" presStyleCnt="0"/>
      <dgm:spPr/>
    </dgm:pt>
    <dgm:pt modelId="{A76FAA94-6B7D-46AE-8D10-62F71740F7B5}" type="pres">
      <dgm:prSet presAssocID="{557DAE86-EBAB-4786-A52E-11AB208555DE}" presName="parTx" presStyleLbl="revTx" presStyleIdx="1" presStyleCnt="3">
        <dgm:presLayoutVars>
          <dgm:chMax val="0"/>
          <dgm:chPref val="0"/>
        </dgm:presLayoutVars>
      </dgm:prSet>
      <dgm:spPr/>
    </dgm:pt>
    <dgm:pt modelId="{B2A1B615-4FE2-4B54-A870-21FBD5E4A768}" type="pres">
      <dgm:prSet presAssocID="{D80D4298-9933-45A6-8392-6CDF5B05AEBA}" presName="sibTrans" presStyleCnt="0"/>
      <dgm:spPr/>
    </dgm:pt>
    <dgm:pt modelId="{DE786A7B-5039-44AD-AFC3-FD9B26D8ADB7}" type="pres">
      <dgm:prSet presAssocID="{BA4E45DF-988B-41ED-80EF-DA6734F98BA0}" presName="compNode" presStyleCnt="0"/>
      <dgm:spPr/>
    </dgm:pt>
    <dgm:pt modelId="{0DEC132D-BEF4-415F-A328-B4A187CF329D}" type="pres">
      <dgm:prSet presAssocID="{BA4E45DF-988B-41ED-80EF-DA6734F98BA0}" presName="bgRect" presStyleLbl="bgShp" presStyleIdx="2" presStyleCnt="3" custLinFactNeighborX="-967" custLinFactNeighborY="440"/>
      <dgm:spPr>
        <a:solidFill>
          <a:srgbClr val="00B0F0"/>
        </a:solidFill>
        <a:ln>
          <a:solidFill>
            <a:srgbClr val="00B0F0"/>
          </a:solidFill>
        </a:ln>
      </dgm:spPr>
    </dgm:pt>
    <dgm:pt modelId="{60537C21-E3ED-47D2-AC7F-9363D1054BF4}" type="pres">
      <dgm:prSet presAssocID="{BA4E45DF-988B-41ED-80EF-DA6734F98BA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2CBA1924-0714-4EE8-A850-841784C300D9}" type="pres">
      <dgm:prSet presAssocID="{BA4E45DF-988B-41ED-80EF-DA6734F98BA0}" presName="spaceRect" presStyleCnt="0"/>
      <dgm:spPr/>
    </dgm:pt>
    <dgm:pt modelId="{483915CA-C5A9-48A2-8A37-DCD7855EEE72}" type="pres">
      <dgm:prSet presAssocID="{BA4E45DF-988B-41ED-80EF-DA6734F98BA0}" presName="parTx" presStyleLbl="revTx" presStyleIdx="2" presStyleCnt="3">
        <dgm:presLayoutVars>
          <dgm:chMax val="0"/>
          <dgm:chPref val="0"/>
        </dgm:presLayoutVars>
      </dgm:prSet>
      <dgm:spPr/>
    </dgm:pt>
  </dgm:ptLst>
  <dgm:cxnLst>
    <dgm:cxn modelId="{3BD0741E-EA03-4218-A3F0-654094E3EB64}" srcId="{8879AB74-02D3-4975-AC19-3B1E49079DFC}" destId="{EEABB474-E2A7-436C-B1CF-08F4CA15559A}" srcOrd="0" destOrd="0" parTransId="{3CC424D8-A5E8-4ADA-8C52-1E6A110712C3}" sibTransId="{59DD8C27-5023-4CB5-91B2-82A8A204888D}"/>
    <dgm:cxn modelId="{E4CDC325-140D-4FCB-A343-A51D92FA1948}" type="presOf" srcId="{BA4E45DF-988B-41ED-80EF-DA6734F98BA0}" destId="{483915CA-C5A9-48A2-8A37-DCD7855EEE72}" srcOrd="0" destOrd="0" presId="urn:microsoft.com/office/officeart/2018/2/layout/IconVerticalSolidList"/>
    <dgm:cxn modelId="{B864873C-CC3A-4F97-BBD5-99C23D2BDE5A}" type="presOf" srcId="{557DAE86-EBAB-4786-A52E-11AB208555DE}" destId="{A76FAA94-6B7D-46AE-8D10-62F71740F7B5}" srcOrd="0" destOrd="0" presId="urn:microsoft.com/office/officeart/2018/2/layout/IconVerticalSolidList"/>
    <dgm:cxn modelId="{00CD9343-CBCD-4D4F-AB15-650E3A9EB15B}" type="presOf" srcId="{8879AB74-02D3-4975-AC19-3B1E49079DFC}" destId="{4FD5EEAE-9FEF-4B04-B272-E512D94E2575}" srcOrd="0" destOrd="0" presId="urn:microsoft.com/office/officeart/2018/2/layout/IconVerticalSolidList"/>
    <dgm:cxn modelId="{4BF1C76F-48B7-4C0F-9504-BEAE1DB970D9}" srcId="{8879AB74-02D3-4975-AC19-3B1E49079DFC}" destId="{557DAE86-EBAB-4786-A52E-11AB208555DE}" srcOrd="1" destOrd="0" parTransId="{FE92B08C-3C4D-4E9B-98CD-A85C2BF29C2C}" sibTransId="{D80D4298-9933-45A6-8392-6CDF5B05AEBA}"/>
    <dgm:cxn modelId="{B464DA8B-E03E-47A6-9562-8AD28E3389D4}" type="presOf" srcId="{EEABB474-E2A7-436C-B1CF-08F4CA15559A}" destId="{76EE6AF5-9905-459B-8BE1-81B52AE5B996}" srcOrd="0" destOrd="0" presId="urn:microsoft.com/office/officeart/2018/2/layout/IconVerticalSolidList"/>
    <dgm:cxn modelId="{128CAB91-2ABE-49AD-8873-F6989C95BE93}" srcId="{8879AB74-02D3-4975-AC19-3B1E49079DFC}" destId="{BA4E45DF-988B-41ED-80EF-DA6734F98BA0}" srcOrd="2" destOrd="0" parTransId="{8AEE7E44-88F6-43D0-9679-872A4BA8C6D4}" sibTransId="{5C880C73-933A-4366-A37D-0820698F290E}"/>
    <dgm:cxn modelId="{6F2D5F85-6BD6-458A-BBAC-3D8E06D02C47}" type="presParOf" srcId="{4FD5EEAE-9FEF-4B04-B272-E512D94E2575}" destId="{D73D0172-ED72-41F3-B769-81D0C0C79EEC}" srcOrd="0" destOrd="0" presId="urn:microsoft.com/office/officeart/2018/2/layout/IconVerticalSolidList"/>
    <dgm:cxn modelId="{66E48C24-5E19-4BC2-92B1-41FA588FE780}" type="presParOf" srcId="{D73D0172-ED72-41F3-B769-81D0C0C79EEC}" destId="{28763725-20DD-4536-BFC7-B97835308A3C}" srcOrd="0" destOrd="0" presId="urn:microsoft.com/office/officeart/2018/2/layout/IconVerticalSolidList"/>
    <dgm:cxn modelId="{A4937495-5AE7-4DAF-B17D-D928CD9EC367}" type="presParOf" srcId="{D73D0172-ED72-41F3-B769-81D0C0C79EEC}" destId="{53BA511D-4419-4228-BFE5-59A688AEFE83}" srcOrd="1" destOrd="0" presId="urn:microsoft.com/office/officeart/2018/2/layout/IconVerticalSolidList"/>
    <dgm:cxn modelId="{434EF3A7-389A-4860-B61E-A67BE2CA201A}" type="presParOf" srcId="{D73D0172-ED72-41F3-B769-81D0C0C79EEC}" destId="{C952B4C6-983D-4778-A634-53814C470250}" srcOrd="2" destOrd="0" presId="urn:microsoft.com/office/officeart/2018/2/layout/IconVerticalSolidList"/>
    <dgm:cxn modelId="{82B2F962-02B3-4BFE-8C07-27F55A587C61}" type="presParOf" srcId="{D73D0172-ED72-41F3-B769-81D0C0C79EEC}" destId="{76EE6AF5-9905-459B-8BE1-81B52AE5B996}" srcOrd="3" destOrd="0" presId="urn:microsoft.com/office/officeart/2018/2/layout/IconVerticalSolidList"/>
    <dgm:cxn modelId="{F84D7B17-AA8A-4A06-9B90-5DBB49AD4FE1}" type="presParOf" srcId="{4FD5EEAE-9FEF-4B04-B272-E512D94E2575}" destId="{3F90DF76-A5EF-45A8-A9A7-43E11AB4D7AF}" srcOrd="1" destOrd="0" presId="urn:microsoft.com/office/officeart/2018/2/layout/IconVerticalSolidList"/>
    <dgm:cxn modelId="{AFBE824E-D5F1-425E-A0C1-0E09327DC2A1}" type="presParOf" srcId="{4FD5EEAE-9FEF-4B04-B272-E512D94E2575}" destId="{0020967B-761B-4EC5-A060-735A897A1541}" srcOrd="2" destOrd="0" presId="urn:microsoft.com/office/officeart/2018/2/layout/IconVerticalSolidList"/>
    <dgm:cxn modelId="{0DD5FD64-68FB-44CA-A20E-59F67D5DC5B6}" type="presParOf" srcId="{0020967B-761B-4EC5-A060-735A897A1541}" destId="{8D04A272-838F-4DFD-B06A-F8EFFB71728C}" srcOrd="0" destOrd="0" presId="urn:microsoft.com/office/officeart/2018/2/layout/IconVerticalSolidList"/>
    <dgm:cxn modelId="{98326C98-F6AA-462D-A3F0-C35D868DD789}" type="presParOf" srcId="{0020967B-761B-4EC5-A060-735A897A1541}" destId="{8E8DF547-D0F5-4028-8F2C-993699347295}" srcOrd="1" destOrd="0" presId="urn:microsoft.com/office/officeart/2018/2/layout/IconVerticalSolidList"/>
    <dgm:cxn modelId="{70FA958F-7C67-4179-801A-B7411222049D}" type="presParOf" srcId="{0020967B-761B-4EC5-A060-735A897A1541}" destId="{C20DC9B3-1786-4DB3-B56B-363B79AEFE35}" srcOrd="2" destOrd="0" presId="urn:microsoft.com/office/officeart/2018/2/layout/IconVerticalSolidList"/>
    <dgm:cxn modelId="{F8207FFC-DB2D-41D9-A581-3314D79DB431}" type="presParOf" srcId="{0020967B-761B-4EC5-A060-735A897A1541}" destId="{A76FAA94-6B7D-46AE-8D10-62F71740F7B5}" srcOrd="3" destOrd="0" presId="urn:microsoft.com/office/officeart/2018/2/layout/IconVerticalSolidList"/>
    <dgm:cxn modelId="{1A221FAC-E107-4539-AFBB-24FF9C193E8B}" type="presParOf" srcId="{4FD5EEAE-9FEF-4B04-B272-E512D94E2575}" destId="{B2A1B615-4FE2-4B54-A870-21FBD5E4A768}" srcOrd="3" destOrd="0" presId="urn:microsoft.com/office/officeart/2018/2/layout/IconVerticalSolidList"/>
    <dgm:cxn modelId="{1A51881F-B25D-4968-890C-42CECE182655}" type="presParOf" srcId="{4FD5EEAE-9FEF-4B04-B272-E512D94E2575}" destId="{DE786A7B-5039-44AD-AFC3-FD9B26D8ADB7}" srcOrd="4" destOrd="0" presId="urn:microsoft.com/office/officeart/2018/2/layout/IconVerticalSolidList"/>
    <dgm:cxn modelId="{58797D4C-20F3-4A7B-ABDE-EBF4E49A1442}" type="presParOf" srcId="{DE786A7B-5039-44AD-AFC3-FD9B26D8ADB7}" destId="{0DEC132D-BEF4-415F-A328-B4A187CF329D}" srcOrd="0" destOrd="0" presId="urn:microsoft.com/office/officeart/2018/2/layout/IconVerticalSolidList"/>
    <dgm:cxn modelId="{6D2EA669-120C-4D5C-AF62-E31AD8BEC16F}" type="presParOf" srcId="{DE786A7B-5039-44AD-AFC3-FD9B26D8ADB7}" destId="{60537C21-E3ED-47D2-AC7F-9363D1054BF4}" srcOrd="1" destOrd="0" presId="urn:microsoft.com/office/officeart/2018/2/layout/IconVerticalSolidList"/>
    <dgm:cxn modelId="{8DA3D048-5DFC-41DF-B6BE-690DD2FC49BA}" type="presParOf" srcId="{DE786A7B-5039-44AD-AFC3-FD9B26D8ADB7}" destId="{2CBA1924-0714-4EE8-A850-841784C300D9}" srcOrd="2" destOrd="0" presId="urn:microsoft.com/office/officeart/2018/2/layout/IconVerticalSolidList"/>
    <dgm:cxn modelId="{FE37352E-42CA-492F-9061-91C01DE5F3C4}" type="presParOf" srcId="{DE786A7B-5039-44AD-AFC3-FD9B26D8ADB7}" destId="{483915CA-C5A9-48A2-8A37-DCD7855EEE7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63725-20DD-4536-BFC7-B97835308A3C}">
      <dsp:nvSpPr>
        <dsp:cNvPr id="0" name=""/>
        <dsp:cNvSpPr/>
      </dsp:nvSpPr>
      <dsp:spPr>
        <a:xfrm>
          <a:off x="0" y="531"/>
          <a:ext cx="7473821" cy="1242935"/>
        </a:xfrm>
        <a:prstGeom prst="roundRect">
          <a:avLst>
            <a:gd name="adj" fmla="val 10000"/>
          </a:avLst>
        </a:prstGeom>
        <a:solidFill>
          <a:srgbClr val="92278F"/>
        </a:solidFill>
        <a:ln>
          <a:solidFill>
            <a:srgbClr val="92278F"/>
          </a:solidFill>
        </a:ln>
        <a:effectLst/>
      </dsp:spPr>
      <dsp:style>
        <a:lnRef idx="0">
          <a:scrgbClr r="0" g="0" b="0"/>
        </a:lnRef>
        <a:fillRef idx="1">
          <a:scrgbClr r="0" g="0" b="0"/>
        </a:fillRef>
        <a:effectRef idx="0">
          <a:scrgbClr r="0" g="0" b="0"/>
        </a:effectRef>
        <a:fontRef idx="minor"/>
      </dsp:style>
    </dsp:sp>
    <dsp:sp modelId="{53BA511D-4419-4228-BFE5-59A688AEFE83}">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EE6AF5-9905-459B-8BE1-81B52AE5B996}">
      <dsp:nvSpPr>
        <dsp:cNvPr id="0" name=""/>
        <dsp:cNvSpPr/>
      </dsp:nvSpPr>
      <dsp:spPr>
        <a:xfrm>
          <a:off x="1435590" y="531"/>
          <a:ext cx="603823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dirty="0"/>
            <a:t>Regulated?</a:t>
          </a:r>
        </a:p>
      </dsp:txBody>
      <dsp:txXfrm>
        <a:off x="1435590" y="531"/>
        <a:ext cx="6038230" cy="1242935"/>
      </dsp:txXfrm>
    </dsp:sp>
    <dsp:sp modelId="{8D04A272-838F-4DFD-B06A-F8EFFB71728C}">
      <dsp:nvSpPr>
        <dsp:cNvPr id="0" name=""/>
        <dsp:cNvSpPr/>
      </dsp:nvSpPr>
      <dsp:spPr>
        <a:xfrm>
          <a:off x="0" y="1554201"/>
          <a:ext cx="7473821" cy="1242935"/>
        </a:xfrm>
        <a:prstGeom prst="roundRect">
          <a:avLst>
            <a:gd name="adj" fmla="val 10000"/>
          </a:avLst>
        </a:prstGeom>
        <a:solidFill>
          <a:srgbClr val="8CC63F"/>
        </a:solidFill>
        <a:ln>
          <a:solidFill>
            <a:srgbClr val="8CC63F"/>
          </a:solidFill>
        </a:ln>
        <a:effectLst/>
      </dsp:spPr>
      <dsp:style>
        <a:lnRef idx="0">
          <a:scrgbClr r="0" g="0" b="0"/>
        </a:lnRef>
        <a:fillRef idx="1">
          <a:scrgbClr r="0" g="0" b="0"/>
        </a:fillRef>
        <a:effectRef idx="0">
          <a:scrgbClr r="0" g="0" b="0"/>
        </a:effectRef>
        <a:fontRef idx="minor"/>
      </dsp:style>
    </dsp:sp>
    <dsp:sp modelId="{8E8DF547-D0F5-4028-8F2C-993699347295}">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6FAA94-6B7D-46AE-8D10-62F71740F7B5}">
      <dsp:nvSpPr>
        <dsp:cNvPr id="0" name=""/>
        <dsp:cNvSpPr/>
      </dsp:nvSpPr>
      <dsp:spPr>
        <a:xfrm>
          <a:off x="1435590" y="1554201"/>
          <a:ext cx="603823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dirty="0"/>
            <a:t>Opening and closing circles of communication?</a:t>
          </a:r>
        </a:p>
      </dsp:txBody>
      <dsp:txXfrm>
        <a:off x="1435590" y="1554201"/>
        <a:ext cx="6038230" cy="1242935"/>
      </dsp:txXfrm>
    </dsp:sp>
    <dsp:sp modelId="{0DEC132D-BEF4-415F-A328-B4A187CF329D}">
      <dsp:nvSpPr>
        <dsp:cNvPr id="0" name=""/>
        <dsp:cNvSpPr/>
      </dsp:nvSpPr>
      <dsp:spPr>
        <a:xfrm>
          <a:off x="0" y="3108402"/>
          <a:ext cx="7473821" cy="1242935"/>
        </a:xfrm>
        <a:prstGeom prst="roundRect">
          <a:avLst>
            <a:gd name="adj" fmla="val 10000"/>
          </a:avLst>
        </a:prstGeom>
        <a:solidFill>
          <a:srgbClr val="00B0F0"/>
        </a:solidFill>
        <a:ln>
          <a:solidFill>
            <a:srgbClr val="00B0F0"/>
          </a:solidFill>
        </a:ln>
        <a:effectLst/>
      </dsp:spPr>
      <dsp:style>
        <a:lnRef idx="0">
          <a:scrgbClr r="0" g="0" b="0"/>
        </a:lnRef>
        <a:fillRef idx="1">
          <a:scrgbClr r="0" g="0" b="0"/>
        </a:fillRef>
        <a:effectRef idx="0">
          <a:scrgbClr r="0" g="0" b="0"/>
        </a:effectRef>
        <a:fontRef idx="minor"/>
      </dsp:style>
    </dsp:sp>
    <dsp:sp modelId="{60537C21-E3ED-47D2-AC7F-9363D1054BF4}">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3915CA-C5A9-48A2-8A37-DCD7855EEE72}">
      <dsp:nvSpPr>
        <dsp:cNvPr id="0" name=""/>
        <dsp:cNvSpPr/>
      </dsp:nvSpPr>
      <dsp:spPr>
        <a:xfrm>
          <a:off x="1435590" y="3107870"/>
          <a:ext cx="603823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dirty="0"/>
            <a:t>Intentional</a:t>
          </a:r>
        </a:p>
      </dsp:txBody>
      <dsp:txXfrm>
        <a:off x="1435590" y="3107870"/>
        <a:ext cx="6038230"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buFontTx/>
              <a:buNone/>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buFontTx/>
              <a:buNone/>
              <a:defRPr sz="1200">
                <a:latin typeface="+mn-lt"/>
              </a:defRPr>
            </a:lvl1pPr>
          </a:lstStyle>
          <a:p>
            <a:pPr>
              <a:defRPr/>
            </a:pPr>
            <a:fld id="{183C6059-6069-4760-8E92-EC5325BD2A3D}" type="datetimeFigureOut">
              <a:rPr lang="en-US"/>
              <a:pPr>
                <a:defRPr/>
              </a:pPr>
              <a:t>2/6/2024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buFontTx/>
              <a:buNone/>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buFontTx/>
              <a:buNone/>
              <a:defRPr sz="1200">
                <a:latin typeface="+mn-lt"/>
              </a:defRPr>
            </a:lvl1pPr>
          </a:lstStyle>
          <a:p>
            <a:pPr>
              <a:defRPr/>
            </a:pPr>
            <a:fld id="{8617CD15-2299-4CED-99AF-02586616359A}" type="slidenum">
              <a:rPr lang="en-US"/>
              <a:pPr>
                <a:defRPr/>
              </a:pPr>
              <a:t>‹#›</a:t>
            </a:fld>
            <a:endParaRPr lang="en-US"/>
          </a:p>
        </p:txBody>
      </p:sp>
    </p:spTree>
    <p:extLst>
      <p:ext uri="{BB962C8B-B14F-4D97-AF65-F5344CB8AC3E}">
        <p14:creationId xmlns:p14="http://schemas.microsoft.com/office/powerpoint/2010/main" val="9039502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buFontTx/>
              <a:buNone/>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buFontTx/>
              <a:buNone/>
              <a:defRPr sz="1200">
                <a:latin typeface="+mn-lt"/>
              </a:defRPr>
            </a:lvl1pPr>
          </a:lstStyle>
          <a:p>
            <a:pPr>
              <a:defRPr/>
            </a:pPr>
            <a:fld id="{C69736BD-BB16-4FA2-BE24-F280E2CBDFF2}" type="datetimeFigureOut">
              <a:rPr lang="en-US"/>
              <a:pPr>
                <a:defRPr/>
              </a:pPr>
              <a:t>2/6/2024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buFontTx/>
              <a:buNone/>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buFontTx/>
              <a:buNone/>
              <a:defRPr sz="1200">
                <a:latin typeface="+mn-lt"/>
              </a:defRPr>
            </a:lvl1pPr>
          </a:lstStyle>
          <a:p>
            <a:pPr>
              <a:defRPr/>
            </a:pPr>
            <a:fld id="{8F529A7A-40BE-439A-B877-8371625A48E1}" type="slidenum">
              <a:rPr lang="en-US"/>
              <a:pPr>
                <a:defRPr/>
              </a:pPr>
              <a:t>‹#›</a:t>
            </a:fld>
            <a:endParaRPr lang="en-US"/>
          </a:p>
        </p:txBody>
      </p:sp>
    </p:spTree>
    <p:extLst>
      <p:ext uri="{BB962C8B-B14F-4D97-AF65-F5344CB8AC3E}">
        <p14:creationId xmlns:p14="http://schemas.microsoft.com/office/powerpoint/2010/main" val="344800633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Developmental – top of the box bottom of the box</a:t>
            </a:r>
          </a:p>
          <a:p>
            <a:r>
              <a:rPr lang="en-US" dirty="0"/>
              <a:t>Strength based philosophy – assessment – room with someone you don’t know and see what you can’t do</a:t>
            </a:r>
          </a:p>
          <a:p>
            <a:r>
              <a:rPr lang="en-US" dirty="0"/>
              <a:t>Often times prefer not to read assessment reports prior to seeing the child/adolescent</a:t>
            </a:r>
          </a:p>
          <a:p>
            <a:r>
              <a:rPr lang="en-US" dirty="0"/>
              <a:t>Man that I presented with</a:t>
            </a:r>
          </a:p>
          <a:p>
            <a:r>
              <a:rPr lang="en-US" dirty="0"/>
              <a:t>Dr Greenspan’s words….if he can do it some of the time…..</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3</a:t>
            </a:fld>
            <a:endParaRPr lang="en-US"/>
          </a:p>
        </p:txBody>
      </p:sp>
    </p:spTree>
    <p:extLst>
      <p:ext uri="{BB962C8B-B14F-4D97-AF65-F5344CB8AC3E}">
        <p14:creationId xmlns:p14="http://schemas.microsoft.com/office/powerpoint/2010/main" val="3973763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a:t>
            </a:r>
            <a:r>
              <a:rPr lang="en-US" dirty="0" err="1"/>
              <a:t>gonna</a:t>
            </a:r>
            <a:r>
              <a:rPr lang="en-US" dirty="0"/>
              <a:t> get you!!!</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20</a:t>
            </a:fld>
            <a:endParaRPr lang="en-US"/>
          </a:p>
        </p:txBody>
      </p:sp>
    </p:spTree>
    <p:extLst>
      <p:ext uri="{BB962C8B-B14F-4D97-AF65-F5344CB8AC3E}">
        <p14:creationId xmlns:p14="http://schemas.microsoft.com/office/powerpoint/2010/main" val="1746688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a:ea typeface="ＭＳ Ｐゴシック"/>
              <a:cs typeface="ＭＳ Ｐゴシック"/>
            </a:endParaRPr>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DD234E-A3BA-4784-9577-F2BE205BF93C}" type="slidenum">
              <a:rPr lang="en-US"/>
              <a:pPr fontAlgn="base">
                <a:spcBef>
                  <a:spcPct val="0"/>
                </a:spcBef>
                <a:spcAft>
                  <a:spcPct val="0"/>
                </a:spcAft>
                <a:defRPr/>
              </a:pPr>
              <a:t>22</a:t>
            </a:fld>
            <a:endParaRPr lang="en-US"/>
          </a:p>
        </p:txBody>
      </p:sp>
      <p:sp>
        <p:nvSpPr>
          <p:cNvPr id="47108" name="Date Placeholder 1"/>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a:p>
        </p:txBody>
      </p:sp>
      <p:sp>
        <p:nvSpPr>
          <p:cNvPr id="47109" name="Footer Placeholder 2"/>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www.sensoryconnections.com.au</a:t>
            </a:r>
          </a:p>
        </p:txBody>
      </p:sp>
      <p:sp>
        <p:nvSpPr>
          <p:cNvPr id="47110"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AU"/>
              <a:t>Mari Caulfield and Kathy Walmsley </a:t>
            </a:r>
            <a:endParaRPr lang="en-US"/>
          </a:p>
        </p:txBody>
      </p:sp>
    </p:spTree>
    <p:extLst>
      <p:ext uri="{BB962C8B-B14F-4D97-AF65-F5344CB8AC3E}">
        <p14:creationId xmlns:p14="http://schemas.microsoft.com/office/powerpoint/2010/main" val="307274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is okay to limit objects of obsession – very situation specific</a:t>
            </a:r>
          </a:p>
          <a:p>
            <a:r>
              <a:rPr lang="en-US" dirty="0"/>
              <a:t>No absolutes!!</a:t>
            </a:r>
          </a:p>
          <a:p>
            <a:endParaRPr lang="en-US" dirty="0"/>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23</a:t>
            </a:fld>
            <a:endParaRPr lang="en-US"/>
          </a:p>
        </p:txBody>
      </p:sp>
    </p:spTree>
    <p:extLst>
      <p:ext uri="{BB962C8B-B14F-4D97-AF65-F5344CB8AC3E}">
        <p14:creationId xmlns:p14="http://schemas.microsoft.com/office/powerpoint/2010/main" val="468183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 Nathalie example – unconventional cueing</a:t>
            </a:r>
          </a:p>
          <a:p>
            <a:r>
              <a:rPr lang="en-US" dirty="0"/>
              <a:t>Rachel</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24</a:t>
            </a:fld>
            <a:endParaRPr lang="en-US"/>
          </a:p>
        </p:txBody>
      </p:sp>
    </p:spTree>
    <p:extLst>
      <p:ext uri="{BB962C8B-B14F-4D97-AF65-F5344CB8AC3E}">
        <p14:creationId xmlns:p14="http://schemas.microsoft.com/office/powerpoint/2010/main" val="3916306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Affect as your barometer – explain using the third year physics analogy</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25</a:t>
            </a:fld>
            <a:endParaRPr lang="en-US"/>
          </a:p>
        </p:txBody>
      </p:sp>
    </p:spTree>
    <p:extLst>
      <p:ext uri="{BB962C8B-B14F-4D97-AF65-F5344CB8AC3E}">
        <p14:creationId xmlns:p14="http://schemas.microsoft.com/office/powerpoint/2010/main" val="125950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have to be mutually exclusive but need to be aware of pushing only for speech/language production and ignoring the gestural system or not accepting unconventional attempts at communication</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26</a:t>
            </a:fld>
            <a:endParaRPr lang="en-US"/>
          </a:p>
        </p:txBody>
      </p:sp>
    </p:spTree>
    <p:extLst>
      <p:ext uri="{BB962C8B-B14F-4D97-AF65-F5344CB8AC3E}">
        <p14:creationId xmlns:p14="http://schemas.microsoft.com/office/powerpoint/2010/main" val="343681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5" name="Shape 185"/>
          <p:cNvSpPr>
            <a:spLocks noGrp="1" noRot="1" noChangeAspec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a:noFill/>
          </a:ln>
        </p:spPr>
      </p:sp>
      <p:sp>
        <p:nvSpPr>
          <p:cNvPr id="67586" name="Shape 186"/>
          <p:cNvSpPr>
            <a:spLocks noGrp="1"/>
          </p:cNvSpPr>
          <p:nvPr>
            <p:ph type="body" idx="1"/>
          </p:nvPr>
        </p:nvSpPr>
        <p:spPr bwMode="auto">
          <a:xfrm>
            <a:off x="685800" y="4343400"/>
            <a:ext cx="5486400" cy="1200150"/>
          </a:xfrm>
          <a:noFill/>
        </p:spPr>
        <p:txBody>
          <a:bodyPr wrap="square" lIns="91423" tIns="45712" rIns="91423" bIns="45712" numCol="1" anchor="t" anchorCtr="0" compatLnSpc="1">
            <a:prstTxWarp prst="textNoShape">
              <a:avLst/>
            </a:prstTxWarp>
            <a:spAutoFit/>
          </a:bodyPr>
          <a:lstStyle/>
          <a:p>
            <a:pPr eaLnBrk="1" hangingPunct="1">
              <a:spcBef>
                <a:spcPct val="0"/>
              </a:spcBef>
              <a:buClr>
                <a:srgbClr val="000000"/>
              </a:buClr>
              <a:buSzPct val="25000"/>
            </a:pPr>
            <a:r>
              <a:rPr lang="en-US" sz="1800" i="1">
                <a:solidFill>
                  <a:srgbClr val="20387A"/>
                </a:solidFill>
              </a:rPr>
              <a:t>Core Milestones which lay the foundation for higher level relating,</a:t>
            </a:r>
          </a:p>
          <a:p>
            <a:pPr eaLnBrk="1" hangingPunct="1">
              <a:spcBef>
                <a:spcPct val="0"/>
              </a:spcBef>
              <a:buClr>
                <a:srgbClr val="000000"/>
              </a:buClr>
              <a:buSzPct val="25000"/>
            </a:pPr>
            <a:r>
              <a:rPr lang="en-US" sz="1800" i="1">
                <a:solidFill>
                  <a:srgbClr val="20387A"/>
                </a:solidFill>
              </a:rPr>
              <a:t> growth and learning</a:t>
            </a:r>
          </a:p>
          <a:p>
            <a:pPr eaLnBrk="1" hangingPunct="1">
              <a:spcBef>
                <a:spcPct val="0"/>
              </a:spcBef>
            </a:pPr>
            <a:endParaRPr lang="en-US" sz="1800" i="1">
              <a:solidFill>
                <a:srgbClr val="20387A"/>
              </a:solidFill>
            </a:endParaRPr>
          </a:p>
        </p:txBody>
      </p:sp>
      <p:sp>
        <p:nvSpPr>
          <p:cNvPr id="67587" name="Shape 187"/>
          <p:cNvSpPr>
            <a:spLocks noChangeArrowheads="1"/>
          </p:cNvSpPr>
          <p:nvPr/>
        </p:nvSpPr>
        <p:spPr bwMode="auto">
          <a:xfrm>
            <a:off x="3884613" y="8866188"/>
            <a:ext cx="2971800" cy="276225"/>
          </a:xfrm>
          <a:prstGeom prst="rect">
            <a:avLst/>
          </a:prstGeom>
          <a:noFill/>
          <a:ln w="9525">
            <a:noFill/>
            <a:miter lim="800000"/>
            <a:headEnd/>
            <a:tailEnd/>
          </a:ln>
        </p:spPr>
        <p:txBody>
          <a:bodyPr lIns="91423" tIns="45712" rIns="91423" bIns="45712" anchor="b">
            <a:spAutoFit/>
          </a:bodyPr>
          <a:lstStyle/>
          <a:p>
            <a:pPr algn="r">
              <a:buClr>
                <a:srgbClr val="000000"/>
              </a:buClr>
              <a:buSzPct val="25000"/>
              <a:buFont typeface="Arial" charset="0"/>
              <a:buNone/>
            </a:pPr>
            <a:r>
              <a:rPr lang="en-US" sz="1200"/>
              <a:t>*</a:t>
            </a:r>
          </a:p>
        </p:txBody>
      </p:sp>
      <p:sp>
        <p:nvSpPr>
          <p:cNvPr id="56324" name="Shape 188"/>
          <p:cNvSpPr>
            <a:spLocks noGrp="1"/>
          </p:cNvSpPr>
          <p:nvPr>
            <p:ph type="sldNum" sz="quarter" idx="5"/>
          </p:nvPr>
        </p:nvSpPr>
        <p:spPr bwMode="auto">
          <a:xfrm>
            <a:off x="3884613" y="8866188"/>
            <a:ext cx="2971800" cy="276225"/>
          </a:xfrm>
          <a:ln>
            <a:miter lim="800000"/>
            <a:headEnd/>
            <a:tailEnd/>
          </a:ln>
        </p:spPr>
        <p:txBody>
          <a:bodyPr wrap="square" lIns="91423" tIns="45712" rIns="91423" bIns="45712" numCol="1" anchorCtr="0" compatLnSpc="1">
            <a:prstTxWarp prst="textNoShape">
              <a:avLst/>
            </a:prstTxWarp>
            <a:spAutoFit/>
          </a:bodyPr>
          <a:lstStyle/>
          <a:p>
            <a:pPr fontAlgn="base">
              <a:spcBef>
                <a:spcPct val="0"/>
              </a:spcBef>
              <a:spcAft>
                <a:spcPct val="0"/>
              </a:spcAft>
              <a:defRPr/>
            </a:pPr>
            <a:r>
              <a:rPr lang="en-US"/>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1" name="Shape 185"/>
          <p:cNvSpPr>
            <a:spLocks noGrp="1" noRot="1" noChangeAspec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close/>
              </a:path>
            </a:pathLst>
          </a:custGeom>
          <a:noFill/>
          <a:ln w="9525">
            <a:noFill/>
          </a:ln>
        </p:spPr>
      </p:sp>
      <p:sp>
        <p:nvSpPr>
          <p:cNvPr id="87042" name="Shape 186"/>
          <p:cNvSpPr>
            <a:spLocks noGrp="1"/>
          </p:cNvSpPr>
          <p:nvPr>
            <p:ph type="body" idx="1"/>
          </p:nvPr>
        </p:nvSpPr>
        <p:spPr bwMode="auto">
          <a:xfrm>
            <a:off x="685800" y="4343400"/>
            <a:ext cx="5486400" cy="1200150"/>
          </a:xfrm>
          <a:noFill/>
        </p:spPr>
        <p:txBody>
          <a:bodyPr wrap="square" lIns="91423" tIns="45712" rIns="91423" bIns="45712" numCol="1" anchor="t" anchorCtr="0" compatLnSpc="1">
            <a:prstTxWarp prst="textNoShape">
              <a:avLst/>
            </a:prstTxWarp>
            <a:spAutoFit/>
          </a:bodyPr>
          <a:lstStyle/>
          <a:p>
            <a:pPr eaLnBrk="1" hangingPunct="1">
              <a:spcBef>
                <a:spcPct val="0"/>
              </a:spcBef>
              <a:buClr>
                <a:srgbClr val="000000"/>
              </a:buClr>
              <a:buSzPct val="25000"/>
            </a:pPr>
            <a:r>
              <a:rPr lang="en-US" sz="1800" i="1">
                <a:solidFill>
                  <a:srgbClr val="20387A"/>
                </a:solidFill>
              </a:rPr>
              <a:t>Core Milestones which lay the foundation for higher level relating,</a:t>
            </a:r>
          </a:p>
          <a:p>
            <a:pPr eaLnBrk="1" hangingPunct="1">
              <a:spcBef>
                <a:spcPct val="0"/>
              </a:spcBef>
              <a:buClr>
                <a:srgbClr val="000000"/>
              </a:buClr>
              <a:buSzPct val="25000"/>
            </a:pPr>
            <a:r>
              <a:rPr lang="en-US" sz="1800" i="1">
                <a:solidFill>
                  <a:srgbClr val="20387A"/>
                </a:solidFill>
              </a:rPr>
              <a:t> growth and learning</a:t>
            </a:r>
          </a:p>
          <a:p>
            <a:pPr eaLnBrk="1" hangingPunct="1">
              <a:spcBef>
                <a:spcPct val="0"/>
              </a:spcBef>
            </a:pPr>
            <a:endParaRPr lang="en-US" sz="1800" i="1">
              <a:solidFill>
                <a:srgbClr val="20387A"/>
              </a:solidFill>
            </a:endParaRPr>
          </a:p>
        </p:txBody>
      </p:sp>
      <p:sp>
        <p:nvSpPr>
          <p:cNvPr id="87043" name="Shape 187"/>
          <p:cNvSpPr>
            <a:spLocks noChangeArrowheads="1"/>
          </p:cNvSpPr>
          <p:nvPr/>
        </p:nvSpPr>
        <p:spPr bwMode="auto">
          <a:xfrm>
            <a:off x="3884613" y="8866188"/>
            <a:ext cx="2971800" cy="276225"/>
          </a:xfrm>
          <a:prstGeom prst="rect">
            <a:avLst/>
          </a:prstGeom>
          <a:noFill/>
          <a:ln w="9525">
            <a:noFill/>
            <a:miter lim="800000"/>
            <a:headEnd/>
            <a:tailEnd/>
          </a:ln>
        </p:spPr>
        <p:txBody>
          <a:bodyPr lIns="91423" tIns="45712" rIns="91423" bIns="45712" anchor="b">
            <a:spAutoFit/>
          </a:bodyPr>
          <a:lstStyle/>
          <a:p>
            <a:pPr algn="r">
              <a:buClr>
                <a:srgbClr val="000000"/>
              </a:buClr>
              <a:buSzPct val="25000"/>
              <a:buFont typeface="Arial" charset="0"/>
              <a:buNone/>
            </a:pPr>
            <a:r>
              <a:rPr lang="en-US" sz="1200"/>
              <a:t>*</a:t>
            </a:r>
          </a:p>
        </p:txBody>
      </p:sp>
      <p:sp>
        <p:nvSpPr>
          <p:cNvPr id="75780" name="Shape 188"/>
          <p:cNvSpPr>
            <a:spLocks noGrp="1"/>
          </p:cNvSpPr>
          <p:nvPr>
            <p:ph type="sldNum" sz="quarter" idx="5"/>
          </p:nvPr>
        </p:nvSpPr>
        <p:spPr bwMode="auto">
          <a:xfrm>
            <a:off x="3884613" y="8866188"/>
            <a:ext cx="2971800" cy="276225"/>
          </a:xfrm>
          <a:ln>
            <a:miter lim="800000"/>
            <a:headEnd/>
            <a:tailEnd/>
          </a:ln>
        </p:spPr>
        <p:txBody>
          <a:bodyPr wrap="square" lIns="91423" tIns="45712" rIns="91423" bIns="45712" numCol="1" anchorCtr="0" compatLnSpc="1">
            <a:prstTxWarp prst="textNoShape">
              <a:avLst/>
            </a:prstTxWarp>
            <a:spAutoFit/>
          </a:bodyPr>
          <a:lstStyle/>
          <a:p>
            <a:pPr fontAlgn="base">
              <a:spcBef>
                <a:spcPct val="0"/>
              </a:spcBef>
              <a:spcAft>
                <a:spcPct val="0"/>
              </a:spcAft>
              <a:defRPr/>
            </a:pPr>
            <a:r>
              <a:rPr lang="en-US"/>
              <a:t> </a:t>
            </a:r>
          </a:p>
        </p:txBody>
      </p:sp>
    </p:spTree>
    <p:extLst>
      <p:ext uri="{BB962C8B-B14F-4D97-AF65-F5344CB8AC3E}">
        <p14:creationId xmlns:p14="http://schemas.microsoft.com/office/powerpoint/2010/main" val="3068124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important questions because they tell us where to focus</a:t>
            </a:r>
          </a:p>
          <a:p>
            <a:r>
              <a:rPr lang="en-US" dirty="0"/>
              <a:t>The focus on the point and why it can be misguided</a:t>
            </a:r>
          </a:p>
          <a:p>
            <a:r>
              <a:rPr lang="en-US" dirty="0"/>
              <a:t>Hand over hand and the point</a:t>
            </a:r>
          </a:p>
          <a:p>
            <a:r>
              <a:rPr lang="en-US" dirty="0"/>
              <a:t>What we really need it to be is for joint attention or to request </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29</a:t>
            </a:fld>
            <a:endParaRPr lang="en-US"/>
          </a:p>
        </p:txBody>
      </p:sp>
    </p:spTree>
    <p:extLst>
      <p:ext uri="{BB962C8B-B14F-4D97-AF65-F5344CB8AC3E}">
        <p14:creationId xmlns:p14="http://schemas.microsoft.com/office/powerpoint/2010/main" val="3240695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Challenges with ABA – great responders, not great initiators</a:t>
            </a:r>
          </a:p>
          <a:p>
            <a:r>
              <a:rPr lang="en-US" dirty="0"/>
              <a:t>Diagnosis based thinking – most kids with ASD can be reciprocal!</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30</a:t>
            </a:fld>
            <a:endParaRPr lang="en-US"/>
          </a:p>
        </p:txBody>
      </p:sp>
    </p:spTree>
    <p:extLst>
      <p:ext uri="{BB962C8B-B14F-4D97-AF65-F5344CB8AC3E}">
        <p14:creationId xmlns:p14="http://schemas.microsoft.com/office/powerpoint/2010/main" val="318847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 finely nuanced understanding of the I and using that to adapt the R the D goes up</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5</a:t>
            </a:fld>
            <a:endParaRPr lang="en-US"/>
          </a:p>
        </p:txBody>
      </p:sp>
    </p:spTree>
    <p:extLst>
      <p:ext uri="{BB962C8B-B14F-4D97-AF65-F5344CB8AC3E}">
        <p14:creationId xmlns:p14="http://schemas.microsoft.com/office/powerpoint/2010/main" val="3758011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child is in and out and becomes fragmented like Nate we need to avoid becoming fragmented too. DIR is not just dropping everything and following the child’s lead. It is following their lead to expand opportunities to engage and communicate using those interests</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33</a:t>
            </a:fld>
            <a:endParaRPr lang="en-US"/>
          </a:p>
        </p:txBody>
      </p:sp>
    </p:spTree>
    <p:extLst>
      <p:ext uri="{BB962C8B-B14F-4D97-AF65-F5344CB8AC3E}">
        <p14:creationId xmlns:p14="http://schemas.microsoft.com/office/powerpoint/2010/main" val="3846305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Spencer – highly verbal easily dysregulated at would lose ability to spontaneously use language and would rely on or revert to scripts.</a:t>
            </a:r>
          </a:p>
          <a:p>
            <a:r>
              <a:rPr lang="en-US" dirty="0"/>
              <a:t>Bear farts – emerging verbal but few gestures and working on being reciprocal</a:t>
            </a:r>
          </a:p>
          <a:p>
            <a:r>
              <a:rPr lang="en-US" dirty="0"/>
              <a:t>Gestural communication predicts language</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35</a:t>
            </a:fld>
            <a:endParaRPr lang="en-US"/>
          </a:p>
        </p:txBody>
      </p:sp>
    </p:spTree>
    <p:extLst>
      <p:ext uri="{BB962C8B-B14F-4D97-AF65-F5344CB8AC3E}">
        <p14:creationId xmlns:p14="http://schemas.microsoft.com/office/powerpoint/2010/main" val="2894813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child is in and out and becomes fragmented like Nate we need to avoid becoming fragmented too. DIR is not just dropping everything and following the child’s lead. It is following their lead to expand opportunities to engage and communicate using those interests</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36</a:t>
            </a:fld>
            <a:endParaRPr lang="en-US"/>
          </a:p>
        </p:txBody>
      </p:sp>
    </p:spTree>
    <p:extLst>
      <p:ext uri="{BB962C8B-B14F-4D97-AF65-F5344CB8AC3E}">
        <p14:creationId xmlns:p14="http://schemas.microsoft.com/office/powerpoint/2010/main" val="2434324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things I always look for during an evaluation</a:t>
            </a:r>
          </a:p>
          <a:p>
            <a:r>
              <a:rPr lang="en-US" dirty="0"/>
              <a:t>Don’t have this often miss nuances because can’t read gestures (Gray in the </a:t>
            </a:r>
            <a:r>
              <a:rPr lang="en-US"/>
              <a:t>IPRC meeting)</a:t>
            </a:r>
            <a:endParaRPr lang="en-US" dirty="0"/>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37</a:t>
            </a:fld>
            <a:endParaRPr lang="en-US"/>
          </a:p>
        </p:txBody>
      </p:sp>
    </p:spTree>
    <p:extLst>
      <p:ext uri="{BB962C8B-B14F-4D97-AF65-F5344CB8AC3E}">
        <p14:creationId xmlns:p14="http://schemas.microsoft.com/office/powerpoint/2010/main" val="2379213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verbal attention getters</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38</a:t>
            </a:fld>
            <a:endParaRPr lang="en-US"/>
          </a:p>
        </p:txBody>
      </p:sp>
    </p:spTree>
    <p:extLst>
      <p:ext uri="{BB962C8B-B14F-4D97-AF65-F5344CB8AC3E}">
        <p14:creationId xmlns:p14="http://schemas.microsoft.com/office/powerpoint/2010/main" val="3881231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 of birthday cake bus</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44</a:t>
            </a:fld>
            <a:endParaRPr lang="en-US"/>
          </a:p>
        </p:txBody>
      </p:sp>
    </p:spTree>
    <p:extLst>
      <p:ext uri="{BB962C8B-B14F-4D97-AF65-F5344CB8AC3E}">
        <p14:creationId xmlns:p14="http://schemas.microsoft.com/office/powerpoint/2010/main" val="598543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whole body props fire fighter hats, animal ears, </a:t>
            </a:r>
            <a:r>
              <a:rPr lang="en-US" dirty="0" err="1"/>
              <a:t>Nurf</a:t>
            </a:r>
            <a:r>
              <a:rPr lang="en-US" dirty="0"/>
              <a:t> swords</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47</a:t>
            </a:fld>
            <a:endParaRPr lang="en-US"/>
          </a:p>
        </p:txBody>
      </p:sp>
    </p:spTree>
    <p:extLst>
      <p:ext uri="{BB962C8B-B14F-4D97-AF65-F5344CB8AC3E}">
        <p14:creationId xmlns:p14="http://schemas.microsoft.com/office/powerpoint/2010/main" val="2999357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of the little guy at the grocery store – how he learned internalized the word bravery. The Disney princesses lightness sparkly or Jasmine saucy and sassy</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48</a:t>
            </a:fld>
            <a:endParaRPr lang="en-US"/>
          </a:p>
        </p:txBody>
      </p:sp>
    </p:spTree>
    <p:extLst>
      <p:ext uri="{BB962C8B-B14F-4D97-AF65-F5344CB8AC3E}">
        <p14:creationId xmlns:p14="http://schemas.microsoft.com/office/powerpoint/2010/main" val="2745180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 of the baskets, </a:t>
            </a:r>
            <a:r>
              <a:rPr lang="en-US" dirty="0" err="1"/>
              <a:t>qtips</a:t>
            </a:r>
            <a:r>
              <a:rPr lang="en-US" dirty="0"/>
              <a:t>, cotton balls elastics</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49</a:t>
            </a:fld>
            <a:endParaRPr lang="en-US"/>
          </a:p>
        </p:txBody>
      </p:sp>
    </p:spTree>
    <p:extLst>
      <p:ext uri="{BB962C8B-B14F-4D97-AF65-F5344CB8AC3E}">
        <p14:creationId xmlns:p14="http://schemas.microsoft.com/office/powerpoint/2010/main" val="2892697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important! Basis of interactions</a:t>
            </a:r>
          </a:p>
          <a:p>
            <a:r>
              <a:rPr lang="en-US" dirty="0"/>
              <a:t>Why I don’t like turn taking – different than reciprocity that comes from affect or feeling motivated to be reciprocal. Also adult led</a:t>
            </a:r>
          </a:p>
          <a:p>
            <a:r>
              <a:rPr lang="en-US" dirty="0"/>
              <a:t>We are hard wired as humans to be reciprocal. This is difficult for children with ASD not because they don’t have the hard wiring (though it may be different) but because their neuro biological make up makes it more challenging</a:t>
            </a:r>
          </a:p>
          <a:p>
            <a:r>
              <a:rPr lang="en-US" dirty="0"/>
              <a:t>You’ll hear me say it many times….if he can do it some of the time we need to figure out how to help him do it ALL of the time</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11</a:t>
            </a:fld>
            <a:endParaRPr lang="en-US"/>
          </a:p>
        </p:txBody>
      </p:sp>
    </p:spTree>
    <p:extLst>
      <p:ext uri="{BB962C8B-B14F-4D97-AF65-F5344CB8AC3E}">
        <p14:creationId xmlns:p14="http://schemas.microsoft.com/office/powerpoint/2010/main" val="251682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Babies are not able to regulate when they are born</a:t>
            </a:r>
          </a:p>
          <a:p>
            <a:pPr eaLnBrk="1" hangingPunct="1">
              <a:spcBef>
                <a:spcPct val="0"/>
              </a:spcBef>
            </a:pPr>
            <a:r>
              <a:rPr lang="en-US" dirty="0"/>
              <a:t>Basis of attention</a:t>
            </a:r>
          </a:p>
          <a:p>
            <a:r>
              <a:rPr lang="en-US" dirty="0"/>
              <a:t>Mirror neurons</a:t>
            </a:r>
          </a:p>
          <a:p>
            <a:r>
              <a:rPr lang="en-US" dirty="0"/>
              <a:t>Universal - Syrian family </a:t>
            </a:r>
            <a:r>
              <a:rPr lang="en-US" dirty="0" err="1"/>
              <a:t>eg</a:t>
            </a:r>
            <a:endParaRPr lang="en-US" dirty="0"/>
          </a:p>
          <a:p>
            <a:pPr eaLnBrk="1" hangingPunct="1">
              <a:spcBef>
                <a:spcPct val="0"/>
              </a:spcBef>
            </a:pPr>
            <a:endParaRPr lang="en-US" dirty="0"/>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2D5349-FC40-4E5D-83E4-E659C55E1614}" type="slidenum">
              <a:rPr lang="en-US"/>
              <a:pPr fontAlgn="base">
                <a:spcBef>
                  <a:spcPct val="0"/>
                </a:spcBef>
                <a:spcAft>
                  <a:spcPct val="0"/>
                </a:spcAft>
                <a:defRPr/>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the basis of communication</a:t>
            </a:r>
          </a:p>
          <a:p>
            <a:r>
              <a:rPr lang="en-US" dirty="0"/>
              <a:t>Learning that occurs in those moments - thousands of learning opportunities each day</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13</a:t>
            </a:fld>
            <a:endParaRPr lang="en-US"/>
          </a:p>
        </p:txBody>
      </p:sp>
    </p:spTree>
    <p:extLst>
      <p:ext uri="{BB962C8B-B14F-4D97-AF65-F5344CB8AC3E}">
        <p14:creationId xmlns:p14="http://schemas.microsoft.com/office/powerpoint/2010/main" val="4007933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yourself permission to pay attention to regulation and engagement. It is the gatekeeper to communication!</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14</a:t>
            </a:fld>
            <a:endParaRPr lang="en-US"/>
          </a:p>
        </p:txBody>
      </p:sp>
    </p:spTree>
    <p:extLst>
      <p:ext uri="{BB962C8B-B14F-4D97-AF65-F5344CB8AC3E}">
        <p14:creationId xmlns:p14="http://schemas.microsoft.com/office/powerpoint/2010/main" val="2048405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Give the example of Daddy cooing at his baby…all of a sudden the baby starts to cry and daddy says ‘oh so sad are you hungry? In soothing tones.</a:t>
            </a:r>
          </a:p>
          <a:p>
            <a:pPr eaLnBrk="1" hangingPunct="1">
              <a:spcBef>
                <a:spcPct val="0"/>
              </a:spcBef>
            </a:pPr>
            <a:r>
              <a:rPr lang="en-US"/>
              <a:t>Give the love example</a:t>
            </a:r>
          </a:p>
        </p:txBody>
      </p:sp>
      <p:sp>
        <p:nvSpPr>
          <p:cNvPr id="33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AACD9C-05E0-4D2F-83D9-FFC83E5001B2}" type="slidenum">
              <a:rPr lang="en-US"/>
              <a:pPr fontAlgn="base">
                <a:spcBef>
                  <a:spcPct val="0"/>
                </a:spcBef>
                <a:spcAft>
                  <a:spcPct val="0"/>
                </a:spcAft>
                <a:defRPr/>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Rachel example</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16</a:t>
            </a:fld>
            <a:endParaRPr lang="en-US"/>
          </a:p>
        </p:txBody>
      </p:sp>
    </p:spTree>
    <p:extLst>
      <p:ext uri="{BB962C8B-B14F-4D97-AF65-F5344CB8AC3E}">
        <p14:creationId xmlns:p14="http://schemas.microsoft.com/office/powerpoint/2010/main" val="1368463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Importance of sensory play</a:t>
            </a:r>
          </a:p>
        </p:txBody>
      </p:sp>
      <p:sp>
        <p:nvSpPr>
          <p:cNvPr id="4" name="Slide Number Placeholder 3"/>
          <p:cNvSpPr>
            <a:spLocks noGrp="1"/>
          </p:cNvSpPr>
          <p:nvPr>
            <p:ph type="sldNum" sz="quarter" idx="5"/>
          </p:nvPr>
        </p:nvSpPr>
        <p:spPr/>
        <p:txBody>
          <a:bodyPr/>
          <a:lstStyle/>
          <a:p>
            <a:pPr>
              <a:defRPr/>
            </a:pPr>
            <a:fld id="{8F529A7A-40BE-439A-B877-8371625A48E1}" type="slidenum">
              <a:rPr lang="en-US" smtClean="0"/>
              <a:pPr>
                <a:defRPr/>
              </a:pPr>
              <a:t>17</a:t>
            </a:fld>
            <a:endParaRPr lang="en-US"/>
          </a:p>
        </p:txBody>
      </p:sp>
    </p:spTree>
    <p:extLst>
      <p:ext uri="{BB962C8B-B14F-4D97-AF65-F5344CB8AC3E}">
        <p14:creationId xmlns:p14="http://schemas.microsoft.com/office/powerpoint/2010/main" val="952945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AEE2C-7DD8-E542-82DD-CC1A97E5632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9DE8C5B-A871-8E46-866F-11335A76768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1950D9D-FAEB-BC41-A13D-20D0501D9402}"/>
              </a:ext>
            </a:extLst>
          </p:cNvPr>
          <p:cNvSpPr>
            <a:spLocks noGrp="1"/>
          </p:cNvSpPr>
          <p:nvPr>
            <p:ph type="dt" sz="half" idx="10"/>
          </p:nvPr>
        </p:nvSpPr>
        <p:spPr/>
        <p:txBody>
          <a:bodyPr/>
          <a:lstStyle/>
          <a:p>
            <a:pPr defTabSz="914400" fontAlgn="auto">
              <a:spcBef>
                <a:spcPts val="0"/>
              </a:spcBef>
              <a:spcAft>
                <a:spcPts val="0"/>
              </a:spcAft>
            </a:pPr>
            <a:fld id="{EB665B2A-4621-D54F-B2C2-4C6F281A39FD}" type="datetime1">
              <a:rPr lang="en-CA" kern="0" smtClean="0">
                <a:solidFill>
                  <a:srgbClr val="000000"/>
                </a:solidFill>
                <a:rtl val="0"/>
              </a:rPr>
              <a:t>2024-02-06</a:t>
            </a:fld>
            <a:endParaRPr lang="en-CA" kern="0">
              <a:solidFill>
                <a:srgbClr val="000000"/>
              </a:solidFill>
              <a:rtl val="0"/>
            </a:endParaRPr>
          </a:p>
        </p:txBody>
      </p:sp>
      <p:sp>
        <p:nvSpPr>
          <p:cNvPr id="5" name="Footer Placeholder 4">
            <a:extLst>
              <a:ext uri="{FF2B5EF4-FFF2-40B4-BE49-F238E27FC236}">
                <a16:creationId xmlns:a16="http://schemas.microsoft.com/office/drawing/2014/main" id="{31F19307-365C-6546-94B3-862A83CD4970}"/>
              </a:ext>
            </a:extLst>
          </p:cNvPr>
          <p:cNvSpPr>
            <a:spLocks noGrp="1"/>
          </p:cNvSpPr>
          <p:nvPr>
            <p:ph type="ftr" sz="quarter" idx="11"/>
          </p:nvPr>
        </p:nvSpPr>
        <p:spPr/>
        <p:txBody>
          <a:bodyPr/>
          <a:lstStyle/>
          <a:p>
            <a:r>
              <a:rPr lang="en-US"/>
              <a:t>Cindy Harrison, M.Sc., Reg. CASLPO Speech Language Pathologist, CTA Parent Workshop 2020 </a:t>
            </a:r>
          </a:p>
        </p:txBody>
      </p:sp>
      <p:sp>
        <p:nvSpPr>
          <p:cNvPr id="6" name="Slide Number Placeholder 5">
            <a:extLst>
              <a:ext uri="{FF2B5EF4-FFF2-40B4-BE49-F238E27FC236}">
                <a16:creationId xmlns:a16="http://schemas.microsoft.com/office/drawing/2014/main" id="{F01C6EB7-4497-334D-B297-37FB9F6F1736}"/>
              </a:ext>
            </a:extLst>
          </p:cNvPr>
          <p:cNvSpPr>
            <a:spLocks noGrp="1"/>
          </p:cNvSpPr>
          <p:nvPr>
            <p:ph type="sldNum" sz="quarter" idx="12"/>
          </p:nvPr>
        </p:nvSpPr>
        <p:spPr/>
        <p:txBody>
          <a:bodyPr/>
          <a:lstStyle/>
          <a:p>
            <a:fld id="{DABDF3DA-B7EB-824A-A388-B71E084C0E88}" type="slidenum">
              <a:rPr lang="en-US" smtClean="0"/>
              <a:t>‹#›</a:t>
            </a:fld>
            <a:endParaRPr lang="en-US"/>
          </a:p>
        </p:txBody>
      </p:sp>
    </p:spTree>
    <p:extLst>
      <p:ext uri="{BB962C8B-B14F-4D97-AF65-F5344CB8AC3E}">
        <p14:creationId xmlns:p14="http://schemas.microsoft.com/office/powerpoint/2010/main" val="3436052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85378-A6EC-BA44-A989-108E6D7D6E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E6395F-4AD8-E74A-85ED-558F92AF01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27D72-DCD3-984C-A9B1-74A3387EB367}"/>
              </a:ext>
            </a:extLst>
          </p:cNvPr>
          <p:cNvSpPr>
            <a:spLocks noGrp="1"/>
          </p:cNvSpPr>
          <p:nvPr>
            <p:ph type="dt" sz="half" idx="10"/>
          </p:nvPr>
        </p:nvSpPr>
        <p:spPr/>
        <p:txBody>
          <a:bodyPr/>
          <a:lstStyle/>
          <a:p>
            <a:pPr defTabSz="914400" fontAlgn="auto">
              <a:spcBef>
                <a:spcPts val="0"/>
              </a:spcBef>
              <a:spcAft>
                <a:spcPts val="0"/>
              </a:spcAft>
            </a:pPr>
            <a:fld id="{FBB2030C-F494-5E40-A5C3-87F9FDF18B7D}" type="datetime1">
              <a:rPr lang="en-CA" kern="0" smtClean="0">
                <a:solidFill>
                  <a:srgbClr val="000000"/>
                </a:solidFill>
                <a:rtl val="0"/>
              </a:rPr>
              <a:t>2024-02-06</a:t>
            </a:fld>
            <a:endParaRPr lang="en-CA" kern="0">
              <a:solidFill>
                <a:srgbClr val="000000"/>
              </a:solidFill>
              <a:rtl val="0"/>
            </a:endParaRPr>
          </a:p>
        </p:txBody>
      </p:sp>
      <p:sp>
        <p:nvSpPr>
          <p:cNvPr id="5" name="Footer Placeholder 4">
            <a:extLst>
              <a:ext uri="{FF2B5EF4-FFF2-40B4-BE49-F238E27FC236}">
                <a16:creationId xmlns:a16="http://schemas.microsoft.com/office/drawing/2014/main" id="{8375AD2E-6843-5145-86A6-CFCB73D8887C}"/>
              </a:ext>
            </a:extLst>
          </p:cNvPr>
          <p:cNvSpPr>
            <a:spLocks noGrp="1"/>
          </p:cNvSpPr>
          <p:nvPr>
            <p:ph type="ftr" sz="quarter" idx="11"/>
          </p:nvPr>
        </p:nvSpPr>
        <p:spPr/>
        <p:txBody>
          <a:bodyPr/>
          <a:lstStyle/>
          <a:p>
            <a:r>
              <a:rPr lang="en-US"/>
              <a:t>Cindy Harrison, M.Sc., Reg. CASLPO Speech Language Pathologist, CTA Parent Workshop 2020 </a:t>
            </a:r>
          </a:p>
        </p:txBody>
      </p:sp>
      <p:sp>
        <p:nvSpPr>
          <p:cNvPr id="6" name="Slide Number Placeholder 5">
            <a:extLst>
              <a:ext uri="{FF2B5EF4-FFF2-40B4-BE49-F238E27FC236}">
                <a16:creationId xmlns:a16="http://schemas.microsoft.com/office/drawing/2014/main" id="{FDC6EF09-D8BC-CF47-9494-58EA3766E442}"/>
              </a:ext>
            </a:extLst>
          </p:cNvPr>
          <p:cNvSpPr>
            <a:spLocks noGrp="1"/>
          </p:cNvSpPr>
          <p:nvPr>
            <p:ph type="sldNum" sz="quarter" idx="12"/>
          </p:nvPr>
        </p:nvSpPr>
        <p:spPr/>
        <p:txBody>
          <a:bodyPr/>
          <a:lstStyle/>
          <a:p>
            <a:fld id="{DABDF3DA-B7EB-824A-A388-B71E084C0E88}" type="slidenum">
              <a:rPr lang="en-US" smtClean="0"/>
              <a:t>‹#›</a:t>
            </a:fld>
            <a:endParaRPr lang="en-US"/>
          </a:p>
        </p:txBody>
      </p:sp>
    </p:spTree>
    <p:extLst>
      <p:ext uri="{BB962C8B-B14F-4D97-AF65-F5344CB8AC3E}">
        <p14:creationId xmlns:p14="http://schemas.microsoft.com/office/powerpoint/2010/main" val="2395142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CB317F-FC01-1244-83F2-FF73BC4F3F3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415385-9E86-194F-B088-BB78B9E32CB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58F48-8AF1-0C40-B627-32744B515D24}"/>
              </a:ext>
            </a:extLst>
          </p:cNvPr>
          <p:cNvSpPr>
            <a:spLocks noGrp="1"/>
          </p:cNvSpPr>
          <p:nvPr>
            <p:ph type="dt" sz="half" idx="10"/>
          </p:nvPr>
        </p:nvSpPr>
        <p:spPr/>
        <p:txBody>
          <a:bodyPr/>
          <a:lstStyle/>
          <a:p>
            <a:pPr defTabSz="914400" fontAlgn="auto">
              <a:spcBef>
                <a:spcPts val="0"/>
              </a:spcBef>
              <a:spcAft>
                <a:spcPts val="0"/>
              </a:spcAft>
            </a:pPr>
            <a:fld id="{FB6992AC-2BA3-634E-AAAB-4E14C4D20D68}" type="datetime1">
              <a:rPr lang="en-CA" kern="0" smtClean="0">
                <a:solidFill>
                  <a:srgbClr val="000000"/>
                </a:solidFill>
                <a:rtl val="0"/>
              </a:rPr>
              <a:t>2024-02-06</a:t>
            </a:fld>
            <a:endParaRPr lang="en-CA" kern="0">
              <a:solidFill>
                <a:srgbClr val="000000"/>
              </a:solidFill>
              <a:rtl val="0"/>
            </a:endParaRPr>
          </a:p>
        </p:txBody>
      </p:sp>
      <p:sp>
        <p:nvSpPr>
          <p:cNvPr id="5" name="Footer Placeholder 4">
            <a:extLst>
              <a:ext uri="{FF2B5EF4-FFF2-40B4-BE49-F238E27FC236}">
                <a16:creationId xmlns:a16="http://schemas.microsoft.com/office/drawing/2014/main" id="{693AFCAB-F04C-9F42-A9F3-9C5DAA40A29A}"/>
              </a:ext>
            </a:extLst>
          </p:cNvPr>
          <p:cNvSpPr>
            <a:spLocks noGrp="1"/>
          </p:cNvSpPr>
          <p:nvPr>
            <p:ph type="ftr" sz="quarter" idx="11"/>
          </p:nvPr>
        </p:nvSpPr>
        <p:spPr/>
        <p:txBody>
          <a:bodyPr/>
          <a:lstStyle/>
          <a:p>
            <a:r>
              <a:rPr lang="en-US"/>
              <a:t>Cindy Harrison, M.Sc., Reg. CASLPO Speech Language Pathologist, CTA Parent Workshop 2020 </a:t>
            </a:r>
          </a:p>
        </p:txBody>
      </p:sp>
      <p:sp>
        <p:nvSpPr>
          <p:cNvPr id="6" name="Slide Number Placeholder 5">
            <a:extLst>
              <a:ext uri="{FF2B5EF4-FFF2-40B4-BE49-F238E27FC236}">
                <a16:creationId xmlns:a16="http://schemas.microsoft.com/office/drawing/2014/main" id="{4CB5B11C-0E89-2840-A030-5C7F1EEDD8BD}"/>
              </a:ext>
            </a:extLst>
          </p:cNvPr>
          <p:cNvSpPr>
            <a:spLocks noGrp="1"/>
          </p:cNvSpPr>
          <p:nvPr>
            <p:ph type="sldNum" sz="quarter" idx="12"/>
          </p:nvPr>
        </p:nvSpPr>
        <p:spPr/>
        <p:txBody>
          <a:bodyPr/>
          <a:lstStyle/>
          <a:p>
            <a:fld id="{DABDF3DA-B7EB-824A-A388-B71E084C0E88}" type="slidenum">
              <a:rPr lang="en-US" smtClean="0"/>
              <a:t>‹#›</a:t>
            </a:fld>
            <a:endParaRPr lang="en-US"/>
          </a:p>
        </p:txBody>
      </p:sp>
    </p:spTree>
    <p:extLst>
      <p:ext uri="{BB962C8B-B14F-4D97-AF65-F5344CB8AC3E}">
        <p14:creationId xmlns:p14="http://schemas.microsoft.com/office/powerpoint/2010/main" val="1371832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39"/>
        <p:cNvGrpSpPr/>
        <p:nvPr/>
      </p:nvGrpSpPr>
      <p:grpSpPr>
        <a:xfrm>
          <a:off x="0" y="0"/>
          <a:ext cx="0" cy="0"/>
          <a:chOff x="0" y="0"/>
          <a:chExt cx="0" cy="0"/>
        </a:xfrm>
      </p:grpSpPr>
      <p:sp>
        <p:nvSpPr>
          <p:cNvPr id="40" name="Shape 40"/>
          <p:cNvSpPr>
            <a:spLocks noGrp="1"/>
          </p:cNvSpPr>
          <p:nvPr>
            <p:ph type="ctrTitle"/>
          </p:nvPr>
        </p:nvSpPr>
        <p:spPr>
          <a:xfrm>
            <a:off x="0" y="914400"/>
            <a:ext cx="7848599" cy="1143000"/>
          </a:xfrm>
          <a:prstGeom prst="rect">
            <a:avLst/>
          </a:prstGeom>
          <a:noFill/>
          <a:ln>
            <a:noFill/>
          </a:ln>
        </p:spPr>
        <p:txBody>
          <a:bodyPr lIns="91425" tIns="91425" rIns="91425" bIns="91425" anchor="b" anchorCtr="0"/>
          <a:lstStyle>
            <a:lvl1pPr marL="0" marR="0" indent="0" algn="l" rtl="0">
              <a:lnSpc>
                <a:spcPct val="94000"/>
              </a:lnSpc>
              <a:spcBef>
                <a:spcPts val="0"/>
              </a:spcBef>
              <a:spcAft>
                <a:spcPts val="0"/>
              </a:spcAft>
              <a:defRPr sz="4000" b="0" i="0" u="none" strike="noStrike" cap="none" baseline="0">
                <a:solidFill>
                  <a:schemeClr val="lt1"/>
                </a:solidFill>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41" name="Shape 41"/>
          <p:cNvSpPr>
            <a:spLocks noGrp="1"/>
          </p:cNvSpPr>
          <p:nvPr>
            <p:ph type="title" idx="2"/>
          </p:nvPr>
        </p:nvSpPr>
        <p:spPr>
          <a:xfrm>
            <a:off x="469900" y="209550"/>
            <a:ext cx="8229600" cy="939799"/>
          </a:xfrm>
          <a:prstGeom prst="rect">
            <a:avLst/>
          </a:prstGeom>
          <a:noFill/>
          <a:ln>
            <a:noFill/>
          </a:ln>
        </p:spPr>
        <p:txBody>
          <a:bodyPr lIns="91425" tIns="91425" rIns="91425" bIns="91425" anchor="t" anchorCtr="0"/>
          <a:lstStyle>
            <a:lvl1pPr algn="l" rtl="0">
              <a:lnSpc>
                <a:spcPct val="112500"/>
              </a:lnSpc>
              <a:spcBef>
                <a:spcPts val="0"/>
              </a:spcBef>
              <a:spcAft>
                <a:spcPts val="0"/>
              </a:spcAft>
              <a:defRPr sz="3200">
                <a:solidFill>
                  <a:srgbClr val="20387A"/>
                </a:solidFill>
                <a:latin typeface="Arial"/>
                <a:ea typeface="Arial"/>
                <a:cs typeface="Arial"/>
                <a:sym typeface="Arial"/>
              </a:defRPr>
            </a:lvl1pPr>
            <a:lvl2pPr algn="l" rtl="0">
              <a:lnSpc>
                <a:spcPct val="112500"/>
              </a:lnSpc>
              <a:spcBef>
                <a:spcPts val="0"/>
              </a:spcBef>
              <a:spcAft>
                <a:spcPts val="0"/>
              </a:spcAft>
              <a:defRPr sz="3200">
                <a:solidFill>
                  <a:srgbClr val="20387A"/>
                </a:solidFill>
                <a:latin typeface="Arial"/>
                <a:ea typeface="Arial"/>
                <a:cs typeface="Arial"/>
                <a:sym typeface="Arial"/>
              </a:defRPr>
            </a:lvl2pPr>
            <a:lvl3pPr algn="l" rtl="0">
              <a:lnSpc>
                <a:spcPct val="112500"/>
              </a:lnSpc>
              <a:spcBef>
                <a:spcPts val="0"/>
              </a:spcBef>
              <a:spcAft>
                <a:spcPts val="0"/>
              </a:spcAft>
              <a:defRPr sz="3200">
                <a:solidFill>
                  <a:srgbClr val="20387A"/>
                </a:solidFill>
                <a:latin typeface="Arial"/>
                <a:ea typeface="Arial"/>
                <a:cs typeface="Arial"/>
                <a:sym typeface="Arial"/>
              </a:defRPr>
            </a:lvl3pPr>
            <a:lvl4pPr algn="l" rtl="0">
              <a:lnSpc>
                <a:spcPct val="112500"/>
              </a:lnSpc>
              <a:spcBef>
                <a:spcPts val="0"/>
              </a:spcBef>
              <a:spcAft>
                <a:spcPts val="0"/>
              </a:spcAft>
              <a:defRPr sz="3200">
                <a:solidFill>
                  <a:srgbClr val="20387A"/>
                </a:solidFill>
                <a:latin typeface="Arial"/>
                <a:ea typeface="Arial"/>
                <a:cs typeface="Arial"/>
                <a:sym typeface="Arial"/>
              </a:defRPr>
            </a:lvl4pPr>
            <a:lvl5pPr algn="l" rtl="0">
              <a:lnSpc>
                <a:spcPct val="112500"/>
              </a:lnSpc>
              <a:spcBef>
                <a:spcPts val="0"/>
              </a:spcBef>
              <a:spcAft>
                <a:spcPts val="0"/>
              </a:spcAft>
              <a:defRPr sz="3200">
                <a:solidFill>
                  <a:srgbClr val="20387A"/>
                </a:solidFill>
                <a:latin typeface="Arial"/>
                <a:ea typeface="Arial"/>
                <a:cs typeface="Arial"/>
                <a:sym typeface="Arial"/>
              </a:defRPr>
            </a:lvl5pPr>
            <a:lvl6pPr marL="457200" algn="l" rtl="0">
              <a:lnSpc>
                <a:spcPct val="112500"/>
              </a:lnSpc>
              <a:spcBef>
                <a:spcPts val="0"/>
              </a:spcBef>
              <a:spcAft>
                <a:spcPts val="0"/>
              </a:spcAft>
              <a:defRPr sz="3200">
                <a:solidFill>
                  <a:schemeClr val="dk1"/>
                </a:solidFill>
                <a:latin typeface="Arial"/>
                <a:ea typeface="Arial"/>
                <a:cs typeface="Arial"/>
                <a:sym typeface="Arial"/>
              </a:defRPr>
            </a:lvl6pPr>
            <a:lvl7pPr marL="914400" algn="l" rtl="0">
              <a:lnSpc>
                <a:spcPct val="112500"/>
              </a:lnSpc>
              <a:spcBef>
                <a:spcPts val="0"/>
              </a:spcBef>
              <a:spcAft>
                <a:spcPts val="0"/>
              </a:spcAft>
              <a:defRPr sz="3200">
                <a:solidFill>
                  <a:schemeClr val="dk1"/>
                </a:solidFill>
                <a:latin typeface="Arial"/>
                <a:ea typeface="Arial"/>
                <a:cs typeface="Arial"/>
                <a:sym typeface="Arial"/>
              </a:defRPr>
            </a:lvl7pPr>
            <a:lvl8pPr marL="1371600" algn="l" rtl="0">
              <a:lnSpc>
                <a:spcPct val="112500"/>
              </a:lnSpc>
              <a:spcBef>
                <a:spcPts val="0"/>
              </a:spcBef>
              <a:spcAft>
                <a:spcPts val="0"/>
              </a:spcAft>
              <a:defRPr sz="3200">
                <a:solidFill>
                  <a:schemeClr val="dk1"/>
                </a:solidFill>
                <a:latin typeface="Arial"/>
                <a:ea typeface="Arial"/>
                <a:cs typeface="Arial"/>
                <a:sym typeface="Arial"/>
              </a:defRPr>
            </a:lvl8pPr>
            <a:lvl9pPr marL="1828800" algn="l" rtl="0">
              <a:lnSpc>
                <a:spcPct val="112500"/>
              </a:lnSpc>
              <a:spcBef>
                <a:spcPts val="0"/>
              </a:spcBef>
              <a:spcAft>
                <a:spcPts val="0"/>
              </a:spcAft>
              <a:defRPr sz="3200">
                <a:solidFill>
                  <a:schemeClr val="dk1"/>
                </a:solidFill>
                <a:latin typeface="Arial"/>
                <a:ea typeface="Arial"/>
                <a:cs typeface="Arial"/>
                <a:sym typeface="Arial"/>
              </a:defRPr>
            </a:lvl9pPr>
          </a:lstStyle>
          <a:p>
            <a:endParaRPr/>
          </a:p>
        </p:txBody>
      </p:sp>
      <p:sp>
        <p:nvSpPr>
          <p:cNvPr id="42" name="Shape 42"/>
          <p:cNvSpPr>
            <a:spLocks noGrp="1"/>
          </p:cNvSpPr>
          <p:nvPr>
            <p:ph type="body" idx="1"/>
          </p:nvPr>
        </p:nvSpPr>
        <p:spPr>
          <a:xfrm>
            <a:off x="469900" y="1330325"/>
            <a:ext cx="8229600" cy="4918074"/>
          </a:xfrm>
          <a:prstGeom prst="rect">
            <a:avLst/>
          </a:prstGeom>
          <a:noFill/>
          <a:ln>
            <a:noFill/>
          </a:ln>
        </p:spPr>
        <p:txBody>
          <a:bodyPr lIns="91425" tIns="91425" rIns="91425" bIns="91425" anchor="t" anchorCtr="0"/>
          <a:lstStyle>
            <a:lvl1pPr marL="158750" indent="-104775" algn="l" rtl="0">
              <a:spcBef>
                <a:spcPts val="600"/>
              </a:spcBef>
              <a:spcAft>
                <a:spcPts val="0"/>
              </a:spcAft>
              <a:buClr>
                <a:schemeClr val="dk1"/>
              </a:buClr>
              <a:buFont typeface="Arial"/>
              <a:buChar char="•"/>
              <a:defRPr sz="1400">
                <a:solidFill>
                  <a:srgbClr val="000000"/>
                </a:solidFill>
                <a:latin typeface="Arial"/>
                <a:ea typeface="Arial"/>
                <a:cs typeface="Arial"/>
                <a:sym typeface="Arial"/>
              </a:defRPr>
            </a:lvl1pPr>
            <a:lvl2pPr marL="346075" indent="-149225" algn="l" rtl="0">
              <a:spcBef>
                <a:spcPts val="600"/>
              </a:spcBef>
              <a:spcAft>
                <a:spcPts val="0"/>
              </a:spcAft>
              <a:buClr>
                <a:schemeClr val="dk1"/>
              </a:buClr>
              <a:buFont typeface="Arial"/>
              <a:buChar char="•"/>
              <a:defRPr sz="1200">
                <a:solidFill>
                  <a:srgbClr val="000000"/>
                </a:solidFill>
                <a:latin typeface="Arial"/>
                <a:ea typeface="Arial"/>
                <a:cs typeface="Arial"/>
                <a:sym typeface="Arial"/>
              </a:defRPr>
            </a:lvl2pPr>
            <a:lvl3pPr marL="530225" indent="-142875" algn="l" rtl="0">
              <a:spcBef>
                <a:spcPts val="600"/>
              </a:spcBef>
              <a:spcAft>
                <a:spcPts val="0"/>
              </a:spcAft>
              <a:buClr>
                <a:schemeClr val="dk1"/>
              </a:buClr>
              <a:buFont typeface="Arial"/>
              <a:buChar char="•"/>
              <a:defRPr sz="1200">
                <a:solidFill>
                  <a:srgbClr val="000000"/>
                </a:solidFill>
                <a:latin typeface="Arial"/>
                <a:ea typeface="Arial"/>
                <a:cs typeface="Arial"/>
                <a:sym typeface="Arial"/>
              </a:defRPr>
            </a:lvl3pPr>
            <a:lvl4pPr marL="708025" indent="-142875" algn="l" rtl="0">
              <a:spcBef>
                <a:spcPts val="600"/>
              </a:spcBef>
              <a:spcAft>
                <a:spcPts val="0"/>
              </a:spcAft>
              <a:buClr>
                <a:schemeClr val="dk1"/>
              </a:buClr>
              <a:buFont typeface="Arial"/>
              <a:buChar char="•"/>
              <a:defRPr sz="1200">
                <a:solidFill>
                  <a:srgbClr val="000000"/>
                </a:solidFill>
                <a:latin typeface="Arial"/>
                <a:ea typeface="Arial"/>
                <a:cs typeface="Arial"/>
                <a:sym typeface="Arial"/>
              </a:defRPr>
            </a:lvl4pPr>
            <a:lvl5pPr marL="885825" indent="-142875" algn="l" rtl="0">
              <a:spcBef>
                <a:spcPts val="600"/>
              </a:spcBef>
              <a:spcAft>
                <a:spcPts val="0"/>
              </a:spcAft>
              <a:buClr>
                <a:schemeClr val="dk1"/>
              </a:buClr>
              <a:buFont typeface="Arial"/>
              <a:buChar char="•"/>
              <a:defRPr sz="1200">
                <a:solidFill>
                  <a:srgbClr val="000000"/>
                </a:solidFill>
                <a:latin typeface="Arial"/>
                <a:ea typeface="Arial"/>
                <a:cs typeface="Arial"/>
                <a:sym typeface="Arial"/>
              </a:defRPr>
            </a:lvl5pPr>
            <a:lvl6pPr marL="1343025" indent="-142875" algn="l" rtl="0">
              <a:spcBef>
                <a:spcPts val="400"/>
              </a:spcBef>
              <a:spcAft>
                <a:spcPts val="0"/>
              </a:spcAft>
              <a:buClr>
                <a:srgbClr val="0064AF"/>
              </a:buClr>
              <a:buFont typeface="Arial"/>
              <a:buChar char="•"/>
              <a:defRPr sz="1200">
                <a:solidFill>
                  <a:srgbClr val="000000"/>
                </a:solidFill>
                <a:latin typeface="Arial"/>
                <a:ea typeface="Arial"/>
                <a:cs typeface="Arial"/>
                <a:sym typeface="Arial"/>
              </a:defRPr>
            </a:lvl6pPr>
            <a:lvl7pPr marL="1800225" indent="-142875" algn="l" rtl="0">
              <a:spcBef>
                <a:spcPts val="400"/>
              </a:spcBef>
              <a:spcAft>
                <a:spcPts val="0"/>
              </a:spcAft>
              <a:buClr>
                <a:srgbClr val="0064AF"/>
              </a:buClr>
              <a:buFont typeface="Arial"/>
              <a:buChar char="•"/>
              <a:defRPr sz="1200">
                <a:solidFill>
                  <a:srgbClr val="000000"/>
                </a:solidFill>
                <a:latin typeface="Arial"/>
                <a:ea typeface="Arial"/>
                <a:cs typeface="Arial"/>
                <a:sym typeface="Arial"/>
              </a:defRPr>
            </a:lvl7pPr>
            <a:lvl8pPr marL="2257425" indent="-142875" algn="l" rtl="0">
              <a:spcBef>
                <a:spcPts val="400"/>
              </a:spcBef>
              <a:spcAft>
                <a:spcPts val="0"/>
              </a:spcAft>
              <a:buClr>
                <a:srgbClr val="0064AF"/>
              </a:buClr>
              <a:buFont typeface="Arial"/>
              <a:buChar char="•"/>
              <a:defRPr sz="1200">
                <a:solidFill>
                  <a:srgbClr val="000000"/>
                </a:solidFill>
                <a:latin typeface="Arial"/>
                <a:ea typeface="Arial"/>
                <a:cs typeface="Arial"/>
                <a:sym typeface="Arial"/>
              </a:defRPr>
            </a:lvl8pPr>
            <a:lvl9pPr marL="2714625" indent="-142875" algn="l" rtl="0">
              <a:spcBef>
                <a:spcPts val="400"/>
              </a:spcBef>
              <a:spcAft>
                <a:spcPts val="0"/>
              </a:spcAft>
              <a:buClr>
                <a:srgbClr val="0064AF"/>
              </a:buClr>
              <a:buFont typeface="Arial"/>
              <a:buChar char="•"/>
              <a:defRPr sz="1200">
                <a:solidFill>
                  <a:srgbClr val="000000"/>
                </a:solidFill>
                <a:latin typeface="Arial"/>
                <a:ea typeface="Arial"/>
                <a:cs typeface="Arial"/>
                <a:sym typeface="Arial"/>
              </a:defRPr>
            </a:lvl9pPr>
          </a:lstStyle>
          <a:p>
            <a:endParaRPr/>
          </a:p>
        </p:txBody>
      </p:sp>
      <p:sp>
        <p:nvSpPr>
          <p:cNvPr id="43" name="Shape 43"/>
          <p:cNvSpPr>
            <a:spLocks noGrp="1"/>
          </p:cNvSpPr>
          <p:nvPr>
            <p:ph type="dt" idx="10"/>
          </p:nvPr>
        </p:nvSpPr>
        <p:spPr>
          <a:xfrm>
            <a:off x="574675" y="6465887"/>
            <a:ext cx="1447800" cy="303211"/>
          </a:xfrm>
          <a:prstGeom prst="rect">
            <a:avLst/>
          </a:prstGeom>
          <a:noFill/>
          <a:ln>
            <a:noFill/>
          </a:ln>
        </p:spPr>
        <p:txBody>
          <a:bodyPr lIns="91425" tIns="91425" rIns="91425" bIns="91425" anchor="t" anchorCtr="0"/>
          <a:lstStyle>
            <a:lvl1pPr marL="0" marR="0" indent="0" algn="l" rtl="0">
              <a:defRPr sz="1200" b="0" i="0" u="none" strike="noStrike" cap="none" baseline="0">
                <a:latin typeface="Arial"/>
                <a:ea typeface="Arial"/>
                <a:cs typeface="Arial"/>
                <a:sym typeface="Arial"/>
              </a:defRPr>
            </a:lvl1pPr>
            <a:lvl2pPr>
              <a:defRPr/>
            </a:lvl2pPr>
            <a:lvl3pPr>
              <a:defRPr/>
            </a:lvl3pPr>
            <a:lvl4pPr>
              <a:defRPr/>
            </a:lvl4pPr>
            <a:lvl5pPr>
              <a:defRPr/>
            </a:lvl5pPr>
            <a:lvl6pPr>
              <a:defRPr/>
            </a:lvl6pPr>
            <a:lvl7pPr>
              <a:defRPr/>
            </a:lvl7pPr>
            <a:lvl8pPr>
              <a:defRPr/>
            </a:lvl8pPr>
            <a:lvl9pPr>
              <a:defRPr/>
            </a:lvl9pPr>
          </a:lstStyle>
          <a:p>
            <a:fld id="{B3A4CD51-C19C-694E-B070-C8C6670E3BA5}" type="datetime1">
              <a:rPr lang="en-CA" smtClean="0"/>
              <a:t>2024-02-06</a:t>
            </a:fld>
            <a:endParaRPr/>
          </a:p>
        </p:txBody>
      </p:sp>
    </p:spTree>
    <p:extLst>
      <p:ext uri="{BB962C8B-B14F-4D97-AF65-F5344CB8AC3E}">
        <p14:creationId xmlns:p14="http://schemas.microsoft.com/office/powerpoint/2010/main" val="4024964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8FE8F-4BC1-E244-9898-A75D40E806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123D1E-BB80-9645-9381-B038E07D7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624E6-FA26-034B-80D2-4EF4B74B2CB0}"/>
              </a:ext>
            </a:extLst>
          </p:cNvPr>
          <p:cNvSpPr>
            <a:spLocks noGrp="1"/>
          </p:cNvSpPr>
          <p:nvPr>
            <p:ph type="dt" sz="half" idx="10"/>
          </p:nvPr>
        </p:nvSpPr>
        <p:spPr/>
        <p:txBody>
          <a:bodyPr/>
          <a:lstStyle/>
          <a:p>
            <a:pPr>
              <a:defRPr/>
            </a:pPr>
            <a:fld id="{9A755EDE-5F45-374A-943C-76002C1DF2D6}" type="datetime1">
              <a:rPr lang="en-CA" smtClean="0"/>
              <a:t>2024-02-06</a:t>
            </a:fld>
            <a:endParaRPr lang="en-US"/>
          </a:p>
        </p:txBody>
      </p:sp>
      <p:sp>
        <p:nvSpPr>
          <p:cNvPr id="5" name="Footer Placeholder 4">
            <a:extLst>
              <a:ext uri="{FF2B5EF4-FFF2-40B4-BE49-F238E27FC236}">
                <a16:creationId xmlns:a16="http://schemas.microsoft.com/office/drawing/2014/main" id="{339DB33F-51D2-364C-90F3-9238E3645E29}"/>
              </a:ext>
            </a:extLst>
          </p:cNvPr>
          <p:cNvSpPr>
            <a:spLocks noGrp="1"/>
          </p:cNvSpPr>
          <p:nvPr>
            <p:ph type="ftr" sz="quarter" idx="11"/>
          </p:nvPr>
        </p:nvSpPr>
        <p:spPr/>
        <p:txBody>
          <a:bodyPr/>
          <a:lstStyle/>
          <a:p>
            <a:pPr>
              <a:defRPr/>
            </a:pPr>
            <a:r>
              <a:rPr lang="en-US"/>
              <a:t>Cindy Harrison, M.Sc., Reg. CASLPO Speech Language Pathologist, CTA Parent Workshop 2020 </a:t>
            </a:r>
          </a:p>
        </p:txBody>
      </p:sp>
      <p:sp>
        <p:nvSpPr>
          <p:cNvPr id="6" name="Slide Number Placeholder 5">
            <a:extLst>
              <a:ext uri="{FF2B5EF4-FFF2-40B4-BE49-F238E27FC236}">
                <a16:creationId xmlns:a16="http://schemas.microsoft.com/office/drawing/2014/main" id="{FF42E736-285A-E14D-9DF8-0BDA8723B2F3}"/>
              </a:ext>
            </a:extLst>
          </p:cNvPr>
          <p:cNvSpPr>
            <a:spLocks noGrp="1"/>
          </p:cNvSpPr>
          <p:nvPr>
            <p:ph type="sldNum" sz="quarter" idx="12"/>
          </p:nvPr>
        </p:nvSpPr>
        <p:spPr/>
        <p:txBody>
          <a:bodyPr/>
          <a:lstStyle/>
          <a:p>
            <a:pPr>
              <a:defRPr/>
            </a:pPr>
            <a:fld id="{5580FBCC-6C9A-4028-8499-841D7C24631C}" type="slidenum">
              <a:rPr lang="en-US" smtClean="0"/>
              <a:pPr>
                <a:defRPr/>
              </a:pPr>
              <a:t>‹#›</a:t>
            </a:fld>
            <a:endParaRPr lang="en-US"/>
          </a:p>
        </p:txBody>
      </p:sp>
    </p:spTree>
    <p:extLst>
      <p:ext uri="{BB962C8B-B14F-4D97-AF65-F5344CB8AC3E}">
        <p14:creationId xmlns:p14="http://schemas.microsoft.com/office/powerpoint/2010/main" val="2708361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8E72B-3A4F-9A4C-82E5-B2652D47CCF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B9F730F-CC21-7E44-83F3-6CFBB81FF4A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705C2B-AB52-DE4C-A9DF-0396E2121F67}"/>
              </a:ext>
            </a:extLst>
          </p:cNvPr>
          <p:cNvSpPr>
            <a:spLocks noGrp="1"/>
          </p:cNvSpPr>
          <p:nvPr>
            <p:ph type="dt" sz="half" idx="10"/>
          </p:nvPr>
        </p:nvSpPr>
        <p:spPr/>
        <p:txBody>
          <a:bodyPr/>
          <a:lstStyle/>
          <a:p>
            <a:pPr>
              <a:defRPr/>
            </a:pPr>
            <a:fld id="{4A6D9E80-8D78-F649-9385-F7C2C04C7408}" type="datetime1">
              <a:rPr lang="en-CA" smtClean="0"/>
              <a:t>2024-02-06</a:t>
            </a:fld>
            <a:endParaRPr lang="en-US"/>
          </a:p>
        </p:txBody>
      </p:sp>
      <p:sp>
        <p:nvSpPr>
          <p:cNvPr id="5" name="Footer Placeholder 4">
            <a:extLst>
              <a:ext uri="{FF2B5EF4-FFF2-40B4-BE49-F238E27FC236}">
                <a16:creationId xmlns:a16="http://schemas.microsoft.com/office/drawing/2014/main" id="{2E01AE2C-C0DE-BD4B-98A9-E00E45BA6BBC}"/>
              </a:ext>
            </a:extLst>
          </p:cNvPr>
          <p:cNvSpPr>
            <a:spLocks noGrp="1"/>
          </p:cNvSpPr>
          <p:nvPr>
            <p:ph type="ftr" sz="quarter" idx="11"/>
          </p:nvPr>
        </p:nvSpPr>
        <p:spPr/>
        <p:txBody>
          <a:bodyPr/>
          <a:lstStyle/>
          <a:p>
            <a:pPr>
              <a:defRPr/>
            </a:pPr>
            <a:r>
              <a:rPr lang="en-US"/>
              <a:t>Cindy Harrison, M.Sc., Reg. CASLPO Speech Language Pathologist, CTA Parent Workshop 2020 </a:t>
            </a:r>
          </a:p>
        </p:txBody>
      </p:sp>
      <p:sp>
        <p:nvSpPr>
          <p:cNvPr id="6" name="Slide Number Placeholder 5">
            <a:extLst>
              <a:ext uri="{FF2B5EF4-FFF2-40B4-BE49-F238E27FC236}">
                <a16:creationId xmlns:a16="http://schemas.microsoft.com/office/drawing/2014/main" id="{D436BDE2-F446-C843-982B-DB8B606FB2DF}"/>
              </a:ext>
            </a:extLst>
          </p:cNvPr>
          <p:cNvSpPr>
            <a:spLocks noGrp="1"/>
          </p:cNvSpPr>
          <p:nvPr>
            <p:ph type="sldNum" sz="quarter" idx="12"/>
          </p:nvPr>
        </p:nvSpPr>
        <p:spPr/>
        <p:txBody>
          <a:bodyPr/>
          <a:lstStyle/>
          <a:p>
            <a:pPr>
              <a:defRPr/>
            </a:pPr>
            <a:fld id="{C5941747-7BBB-444C-B74C-99558147BA1B}" type="slidenum">
              <a:rPr lang="en-US" smtClean="0"/>
              <a:pPr>
                <a:defRPr/>
              </a:pPr>
              <a:t>‹#›</a:t>
            </a:fld>
            <a:endParaRPr lang="en-US"/>
          </a:p>
        </p:txBody>
      </p:sp>
    </p:spTree>
    <p:extLst>
      <p:ext uri="{BB962C8B-B14F-4D97-AF65-F5344CB8AC3E}">
        <p14:creationId xmlns:p14="http://schemas.microsoft.com/office/powerpoint/2010/main" val="863790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15C82-871E-A743-BBBC-24842EC94E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B94BAB-E0C3-F24B-99ED-DB11C7C60F0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AE39C6-5EB5-AB44-8700-FC125A16D2C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40DD00-266E-8948-BF58-7C0B5B99345D}"/>
              </a:ext>
            </a:extLst>
          </p:cNvPr>
          <p:cNvSpPr>
            <a:spLocks noGrp="1"/>
          </p:cNvSpPr>
          <p:nvPr>
            <p:ph type="dt" sz="half" idx="10"/>
          </p:nvPr>
        </p:nvSpPr>
        <p:spPr/>
        <p:txBody>
          <a:bodyPr/>
          <a:lstStyle/>
          <a:p>
            <a:pPr defTabSz="914400" fontAlgn="auto">
              <a:spcBef>
                <a:spcPts val="0"/>
              </a:spcBef>
              <a:spcAft>
                <a:spcPts val="0"/>
              </a:spcAft>
            </a:pPr>
            <a:fld id="{6DD3C55C-766B-DD48-B90E-4B15FE0B374A}" type="datetime1">
              <a:rPr lang="en-CA" kern="0" smtClean="0">
                <a:solidFill>
                  <a:srgbClr val="000000"/>
                </a:solidFill>
                <a:rtl val="0"/>
              </a:rPr>
              <a:t>2024-02-06</a:t>
            </a:fld>
            <a:endParaRPr lang="en-CA" kern="0">
              <a:solidFill>
                <a:srgbClr val="000000"/>
              </a:solidFill>
              <a:rtl val="0"/>
            </a:endParaRPr>
          </a:p>
        </p:txBody>
      </p:sp>
      <p:sp>
        <p:nvSpPr>
          <p:cNvPr id="6" name="Footer Placeholder 5">
            <a:extLst>
              <a:ext uri="{FF2B5EF4-FFF2-40B4-BE49-F238E27FC236}">
                <a16:creationId xmlns:a16="http://schemas.microsoft.com/office/drawing/2014/main" id="{8E87D89B-0715-084E-BEF3-8486D981FB63}"/>
              </a:ext>
            </a:extLst>
          </p:cNvPr>
          <p:cNvSpPr>
            <a:spLocks noGrp="1"/>
          </p:cNvSpPr>
          <p:nvPr>
            <p:ph type="ftr" sz="quarter" idx="11"/>
          </p:nvPr>
        </p:nvSpPr>
        <p:spPr/>
        <p:txBody>
          <a:bodyPr/>
          <a:lstStyle/>
          <a:p>
            <a:r>
              <a:rPr lang="en-US"/>
              <a:t>Cindy Harrison, M.Sc., Reg. CASLPO Speech Language Pathologist, CTA Parent Workshop 2020 </a:t>
            </a:r>
          </a:p>
        </p:txBody>
      </p:sp>
      <p:sp>
        <p:nvSpPr>
          <p:cNvPr id="7" name="Slide Number Placeholder 6">
            <a:extLst>
              <a:ext uri="{FF2B5EF4-FFF2-40B4-BE49-F238E27FC236}">
                <a16:creationId xmlns:a16="http://schemas.microsoft.com/office/drawing/2014/main" id="{B4F73403-4161-BE49-B558-9CF2A66B6120}"/>
              </a:ext>
            </a:extLst>
          </p:cNvPr>
          <p:cNvSpPr>
            <a:spLocks noGrp="1"/>
          </p:cNvSpPr>
          <p:nvPr>
            <p:ph type="sldNum" sz="quarter" idx="12"/>
          </p:nvPr>
        </p:nvSpPr>
        <p:spPr/>
        <p:txBody>
          <a:bodyPr/>
          <a:lstStyle/>
          <a:p>
            <a:fld id="{DABDF3DA-B7EB-824A-A388-B71E084C0E88}" type="slidenum">
              <a:rPr lang="en-US" smtClean="0"/>
              <a:t>‹#›</a:t>
            </a:fld>
            <a:endParaRPr lang="en-US"/>
          </a:p>
        </p:txBody>
      </p:sp>
    </p:spTree>
    <p:extLst>
      <p:ext uri="{BB962C8B-B14F-4D97-AF65-F5344CB8AC3E}">
        <p14:creationId xmlns:p14="http://schemas.microsoft.com/office/powerpoint/2010/main" val="4056435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173BD-C18F-5C4A-862B-26750E40B59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C952CB-0B06-E948-A834-E9D6C3BFFA9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DD4FCDD-7AA5-9140-BC69-7BD6490432F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60AC70-69C6-C34F-955C-1F49CD5184F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45DE9-4562-C74A-B444-8CEF0E44059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4ED657-DBFB-8944-B23E-D1264C46CAB5}"/>
              </a:ext>
            </a:extLst>
          </p:cNvPr>
          <p:cNvSpPr>
            <a:spLocks noGrp="1"/>
          </p:cNvSpPr>
          <p:nvPr>
            <p:ph type="dt" sz="half" idx="10"/>
          </p:nvPr>
        </p:nvSpPr>
        <p:spPr/>
        <p:txBody>
          <a:bodyPr/>
          <a:lstStyle/>
          <a:p>
            <a:pPr defTabSz="914400" fontAlgn="auto">
              <a:spcBef>
                <a:spcPts val="0"/>
              </a:spcBef>
              <a:spcAft>
                <a:spcPts val="0"/>
              </a:spcAft>
            </a:pPr>
            <a:fld id="{54E21CC6-E4CB-9D43-A357-255A810BCD7F}" type="datetime1">
              <a:rPr lang="en-CA" kern="0" smtClean="0">
                <a:solidFill>
                  <a:srgbClr val="000000"/>
                </a:solidFill>
                <a:rtl val="0"/>
              </a:rPr>
              <a:t>2024-02-06</a:t>
            </a:fld>
            <a:endParaRPr lang="en-CA" kern="0">
              <a:solidFill>
                <a:srgbClr val="000000"/>
              </a:solidFill>
              <a:rtl val="0"/>
            </a:endParaRPr>
          </a:p>
        </p:txBody>
      </p:sp>
      <p:sp>
        <p:nvSpPr>
          <p:cNvPr id="8" name="Footer Placeholder 7">
            <a:extLst>
              <a:ext uri="{FF2B5EF4-FFF2-40B4-BE49-F238E27FC236}">
                <a16:creationId xmlns:a16="http://schemas.microsoft.com/office/drawing/2014/main" id="{D9410D9E-6701-E949-B9E2-E524771D4CEB}"/>
              </a:ext>
            </a:extLst>
          </p:cNvPr>
          <p:cNvSpPr>
            <a:spLocks noGrp="1"/>
          </p:cNvSpPr>
          <p:nvPr>
            <p:ph type="ftr" sz="quarter" idx="11"/>
          </p:nvPr>
        </p:nvSpPr>
        <p:spPr/>
        <p:txBody>
          <a:bodyPr/>
          <a:lstStyle/>
          <a:p>
            <a:r>
              <a:rPr lang="en-US"/>
              <a:t>Cindy Harrison, M.Sc., Reg. CASLPO Speech Language Pathologist, CTA Parent Workshop 2020 </a:t>
            </a:r>
          </a:p>
        </p:txBody>
      </p:sp>
      <p:sp>
        <p:nvSpPr>
          <p:cNvPr id="9" name="Slide Number Placeholder 8">
            <a:extLst>
              <a:ext uri="{FF2B5EF4-FFF2-40B4-BE49-F238E27FC236}">
                <a16:creationId xmlns:a16="http://schemas.microsoft.com/office/drawing/2014/main" id="{CAD1E56C-67C4-274A-8D9D-48AB7B11671E}"/>
              </a:ext>
            </a:extLst>
          </p:cNvPr>
          <p:cNvSpPr>
            <a:spLocks noGrp="1"/>
          </p:cNvSpPr>
          <p:nvPr>
            <p:ph type="sldNum" sz="quarter" idx="12"/>
          </p:nvPr>
        </p:nvSpPr>
        <p:spPr/>
        <p:txBody>
          <a:bodyPr/>
          <a:lstStyle/>
          <a:p>
            <a:fld id="{DABDF3DA-B7EB-824A-A388-B71E084C0E88}" type="slidenum">
              <a:rPr lang="en-US" smtClean="0"/>
              <a:t>‹#›</a:t>
            </a:fld>
            <a:endParaRPr lang="en-US"/>
          </a:p>
        </p:txBody>
      </p:sp>
    </p:spTree>
    <p:extLst>
      <p:ext uri="{BB962C8B-B14F-4D97-AF65-F5344CB8AC3E}">
        <p14:creationId xmlns:p14="http://schemas.microsoft.com/office/powerpoint/2010/main" val="1646919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9751-5F18-AB47-8EF2-819103C218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98272D-5425-3542-A52F-4ACC53ACA65E}"/>
              </a:ext>
            </a:extLst>
          </p:cNvPr>
          <p:cNvSpPr>
            <a:spLocks noGrp="1"/>
          </p:cNvSpPr>
          <p:nvPr>
            <p:ph type="dt" sz="half" idx="10"/>
          </p:nvPr>
        </p:nvSpPr>
        <p:spPr/>
        <p:txBody>
          <a:bodyPr/>
          <a:lstStyle/>
          <a:p>
            <a:pPr defTabSz="914400" fontAlgn="auto">
              <a:spcBef>
                <a:spcPts val="0"/>
              </a:spcBef>
              <a:spcAft>
                <a:spcPts val="0"/>
              </a:spcAft>
            </a:pPr>
            <a:fld id="{50E5AE6D-7E81-0543-ACA9-A6A956C8CC13}" type="datetime1">
              <a:rPr lang="en-CA" kern="0" smtClean="0">
                <a:solidFill>
                  <a:srgbClr val="000000"/>
                </a:solidFill>
                <a:rtl val="0"/>
              </a:rPr>
              <a:t>2024-02-06</a:t>
            </a:fld>
            <a:endParaRPr lang="en-CA" kern="0">
              <a:solidFill>
                <a:srgbClr val="000000"/>
              </a:solidFill>
              <a:rtl val="0"/>
            </a:endParaRPr>
          </a:p>
        </p:txBody>
      </p:sp>
      <p:sp>
        <p:nvSpPr>
          <p:cNvPr id="4" name="Footer Placeholder 3">
            <a:extLst>
              <a:ext uri="{FF2B5EF4-FFF2-40B4-BE49-F238E27FC236}">
                <a16:creationId xmlns:a16="http://schemas.microsoft.com/office/drawing/2014/main" id="{3E03A882-4D9F-004B-9E00-BAA3076373AC}"/>
              </a:ext>
            </a:extLst>
          </p:cNvPr>
          <p:cNvSpPr>
            <a:spLocks noGrp="1"/>
          </p:cNvSpPr>
          <p:nvPr>
            <p:ph type="ftr" sz="quarter" idx="11"/>
          </p:nvPr>
        </p:nvSpPr>
        <p:spPr/>
        <p:txBody>
          <a:bodyPr/>
          <a:lstStyle/>
          <a:p>
            <a:r>
              <a:rPr lang="en-US"/>
              <a:t>Cindy Harrison, M.Sc., Reg. CASLPO Speech Language Pathologist, CTA Parent Workshop 2020 </a:t>
            </a:r>
          </a:p>
        </p:txBody>
      </p:sp>
      <p:sp>
        <p:nvSpPr>
          <p:cNvPr id="5" name="Slide Number Placeholder 4">
            <a:extLst>
              <a:ext uri="{FF2B5EF4-FFF2-40B4-BE49-F238E27FC236}">
                <a16:creationId xmlns:a16="http://schemas.microsoft.com/office/drawing/2014/main" id="{7F241695-5EFE-0E40-9235-86EE1AA8A1C8}"/>
              </a:ext>
            </a:extLst>
          </p:cNvPr>
          <p:cNvSpPr>
            <a:spLocks noGrp="1"/>
          </p:cNvSpPr>
          <p:nvPr>
            <p:ph type="sldNum" sz="quarter" idx="12"/>
          </p:nvPr>
        </p:nvSpPr>
        <p:spPr/>
        <p:txBody>
          <a:bodyPr/>
          <a:lstStyle/>
          <a:p>
            <a:fld id="{DABDF3DA-B7EB-824A-A388-B71E084C0E88}" type="slidenum">
              <a:rPr lang="en-US" smtClean="0"/>
              <a:t>‹#›</a:t>
            </a:fld>
            <a:endParaRPr lang="en-US"/>
          </a:p>
        </p:txBody>
      </p:sp>
    </p:spTree>
    <p:extLst>
      <p:ext uri="{BB962C8B-B14F-4D97-AF65-F5344CB8AC3E}">
        <p14:creationId xmlns:p14="http://schemas.microsoft.com/office/powerpoint/2010/main" val="109688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481D4-87C6-EF44-8D61-4F8C5C152A3E}"/>
              </a:ext>
            </a:extLst>
          </p:cNvPr>
          <p:cNvSpPr>
            <a:spLocks noGrp="1"/>
          </p:cNvSpPr>
          <p:nvPr>
            <p:ph type="dt" sz="half" idx="10"/>
          </p:nvPr>
        </p:nvSpPr>
        <p:spPr/>
        <p:txBody>
          <a:bodyPr/>
          <a:lstStyle/>
          <a:p>
            <a:pPr defTabSz="914400" fontAlgn="auto">
              <a:spcBef>
                <a:spcPts val="0"/>
              </a:spcBef>
              <a:spcAft>
                <a:spcPts val="0"/>
              </a:spcAft>
            </a:pPr>
            <a:fld id="{B24A8ED5-B753-2949-8EA1-8987CBDC6074}" type="datetime1">
              <a:rPr lang="en-CA" kern="0" smtClean="0">
                <a:solidFill>
                  <a:srgbClr val="000000"/>
                </a:solidFill>
                <a:rtl val="0"/>
              </a:rPr>
              <a:t>2024-02-06</a:t>
            </a:fld>
            <a:endParaRPr lang="en-CA" kern="0">
              <a:solidFill>
                <a:srgbClr val="000000"/>
              </a:solidFill>
              <a:rtl val="0"/>
            </a:endParaRPr>
          </a:p>
        </p:txBody>
      </p:sp>
      <p:sp>
        <p:nvSpPr>
          <p:cNvPr id="3" name="Footer Placeholder 2">
            <a:extLst>
              <a:ext uri="{FF2B5EF4-FFF2-40B4-BE49-F238E27FC236}">
                <a16:creationId xmlns:a16="http://schemas.microsoft.com/office/drawing/2014/main" id="{B44EC91D-511A-1A48-A25C-091A4DF51A93}"/>
              </a:ext>
            </a:extLst>
          </p:cNvPr>
          <p:cNvSpPr>
            <a:spLocks noGrp="1"/>
          </p:cNvSpPr>
          <p:nvPr>
            <p:ph type="ftr" sz="quarter" idx="11"/>
          </p:nvPr>
        </p:nvSpPr>
        <p:spPr/>
        <p:txBody>
          <a:bodyPr/>
          <a:lstStyle/>
          <a:p>
            <a:r>
              <a:rPr lang="en-US"/>
              <a:t>Cindy Harrison, M.Sc., Reg. CASLPO Speech Language Pathologist, CTA Parent Workshop 2020 </a:t>
            </a:r>
          </a:p>
        </p:txBody>
      </p:sp>
      <p:sp>
        <p:nvSpPr>
          <p:cNvPr id="4" name="Slide Number Placeholder 3">
            <a:extLst>
              <a:ext uri="{FF2B5EF4-FFF2-40B4-BE49-F238E27FC236}">
                <a16:creationId xmlns:a16="http://schemas.microsoft.com/office/drawing/2014/main" id="{5991F2E1-835E-4C45-8310-4DA11CA2D86B}"/>
              </a:ext>
            </a:extLst>
          </p:cNvPr>
          <p:cNvSpPr>
            <a:spLocks noGrp="1"/>
          </p:cNvSpPr>
          <p:nvPr>
            <p:ph type="sldNum" sz="quarter" idx="12"/>
          </p:nvPr>
        </p:nvSpPr>
        <p:spPr/>
        <p:txBody>
          <a:bodyPr/>
          <a:lstStyle/>
          <a:p>
            <a:fld id="{DABDF3DA-B7EB-824A-A388-B71E084C0E88}" type="slidenum">
              <a:rPr lang="en-US" smtClean="0"/>
              <a:t>‹#›</a:t>
            </a:fld>
            <a:endParaRPr lang="en-US"/>
          </a:p>
        </p:txBody>
      </p:sp>
    </p:spTree>
    <p:extLst>
      <p:ext uri="{BB962C8B-B14F-4D97-AF65-F5344CB8AC3E}">
        <p14:creationId xmlns:p14="http://schemas.microsoft.com/office/powerpoint/2010/main" val="3631607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61BED-4948-6A45-BDF9-BC91F001402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B4026FA-95C7-8B4B-9A92-579D98AB6CC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AEB750-5BD8-5C4C-8CCA-02B45AA61FB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183283B-4F61-9A4D-8D9A-33FF0A8C0C47}"/>
              </a:ext>
            </a:extLst>
          </p:cNvPr>
          <p:cNvSpPr>
            <a:spLocks noGrp="1"/>
          </p:cNvSpPr>
          <p:nvPr>
            <p:ph type="dt" sz="half" idx="10"/>
          </p:nvPr>
        </p:nvSpPr>
        <p:spPr/>
        <p:txBody>
          <a:bodyPr/>
          <a:lstStyle/>
          <a:p>
            <a:pPr defTabSz="914400" fontAlgn="auto">
              <a:spcBef>
                <a:spcPts val="0"/>
              </a:spcBef>
              <a:spcAft>
                <a:spcPts val="0"/>
              </a:spcAft>
            </a:pPr>
            <a:fld id="{45AAB568-EB97-6E47-B7CD-29B300DE0218}" type="datetime1">
              <a:rPr lang="en-CA" kern="0" smtClean="0">
                <a:solidFill>
                  <a:srgbClr val="000000"/>
                </a:solidFill>
                <a:rtl val="0"/>
              </a:rPr>
              <a:t>2024-02-06</a:t>
            </a:fld>
            <a:endParaRPr lang="en-CA" kern="0">
              <a:solidFill>
                <a:srgbClr val="000000"/>
              </a:solidFill>
              <a:rtl val="0"/>
            </a:endParaRPr>
          </a:p>
        </p:txBody>
      </p:sp>
      <p:sp>
        <p:nvSpPr>
          <p:cNvPr id="6" name="Footer Placeholder 5">
            <a:extLst>
              <a:ext uri="{FF2B5EF4-FFF2-40B4-BE49-F238E27FC236}">
                <a16:creationId xmlns:a16="http://schemas.microsoft.com/office/drawing/2014/main" id="{5F633497-D896-184E-8BEE-D571D7C968D4}"/>
              </a:ext>
            </a:extLst>
          </p:cNvPr>
          <p:cNvSpPr>
            <a:spLocks noGrp="1"/>
          </p:cNvSpPr>
          <p:nvPr>
            <p:ph type="ftr" sz="quarter" idx="11"/>
          </p:nvPr>
        </p:nvSpPr>
        <p:spPr/>
        <p:txBody>
          <a:bodyPr/>
          <a:lstStyle/>
          <a:p>
            <a:r>
              <a:rPr lang="en-US"/>
              <a:t>Cindy Harrison, M.Sc., Reg. CASLPO Speech Language Pathologist, CTA Parent Workshop 2020 </a:t>
            </a:r>
          </a:p>
        </p:txBody>
      </p:sp>
      <p:sp>
        <p:nvSpPr>
          <p:cNvPr id="7" name="Slide Number Placeholder 6">
            <a:extLst>
              <a:ext uri="{FF2B5EF4-FFF2-40B4-BE49-F238E27FC236}">
                <a16:creationId xmlns:a16="http://schemas.microsoft.com/office/drawing/2014/main" id="{11D62A53-7C45-3047-8514-650063265FA1}"/>
              </a:ext>
            </a:extLst>
          </p:cNvPr>
          <p:cNvSpPr>
            <a:spLocks noGrp="1"/>
          </p:cNvSpPr>
          <p:nvPr>
            <p:ph type="sldNum" sz="quarter" idx="12"/>
          </p:nvPr>
        </p:nvSpPr>
        <p:spPr/>
        <p:txBody>
          <a:bodyPr/>
          <a:lstStyle/>
          <a:p>
            <a:fld id="{DABDF3DA-B7EB-824A-A388-B71E084C0E88}" type="slidenum">
              <a:rPr lang="en-US" smtClean="0"/>
              <a:t>‹#›</a:t>
            </a:fld>
            <a:endParaRPr lang="en-US"/>
          </a:p>
        </p:txBody>
      </p:sp>
    </p:spTree>
    <p:extLst>
      <p:ext uri="{BB962C8B-B14F-4D97-AF65-F5344CB8AC3E}">
        <p14:creationId xmlns:p14="http://schemas.microsoft.com/office/powerpoint/2010/main" val="340132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D5FE-5549-4245-AE86-3DA03319358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B98DE00-0F12-0048-96D8-2A49F617EAE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1686930-FAC5-F242-AFDF-3C566A82EC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C78A503-EBFB-3E49-A8A9-6AA8E187A082}"/>
              </a:ext>
            </a:extLst>
          </p:cNvPr>
          <p:cNvSpPr>
            <a:spLocks noGrp="1"/>
          </p:cNvSpPr>
          <p:nvPr>
            <p:ph type="dt" sz="half" idx="10"/>
          </p:nvPr>
        </p:nvSpPr>
        <p:spPr/>
        <p:txBody>
          <a:bodyPr/>
          <a:lstStyle/>
          <a:p>
            <a:pPr defTabSz="914400" fontAlgn="auto">
              <a:spcBef>
                <a:spcPts val="0"/>
              </a:spcBef>
              <a:spcAft>
                <a:spcPts val="0"/>
              </a:spcAft>
            </a:pPr>
            <a:fld id="{1C6D7D89-F2BA-4D4E-851B-8F2711E55F4E}" type="datetime1">
              <a:rPr lang="en-CA" kern="0" smtClean="0">
                <a:solidFill>
                  <a:srgbClr val="000000"/>
                </a:solidFill>
                <a:rtl val="0"/>
              </a:rPr>
              <a:t>2024-02-06</a:t>
            </a:fld>
            <a:endParaRPr lang="en-CA" kern="0">
              <a:solidFill>
                <a:srgbClr val="000000"/>
              </a:solidFill>
              <a:rtl val="0"/>
            </a:endParaRPr>
          </a:p>
        </p:txBody>
      </p:sp>
      <p:sp>
        <p:nvSpPr>
          <p:cNvPr id="6" name="Footer Placeholder 5">
            <a:extLst>
              <a:ext uri="{FF2B5EF4-FFF2-40B4-BE49-F238E27FC236}">
                <a16:creationId xmlns:a16="http://schemas.microsoft.com/office/drawing/2014/main" id="{F1693E99-B1DE-7841-9DCA-AC3E81C16B6D}"/>
              </a:ext>
            </a:extLst>
          </p:cNvPr>
          <p:cNvSpPr>
            <a:spLocks noGrp="1"/>
          </p:cNvSpPr>
          <p:nvPr>
            <p:ph type="ftr" sz="quarter" idx="11"/>
          </p:nvPr>
        </p:nvSpPr>
        <p:spPr/>
        <p:txBody>
          <a:bodyPr/>
          <a:lstStyle/>
          <a:p>
            <a:r>
              <a:rPr lang="en-US"/>
              <a:t>Cindy Harrison, M.Sc., Reg. CASLPO Speech Language Pathologist, CTA Parent Workshop 2020 </a:t>
            </a:r>
          </a:p>
        </p:txBody>
      </p:sp>
      <p:sp>
        <p:nvSpPr>
          <p:cNvPr id="7" name="Slide Number Placeholder 6">
            <a:extLst>
              <a:ext uri="{FF2B5EF4-FFF2-40B4-BE49-F238E27FC236}">
                <a16:creationId xmlns:a16="http://schemas.microsoft.com/office/drawing/2014/main" id="{C5C9F0E2-DD70-DB48-81FC-64C148499DA9}"/>
              </a:ext>
            </a:extLst>
          </p:cNvPr>
          <p:cNvSpPr>
            <a:spLocks noGrp="1"/>
          </p:cNvSpPr>
          <p:nvPr>
            <p:ph type="sldNum" sz="quarter" idx="12"/>
          </p:nvPr>
        </p:nvSpPr>
        <p:spPr/>
        <p:txBody>
          <a:bodyPr/>
          <a:lstStyle/>
          <a:p>
            <a:fld id="{DABDF3DA-B7EB-824A-A388-B71E084C0E88}" type="slidenum">
              <a:rPr lang="en-US" smtClean="0"/>
              <a:t>‹#›</a:t>
            </a:fld>
            <a:endParaRPr lang="en-US"/>
          </a:p>
        </p:txBody>
      </p:sp>
    </p:spTree>
    <p:extLst>
      <p:ext uri="{BB962C8B-B14F-4D97-AF65-F5344CB8AC3E}">
        <p14:creationId xmlns:p14="http://schemas.microsoft.com/office/powerpoint/2010/main" val="2801522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CA0981-958E-2B41-B32D-499D0C72611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98542B-63B2-424C-A823-1ED41FD34A6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38090-5034-784B-986D-09A851FEAC3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fontAlgn="auto">
              <a:spcBef>
                <a:spcPts val="0"/>
              </a:spcBef>
              <a:spcAft>
                <a:spcPts val="0"/>
              </a:spcAft>
            </a:pPr>
            <a:fld id="{B1D6CA8F-D6C4-5E42-97F0-44C79F59413B}" type="datetime1">
              <a:rPr lang="en-CA" kern="0" smtClean="0">
                <a:solidFill>
                  <a:srgbClr val="000000"/>
                </a:solidFill>
                <a:rtl val="0"/>
              </a:rPr>
              <a:t>2024-02-06</a:t>
            </a:fld>
            <a:endParaRPr lang="en-CA" kern="0">
              <a:solidFill>
                <a:srgbClr val="000000"/>
              </a:solidFill>
              <a:rtl val="0"/>
            </a:endParaRPr>
          </a:p>
        </p:txBody>
      </p:sp>
      <p:sp>
        <p:nvSpPr>
          <p:cNvPr id="5" name="Footer Placeholder 4">
            <a:extLst>
              <a:ext uri="{FF2B5EF4-FFF2-40B4-BE49-F238E27FC236}">
                <a16:creationId xmlns:a16="http://schemas.microsoft.com/office/drawing/2014/main" id="{B563B339-72DE-A741-A2DC-856EA824957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Cindy Harrison, M.Sc., Reg. CASLPO Speech Language Pathologist, CTA Parent Workshop 2020 </a:t>
            </a:r>
          </a:p>
        </p:txBody>
      </p:sp>
      <p:sp>
        <p:nvSpPr>
          <p:cNvPr id="6" name="Slide Number Placeholder 5">
            <a:extLst>
              <a:ext uri="{FF2B5EF4-FFF2-40B4-BE49-F238E27FC236}">
                <a16:creationId xmlns:a16="http://schemas.microsoft.com/office/drawing/2014/main" id="{A52A5834-25F8-2547-A1AC-ED3D0CC1FB3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ABDF3DA-B7EB-824A-A388-B71E084C0E88}" type="slidenum">
              <a:rPr lang="en-US" smtClean="0"/>
              <a:t>‹#›</a:t>
            </a:fld>
            <a:endParaRPr lang="en-US"/>
          </a:p>
        </p:txBody>
      </p:sp>
    </p:spTree>
    <p:extLst>
      <p:ext uri="{BB962C8B-B14F-4D97-AF65-F5344CB8AC3E}">
        <p14:creationId xmlns:p14="http://schemas.microsoft.com/office/powerpoint/2010/main" val="350331373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actlearningcentre.ca/"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sv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4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actlearningcentre.ca/" TargetMode="Externa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package" Target="../embeddings/Microsoft_PowerPoint_Presentation.pptx"/><Relationship Id="rId4" Type="http://schemas.openxmlformats.org/officeDocument/2006/relationships/hyperlink" Target="mailto:charrison@actlearningcentre.ca"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3695375-9202-334A-9EC8-0F25812A26A0}"/>
              </a:ext>
            </a:extLst>
          </p:cNvPr>
          <p:cNvSpPr>
            <a:spLocks noGrp="1"/>
          </p:cNvSpPr>
          <p:nvPr>
            <p:ph type="title" idx="2"/>
          </p:nvPr>
        </p:nvSpPr>
        <p:spPr>
          <a:xfrm>
            <a:off x="1392920" y="331702"/>
            <a:ext cx="3659233" cy="2832162"/>
          </a:xfrm>
        </p:spPr>
        <p:txBody>
          <a:bodyPr vert="horz" lIns="91440" tIns="45720" rIns="91440" bIns="45720" rtlCol="0" anchor="ctr">
            <a:normAutofit/>
          </a:bodyPr>
          <a:lstStyle/>
          <a:p>
            <a:pPr defTabSz="914400">
              <a:lnSpc>
                <a:spcPct val="90000"/>
              </a:lnSpc>
              <a:spcBef>
                <a:spcPct val="0"/>
              </a:spcBef>
            </a:pPr>
            <a:r>
              <a:rPr lang="en-US" b="1" dirty="0">
                <a:solidFill>
                  <a:schemeClr val="tx1"/>
                </a:solidFill>
                <a:latin typeface="Gadugi" panose="020B0502040204020203" pitchFamily="34" charset="0"/>
                <a:ea typeface="Gadugi" panose="020B0502040204020203" pitchFamily="34" charset="0"/>
                <a:cs typeface="+mj-cs"/>
              </a:rPr>
              <a:t>Communication Through a Developmental Lens-</a:t>
            </a:r>
            <a:br>
              <a:rPr lang="en-US" b="1" dirty="0">
                <a:solidFill>
                  <a:schemeClr val="tx1"/>
                </a:solidFill>
                <a:latin typeface="Gadugi" panose="020B0502040204020203" pitchFamily="34" charset="0"/>
                <a:ea typeface="Gadugi" panose="020B0502040204020203" pitchFamily="34" charset="0"/>
                <a:cs typeface="+mj-cs"/>
              </a:rPr>
            </a:br>
            <a:r>
              <a:rPr lang="en-US" b="1" dirty="0">
                <a:solidFill>
                  <a:schemeClr val="tx1"/>
                </a:solidFill>
                <a:latin typeface="Gadugi" panose="020B0502040204020203" pitchFamily="34" charset="0"/>
                <a:ea typeface="Gadugi" panose="020B0502040204020203" pitchFamily="34" charset="0"/>
                <a:cs typeface="+mj-cs"/>
              </a:rPr>
              <a:t>A Toolkit Approach </a:t>
            </a:r>
          </a:p>
        </p:txBody>
      </p:sp>
      <p:sp>
        <p:nvSpPr>
          <p:cNvPr id="12" name="Rectangle 11">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033098D-85FB-584D-9B7E-CD96BB6C6B44}"/>
              </a:ext>
            </a:extLst>
          </p:cNvPr>
          <p:cNvSpPr>
            <a:spLocks noGrp="1"/>
          </p:cNvSpPr>
          <p:nvPr>
            <p:ph type="body" idx="1"/>
          </p:nvPr>
        </p:nvSpPr>
        <p:spPr>
          <a:xfrm>
            <a:off x="1392920" y="4579044"/>
            <a:ext cx="3659233" cy="1802690"/>
          </a:xfrm>
        </p:spPr>
        <p:txBody>
          <a:bodyPr vert="horz" lIns="91440" tIns="45720" rIns="91440" bIns="45720" rtlCol="0">
            <a:normAutofit/>
          </a:bodyPr>
          <a:lstStyle/>
          <a:p>
            <a:pPr marL="0" indent="0" defTabSz="914400">
              <a:buNone/>
            </a:pPr>
            <a:r>
              <a:rPr lang="en-US" sz="1700" dirty="0">
                <a:solidFill>
                  <a:schemeClr val="tx1"/>
                </a:solidFill>
                <a:latin typeface="Gadugi" panose="020B0502040204020203" pitchFamily="34" charset="0"/>
                <a:ea typeface="Gadugi" panose="020B0502040204020203" pitchFamily="34" charset="0"/>
                <a:cs typeface="+mn-cs"/>
              </a:rPr>
              <a:t>Cindy Harrison, M.Sc., Reg. CASLPO</a:t>
            </a:r>
          </a:p>
          <a:p>
            <a:pPr marL="0" indent="0" defTabSz="914400">
              <a:buNone/>
            </a:pPr>
            <a:r>
              <a:rPr lang="en-US" sz="1700" dirty="0">
                <a:solidFill>
                  <a:schemeClr val="tx1"/>
                </a:solidFill>
                <a:latin typeface="Gadugi" panose="020B0502040204020203" pitchFamily="34" charset="0"/>
                <a:ea typeface="Gadugi" panose="020B0502040204020203" pitchFamily="34" charset="0"/>
                <a:cs typeface="+mn-cs"/>
              </a:rPr>
              <a:t>Speech Language Pathologist</a:t>
            </a:r>
          </a:p>
          <a:p>
            <a:pPr marL="0" indent="0" defTabSz="914400">
              <a:buNone/>
            </a:pPr>
            <a:r>
              <a:rPr lang="en-US" sz="1700" dirty="0">
                <a:solidFill>
                  <a:schemeClr val="tx1"/>
                </a:solidFill>
                <a:latin typeface="Gadugi" panose="020B0502040204020203" pitchFamily="34" charset="0"/>
                <a:ea typeface="Gadugi" panose="020B0502040204020203" pitchFamily="34" charset="0"/>
                <a:cs typeface="+mn-cs"/>
              </a:rPr>
              <a:t>CEO, ACT Learning Centre</a:t>
            </a:r>
          </a:p>
          <a:p>
            <a:pPr marL="0" indent="0" defTabSz="914400">
              <a:buNone/>
            </a:pPr>
            <a:r>
              <a:rPr lang="en-US" sz="1700" dirty="0">
                <a:solidFill>
                  <a:schemeClr val="tx1"/>
                </a:solidFill>
                <a:latin typeface="Gadugi" panose="020B0502040204020203" pitchFamily="34" charset="0"/>
                <a:ea typeface="Gadugi" panose="020B0502040204020203" pitchFamily="34" charset="0"/>
                <a:cs typeface="+mn-cs"/>
                <a:hlinkClick r:id="rId2"/>
              </a:rPr>
              <a:t>www.actlearningcentre.ca</a:t>
            </a:r>
            <a:endParaRPr lang="en-US" sz="1700" dirty="0">
              <a:solidFill>
                <a:schemeClr val="tx1"/>
              </a:solidFill>
              <a:latin typeface="Gadugi" panose="020B0502040204020203" pitchFamily="34" charset="0"/>
              <a:ea typeface="Gadugi" panose="020B0502040204020203" pitchFamily="34" charset="0"/>
              <a:cs typeface="+mn-cs"/>
            </a:endParaRPr>
          </a:p>
          <a:p>
            <a:pPr marL="53975" indent="-228600" defTabSz="914400">
              <a:buFont typeface="Arial" panose="020B0604020202020204" pitchFamily="34" charset="0"/>
              <a:buChar char="•"/>
            </a:pPr>
            <a:endParaRPr lang="en-US" sz="1700" dirty="0">
              <a:solidFill>
                <a:schemeClr val="tx1"/>
              </a:solidFill>
              <a:latin typeface="+mn-lt"/>
              <a:ea typeface="+mn-ea"/>
              <a:cs typeface="+mn-cs"/>
            </a:endParaRPr>
          </a:p>
          <a:p>
            <a:pPr marL="53975" indent="-228600" defTabSz="914400">
              <a:buFont typeface="Arial" panose="020B0604020202020204" pitchFamily="34" charset="0"/>
              <a:buChar char="•"/>
            </a:pPr>
            <a:endParaRPr lang="en-US" sz="1700" dirty="0">
              <a:solidFill>
                <a:schemeClr val="tx1"/>
              </a:solidFill>
              <a:latin typeface="+mn-lt"/>
              <a:ea typeface="+mn-ea"/>
              <a:cs typeface="+mn-cs"/>
            </a:endParaRPr>
          </a:p>
          <a:p>
            <a:pPr marL="53975" indent="-228600" defTabSz="914400">
              <a:buFont typeface="Arial" panose="020B0604020202020204" pitchFamily="34" charset="0"/>
              <a:buChar char="•"/>
            </a:pPr>
            <a:endParaRPr lang="en-US" sz="1700" dirty="0">
              <a:solidFill>
                <a:schemeClr val="tx1"/>
              </a:solidFill>
              <a:latin typeface="+mn-lt"/>
              <a:ea typeface="+mn-ea"/>
              <a:cs typeface="+mn-cs"/>
            </a:endParaRPr>
          </a:p>
          <a:p>
            <a:pPr marL="53975" indent="-228600" defTabSz="914400">
              <a:buFont typeface="Arial" panose="020B0604020202020204" pitchFamily="34" charset="0"/>
              <a:buChar char="•"/>
            </a:pPr>
            <a:endParaRPr lang="en-US" sz="1700" dirty="0">
              <a:solidFill>
                <a:schemeClr val="tx1"/>
              </a:solidFill>
              <a:latin typeface="+mn-lt"/>
              <a:ea typeface="+mn-ea"/>
              <a:cs typeface="+mn-cs"/>
            </a:endParaRPr>
          </a:p>
          <a:p>
            <a:pPr marL="53975" indent="-228600" defTabSz="914400">
              <a:buFont typeface="Arial" panose="020B0604020202020204" pitchFamily="34" charset="0"/>
              <a:buChar char="•"/>
            </a:pPr>
            <a:endParaRPr lang="en-US" sz="1700" dirty="0">
              <a:solidFill>
                <a:schemeClr val="tx1"/>
              </a:solidFill>
              <a:latin typeface="+mn-lt"/>
              <a:ea typeface="+mn-ea"/>
              <a:cs typeface="+mn-cs"/>
            </a:endParaRPr>
          </a:p>
        </p:txBody>
      </p:sp>
      <p:pic>
        <p:nvPicPr>
          <p:cNvPr id="5" name="Picture 3">
            <a:extLst>
              <a:ext uri="{FF2B5EF4-FFF2-40B4-BE49-F238E27FC236}">
                <a16:creationId xmlns:a16="http://schemas.microsoft.com/office/drawing/2014/main" id="{62A1E823-C99A-594D-977D-C19E50F2ACB6}"/>
              </a:ext>
            </a:extLst>
          </p:cNvPr>
          <p:cNvPicPr>
            <a:picLocks noChangeAspect="1"/>
          </p:cNvPicPr>
          <p:nvPr/>
        </p:nvPicPr>
        <p:blipFill rotWithShape="1">
          <a:blip r:embed="rId3"/>
          <a:srcRect l="11181" r="23213"/>
          <a:stretch/>
        </p:blipFill>
        <p:spPr bwMode="auto">
          <a:xfrm>
            <a:off x="4914247" y="891540"/>
            <a:ext cx="4229753" cy="5071110"/>
          </a:xfrm>
          <a:prstGeom prst="rect">
            <a:avLst/>
          </a:prstGeom>
          <a:noFill/>
          <a:effectLst>
            <a:outerShdw blurRad="406400" dist="317500" dir="5400000" sx="89000" sy="89000" rotWithShape="0">
              <a:prstClr val="black">
                <a:alpha val="15000"/>
              </a:prstClr>
            </a:outerShdw>
          </a:effectLst>
        </p:spPr>
      </p:pic>
      <p:grpSp>
        <p:nvGrpSpPr>
          <p:cNvPr id="2" name="Group 1">
            <a:extLst>
              <a:ext uri="{FF2B5EF4-FFF2-40B4-BE49-F238E27FC236}">
                <a16:creationId xmlns:a16="http://schemas.microsoft.com/office/drawing/2014/main" id="{E93CA366-70F7-97B8-1BA1-48EDAB702659}"/>
              </a:ext>
            </a:extLst>
          </p:cNvPr>
          <p:cNvGrpSpPr/>
          <p:nvPr/>
        </p:nvGrpSpPr>
        <p:grpSpPr>
          <a:xfrm>
            <a:off x="0" y="0"/>
            <a:ext cx="1258347" cy="6858000"/>
            <a:chOff x="0" y="0"/>
            <a:chExt cx="425663" cy="3479800"/>
          </a:xfrm>
        </p:grpSpPr>
        <p:sp>
          <p:nvSpPr>
            <p:cNvPr id="6" name="Freeform 7">
              <a:extLst>
                <a:ext uri="{FF2B5EF4-FFF2-40B4-BE49-F238E27FC236}">
                  <a16:creationId xmlns:a16="http://schemas.microsoft.com/office/drawing/2014/main" id="{1FE5630A-C1F6-E722-F774-46E92A221D09}"/>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solidFill>
              <a:srgbClr val="921D8F"/>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7" name="AutoShape 13">
            <a:extLst>
              <a:ext uri="{FF2B5EF4-FFF2-40B4-BE49-F238E27FC236}">
                <a16:creationId xmlns:a16="http://schemas.microsoft.com/office/drawing/2014/main" id="{73F62A6A-B7B2-E9A7-7C60-E99A5FAEEFAC}"/>
              </a:ext>
            </a:extLst>
          </p:cNvPr>
          <p:cNvSpPr/>
          <p:nvPr/>
        </p:nvSpPr>
        <p:spPr>
          <a:xfrm>
            <a:off x="1608236" y="3427095"/>
            <a:ext cx="3075732" cy="0"/>
          </a:xfrm>
          <a:prstGeom prst="line">
            <a:avLst/>
          </a:prstGeom>
          <a:ln w="38100" cap="flat">
            <a:solidFill>
              <a:srgbClr val="00B0F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4063039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26F3-F42D-7A4C-8BCF-4CC1E34DFC83}"/>
              </a:ext>
            </a:extLst>
          </p:cNvPr>
          <p:cNvSpPr>
            <a:spLocks noGrp="1"/>
          </p:cNvSpPr>
          <p:nvPr>
            <p:ph type="title"/>
          </p:nvPr>
        </p:nvSpPr>
        <p:spPr>
          <a:xfrm>
            <a:off x="1258347" y="279918"/>
            <a:ext cx="3696208" cy="5646219"/>
          </a:xfrm>
        </p:spPr>
        <p:txBody>
          <a:bodyPr vert="horz" lIns="91440" tIns="45720" rIns="91440" bIns="45720" rtlCol="0" anchor="ctr">
            <a:normAutofit/>
          </a:bodyPr>
          <a:lstStyle/>
          <a:p>
            <a:r>
              <a:rPr lang="en-US" b="1" dirty="0">
                <a:latin typeface="Gadugi" panose="020B0502040204020203" pitchFamily="34" charset="0"/>
                <a:ea typeface="Gadugi" panose="020B0502040204020203" pitchFamily="34" charset="0"/>
              </a:rPr>
              <a:t>What are the Principles of </a:t>
            </a:r>
            <a:r>
              <a:rPr lang="en-US" b="1" dirty="0" err="1">
                <a:latin typeface="Gadugi" panose="020B0502040204020203" pitchFamily="34" charset="0"/>
                <a:ea typeface="Gadugi" panose="020B0502040204020203" pitchFamily="34" charset="0"/>
              </a:rPr>
              <a:t>Floortime</a:t>
            </a:r>
            <a:r>
              <a:rPr lang="en-US" b="1" dirty="0">
                <a:latin typeface="Gadugi" panose="020B0502040204020203" pitchFamily="34" charset="0"/>
                <a:ea typeface="Gadugi" panose="020B0502040204020203" pitchFamily="34" charset="0"/>
              </a:rPr>
              <a:t>? (cont’d)</a:t>
            </a:r>
          </a:p>
        </p:txBody>
      </p:sp>
      <p:sp>
        <p:nvSpPr>
          <p:cNvPr id="3" name="Text Placeholder 2">
            <a:extLst>
              <a:ext uri="{FF2B5EF4-FFF2-40B4-BE49-F238E27FC236}">
                <a16:creationId xmlns:a16="http://schemas.microsoft.com/office/drawing/2014/main" id="{49B8E299-E17B-3A44-8DAD-9F1543B56040}"/>
              </a:ext>
            </a:extLst>
          </p:cNvPr>
          <p:cNvSpPr>
            <a:spLocks noGrp="1"/>
          </p:cNvSpPr>
          <p:nvPr>
            <p:ph type="body" idx="1"/>
          </p:nvPr>
        </p:nvSpPr>
        <p:spPr>
          <a:xfrm>
            <a:off x="5191126" y="570368"/>
            <a:ext cx="3001152" cy="5355770"/>
          </a:xfrm>
        </p:spPr>
        <p:txBody>
          <a:bodyPr vert="horz" lIns="91440" tIns="45720" rIns="91440" bIns="45720" rtlCol="0" anchor="ctr">
            <a:normAutofit lnSpcReduction="10000"/>
          </a:bodyPr>
          <a:lstStyle/>
          <a:p>
            <a:r>
              <a:rPr lang="en-US" dirty="0">
                <a:solidFill>
                  <a:schemeClr val="bg2">
                    <a:lumMod val="25000"/>
                  </a:schemeClr>
                </a:solidFill>
              </a:rPr>
              <a:t>We Want To Support Co-regulation:</a:t>
            </a:r>
          </a:p>
          <a:p>
            <a:r>
              <a:rPr lang="en-US" dirty="0">
                <a:solidFill>
                  <a:schemeClr val="bg2">
                    <a:lumMod val="25000"/>
                  </a:schemeClr>
                </a:solidFill>
              </a:rPr>
              <a:t>Be present in the moment</a:t>
            </a:r>
          </a:p>
          <a:p>
            <a:r>
              <a:rPr lang="en-US" dirty="0">
                <a:solidFill>
                  <a:schemeClr val="bg2">
                    <a:lumMod val="25000"/>
                  </a:schemeClr>
                </a:solidFill>
              </a:rPr>
              <a:t>Me + you</a:t>
            </a:r>
          </a:p>
          <a:p>
            <a:r>
              <a:rPr lang="en-US" dirty="0">
                <a:solidFill>
                  <a:schemeClr val="bg2">
                    <a:lumMod val="25000"/>
                  </a:schemeClr>
                </a:solidFill>
              </a:rPr>
              <a:t>Take action in response to another person’s action </a:t>
            </a:r>
          </a:p>
          <a:p>
            <a:r>
              <a:rPr lang="en-US" dirty="0">
                <a:solidFill>
                  <a:schemeClr val="bg2">
                    <a:lumMod val="25000"/>
                  </a:schemeClr>
                </a:solidFill>
              </a:rPr>
              <a:t>We Want Continuous Flow </a:t>
            </a:r>
          </a:p>
          <a:p>
            <a:r>
              <a:rPr lang="en-US" dirty="0">
                <a:solidFill>
                  <a:schemeClr val="bg2">
                    <a:lumMod val="25000"/>
                  </a:schemeClr>
                </a:solidFill>
              </a:rPr>
              <a:t>Strive for Reciprocity </a:t>
            </a:r>
          </a:p>
          <a:p>
            <a:r>
              <a:rPr lang="en-US" dirty="0">
                <a:solidFill>
                  <a:schemeClr val="bg2">
                    <a:lumMod val="25000"/>
                  </a:schemeClr>
                </a:solidFill>
              </a:rPr>
              <a:t>Maintain continuity of the interaction </a:t>
            </a:r>
          </a:p>
          <a:p>
            <a:r>
              <a:rPr lang="en-US" dirty="0">
                <a:solidFill>
                  <a:schemeClr val="bg2">
                    <a:lumMod val="25000"/>
                  </a:schemeClr>
                </a:solidFill>
              </a:rPr>
              <a:t>Use affects and gestures before words </a:t>
            </a:r>
          </a:p>
          <a:p>
            <a:r>
              <a:rPr lang="en-US" dirty="0">
                <a:solidFill>
                  <a:schemeClr val="bg2">
                    <a:lumMod val="25000"/>
                  </a:schemeClr>
                </a:solidFill>
              </a:rPr>
              <a:t>We Want To Open The Door To Symbolic Thinking </a:t>
            </a:r>
          </a:p>
          <a:p>
            <a:r>
              <a:rPr lang="en-US" dirty="0">
                <a:solidFill>
                  <a:schemeClr val="bg2">
                    <a:lumMod val="25000"/>
                  </a:schemeClr>
                </a:solidFill>
              </a:rPr>
              <a:t>Elaborate and deepen the plot </a:t>
            </a:r>
          </a:p>
          <a:p>
            <a:r>
              <a:rPr lang="en-US" dirty="0">
                <a:solidFill>
                  <a:schemeClr val="bg2">
                    <a:lumMod val="25000"/>
                  </a:schemeClr>
                </a:solidFill>
              </a:rPr>
              <a:t>Insert reasoning and challenges </a:t>
            </a:r>
          </a:p>
          <a:p>
            <a:endParaRPr lang="en-US" dirty="0"/>
          </a:p>
        </p:txBody>
      </p:sp>
      <p:sp>
        <p:nvSpPr>
          <p:cNvPr id="4" name="Footer Placeholder 3">
            <a:extLst>
              <a:ext uri="{FF2B5EF4-FFF2-40B4-BE49-F238E27FC236}">
                <a16:creationId xmlns:a16="http://schemas.microsoft.com/office/drawing/2014/main" id="{7270F058-DE63-1E40-93C3-2E1E6CCDAC2B}"/>
              </a:ext>
            </a:extLst>
          </p:cNvPr>
          <p:cNvSpPr>
            <a:spLocks noGrp="1"/>
          </p:cNvSpPr>
          <p:nvPr>
            <p:ph type="ftr" sz="quarter" idx="11"/>
          </p:nvPr>
        </p:nvSpPr>
        <p:spPr>
          <a:xfrm>
            <a:off x="3028949" y="6356350"/>
            <a:ext cx="3483817" cy="365125"/>
          </a:xfrm>
        </p:spPr>
        <p:txBody>
          <a:bodyPr/>
          <a:lstStyle/>
          <a:p>
            <a:r>
              <a:rPr lang="en-US" dirty="0"/>
              <a:t>Cindy Harrison, M.Sc., Reg. CASLPO Speech Language Pathologist</a:t>
            </a:r>
          </a:p>
        </p:txBody>
      </p:sp>
      <p:grpSp>
        <p:nvGrpSpPr>
          <p:cNvPr id="5" name="Group 4">
            <a:extLst>
              <a:ext uri="{FF2B5EF4-FFF2-40B4-BE49-F238E27FC236}">
                <a16:creationId xmlns:a16="http://schemas.microsoft.com/office/drawing/2014/main" id="{09380E2D-8850-F702-534B-AF032AF4FA35}"/>
              </a:ext>
            </a:extLst>
          </p:cNvPr>
          <p:cNvGrpSpPr/>
          <p:nvPr/>
        </p:nvGrpSpPr>
        <p:grpSpPr>
          <a:xfrm>
            <a:off x="0" y="0"/>
            <a:ext cx="1258347" cy="6858000"/>
            <a:chOff x="0" y="0"/>
            <a:chExt cx="425663" cy="3479800"/>
          </a:xfrm>
        </p:grpSpPr>
        <p:sp>
          <p:nvSpPr>
            <p:cNvPr id="6" name="Freeform 7">
              <a:extLst>
                <a:ext uri="{FF2B5EF4-FFF2-40B4-BE49-F238E27FC236}">
                  <a16:creationId xmlns:a16="http://schemas.microsoft.com/office/drawing/2014/main" id="{10E49B65-54CC-8A7A-08AD-4F305F5A086B}"/>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solidFill>
              <a:srgbClr val="921D8F"/>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3" name="Rectangle 12">
            <a:extLst>
              <a:ext uri="{FF2B5EF4-FFF2-40B4-BE49-F238E27FC236}">
                <a16:creationId xmlns:a16="http://schemas.microsoft.com/office/drawing/2014/main" id="{D54B3519-2006-15BE-FFA7-80DC27A30006}"/>
              </a:ext>
            </a:extLst>
          </p:cNvPr>
          <p:cNvSpPr/>
          <p:nvPr/>
        </p:nvSpPr>
        <p:spPr>
          <a:xfrm>
            <a:off x="8192278" y="570367"/>
            <a:ext cx="942198" cy="5355771"/>
          </a:xfrm>
          <a:prstGeom prst="rect">
            <a:avLst/>
          </a:prstGeom>
          <a:solidFill>
            <a:srgbClr val="92278F"/>
          </a:solidFill>
          <a:ln>
            <a:solidFill>
              <a:srgbClr val="9227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BEF3C81B-60D0-D292-6161-A8C512795F10}"/>
              </a:ext>
            </a:extLst>
          </p:cNvPr>
          <p:cNvSpPr/>
          <p:nvPr/>
        </p:nvSpPr>
        <p:spPr>
          <a:xfrm>
            <a:off x="4954555" y="570366"/>
            <a:ext cx="3237723" cy="5355771"/>
          </a:xfrm>
          <a:prstGeom prst="rect">
            <a:avLst/>
          </a:prstGeom>
          <a:solidFill>
            <a:srgbClr val="92278F">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4130016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4AC6C68-F125-48AD-A5B4-89AD5E797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B22AEC1-D9B9-4F09-B4C5-302DB3FCC1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236229" cy="6858000"/>
          </a:xfrm>
          <a:custGeom>
            <a:avLst/>
            <a:gdLst>
              <a:gd name="connsiteX0" fmla="*/ 6981639 w 6981639"/>
              <a:gd name="connsiteY0" fmla="*/ 0 h 6858000"/>
              <a:gd name="connsiteX1" fmla="*/ 6067239 w 6981639"/>
              <a:gd name="connsiteY1" fmla="*/ 0 h 6858000"/>
              <a:gd name="connsiteX2" fmla="*/ 2832155 w 6981639"/>
              <a:gd name="connsiteY2" fmla="*/ 0 h 6858000"/>
              <a:gd name="connsiteX3" fmla="*/ 1619628 w 6981639"/>
              <a:gd name="connsiteY3" fmla="*/ 0 h 6858000"/>
              <a:gd name="connsiteX4" fmla="*/ 1615622 w 6981639"/>
              <a:gd name="connsiteY4" fmla="*/ 3148 h 6858000"/>
              <a:gd name="connsiteX5" fmla="*/ 0 w 6981639"/>
              <a:gd name="connsiteY5" fmla="*/ 3429000 h 6858000"/>
              <a:gd name="connsiteX6" fmla="*/ 1615622 w 6981639"/>
              <a:gd name="connsiteY6" fmla="*/ 6854853 h 6858000"/>
              <a:gd name="connsiteX7" fmla="*/ 1619627 w 6981639"/>
              <a:gd name="connsiteY7" fmla="*/ 6858000 h 6858000"/>
              <a:gd name="connsiteX8" fmla="*/ 2832155 w 6981639"/>
              <a:gd name="connsiteY8" fmla="*/ 6858000 h 6858000"/>
              <a:gd name="connsiteX9" fmla="*/ 6067239 w 6981639"/>
              <a:gd name="connsiteY9" fmla="*/ 6858000 h 6858000"/>
              <a:gd name="connsiteX10" fmla="*/ 6981639 w 6981639"/>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1639" h="6858000">
                <a:moveTo>
                  <a:pt x="6981639" y="0"/>
                </a:moveTo>
                <a:lnTo>
                  <a:pt x="6067239" y="0"/>
                </a:lnTo>
                <a:lnTo>
                  <a:pt x="2832155" y="0"/>
                </a:lnTo>
                <a:lnTo>
                  <a:pt x="1619628" y="0"/>
                </a:lnTo>
                <a:lnTo>
                  <a:pt x="1615622" y="3148"/>
                </a:lnTo>
                <a:cubicBezTo>
                  <a:pt x="628921" y="817446"/>
                  <a:pt x="0" y="2049777"/>
                  <a:pt x="0" y="3429000"/>
                </a:cubicBezTo>
                <a:cubicBezTo>
                  <a:pt x="0" y="4808224"/>
                  <a:pt x="628921" y="6040555"/>
                  <a:pt x="1615622" y="6854853"/>
                </a:cubicBezTo>
                <a:lnTo>
                  <a:pt x="1619627" y="6858000"/>
                </a:lnTo>
                <a:lnTo>
                  <a:pt x="2832155" y="6858000"/>
                </a:lnTo>
                <a:lnTo>
                  <a:pt x="6067239" y="6858000"/>
                </a:lnTo>
                <a:lnTo>
                  <a:pt x="6981639" y="685800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1A159A0-CBEC-5041-9140-94A48294B84C}"/>
              </a:ext>
            </a:extLst>
          </p:cNvPr>
          <p:cNvSpPr>
            <a:spLocks noGrp="1"/>
          </p:cNvSpPr>
          <p:nvPr>
            <p:ph type="title"/>
          </p:nvPr>
        </p:nvSpPr>
        <p:spPr>
          <a:xfrm>
            <a:off x="1234440" y="899566"/>
            <a:ext cx="3218415" cy="5058868"/>
          </a:xfrm>
        </p:spPr>
        <p:txBody>
          <a:bodyPr vert="horz" lIns="91440" tIns="45720" rIns="91440" bIns="45720" rtlCol="0" anchor="ctr">
            <a:normAutofit/>
          </a:bodyPr>
          <a:lstStyle/>
          <a:p>
            <a:pPr defTabSz="914400"/>
            <a:r>
              <a:rPr lang="en-US" sz="3300" kern="1200" dirty="0">
                <a:solidFill>
                  <a:schemeClr val="bg1"/>
                </a:solidFill>
                <a:latin typeface="+mj-lt"/>
                <a:ea typeface="+mj-ea"/>
                <a:cs typeface="+mj-cs"/>
              </a:rPr>
              <a:t>Circles of Communication</a:t>
            </a:r>
          </a:p>
        </p:txBody>
      </p:sp>
      <p:sp>
        <p:nvSpPr>
          <p:cNvPr id="3" name="Text Placeholder 2">
            <a:extLst>
              <a:ext uri="{FF2B5EF4-FFF2-40B4-BE49-F238E27FC236}">
                <a16:creationId xmlns:a16="http://schemas.microsoft.com/office/drawing/2014/main" id="{68A4E641-C36B-B14E-B160-42753B6D2FC6}"/>
              </a:ext>
            </a:extLst>
          </p:cNvPr>
          <p:cNvSpPr>
            <a:spLocks noGrp="1"/>
          </p:cNvSpPr>
          <p:nvPr>
            <p:ph type="body" idx="1"/>
          </p:nvPr>
        </p:nvSpPr>
        <p:spPr>
          <a:xfrm>
            <a:off x="5593867" y="2165291"/>
            <a:ext cx="2210946" cy="2527418"/>
          </a:xfrm>
        </p:spPr>
        <p:txBody>
          <a:bodyPr vert="horz" lIns="91440" tIns="45720" rIns="91440" bIns="45720" rtlCol="0" anchor="ctr">
            <a:normAutofit/>
          </a:bodyPr>
          <a:lstStyle/>
          <a:p>
            <a:pPr defTabSz="914400">
              <a:spcBef>
                <a:spcPts val="1000"/>
              </a:spcBef>
            </a:pPr>
            <a:r>
              <a:rPr lang="en-US" sz="1500" kern="1200" dirty="0">
                <a:solidFill>
                  <a:schemeClr val="tx1"/>
                </a:solidFill>
                <a:latin typeface="Gadugi" panose="020B0502040204020203" pitchFamily="34" charset="0"/>
                <a:ea typeface="Gadugi" panose="020B0502040204020203" pitchFamily="34" charset="0"/>
              </a:rPr>
              <a:t>The basic unit of interaction and engagement </a:t>
            </a:r>
          </a:p>
          <a:p>
            <a:pPr defTabSz="914400">
              <a:spcBef>
                <a:spcPts val="1000"/>
              </a:spcBef>
            </a:pPr>
            <a:r>
              <a:rPr lang="en-US" sz="1500" kern="1200" dirty="0">
                <a:solidFill>
                  <a:schemeClr val="tx1"/>
                </a:solidFill>
                <a:latin typeface="Gadugi" panose="020B0502040204020203" pitchFamily="34" charset="0"/>
                <a:ea typeface="Gadugi" panose="020B0502040204020203" pitchFamily="34" charset="0"/>
              </a:rPr>
              <a:t>Opening (initiating) and closing (responding) </a:t>
            </a:r>
          </a:p>
          <a:p>
            <a:pPr defTabSz="914400">
              <a:spcBef>
                <a:spcPts val="1000"/>
              </a:spcBef>
            </a:pPr>
            <a:r>
              <a:rPr lang="en-US" sz="1500" kern="1200" dirty="0">
                <a:solidFill>
                  <a:schemeClr val="tx1"/>
                </a:solidFill>
                <a:latin typeface="Gadugi" panose="020B0502040204020203" pitchFamily="34" charset="0"/>
                <a:ea typeface="Gadugi" panose="020B0502040204020203" pitchFamily="34" charset="0"/>
              </a:rPr>
              <a:t>The back and forth of the interaction</a:t>
            </a:r>
          </a:p>
          <a:p>
            <a:pPr defTabSz="914400">
              <a:spcBef>
                <a:spcPts val="1000"/>
              </a:spcBef>
            </a:pPr>
            <a:r>
              <a:rPr lang="en-US" sz="1500" kern="1200" dirty="0">
                <a:solidFill>
                  <a:schemeClr val="tx1"/>
                </a:solidFill>
                <a:latin typeface="Gadugi" panose="020B0502040204020203" pitchFamily="34" charset="0"/>
                <a:ea typeface="Gadugi" panose="020B0502040204020203" pitchFamily="34" charset="0"/>
              </a:rPr>
              <a:t>Join in to make yourself part of the activity </a:t>
            </a:r>
          </a:p>
          <a:p>
            <a:pPr defTabSz="914400">
              <a:spcBef>
                <a:spcPts val="1000"/>
              </a:spcBef>
            </a:pPr>
            <a:endParaRPr lang="en-US" sz="1500" kern="1200" dirty="0">
              <a:solidFill>
                <a:schemeClr val="tx1"/>
              </a:solidFill>
              <a:latin typeface="+mn-lt"/>
              <a:ea typeface="+mn-ea"/>
              <a:cs typeface="+mn-cs"/>
            </a:endParaRPr>
          </a:p>
        </p:txBody>
      </p:sp>
      <p:sp>
        <p:nvSpPr>
          <p:cNvPr id="12" name="Freeform: Shape 11">
            <a:extLst>
              <a:ext uri="{FF2B5EF4-FFF2-40B4-BE49-F238E27FC236}">
                <a16:creationId xmlns:a16="http://schemas.microsoft.com/office/drawing/2014/main" id="{64AEB01D-F94D-47EA-833E-875181D62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7278" y="1992863"/>
            <a:ext cx="111672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ooter Placeholder 3">
            <a:extLst>
              <a:ext uri="{FF2B5EF4-FFF2-40B4-BE49-F238E27FC236}">
                <a16:creationId xmlns:a16="http://schemas.microsoft.com/office/drawing/2014/main" id="{29D062E7-6121-0247-B994-1AEF3FA0EA5F}"/>
              </a:ext>
            </a:extLst>
          </p:cNvPr>
          <p:cNvSpPr>
            <a:spLocks noGrp="1"/>
          </p:cNvSpPr>
          <p:nvPr>
            <p:ph type="ftr" sz="quarter" idx="11"/>
          </p:nvPr>
        </p:nvSpPr>
        <p:spPr>
          <a:xfrm>
            <a:off x="3028949" y="6356351"/>
            <a:ext cx="3446495" cy="365125"/>
          </a:xfrm>
        </p:spPr>
        <p:txBody>
          <a:bodyPr/>
          <a:lstStyle/>
          <a:p>
            <a:pPr>
              <a:defRPr/>
            </a:pPr>
            <a:r>
              <a:rPr lang="en-US" dirty="0"/>
              <a:t>Cindy Harrison, M.Sc., Reg. CASLPO Speech Language Pathologist</a:t>
            </a:r>
          </a:p>
        </p:txBody>
      </p:sp>
      <p:grpSp>
        <p:nvGrpSpPr>
          <p:cNvPr id="5" name="Group 4">
            <a:extLst>
              <a:ext uri="{FF2B5EF4-FFF2-40B4-BE49-F238E27FC236}">
                <a16:creationId xmlns:a16="http://schemas.microsoft.com/office/drawing/2014/main" id="{5A68134B-0FB0-2585-5C9A-45A09766E18B}"/>
              </a:ext>
            </a:extLst>
          </p:cNvPr>
          <p:cNvGrpSpPr/>
          <p:nvPr/>
        </p:nvGrpSpPr>
        <p:grpSpPr>
          <a:xfrm>
            <a:off x="0" y="0"/>
            <a:ext cx="1246981" cy="6858000"/>
            <a:chOff x="0" y="0"/>
            <a:chExt cx="421818" cy="3479800"/>
          </a:xfrm>
        </p:grpSpPr>
        <p:sp>
          <p:nvSpPr>
            <p:cNvPr id="6" name="Freeform 3">
              <a:extLst>
                <a:ext uri="{FF2B5EF4-FFF2-40B4-BE49-F238E27FC236}">
                  <a16:creationId xmlns:a16="http://schemas.microsoft.com/office/drawing/2014/main" id="{F349D13C-A1CB-888D-79EF-68CB7E62A7D7}"/>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8CC63F"/>
            </a:solidFill>
          </p:spPr>
          <p:txBody>
            <a:bodyPr/>
            <a:lstStyle/>
            <a:p>
              <a:endParaRPr lang="en-US">
                <a:latin typeface="Gadugi" panose="020B0502040204020203" pitchFamily="34" charset="0"/>
                <a:ea typeface="Gadugi" panose="020B0502040204020203" pitchFamily="34" charset="0"/>
              </a:endParaRPr>
            </a:p>
          </p:txBody>
        </p:sp>
      </p:grpSp>
    </p:spTree>
    <p:extLst>
      <p:ext uri="{BB962C8B-B14F-4D97-AF65-F5344CB8AC3E}">
        <p14:creationId xmlns:p14="http://schemas.microsoft.com/office/powerpoint/2010/main" val="142361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D670916E-FD91-6731-3443-361FC9DD7500}"/>
              </a:ext>
            </a:extLst>
          </p:cNvPr>
          <p:cNvPicPr>
            <a:picLocks noChangeAspect="1"/>
          </p:cNvPicPr>
          <p:nvPr/>
        </p:nvPicPr>
        <p:blipFill>
          <a:blip r:embed="rId3"/>
          <a:srcRect t="7033" r="6109" b="7033"/>
          <a:stretch>
            <a:fillRect/>
          </a:stretch>
        </p:blipFill>
        <p:spPr>
          <a:xfrm>
            <a:off x="0" y="0"/>
            <a:ext cx="9133682" cy="6858000"/>
          </a:xfrm>
          <a:prstGeom prst="rect">
            <a:avLst/>
          </a:prstGeom>
        </p:spPr>
      </p:pic>
      <p:grpSp>
        <p:nvGrpSpPr>
          <p:cNvPr id="9" name="Group 5">
            <a:extLst>
              <a:ext uri="{FF2B5EF4-FFF2-40B4-BE49-F238E27FC236}">
                <a16:creationId xmlns:a16="http://schemas.microsoft.com/office/drawing/2014/main" id="{EE264FE5-8D62-B45B-5ED0-8C7A1E8AB9E6}"/>
              </a:ext>
            </a:extLst>
          </p:cNvPr>
          <p:cNvGrpSpPr/>
          <p:nvPr/>
        </p:nvGrpSpPr>
        <p:grpSpPr>
          <a:xfrm>
            <a:off x="-797408" y="-3103084"/>
            <a:ext cx="9941408" cy="9961084"/>
            <a:chOff x="0" y="-219075"/>
            <a:chExt cx="5650072" cy="4190813"/>
          </a:xfrm>
        </p:grpSpPr>
        <p:sp>
          <p:nvSpPr>
            <p:cNvPr id="10" name="Freeform 6">
              <a:extLst>
                <a:ext uri="{FF2B5EF4-FFF2-40B4-BE49-F238E27FC236}">
                  <a16:creationId xmlns:a16="http://schemas.microsoft.com/office/drawing/2014/main" id="{1E9CA801-B475-BCFA-6C0A-C339620D6FD1}"/>
                </a:ext>
              </a:extLst>
            </p:cNvPr>
            <p:cNvSpPr/>
            <p:nvPr/>
          </p:nvSpPr>
          <p:spPr>
            <a:xfrm>
              <a:off x="1161903" y="1086450"/>
              <a:ext cx="4488169" cy="2885288"/>
            </a:xfrm>
            <a:custGeom>
              <a:avLst/>
              <a:gdLst/>
              <a:ahLst/>
              <a:cxnLst/>
              <a:rect l="l" t="t" r="r" b="b"/>
              <a:pathLst>
                <a:path w="4488169" h="2735422">
                  <a:moveTo>
                    <a:pt x="0" y="0"/>
                  </a:moveTo>
                  <a:lnTo>
                    <a:pt x="4488169" y="0"/>
                  </a:lnTo>
                  <a:lnTo>
                    <a:pt x="4488169" y="2735422"/>
                  </a:lnTo>
                  <a:lnTo>
                    <a:pt x="0" y="2735422"/>
                  </a:lnTo>
                  <a:close/>
                </a:path>
              </a:pathLst>
            </a:custGeom>
            <a:solidFill>
              <a:srgbClr val="191919">
                <a:alpha val="68627"/>
              </a:srgbClr>
            </a:solidFill>
          </p:spPr>
          <p:txBody>
            <a:bodyPr/>
            <a:lstStyle/>
            <a:p>
              <a:endParaRPr lang="en-US"/>
            </a:p>
          </p:txBody>
        </p:sp>
        <p:sp>
          <p:nvSpPr>
            <p:cNvPr id="11" name="TextBox 7">
              <a:extLst>
                <a:ext uri="{FF2B5EF4-FFF2-40B4-BE49-F238E27FC236}">
                  <a16:creationId xmlns:a16="http://schemas.microsoft.com/office/drawing/2014/main" id="{CA7A3B15-A9B6-26A9-1989-D9304A1BF525}"/>
                </a:ext>
              </a:extLst>
            </p:cNvPr>
            <p:cNvSpPr txBox="1"/>
            <p:nvPr/>
          </p:nvSpPr>
          <p:spPr>
            <a:xfrm>
              <a:off x="0" y="-219075"/>
              <a:ext cx="812800" cy="1031875"/>
            </a:xfrm>
            <a:prstGeom prst="rect">
              <a:avLst/>
            </a:prstGeom>
          </p:spPr>
          <p:txBody>
            <a:bodyPr lIns="50800" tIns="50800" rIns="50800" bIns="50800" rtlCol="0" anchor="ctr"/>
            <a:lstStyle/>
            <a:p>
              <a:pPr algn="ctr">
                <a:lnSpc>
                  <a:spcPts val="4499"/>
                </a:lnSpc>
              </a:pPr>
              <a:endParaRPr/>
            </a:p>
          </p:txBody>
        </p:sp>
      </p:grpSp>
      <p:sp>
        <p:nvSpPr>
          <p:cNvPr id="40962" name="Title 1"/>
          <p:cNvSpPr>
            <a:spLocks noGrp="1"/>
          </p:cNvSpPr>
          <p:nvPr>
            <p:ph type="title"/>
          </p:nvPr>
        </p:nvSpPr>
        <p:spPr>
          <a:xfrm>
            <a:off x="1375099" y="136525"/>
            <a:ext cx="7886700" cy="1325563"/>
          </a:xfrm>
        </p:spPr>
        <p:txBody>
          <a:bodyPr>
            <a:normAutofit/>
          </a:bodyPr>
          <a:lstStyle/>
          <a:p>
            <a:r>
              <a:rPr lang="en-US" b="1" dirty="0">
                <a:solidFill>
                  <a:schemeClr val="bg1"/>
                </a:solidFill>
                <a:latin typeface="Gadugi" panose="020B0502040204020203" pitchFamily="34" charset="0"/>
                <a:ea typeface="Gadugi" panose="020B0502040204020203" pitchFamily="34" charset="0"/>
              </a:rPr>
              <a:t>FEDL 1 – Regulation and </a:t>
            </a:r>
            <a:br>
              <a:rPr lang="en-US" b="1" dirty="0">
                <a:solidFill>
                  <a:schemeClr val="bg1"/>
                </a:solidFill>
                <a:latin typeface="Gadugi" panose="020B0502040204020203" pitchFamily="34" charset="0"/>
                <a:ea typeface="Gadugi" panose="020B0502040204020203" pitchFamily="34" charset="0"/>
              </a:rPr>
            </a:br>
            <a:r>
              <a:rPr lang="en-US" b="1" dirty="0">
                <a:solidFill>
                  <a:schemeClr val="bg1"/>
                </a:solidFill>
                <a:latin typeface="Gadugi" panose="020B0502040204020203" pitchFamily="34" charset="0"/>
                <a:ea typeface="Gadugi" panose="020B0502040204020203" pitchFamily="34" charset="0"/>
              </a:rPr>
              <a:t>Shared Attention</a:t>
            </a:r>
          </a:p>
        </p:txBody>
      </p:sp>
      <p:sp>
        <p:nvSpPr>
          <p:cNvPr id="40963" name="Content Placeholder 2"/>
          <p:cNvSpPr>
            <a:spLocks noGrp="1"/>
          </p:cNvSpPr>
          <p:nvPr>
            <p:ph idx="1"/>
          </p:nvPr>
        </p:nvSpPr>
        <p:spPr>
          <a:xfrm>
            <a:off x="2073691" y="3012334"/>
            <a:ext cx="7059990" cy="3480780"/>
          </a:xfrm>
        </p:spPr>
        <p:txBody>
          <a:bodyPr anchor="t">
            <a:normAutofit/>
          </a:bodyPr>
          <a:lstStyle/>
          <a:p>
            <a:pPr marL="0" indent="0">
              <a:spcBef>
                <a:spcPts val="1800"/>
              </a:spcBef>
              <a:buNone/>
            </a:pPr>
            <a:r>
              <a:rPr lang="en-US" dirty="0">
                <a:solidFill>
                  <a:schemeClr val="bg1"/>
                </a:solidFill>
                <a:latin typeface="Gadugi" panose="020B0502040204020203" pitchFamily="34" charset="0"/>
                <a:ea typeface="Gadugi" panose="020B0502040204020203" pitchFamily="34" charset="0"/>
              </a:rPr>
              <a:t>Why are Regulation and Shared Attention Important?</a:t>
            </a:r>
          </a:p>
          <a:p>
            <a:pPr marL="0" indent="0">
              <a:spcBef>
                <a:spcPts val="1800"/>
              </a:spcBef>
              <a:buNone/>
            </a:pPr>
            <a:r>
              <a:rPr lang="en-US" dirty="0">
                <a:solidFill>
                  <a:schemeClr val="bg1"/>
                </a:solidFill>
                <a:latin typeface="Gadugi" panose="020B0502040204020203" pitchFamily="34" charset="0"/>
                <a:ea typeface="Gadugi" panose="020B0502040204020203" pitchFamily="34" charset="0"/>
              </a:rPr>
              <a:t>Regulation</a:t>
            </a:r>
          </a:p>
          <a:p>
            <a:pPr marL="0" indent="0">
              <a:spcBef>
                <a:spcPts val="1800"/>
              </a:spcBef>
              <a:buNone/>
            </a:pPr>
            <a:r>
              <a:rPr lang="en-US" dirty="0">
                <a:solidFill>
                  <a:schemeClr val="bg1"/>
                </a:solidFill>
                <a:latin typeface="Gadugi" panose="020B0502040204020203" pitchFamily="34" charset="0"/>
                <a:ea typeface="Gadugi" panose="020B0502040204020203" pitchFamily="34" charset="0"/>
              </a:rPr>
              <a:t>The child can remain calm and focused and take in the sights and sounds of their  environment</a:t>
            </a:r>
          </a:p>
          <a:p>
            <a:pPr marL="0" indent="0">
              <a:spcBef>
                <a:spcPts val="1800"/>
              </a:spcBef>
              <a:buNone/>
            </a:pPr>
            <a:r>
              <a:rPr lang="en-US" dirty="0">
                <a:solidFill>
                  <a:schemeClr val="bg1"/>
                </a:solidFill>
                <a:latin typeface="Gadugi" panose="020B0502040204020203" pitchFamily="34" charset="0"/>
                <a:ea typeface="Gadugi" panose="020B0502040204020203" pitchFamily="34" charset="0"/>
              </a:rPr>
              <a:t>The ability to stay regulated is critical to the development of communication</a:t>
            </a:r>
          </a:p>
        </p:txBody>
      </p:sp>
      <p:sp>
        <p:nvSpPr>
          <p:cNvPr id="4" name="Footer Placeholder 3"/>
          <p:cNvSpPr>
            <a:spLocks noGrp="1"/>
          </p:cNvSpPr>
          <p:nvPr>
            <p:ph type="ftr" sz="quarter" idx="11"/>
          </p:nvPr>
        </p:nvSpPr>
        <p:spPr>
          <a:xfrm>
            <a:off x="3028950" y="6356350"/>
            <a:ext cx="3306536" cy="365125"/>
          </a:xfrm>
        </p:spPr>
        <p:txBody>
          <a:bodyPr>
            <a:normAutofit/>
          </a:bodyPr>
          <a:lstStyle/>
          <a:p>
            <a:r>
              <a:rPr lang="en-US" dirty="0"/>
              <a:t>Cindy Harrison, M.Sc., Reg. CASLPO Speech Language Pathologist</a:t>
            </a:r>
          </a:p>
        </p:txBody>
      </p:sp>
      <p:grpSp>
        <p:nvGrpSpPr>
          <p:cNvPr id="2" name="Group 1">
            <a:extLst>
              <a:ext uri="{FF2B5EF4-FFF2-40B4-BE49-F238E27FC236}">
                <a16:creationId xmlns:a16="http://schemas.microsoft.com/office/drawing/2014/main" id="{5782CA27-8B6C-38A9-FCEF-46D19F558948}"/>
              </a:ext>
            </a:extLst>
          </p:cNvPr>
          <p:cNvGrpSpPr/>
          <p:nvPr/>
        </p:nvGrpSpPr>
        <p:grpSpPr>
          <a:xfrm>
            <a:off x="0" y="0"/>
            <a:ext cx="1246981" cy="6858000"/>
            <a:chOff x="0" y="0"/>
            <a:chExt cx="421818" cy="3479800"/>
          </a:xfrm>
          <a:solidFill>
            <a:srgbClr val="00B0F0"/>
          </a:solidFill>
        </p:grpSpPr>
        <p:sp>
          <p:nvSpPr>
            <p:cNvPr id="3" name="Freeform 5">
              <a:extLst>
                <a:ext uri="{FF2B5EF4-FFF2-40B4-BE49-F238E27FC236}">
                  <a16:creationId xmlns:a16="http://schemas.microsoft.com/office/drawing/2014/main" id="{E6365B39-A2A4-5511-F192-DB1E2EF9C437}"/>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grpFill/>
          </p:spPr>
          <p:txBody>
            <a:bodyPr/>
            <a:lstStyle/>
            <a:p>
              <a:endParaRPr lang="en-US"/>
            </a:p>
          </p:txBody>
        </p:sp>
      </p:grpSp>
      <p:pic>
        <p:nvPicPr>
          <p:cNvPr id="12" name="Picture 12">
            <a:extLst>
              <a:ext uri="{FF2B5EF4-FFF2-40B4-BE49-F238E27FC236}">
                <a16:creationId xmlns:a16="http://schemas.microsoft.com/office/drawing/2014/main" id="{495BDA93-66BD-BE57-4346-413DF33E3A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5530" y="2913446"/>
            <a:ext cx="508161" cy="514712"/>
          </a:xfrm>
          <a:prstGeom prst="rect">
            <a:avLst/>
          </a:prstGeom>
        </p:spPr>
      </p:pic>
      <p:pic>
        <p:nvPicPr>
          <p:cNvPr id="13" name="Picture 12">
            <a:extLst>
              <a:ext uri="{FF2B5EF4-FFF2-40B4-BE49-F238E27FC236}">
                <a16:creationId xmlns:a16="http://schemas.microsoft.com/office/drawing/2014/main" id="{597DB307-D99D-CB8C-1852-9BF33A3280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5211" y="3524756"/>
            <a:ext cx="508161" cy="514712"/>
          </a:xfrm>
          <a:prstGeom prst="rect">
            <a:avLst/>
          </a:prstGeom>
        </p:spPr>
      </p:pic>
      <p:pic>
        <p:nvPicPr>
          <p:cNvPr id="14" name="Picture 12">
            <a:extLst>
              <a:ext uri="{FF2B5EF4-FFF2-40B4-BE49-F238E27FC236}">
                <a16:creationId xmlns:a16="http://schemas.microsoft.com/office/drawing/2014/main" id="{CC77E83F-124E-D5C0-4061-0A98C82809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5530" y="4879516"/>
            <a:ext cx="508161" cy="514712"/>
          </a:xfrm>
          <a:prstGeom prst="rect">
            <a:avLst/>
          </a:prstGeom>
        </p:spPr>
      </p:pic>
      <p:pic>
        <p:nvPicPr>
          <p:cNvPr id="15" name="Picture 12">
            <a:extLst>
              <a:ext uri="{FF2B5EF4-FFF2-40B4-BE49-F238E27FC236}">
                <a16:creationId xmlns:a16="http://schemas.microsoft.com/office/drawing/2014/main" id="{38568430-5D6A-6F4C-330C-51579B4C56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5212" y="4085160"/>
            <a:ext cx="508161" cy="51471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Isosceles Triangle 9">
            <a:extLst>
              <a:ext uri="{FF2B5EF4-FFF2-40B4-BE49-F238E27FC236}">
                <a16:creationId xmlns:a16="http://schemas.microsoft.com/office/drawing/2014/main" id="{279710F9-F72B-EB09-0F57-E72001329362}"/>
              </a:ext>
            </a:extLst>
          </p:cNvPr>
          <p:cNvSpPr/>
          <p:nvPr/>
        </p:nvSpPr>
        <p:spPr>
          <a:xfrm>
            <a:off x="6557275" y="4442604"/>
            <a:ext cx="2301419" cy="2278872"/>
          </a:xfrm>
          <a:prstGeom prst="triangle">
            <a:avLst/>
          </a:prstGeom>
          <a:solidFill>
            <a:srgbClr val="8CC63F"/>
          </a:solidFill>
          <a:ln>
            <a:solidFill>
              <a:srgbClr val="8CC6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010" name="Title 1"/>
          <p:cNvSpPr>
            <a:spLocks noGrp="1"/>
          </p:cNvSpPr>
          <p:nvPr>
            <p:ph type="title"/>
          </p:nvPr>
        </p:nvSpPr>
        <p:spPr>
          <a:xfrm>
            <a:off x="2201837" y="210198"/>
            <a:ext cx="2935644" cy="5671780"/>
          </a:xfrm>
        </p:spPr>
        <p:txBody>
          <a:bodyPr>
            <a:normAutofit/>
          </a:bodyPr>
          <a:lstStyle/>
          <a:p>
            <a:r>
              <a:rPr lang="en-US" dirty="0">
                <a:latin typeface="Gadugi" panose="020B0502040204020203" pitchFamily="34" charset="0"/>
                <a:ea typeface="Gadugi" panose="020B0502040204020203" pitchFamily="34" charset="0"/>
              </a:rPr>
              <a:t>Why are Regulation and Shared Attention Important? Cont’d</a:t>
            </a:r>
          </a:p>
        </p:txBody>
      </p:sp>
      <p:sp>
        <p:nvSpPr>
          <p:cNvPr id="43011" name="Content Placeholder 2"/>
          <p:cNvSpPr>
            <a:spLocks noGrp="1"/>
          </p:cNvSpPr>
          <p:nvPr>
            <p:ph idx="1"/>
          </p:nvPr>
        </p:nvSpPr>
        <p:spPr>
          <a:xfrm>
            <a:off x="5579706" y="1539551"/>
            <a:ext cx="2935644" cy="4637412"/>
          </a:xfrm>
        </p:spPr>
        <p:txBody>
          <a:bodyPr anchor="t">
            <a:normAutofit/>
          </a:bodyPr>
          <a:lstStyle/>
          <a:p>
            <a:pPr marL="0" indent="0">
              <a:buNone/>
            </a:pPr>
            <a:r>
              <a:rPr lang="en-US" dirty="0"/>
              <a:t>Through this relationship the child:</a:t>
            </a:r>
          </a:p>
          <a:p>
            <a:r>
              <a:rPr lang="en-US" dirty="0"/>
              <a:t>Looks at parent</a:t>
            </a:r>
          </a:p>
          <a:p>
            <a:r>
              <a:rPr lang="en-US" dirty="0"/>
              <a:t>Gazes, gestures and vocalizes sounds</a:t>
            </a:r>
          </a:p>
          <a:p>
            <a:r>
              <a:rPr lang="en-US" dirty="0"/>
              <a:t>Follows the parent’s focus of attention looking where parent looks </a:t>
            </a:r>
          </a:p>
          <a:p>
            <a:r>
              <a:rPr lang="en-US" dirty="0"/>
              <a:t>The ability to share attention with a play	 partner is a critical component of comprehension</a:t>
            </a:r>
          </a:p>
        </p:txBody>
      </p:sp>
      <p:sp>
        <p:nvSpPr>
          <p:cNvPr id="4" name="Footer Placeholder 3"/>
          <p:cNvSpPr>
            <a:spLocks noGrp="1"/>
          </p:cNvSpPr>
          <p:nvPr>
            <p:ph type="ftr" sz="quarter" idx="11"/>
          </p:nvPr>
        </p:nvSpPr>
        <p:spPr>
          <a:xfrm>
            <a:off x="3028950" y="6356351"/>
            <a:ext cx="3278544" cy="365125"/>
          </a:xfrm>
        </p:spPr>
        <p:txBody>
          <a:bodyPr>
            <a:normAutofit/>
          </a:bodyPr>
          <a:lstStyle/>
          <a:p>
            <a:r>
              <a:rPr lang="en-US" dirty="0"/>
              <a:t>Cindy Harrison, M.Sc., Reg. CASLPO Speech Language Pathologist</a:t>
            </a:r>
          </a:p>
        </p:txBody>
      </p:sp>
      <p:grpSp>
        <p:nvGrpSpPr>
          <p:cNvPr id="2" name="Group 1">
            <a:extLst>
              <a:ext uri="{FF2B5EF4-FFF2-40B4-BE49-F238E27FC236}">
                <a16:creationId xmlns:a16="http://schemas.microsoft.com/office/drawing/2014/main" id="{F294D4A9-C0C7-D2D2-7676-A15FD86E0EB7}"/>
              </a:ext>
            </a:extLst>
          </p:cNvPr>
          <p:cNvGrpSpPr/>
          <p:nvPr/>
        </p:nvGrpSpPr>
        <p:grpSpPr>
          <a:xfrm>
            <a:off x="0" y="0"/>
            <a:ext cx="1258347" cy="6858000"/>
            <a:chOff x="0" y="0"/>
            <a:chExt cx="425663" cy="3479800"/>
          </a:xfrm>
        </p:grpSpPr>
        <p:sp>
          <p:nvSpPr>
            <p:cNvPr id="3" name="Freeform 7">
              <a:extLst>
                <a:ext uri="{FF2B5EF4-FFF2-40B4-BE49-F238E27FC236}">
                  <a16:creationId xmlns:a16="http://schemas.microsoft.com/office/drawing/2014/main" id="{B1416F86-6379-530D-59B3-1D349FEB376A}"/>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solidFill>
              <a:srgbClr val="921D8F"/>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9" name="Oval 8">
            <a:extLst>
              <a:ext uri="{FF2B5EF4-FFF2-40B4-BE49-F238E27FC236}">
                <a16:creationId xmlns:a16="http://schemas.microsoft.com/office/drawing/2014/main" id="{763379AA-8CFF-6293-A70E-2C61BDFDE94F}"/>
              </a:ext>
            </a:extLst>
          </p:cNvPr>
          <p:cNvSpPr/>
          <p:nvPr/>
        </p:nvSpPr>
        <p:spPr>
          <a:xfrm>
            <a:off x="1700572" y="443463"/>
            <a:ext cx="2935644" cy="5159829"/>
          </a:xfrm>
          <a:prstGeom prst="ellipse">
            <a:avLst/>
          </a:prstGeom>
          <a:solidFill>
            <a:srgbClr val="92278F">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8F29-6B1E-B54C-B4AA-4CB0D93EFAC2}"/>
              </a:ext>
            </a:extLst>
          </p:cNvPr>
          <p:cNvSpPr>
            <a:spLocks noGrp="1"/>
          </p:cNvSpPr>
          <p:nvPr>
            <p:ph type="title"/>
          </p:nvPr>
        </p:nvSpPr>
        <p:spPr>
          <a:xfrm>
            <a:off x="1290135" y="234496"/>
            <a:ext cx="3623600" cy="5363871"/>
          </a:xfrm>
        </p:spPr>
        <p:txBody>
          <a:bodyPr>
            <a:normAutofit/>
          </a:bodyPr>
          <a:lstStyle/>
          <a:p>
            <a:r>
              <a:rPr lang="en-US" sz="4400" b="1" dirty="0">
                <a:latin typeface="Gadugi" panose="020B0502040204020203" pitchFamily="34" charset="0"/>
                <a:ea typeface="Gadugi" panose="020B0502040204020203" pitchFamily="34" charset="0"/>
              </a:rPr>
              <a:t>Why is regulation important?</a:t>
            </a:r>
          </a:p>
        </p:txBody>
      </p:sp>
      <p:sp>
        <p:nvSpPr>
          <p:cNvPr id="3" name="Content Placeholder 2">
            <a:extLst>
              <a:ext uri="{FF2B5EF4-FFF2-40B4-BE49-F238E27FC236}">
                <a16:creationId xmlns:a16="http://schemas.microsoft.com/office/drawing/2014/main" id="{6A30E76B-B0BD-414A-B723-9BA11BE9C7F8}"/>
              </a:ext>
            </a:extLst>
          </p:cNvPr>
          <p:cNvSpPr>
            <a:spLocks noGrp="1"/>
          </p:cNvSpPr>
          <p:nvPr>
            <p:ph idx="1"/>
          </p:nvPr>
        </p:nvSpPr>
        <p:spPr>
          <a:xfrm>
            <a:off x="5788479" y="1034285"/>
            <a:ext cx="3086100" cy="4351338"/>
          </a:xfrm>
        </p:spPr>
        <p:txBody>
          <a:bodyPr anchor="t">
            <a:normAutofit/>
          </a:bodyPr>
          <a:lstStyle/>
          <a:p>
            <a:pPr marL="0" indent="0">
              <a:buNone/>
            </a:pPr>
            <a:r>
              <a:rPr lang="en-US" dirty="0"/>
              <a:t>If you are regulated:</a:t>
            </a:r>
          </a:p>
          <a:p>
            <a:r>
              <a:rPr lang="en-US" dirty="0"/>
              <a:t>You don’t miss the hundreds of learning opportunities that present themselves each day</a:t>
            </a:r>
          </a:p>
          <a:p>
            <a:r>
              <a:rPr lang="en-US" dirty="0"/>
              <a:t>You are more “available” for interactions</a:t>
            </a:r>
          </a:p>
          <a:p>
            <a:r>
              <a:rPr lang="en-US" dirty="0"/>
              <a:t>You can participate in the interaction</a:t>
            </a:r>
          </a:p>
        </p:txBody>
      </p:sp>
      <p:sp>
        <p:nvSpPr>
          <p:cNvPr id="4" name="Footer Placeholder 3">
            <a:extLst>
              <a:ext uri="{FF2B5EF4-FFF2-40B4-BE49-F238E27FC236}">
                <a16:creationId xmlns:a16="http://schemas.microsoft.com/office/drawing/2014/main" id="{9C460598-666E-8647-B6B9-D100D2FEE6C2}"/>
              </a:ext>
            </a:extLst>
          </p:cNvPr>
          <p:cNvSpPr>
            <a:spLocks noGrp="1"/>
          </p:cNvSpPr>
          <p:nvPr>
            <p:ph type="ftr" sz="quarter" idx="11"/>
          </p:nvPr>
        </p:nvSpPr>
        <p:spPr>
          <a:xfrm>
            <a:off x="3028949" y="6356350"/>
            <a:ext cx="3353189" cy="365125"/>
          </a:xfrm>
        </p:spPr>
        <p:txBody>
          <a:bodyPr/>
          <a:lstStyle/>
          <a:p>
            <a:r>
              <a:rPr lang="en-US" dirty="0"/>
              <a:t>Cindy Harrison, M.Sc., Reg. CASLPO Speech Language Pathologist</a:t>
            </a:r>
          </a:p>
        </p:txBody>
      </p:sp>
      <p:grpSp>
        <p:nvGrpSpPr>
          <p:cNvPr id="5" name="Group 4">
            <a:extLst>
              <a:ext uri="{FF2B5EF4-FFF2-40B4-BE49-F238E27FC236}">
                <a16:creationId xmlns:a16="http://schemas.microsoft.com/office/drawing/2014/main" id="{B5E00EA5-317D-74C2-D550-932C4BB71176}"/>
              </a:ext>
            </a:extLst>
          </p:cNvPr>
          <p:cNvGrpSpPr/>
          <p:nvPr/>
        </p:nvGrpSpPr>
        <p:grpSpPr>
          <a:xfrm>
            <a:off x="0" y="0"/>
            <a:ext cx="1246981" cy="6858000"/>
            <a:chOff x="0" y="0"/>
            <a:chExt cx="421818" cy="3479800"/>
          </a:xfrm>
        </p:grpSpPr>
        <p:sp>
          <p:nvSpPr>
            <p:cNvPr id="6" name="Freeform 3">
              <a:extLst>
                <a:ext uri="{FF2B5EF4-FFF2-40B4-BE49-F238E27FC236}">
                  <a16:creationId xmlns:a16="http://schemas.microsoft.com/office/drawing/2014/main" id="{E25856A5-0995-EDC6-71EC-5E26A6FF8E13}"/>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8CC63F"/>
            </a:solidFill>
          </p:spPr>
          <p:txBody>
            <a:bodyPr/>
            <a:lstStyle/>
            <a:p>
              <a:endParaRPr lang="en-US">
                <a:latin typeface="Gadugi" panose="020B0502040204020203" pitchFamily="34" charset="0"/>
                <a:ea typeface="Gadugi" panose="020B0502040204020203" pitchFamily="34" charset="0"/>
              </a:endParaRPr>
            </a:p>
          </p:txBody>
        </p:sp>
      </p:grpSp>
      <p:sp>
        <p:nvSpPr>
          <p:cNvPr id="13" name="Oval 12">
            <a:extLst>
              <a:ext uri="{FF2B5EF4-FFF2-40B4-BE49-F238E27FC236}">
                <a16:creationId xmlns:a16="http://schemas.microsoft.com/office/drawing/2014/main" id="{DFB0AF0D-CDD6-D3E6-7778-A79EF9076E47}"/>
              </a:ext>
            </a:extLst>
          </p:cNvPr>
          <p:cNvSpPr/>
          <p:nvPr/>
        </p:nvSpPr>
        <p:spPr>
          <a:xfrm>
            <a:off x="5287947" y="93489"/>
            <a:ext cx="3778898" cy="5777497"/>
          </a:xfrm>
          <a:prstGeom prst="ellipse">
            <a:avLst/>
          </a:prstGeom>
          <a:solidFill>
            <a:srgbClr val="8CC63F">
              <a:alpha val="50196"/>
            </a:srgbClr>
          </a:solidFill>
          <a:ln>
            <a:solidFill>
              <a:srgbClr val="8CC6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999316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a:xfrm>
            <a:off x="4572000" y="365125"/>
            <a:ext cx="4572000" cy="1325563"/>
          </a:xfrm>
        </p:spPr>
        <p:txBody>
          <a:bodyPr>
            <a:normAutofit/>
          </a:bodyPr>
          <a:lstStyle/>
          <a:p>
            <a:pPr algn="ctr"/>
            <a:r>
              <a:rPr lang="en-US" b="1" dirty="0">
                <a:latin typeface="Gadugi" panose="020B0502040204020203" pitchFamily="34" charset="0"/>
                <a:ea typeface="Gadugi" panose="020B0502040204020203" pitchFamily="34" charset="0"/>
              </a:rPr>
              <a:t>FEDL 2 – Mutual Engagement</a:t>
            </a:r>
          </a:p>
        </p:txBody>
      </p:sp>
      <p:sp>
        <p:nvSpPr>
          <p:cNvPr id="44035" name="Content Placeholder 2"/>
          <p:cNvSpPr>
            <a:spLocks noGrp="1"/>
          </p:cNvSpPr>
          <p:nvPr>
            <p:ph idx="1"/>
          </p:nvPr>
        </p:nvSpPr>
        <p:spPr>
          <a:xfrm>
            <a:off x="4637314" y="2556587"/>
            <a:ext cx="4506686" cy="3620375"/>
          </a:xfrm>
        </p:spPr>
        <p:txBody>
          <a:bodyPr anchor="t">
            <a:normAutofit/>
          </a:bodyPr>
          <a:lstStyle/>
          <a:p>
            <a:pPr marL="0" indent="0">
              <a:buNone/>
            </a:pPr>
            <a:r>
              <a:rPr lang="en-US" dirty="0"/>
              <a:t>Why is Mutual Engagement important?</a:t>
            </a:r>
          </a:p>
          <a:p>
            <a:r>
              <a:rPr lang="en-US" dirty="0"/>
              <a:t>This stage involves ‘falling in love’ with your parent/caregiver</a:t>
            </a:r>
          </a:p>
          <a:p>
            <a:r>
              <a:rPr lang="en-US" dirty="0"/>
              <a:t>Mutually enjoyable interactions that allow the deepening of relationships </a:t>
            </a:r>
          </a:p>
          <a:p>
            <a:r>
              <a:rPr lang="en-US" dirty="0"/>
              <a:t>Mutual engagement is a key in the development of comprehension – the young baby may not understand the words but 	through affect cues can understand the meaning </a:t>
            </a:r>
          </a:p>
        </p:txBody>
      </p:sp>
      <p:sp>
        <p:nvSpPr>
          <p:cNvPr id="2" name="Footer Placeholder 1">
            <a:extLst>
              <a:ext uri="{FF2B5EF4-FFF2-40B4-BE49-F238E27FC236}">
                <a16:creationId xmlns:a16="http://schemas.microsoft.com/office/drawing/2014/main" id="{4BCEADB6-5198-B44C-A6F3-A5A11917509B}"/>
              </a:ext>
            </a:extLst>
          </p:cNvPr>
          <p:cNvSpPr>
            <a:spLocks noGrp="1"/>
          </p:cNvSpPr>
          <p:nvPr>
            <p:ph type="ftr" sz="quarter" idx="11"/>
          </p:nvPr>
        </p:nvSpPr>
        <p:spPr>
          <a:xfrm>
            <a:off x="3028950" y="6356350"/>
            <a:ext cx="3334528" cy="365125"/>
          </a:xfrm>
        </p:spPr>
        <p:txBody>
          <a:bodyPr/>
          <a:lstStyle/>
          <a:p>
            <a:r>
              <a:rPr lang="en-US" dirty="0"/>
              <a:t>Cindy Harrison, M.Sc., Reg. CASLPO Speech Language Pathologist</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600"/>
              </a:spcAft>
              <a:defRPr/>
            </a:pPr>
            <a:fld id="{EEA5B2B5-0BAD-46E3-A477-390C969A2444}" type="slidenum">
              <a:rPr lang="en-US" sz="1200">
                <a:solidFill>
                  <a:schemeClr val="tx1">
                    <a:tint val="75000"/>
                  </a:schemeClr>
                </a:solidFill>
                <a:latin typeface="+mn-lt"/>
              </a:rPr>
              <a:pPr algn="r" fontAlgn="auto">
                <a:spcBef>
                  <a:spcPts val="0"/>
                </a:spcBef>
                <a:spcAft>
                  <a:spcPts val="600"/>
                </a:spcAft>
                <a:defRPr/>
              </a:pPr>
              <a:t>15</a:t>
            </a:fld>
            <a:endParaRPr lang="en-US" sz="1200">
              <a:solidFill>
                <a:schemeClr val="tx1">
                  <a:tint val="75000"/>
                </a:schemeClr>
              </a:solidFill>
              <a:latin typeface="+mn-lt"/>
            </a:endParaRPr>
          </a:p>
        </p:txBody>
      </p:sp>
      <p:grpSp>
        <p:nvGrpSpPr>
          <p:cNvPr id="9" name="Group 6">
            <a:extLst>
              <a:ext uri="{FF2B5EF4-FFF2-40B4-BE49-F238E27FC236}">
                <a16:creationId xmlns:a16="http://schemas.microsoft.com/office/drawing/2014/main" id="{7EDB3BFF-826E-1413-3AC4-239B31464ACC}"/>
              </a:ext>
            </a:extLst>
          </p:cNvPr>
          <p:cNvGrpSpPr/>
          <p:nvPr/>
        </p:nvGrpSpPr>
        <p:grpSpPr>
          <a:xfrm>
            <a:off x="1147665" y="0"/>
            <a:ext cx="3489649" cy="6356350"/>
            <a:chOff x="0" y="0"/>
            <a:chExt cx="9690602" cy="13716000"/>
          </a:xfrm>
        </p:grpSpPr>
        <p:pic>
          <p:nvPicPr>
            <p:cNvPr id="10" name="Picture 7">
              <a:extLst>
                <a:ext uri="{FF2B5EF4-FFF2-40B4-BE49-F238E27FC236}">
                  <a16:creationId xmlns:a16="http://schemas.microsoft.com/office/drawing/2014/main" id="{4F3D1A1C-0F93-E427-7DD1-8B0F8DE35909}"/>
                </a:ext>
              </a:extLst>
            </p:cNvPr>
            <p:cNvPicPr>
              <a:picLocks noChangeAspect="1"/>
            </p:cNvPicPr>
            <p:nvPr/>
          </p:nvPicPr>
          <p:blipFill>
            <a:blip r:embed="rId3"/>
            <a:srcRect l="26449" r="26449"/>
            <a:stretch>
              <a:fillRect/>
            </a:stretch>
          </p:blipFill>
          <p:spPr>
            <a:xfrm>
              <a:off x="0" y="0"/>
              <a:ext cx="9690602" cy="13716000"/>
            </a:xfrm>
            <a:prstGeom prst="rect">
              <a:avLst/>
            </a:prstGeom>
          </p:spPr>
        </p:pic>
      </p:grpSp>
      <p:sp>
        <p:nvSpPr>
          <p:cNvPr id="11" name="AutoShape 9">
            <a:extLst>
              <a:ext uri="{FF2B5EF4-FFF2-40B4-BE49-F238E27FC236}">
                <a16:creationId xmlns:a16="http://schemas.microsoft.com/office/drawing/2014/main" id="{0160BB97-FAEB-A74D-02FA-B88992FE5E46}"/>
              </a:ext>
            </a:extLst>
          </p:cNvPr>
          <p:cNvSpPr/>
          <p:nvPr/>
        </p:nvSpPr>
        <p:spPr>
          <a:xfrm>
            <a:off x="5114162" y="2120382"/>
            <a:ext cx="3572638" cy="0"/>
          </a:xfrm>
          <a:prstGeom prst="line">
            <a:avLst/>
          </a:prstGeom>
          <a:ln w="38100" cap="flat">
            <a:solidFill>
              <a:srgbClr val="921D8F"/>
            </a:solidFill>
            <a:prstDash val="solid"/>
            <a:headEnd type="none" w="sm" len="sm"/>
            <a:tailEnd type="none" w="sm" len="sm"/>
          </a:ln>
        </p:spPr>
        <p:txBody>
          <a:bodyPr/>
          <a:lstStyle/>
          <a:p>
            <a:endParaRPr lang="en-US"/>
          </a:p>
        </p:txBody>
      </p:sp>
      <p:grpSp>
        <p:nvGrpSpPr>
          <p:cNvPr id="12" name="Group 11">
            <a:extLst>
              <a:ext uri="{FF2B5EF4-FFF2-40B4-BE49-F238E27FC236}">
                <a16:creationId xmlns:a16="http://schemas.microsoft.com/office/drawing/2014/main" id="{03F4B209-9CC4-478C-E295-45AF5A50CE54}"/>
              </a:ext>
            </a:extLst>
          </p:cNvPr>
          <p:cNvGrpSpPr/>
          <p:nvPr/>
        </p:nvGrpSpPr>
        <p:grpSpPr>
          <a:xfrm>
            <a:off x="0" y="0"/>
            <a:ext cx="1246981" cy="6858000"/>
            <a:chOff x="0" y="0"/>
            <a:chExt cx="421818" cy="3479800"/>
          </a:xfrm>
          <a:solidFill>
            <a:srgbClr val="00B0F0"/>
          </a:solidFill>
        </p:grpSpPr>
        <p:sp>
          <p:nvSpPr>
            <p:cNvPr id="13" name="Freeform 5">
              <a:extLst>
                <a:ext uri="{FF2B5EF4-FFF2-40B4-BE49-F238E27FC236}">
                  <a16:creationId xmlns:a16="http://schemas.microsoft.com/office/drawing/2014/main" id="{92CF90D6-FD4E-47C6-C73D-9E66B8DF1074}"/>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grpFill/>
          </p:spPr>
          <p:txBody>
            <a:bodyPr/>
            <a:lstStyle/>
            <a:p>
              <a:endParaRPr 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5EC0A-F1F3-DE46-92A8-19CDDB86BA0E}"/>
              </a:ext>
            </a:extLst>
          </p:cNvPr>
          <p:cNvSpPr>
            <a:spLocks noGrp="1"/>
          </p:cNvSpPr>
          <p:nvPr>
            <p:ph type="title"/>
          </p:nvPr>
        </p:nvSpPr>
        <p:spPr>
          <a:xfrm>
            <a:off x="1257300" y="250031"/>
            <a:ext cx="7886700" cy="1325563"/>
          </a:xfrm>
        </p:spPr>
        <p:txBody>
          <a:bodyPr>
            <a:normAutofit/>
          </a:bodyPr>
          <a:lstStyle/>
          <a:p>
            <a:r>
              <a:rPr lang="en-US" b="1" dirty="0">
                <a:latin typeface="Gadugi" panose="020B0502040204020203" pitchFamily="34" charset="0"/>
                <a:ea typeface="Gadugi" panose="020B0502040204020203" pitchFamily="34" charset="0"/>
              </a:rPr>
              <a:t>Strategies for Regulation and Engagement</a:t>
            </a:r>
          </a:p>
        </p:txBody>
      </p:sp>
      <p:sp>
        <p:nvSpPr>
          <p:cNvPr id="3" name="Content Placeholder 2">
            <a:extLst>
              <a:ext uri="{FF2B5EF4-FFF2-40B4-BE49-F238E27FC236}">
                <a16:creationId xmlns:a16="http://schemas.microsoft.com/office/drawing/2014/main" id="{7F046E99-36E1-2146-AA76-578B793BC462}"/>
              </a:ext>
            </a:extLst>
          </p:cNvPr>
          <p:cNvSpPr>
            <a:spLocks noGrp="1"/>
          </p:cNvSpPr>
          <p:nvPr>
            <p:ph idx="1"/>
          </p:nvPr>
        </p:nvSpPr>
        <p:spPr>
          <a:xfrm>
            <a:off x="2239347" y="1825625"/>
            <a:ext cx="6276002" cy="4351338"/>
          </a:xfrm>
        </p:spPr>
        <p:txBody>
          <a:bodyPr anchor="t">
            <a:normAutofit/>
          </a:bodyPr>
          <a:lstStyle/>
          <a:p>
            <a:pPr marL="0" indent="0">
              <a:buNone/>
            </a:pPr>
            <a:r>
              <a:rPr lang="en-US" b="1" dirty="0"/>
              <a:t>We need to:</a:t>
            </a:r>
          </a:p>
          <a:p>
            <a:pPr marL="0" indent="0">
              <a:buNone/>
            </a:pPr>
            <a:endParaRPr lang="en-US" dirty="0"/>
          </a:p>
          <a:p>
            <a:pPr marL="541338"/>
            <a:r>
              <a:rPr lang="en-US" dirty="0"/>
              <a:t>Coach parents/caregivers to help child stay regulated in order to maintain interaction with their caregiver(s).</a:t>
            </a:r>
          </a:p>
          <a:p>
            <a:pPr marL="541338"/>
            <a:r>
              <a:rPr lang="en-US" dirty="0"/>
              <a:t> Based on the child’s ‘I’ help parent/caregiver to engage in back and forth affective exchanges  </a:t>
            </a:r>
          </a:p>
          <a:p>
            <a:pPr marL="541338"/>
            <a:r>
              <a:rPr lang="en-US" dirty="0"/>
              <a:t>Treat all behaviors as intentional</a:t>
            </a:r>
          </a:p>
          <a:p>
            <a:pPr marL="541338"/>
            <a:r>
              <a:rPr lang="en-US" dirty="0"/>
              <a:t>Based on the ‘I’ help the caregiver tune in to the affect cues of the (keeping in mind that some affect cues may be unconventional) child</a:t>
            </a:r>
          </a:p>
        </p:txBody>
      </p:sp>
      <p:sp>
        <p:nvSpPr>
          <p:cNvPr id="4" name="Footer Placeholder 3">
            <a:extLst>
              <a:ext uri="{FF2B5EF4-FFF2-40B4-BE49-F238E27FC236}">
                <a16:creationId xmlns:a16="http://schemas.microsoft.com/office/drawing/2014/main" id="{C1D1DA87-3F9B-B540-85D3-29BB427A1BB5}"/>
              </a:ext>
            </a:extLst>
          </p:cNvPr>
          <p:cNvSpPr>
            <a:spLocks noGrp="1"/>
          </p:cNvSpPr>
          <p:nvPr>
            <p:ph type="ftr" sz="quarter" idx="11"/>
          </p:nvPr>
        </p:nvSpPr>
        <p:spPr>
          <a:xfrm>
            <a:off x="3028950" y="6356350"/>
            <a:ext cx="3455826" cy="365125"/>
          </a:xfrm>
        </p:spPr>
        <p:txBody>
          <a:bodyPr/>
          <a:lstStyle/>
          <a:p>
            <a:r>
              <a:rPr lang="en-US" dirty="0"/>
              <a:t>Cindy Harrison, M.Sc., Reg. CASLPO Speech Language Pathologist</a:t>
            </a:r>
          </a:p>
        </p:txBody>
      </p:sp>
      <p:grpSp>
        <p:nvGrpSpPr>
          <p:cNvPr id="9" name="Group 8">
            <a:extLst>
              <a:ext uri="{FF2B5EF4-FFF2-40B4-BE49-F238E27FC236}">
                <a16:creationId xmlns:a16="http://schemas.microsoft.com/office/drawing/2014/main" id="{93064D47-C063-8390-6BFF-00102258677B}"/>
              </a:ext>
            </a:extLst>
          </p:cNvPr>
          <p:cNvGrpSpPr/>
          <p:nvPr/>
        </p:nvGrpSpPr>
        <p:grpSpPr>
          <a:xfrm>
            <a:off x="0" y="0"/>
            <a:ext cx="1258347" cy="6858000"/>
            <a:chOff x="0" y="0"/>
            <a:chExt cx="425663" cy="3479800"/>
          </a:xfrm>
        </p:grpSpPr>
        <p:sp>
          <p:nvSpPr>
            <p:cNvPr id="11" name="Freeform 7">
              <a:extLst>
                <a:ext uri="{FF2B5EF4-FFF2-40B4-BE49-F238E27FC236}">
                  <a16:creationId xmlns:a16="http://schemas.microsoft.com/office/drawing/2014/main" id="{C8A6E9A0-57F8-3008-7C63-41E7310DEB85}"/>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solidFill>
              <a:srgbClr val="921D8F"/>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3" name="AutoShape 13">
            <a:extLst>
              <a:ext uri="{FF2B5EF4-FFF2-40B4-BE49-F238E27FC236}">
                <a16:creationId xmlns:a16="http://schemas.microsoft.com/office/drawing/2014/main" id="{B1FB120E-ED2D-9FF6-A334-E3FBD4C9C2C6}"/>
              </a:ext>
            </a:extLst>
          </p:cNvPr>
          <p:cNvSpPr/>
          <p:nvPr/>
        </p:nvSpPr>
        <p:spPr>
          <a:xfrm>
            <a:off x="1477607" y="1658517"/>
            <a:ext cx="7395805" cy="0"/>
          </a:xfrm>
          <a:prstGeom prst="line">
            <a:avLst/>
          </a:prstGeom>
          <a:ln w="38100" cap="flat">
            <a:solidFill>
              <a:srgbClr val="00B0F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018567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Title 1"/>
          <p:cNvSpPr>
            <a:spLocks noGrp="1"/>
          </p:cNvSpPr>
          <p:nvPr>
            <p:ph type="title"/>
          </p:nvPr>
        </p:nvSpPr>
        <p:spPr>
          <a:xfrm>
            <a:off x="1246980" y="365125"/>
            <a:ext cx="7268369" cy="1325563"/>
          </a:xfrm>
        </p:spPr>
        <p:txBody>
          <a:bodyPr>
            <a:normAutofit/>
          </a:bodyPr>
          <a:lstStyle/>
          <a:p>
            <a:r>
              <a:rPr lang="en-US" b="1" dirty="0">
                <a:latin typeface="Gadugi" panose="020B0502040204020203" pitchFamily="34" charset="0"/>
                <a:ea typeface="Gadugi" panose="020B0502040204020203" pitchFamily="34" charset="0"/>
              </a:rPr>
              <a:t>FEDL’s 1 and 2</a:t>
            </a:r>
          </a:p>
        </p:txBody>
      </p:sp>
      <p:sp>
        <p:nvSpPr>
          <p:cNvPr id="49155" name="Content Placeholder 2"/>
          <p:cNvSpPr>
            <a:spLocks noGrp="1"/>
          </p:cNvSpPr>
          <p:nvPr>
            <p:ph idx="1"/>
          </p:nvPr>
        </p:nvSpPr>
        <p:spPr>
          <a:xfrm>
            <a:off x="1246980" y="1825625"/>
            <a:ext cx="7268369" cy="4351338"/>
          </a:xfrm>
        </p:spPr>
        <p:txBody>
          <a:bodyPr anchor="t">
            <a:normAutofit/>
          </a:bodyPr>
          <a:lstStyle/>
          <a:p>
            <a:pPr marL="0" indent="0">
              <a:buNone/>
            </a:pPr>
            <a:r>
              <a:rPr lang="en-US" b="1" dirty="0">
                <a:latin typeface="Gadugi" panose="020B0502040204020203" pitchFamily="34" charset="0"/>
                <a:ea typeface="Gadugi" panose="020B0502040204020203" pitchFamily="34" charset="0"/>
              </a:rPr>
              <a:t>We ask ourselves</a:t>
            </a:r>
          </a:p>
          <a:p>
            <a:pPr marL="0" indent="0">
              <a:buNone/>
            </a:pPr>
            <a:endParaRPr lang="en-US" b="1" dirty="0">
              <a:latin typeface="Gadugi" panose="020B0502040204020203" pitchFamily="34" charset="0"/>
              <a:ea typeface="Gadugi" panose="020B0502040204020203" pitchFamily="34" charset="0"/>
            </a:endParaRPr>
          </a:p>
          <a:p>
            <a:pPr marL="801688"/>
            <a:r>
              <a:rPr lang="en-US" dirty="0">
                <a:latin typeface="Gadugi" panose="020B0502040204020203" pitchFamily="34" charset="0"/>
                <a:ea typeface="Gadugi" panose="020B0502040204020203" pitchFamily="34" charset="0"/>
              </a:rPr>
              <a:t>What is the Individual profile of the child?</a:t>
            </a:r>
          </a:p>
          <a:p>
            <a:pPr marL="801688"/>
            <a:r>
              <a:rPr lang="en-US" dirty="0">
                <a:latin typeface="Gadugi" panose="020B0502040204020203" pitchFamily="34" charset="0"/>
                <a:ea typeface="Gadugi" panose="020B0502040204020203" pitchFamily="34" charset="0"/>
              </a:rPr>
              <a:t>What can we do to support regulation?</a:t>
            </a:r>
          </a:p>
          <a:p>
            <a:pPr marL="801688"/>
            <a:r>
              <a:rPr lang="en-US" dirty="0">
                <a:latin typeface="Gadugi" panose="020B0502040204020203" pitchFamily="34" charset="0"/>
                <a:ea typeface="Gadugi" panose="020B0502040204020203" pitchFamily="34" charset="0"/>
              </a:rPr>
              <a:t>What can we do to facilitate engagement and shared attention?</a:t>
            </a:r>
          </a:p>
          <a:p>
            <a:pPr marL="801688"/>
            <a:r>
              <a:rPr lang="en-US" dirty="0">
                <a:latin typeface="Gadugi" panose="020B0502040204020203" pitchFamily="34" charset="0"/>
                <a:ea typeface="Gadugi" panose="020B0502040204020203" pitchFamily="34" charset="0"/>
              </a:rPr>
              <a:t>What is getting in the way of engagement and shared attention?</a:t>
            </a:r>
          </a:p>
          <a:p>
            <a:pPr marL="801688"/>
            <a:r>
              <a:rPr lang="en-US" dirty="0">
                <a:latin typeface="Gadugi" panose="020B0502040204020203" pitchFamily="34" charset="0"/>
                <a:ea typeface="Gadugi" panose="020B0502040204020203" pitchFamily="34" charset="0"/>
              </a:rPr>
              <a:t>How does the child show their communicative intent?</a:t>
            </a:r>
          </a:p>
        </p:txBody>
      </p:sp>
      <p:sp>
        <p:nvSpPr>
          <p:cNvPr id="4" name="Footer Placeholder 3"/>
          <p:cNvSpPr>
            <a:spLocks noGrp="1"/>
          </p:cNvSpPr>
          <p:nvPr>
            <p:ph type="ftr" sz="quarter" idx="11"/>
          </p:nvPr>
        </p:nvSpPr>
        <p:spPr>
          <a:xfrm>
            <a:off x="3028950" y="6356350"/>
            <a:ext cx="3250552" cy="365125"/>
          </a:xfrm>
        </p:spPr>
        <p:txBody>
          <a:bodyPr>
            <a:normAutofit/>
          </a:bodyPr>
          <a:lstStyle/>
          <a:p>
            <a:r>
              <a:rPr lang="en-US" dirty="0"/>
              <a:t>Cindy Harrison, M.Sc., Reg. CASLPO Speech Language Pathologist</a:t>
            </a:r>
          </a:p>
        </p:txBody>
      </p:sp>
      <p:grpSp>
        <p:nvGrpSpPr>
          <p:cNvPr id="6" name="Group 5">
            <a:extLst>
              <a:ext uri="{FF2B5EF4-FFF2-40B4-BE49-F238E27FC236}">
                <a16:creationId xmlns:a16="http://schemas.microsoft.com/office/drawing/2014/main" id="{D28F875E-334C-2B21-A942-D782FC7176E0}"/>
              </a:ext>
            </a:extLst>
          </p:cNvPr>
          <p:cNvGrpSpPr/>
          <p:nvPr/>
        </p:nvGrpSpPr>
        <p:grpSpPr>
          <a:xfrm>
            <a:off x="0" y="0"/>
            <a:ext cx="1246981" cy="6858000"/>
            <a:chOff x="0" y="0"/>
            <a:chExt cx="421818" cy="3479800"/>
          </a:xfrm>
        </p:grpSpPr>
        <p:sp>
          <p:nvSpPr>
            <p:cNvPr id="7" name="Freeform 3">
              <a:extLst>
                <a:ext uri="{FF2B5EF4-FFF2-40B4-BE49-F238E27FC236}">
                  <a16:creationId xmlns:a16="http://schemas.microsoft.com/office/drawing/2014/main" id="{87A7CCE4-B51B-AE8A-9129-542B57C2E265}"/>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8CC63F"/>
            </a:solidFill>
          </p:spPr>
          <p:txBody>
            <a:bodyPr/>
            <a:lstStyle/>
            <a:p>
              <a:endParaRPr lang="en-US">
                <a:latin typeface="Gadugi" panose="020B0502040204020203" pitchFamily="34" charset="0"/>
                <a:ea typeface="Gadugi" panose="020B0502040204020203" pitchFamily="34" charset="0"/>
              </a:endParaRPr>
            </a:p>
          </p:txBody>
        </p:sp>
      </p:grpSp>
      <p:sp>
        <p:nvSpPr>
          <p:cNvPr id="8" name="AutoShape 13">
            <a:extLst>
              <a:ext uri="{FF2B5EF4-FFF2-40B4-BE49-F238E27FC236}">
                <a16:creationId xmlns:a16="http://schemas.microsoft.com/office/drawing/2014/main" id="{3D00B564-145C-7CB6-B38D-91E79FAAC91E}"/>
              </a:ext>
            </a:extLst>
          </p:cNvPr>
          <p:cNvSpPr/>
          <p:nvPr/>
        </p:nvSpPr>
        <p:spPr>
          <a:xfrm>
            <a:off x="1468277" y="1565210"/>
            <a:ext cx="7517103" cy="0"/>
          </a:xfrm>
          <a:prstGeom prst="line">
            <a:avLst/>
          </a:prstGeom>
          <a:ln w="38100" cap="flat">
            <a:solidFill>
              <a:srgbClr val="92278F"/>
            </a:solidFill>
            <a:prstDash val="solid"/>
            <a:headEnd type="none" w="sm" len="sm"/>
            <a:tailEnd type="none" w="sm" len="sm"/>
          </a:ln>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9" name="Title 1"/>
          <p:cNvSpPr>
            <a:spLocks noGrp="1"/>
          </p:cNvSpPr>
          <p:nvPr>
            <p:ph type="title"/>
          </p:nvPr>
        </p:nvSpPr>
        <p:spPr>
          <a:xfrm>
            <a:off x="1246981" y="365125"/>
            <a:ext cx="3772888" cy="5102614"/>
          </a:xfrm>
        </p:spPr>
        <p:txBody>
          <a:bodyPr vert="horz" lIns="91440" tIns="45720" rIns="91440" bIns="45720" rtlCol="0" anchor="b">
            <a:normAutofit/>
          </a:bodyPr>
          <a:lstStyle/>
          <a:p>
            <a:pPr algn="ctr"/>
            <a:r>
              <a:rPr lang="en-US" sz="6000" b="1" dirty="0">
                <a:latin typeface="Gadugi" panose="020B0502040204020203" pitchFamily="34" charset="0"/>
                <a:ea typeface="Gadugi" panose="020B0502040204020203" pitchFamily="34" charset="0"/>
              </a:rPr>
              <a:t>Tips, Tools and Strategies</a:t>
            </a:r>
            <a:br>
              <a:rPr lang="en-US" sz="6000" b="1" dirty="0">
                <a:latin typeface="Gadugi" panose="020B0502040204020203" pitchFamily="34" charset="0"/>
                <a:ea typeface="Gadugi" panose="020B0502040204020203" pitchFamily="34" charset="0"/>
              </a:rPr>
            </a:br>
            <a:r>
              <a:rPr lang="en-US" sz="6000" b="1" dirty="0">
                <a:latin typeface="Gadugi" panose="020B0502040204020203" pitchFamily="34" charset="0"/>
                <a:ea typeface="Gadugi" panose="020B0502040204020203" pitchFamily="34" charset="0"/>
              </a:rPr>
              <a:t>FEDLs 1 and 2</a:t>
            </a:r>
          </a:p>
        </p:txBody>
      </p:sp>
      <p:sp>
        <p:nvSpPr>
          <p:cNvPr id="2" name="Footer Placeholder 1">
            <a:extLst>
              <a:ext uri="{FF2B5EF4-FFF2-40B4-BE49-F238E27FC236}">
                <a16:creationId xmlns:a16="http://schemas.microsoft.com/office/drawing/2014/main" id="{4E681096-6A28-6D48-8900-218352968FA6}"/>
              </a:ext>
            </a:extLst>
          </p:cNvPr>
          <p:cNvSpPr>
            <a:spLocks noGrp="1"/>
          </p:cNvSpPr>
          <p:nvPr>
            <p:ph type="ftr" sz="quarter" idx="11"/>
          </p:nvPr>
        </p:nvSpPr>
        <p:spPr>
          <a:xfrm>
            <a:off x="3028950" y="6356350"/>
            <a:ext cx="3334528" cy="365125"/>
          </a:xfrm>
        </p:spPr>
        <p:txBody>
          <a:bodyPr/>
          <a:lstStyle/>
          <a:p>
            <a:r>
              <a:rPr lang="en-US" dirty="0"/>
              <a:t>Cindy Harrison, M.Sc., Reg. CASLPO Speech Language Pathologist</a:t>
            </a:r>
          </a:p>
        </p:txBody>
      </p:sp>
      <p:pic>
        <p:nvPicPr>
          <p:cNvPr id="50178" name="Picture 3"/>
          <p:cNvPicPr>
            <a:picLocks noChangeAspect="1"/>
          </p:cNvPicPr>
          <p:nvPr/>
        </p:nvPicPr>
        <p:blipFill rotWithShape="1">
          <a:blip r:embed="rId2"/>
          <a:srcRect l="14488" r="26519" b="-1"/>
          <a:stretch/>
        </p:blipFill>
        <p:spPr bwMode="auto">
          <a:xfrm>
            <a:off x="4946913" y="579740"/>
            <a:ext cx="3883686"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p:spPr>
      </p:pic>
      <p:grpSp>
        <p:nvGrpSpPr>
          <p:cNvPr id="5" name="Group 4">
            <a:extLst>
              <a:ext uri="{FF2B5EF4-FFF2-40B4-BE49-F238E27FC236}">
                <a16:creationId xmlns:a16="http://schemas.microsoft.com/office/drawing/2014/main" id="{3138E42D-FDF1-5540-558F-026202BB08A2}"/>
              </a:ext>
            </a:extLst>
          </p:cNvPr>
          <p:cNvGrpSpPr/>
          <p:nvPr/>
        </p:nvGrpSpPr>
        <p:grpSpPr>
          <a:xfrm>
            <a:off x="0" y="0"/>
            <a:ext cx="1246981" cy="6858000"/>
            <a:chOff x="0" y="0"/>
            <a:chExt cx="421818" cy="3479800"/>
          </a:xfrm>
          <a:solidFill>
            <a:srgbClr val="00B0F0"/>
          </a:solidFill>
        </p:grpSpPr>
        <p:sp>
          <p:nvSpPr>
            <p:cNvPr id="6" name="Freeform 5">
              <a:extLst>
                <a:ext uri="{FF2B5EF4-FFF2-40B4-BE49-F238E27FC236}">
                  <a16:creationId xmlns:a16="http://schemas.microsoft.com/office/drawing/2014/main" id="{89AA02B7-7114-0009-38F6-D87F34BEEAAE}"/>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grpFill/>
          </p:spPr>
          <p:txBody>
            <a:bodyPr/>
            <a:lstStyle/>
            <a:p>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4" name="Title 1"/>
          <p:cNvSpPr>
            <a:spLocks noGrp="1"/>
          </p:cNvSpPr>
          <p:nvPr>
            <p:ph type="title"/>
          </p:nvPr>
        </p:nvSpPr>
        <p:spPr>
          <a:xfrm>
            <a:off x="1258347" y="891539"/>
            <a:ext cx="3313652" cy="1346693"/>
          </a:xfrm>
        </p:spPr>
        <p:txBody>
          <a:bodyPr>
            <a:normAutofit/>
          </a:bodyPr>
          <a:lstStyle/>
          <a:p>
            <a:pPr eaLnBrk="1" hangingPunct="1"/>
            <a:r>
              <a:rPr lang="en-US" sz="3500" b="1" dirty="0">
                <a:latin typeface="Gadugi" panose="020B0502040204020203" pitchFamily="34" charset="0"/>
                <a:ea typeface="Gadugi" panose="020B0502040204020203" pitchFamily="34" charset="0"/>
              </a:rPr>
              <a:t>Always ask……</a:t>
            </a:r>
          </a:p>
        </p:txBody>
      </p:sp>
      <p:sp>
        <p:nvSpPr>
          <p:cNvPr id="75" name="Rectangle 74">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258347" y="2399100"/>
            <a:ext cx="3299284" cy="3645084"/>
          </a:xfrm>
        </p:spPr>
        <p:txBody>
          <a:bodyPr rtlCol="0">
            <a:normAutofit/>
          </a:bodyPr>
          <a:lstStyle/>
          <a:p>
            <a:pPr marL="0" indent="0" eaLnBrk="1" fontAlgn="auto" hangingPunct="1">
              <a:spcAft>
                <a:spcPts val="0"/>
              </a:spcAft>
              <a:buNone/>
              <a:defRPr/>
            </a:pPr>
            <a:r>
              <a:rPr lang="en-US" sz="1700" dirty="0">
                <a:latin typeface="Gadugi" panose="020B0502040204020203" pitchFamily="34" charset="0"/>
                <a:ea typeface="Gadugi" panose="020B0502040204020203" pitchFamily="34" charset="0"/>
              </a:rPr>
              <a:t>What do you do with your child that brings you both joy?</a:t>
            </a:r>
          </a:p>
          <a:p>
            <a:pPr marL="0" indent="0" eaLnBrk="1" fontAlgn="auto" hangingPunct="1">
              <a:spcAft>
                <a:spcPts val="0"/>
              </a:spcAft>
              <a:buNone/>
              <a:defRPr/>
            </a:pPr>
            <a:endParaRPr lang="en-US" sz="1700" dirty="0">
              <a:latin typeface="Gadugi" panose="020B0502040204020203" pitchFamily="34" charset="0"/>
              <a:ea typeface="Gadugi" panose="020B0502040204020203" pitchFamily="34" charset="0"/>
            </a:endParaRPr>
          </a:p>
          <a:p>
            <a:pPr marL="0" indent="0" eaLnBrk="1" fontAlgn="auto" hangingPunct="1">
              <a:spcAft>
                <a:spcPts val="0"/>
              </a:spcAft>
              <a:buNone/>
              <a:defRPr/>
            </a:pPr>
            <a:r>
              <a:rPr lang="en-US" sz="1700" dirty="0">
                <a:latin typeface="Gadugi" panose="020B0502040204020203" pitchFamily="34" charset="0"/>
                <a:ea typeface="Gadugi" panose="020B0502040204020203" pitchFamily="34" charset="0"/>
              </a:rPr>
              <a:t>It gives us great clues about where to start…</a:t>
            </a:r>
          </a:p>
          <a:p>
            <a:pPr eaLnBrk="1" fontAlgn="auto" hangingPunct="1">
              <a:spcAft>
                <a:spcPts val="0"/>
              </a:spcAft>
              <a:buFont typeface="Arial"/>
              <a:buChar char="•"/>
              <a:defRPr/>
            </a:pPr>
            <a:endParaRPr lang="en-US" sz="1700" dirty="0"/>
          </a:p>
          <a:p>
            <a:pPr marL="0" indent="0" eaLnBrk="1" fontAlgn="auto" hangingPunct="1">
              <a:spcAft>
                <a:spcPts val="0"/>
              </a:spcAft>
              <a:buFont typeface="Arial"/>
              <a:buNone/>
              <a:defRPr/>
            </a:pPr>
            <a:endParaRPr lang="en-US" sz="1700" dirty="0"/>
          </a:p>
          <a:p>
            <a:pPr eaLnBrk="1" fontAlgn="auto" hangingPunct="1">
              <a:spcAft>
                <a:spcPts val="0"/>
              </a:spcAft>
              <a:buFont typeface="Arial"/>
              <a:buChar char="•"/>
              <a:defRPr/>
            </a:pPr>
            <a:endParaRPr lang="en-US" sz="1700" dirty="0"/>
          </a:p>
          <a:p>
            <a:pPr eaLnBrk="1" fontAlgn="auto" hangingPunct="1">
              <a:spcAft>
                <a:spcPts val="0"/>
              </a:spcAft>
              <a:buFont typeface="Arial"/>
              <a:buChar char="•"/>
              <a:defRPr/>
            </a:pPr>
            <a:endParaRPr lang="en-US" sz="1700" dirty="0"/>
          </a:p>
        </p:txBody>
      </p:sp>
      <p:pic>
        <p:nvPicPr>
          <p:cNvPr id="59396" name="Picture 4"/>
          <p:cNvPicPr>
            <a:picLocks noChangeAspect="1"/>
          </p:cNvPicPr>
          <p:nvPr/>
        </p:nvPicPr>
        <p:blipFill rotWithShape="1">
          <a:blip r:embed="rId2"/>
          <a:srcRect l="8971" r="28473" b="2"/>
          <a:stretch/>
        </p:blipFill>
        <p:spPr bwMode="auto">
          <a:xfrm>
            <a:off x="4914247" y="891540"/>
            <a:ext cx="4229753" cy="5071110"/>
          </a:xfrm>
          <a:prstGeom prst="rect">
            <a:avLst/>
          </a:prstGeom>
          <a:noFill/>
          <a:effectLst>
            <a:outerShdw blurRad="406400" dist="317500" dir="5400000" sx="89000" sy="89000" rotWithShape="0">
              <a:prstClr val="black">
                <a:alpha val="15000"/>
              </a:prstClr>
            </a:outerShdw>
          </a:effectLst>
        </p:spPr>
      </p:pic>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600"/>
              </a:spcAft>
              <a:defRPr/>
            </a:pPr>
            <a:endParaRPr lang="en-US" sz="1200" dirty="0">
              <a:solidFill>
                <a:schemeClr val="tx1">
                  <a:tint val="75000"/>
                </a:schemeClr>
              </a:solidFill>
              <a:latin typeface="+mn-lt"/>
            </a:endParaRPr>
          </a:p>
        </p:txBody>
      </p:sp>
      <p:sp>
        <p:nvSpPr>
          <p:cNvPr id="2" name="Footer Placeholder 1">
            <a:extLst>
              <a:ext uri="{FF2B5EF4-FFF2-40B4-BE49-F238E27FC236}">
                <a16:creationId xmlns:a16="http://schemas.microsoft.com/office/drawing/2014/main" id="{24B433AF-31AE-EE48-B312-49F8F14B5FAB}"/>
              </a:ext>
            </a:extLst>
          </p:cNvPr>
          <p:cNvSpPr>
            <a:spLocks noGrp="1"/>
          </p:cNvSpPr>
          <p:nvPr>
            <p:ph type="ftr" sz="quarter" idx="11"/>
          </p:nvPr>
        </p:nvSpPr>
        <p:spPr>
          <a:xfrm>
            <a:off x="3028949" y="6356351"/>
            <a:ext cx="3782397" cy="365125"/>
          </a:xfrm>
        </p:spPr>
        <p:txBody>
          <a:bodyPr/>
          <a:lstStyle/>
          <a:p>
            <a:pPr>
              <a:defRPr/>
            </a:pPr>
            <a:r>
              <a:rPr lang="en-US" dirty="0"/>
              <a:t>Cindy Harrison, M.Sc., Reg. CASLPO Speech Language Pathologist</a:t>
            </a:r>
          </a:p>
        </p:txBody>
      </p:sp>
      <p:grpSp>
        <p:nvGrpSpPr>
          <p:cNvPr id="5" name="Group 4">
            <a:extLst>
              <a:ext uri="{FF2B5EF4-FFF2-40B4-BE49-F238E27FC236}">
                <a16:creationId xmlns:a16="http://schemas.microsoft.com/office/drawing/2014/main" id="{FB551322-DEC7-03C9-224D-F50EE5BB8BFA}"/>
              </a:ext>
            </a:extLst>
          </p:cNvPr>
          <p:cNvGrpSpPr/>
          <p:nvPr/>
        </p:nvGrpSpPr>
        <p:grpSpPr>
          <a:xfrm>
            <a:off x="0" y="0"/>
            <a:ext cx="1258347" cy="6858000"/>
            <a:chOff x="0" y="0"/>
            <a:chExt cx="425663" cy="3479800"/>
          </a:xfrm>
        </p:grpSpPr>
        <p:sp>
          <p:nvSpPr>
            <p:cNvPr id="6" name="Freeform 7">
              <a:extLst>
                <a:ext uri="{FF2B5EF4-FFF2-40B4-BE49-F238E27FC236}">
                  <a16:creationId xmlns:a16="http://schemas.microsoft.com/office/drawing/2014/main" id="{BBFE2142-A338-DD41-BC0B-B43329BD8EEC}"/>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solidFill>
              <a:srgbClr val="921D8F"/>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1857392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B0E81-4E17-EA4B-8EA9-4E243CF7D39B}"/>
              </a:ext>
            </a:extLst>
          </p:cNvPr>
          <p:cNvSpPr>
            <a:spLocks noGrp="1"/>
          </p:cNvSpPr>
          <p:nvPr>
            <p:ph type="title"/>
          </p:nvPr>
        </p:nvSpPr>
        <p:spPr>
          <a:xfrm>
            <a:off x="1257300" y="212724"/>
            <a:ext cx="7886700" cy="1325563"/>
          </a:xfrm>
        </p:spPr>
        <p:txBody>
          <a:bodyPr/>
          <a:lstStyle/>
          <a:p>
            <a:r>
              <a:rPr lang="en-US" b="1" dirty="0">
                <a:latin typeface="Gadugi" panose="020B0502040204020203" pitchFamily="34" charset="0"/>
                <a:ea typeface="Gadugi" panose="020B0502040204020203" pitchFamily="34" charset="0"/>
              </a:rPr>
              <a:t>A Little About Me</a:t>
            </a:r>
          </a:p>
        </p:txBody>
      </p:sp>
      <p:pic>
        <p:nvPicPr>
          <p:cNvPr id="12" name="Content Placeholder 11" descr="A picture containing holding&#10;&#10;Description automatically generated">
            <a:extLst>
              <a:ext uri="{FF2B5EF4-FFF2-40B4-BE49-F238E27FC236}">
                <a16:creationId xmlns:a16="http://schemas.microsoft.com/office/drawing/2014/main" id="{0C268DB6-6A74-584C-BAFC-729999BAA2B0}"/>
              </a:ext>
            </a:extLst>
          </p:cNvPr>
          <p:cNvPicPr>
            <a:picLocks noGrp="1" noChangeAspect="1"/>
          </p:cNvPicPr>
          <p:nvPr>
            <p:ph idx="1"/>
          </p:nvPr>
        </p:nvPicPr>
        <p:blipFill>
          <a:blip r:embed="rId2"/>
          <a:stretch>
            <a:fillRect/>
          </a:stretch>
        </p:blipFill>
        <p:spPr>
          <a:xfrm>
            <a:off x="2590800" y="2020094"/>
            <a:ext cx="3962400" cy="3962400"/>
          </a:xfrm>
        </p:spPr>
      </p:pic>
      <p:sp>
        <p:nvSpPr>
          <p:cNvPr id="4" name="Footer Placeholder 3">
            <a:extLst>
              <a:ext uri="{FF2B5EF4-FFF2-40B4-BE49-F238E27FC236}">
                <a16:creationId xmlns:a16="http://schemas.microsoft.com/office/drawing/2014/main" id="{92DE431D-2B2E-5D4B-B883-2B547BF91ED3}"/>
              </a:ext>
            </a:extLst>
          </p:cNvPr>
          <p:cNvSpPr>
            <a:spLocks noGrp="1"/>
          </p:cNvSpPr>
          <p:nvPr>
            <p:ph type="ftr" sz="quarter" idx="11"/>
          </p:nvPr>
        </p:nvSpPr>
        <p:spPr>
          <a:xfrm>
            <a:off x="3028949" y="6356351"/>
            <a:ext cx="3810390" cy="365125"/>
          </a:xfrm>
        </p:spPr>
        <p:txBody>
          <a:bodyPr/>
          <a:lstStyle/>
          <a:p>
            <a:pPr>
              <a:defRPr/>
            </a:pPr>
            <a:r>
              <a:rPr lang="en-US" dirty="0">
                <a:latin typeface="Gadugi" panose="020B0502040204020203" pitchFamily="34" charset="0"/>
                <a:ea typeface="Gadugi" panose="020B0502040204020203" pitchFamily="34" charset="0"/>
              </a:rPr>
              <a:t>Cindy Harrison, M.Sc., Reg. CASLPO Speech Language Pathologist</a:t>
            </a:r>
          </a:p>
        </p:txBody>
      </p:sp>
      <p:sp>
        <p:nvSpPr>
          <p:cNvPr id="17" name="TextBox 16">
            <a:extLst>
              <a:ext uri="{FF2B5EF4-FFF2-40B4-BE49-F238E27FC236}">
                <a16:creationId xmlns:a16="http://schemas.microsoft.com/office/drawing/2014/main" id="{1F2601A3-8C68-7F4E-9F25-F165465FFABC}"/>
              </a:ext>
            </a:extLst>
          </p:cNvPr>
          <p:cNvSpPr txBox="1"/>
          <p:nvPr/>
        </p:nvSpPr>
        <p:spPr>
          <a:xfrm>
            <a:off x="1246981" y="1296644"/>
            <a:ext cx="6180463" cy="2031325"/>
          </a:xfrm>
          <a:prstGeom prst="rect">
            <a:avLst/>
          </a:prstGeom>
          <a:noFill/>
        </p:spPr>
        <p:txBody>
          <a:bodyPr wrap="square" rtlCol="0">
            <a:spAutoFit/>
          </a:bodyPr>
          <a:lstStyle/>
          <a:p>
            <a:pPr marL="457200" indent="-457200">
              <a:buFont typeface="Arial" panose="020B0604020202020204" pitchFamily="34" charset="0"/>
              <a:buChar char="•"/>
            </a:pPr>
            <a:r>
              <a:rPr lang="en-US" dirty="0">
                <a:latin typeface="Gadugi" panose="020B0502040204020203" pitchFamily="34" charset="0"/>
                <a:ea typeface="Gadugi" panose="020B0502040204020203" pitchFamily="34" charset="0"/>
              </a:rPr>
              <a:t>I wear many hats</a:t>
            </a:r>
          </a:p>
          <a:p>
            <a:pPr marL="457200" indent="-457200">
              <a:buFont typeface="Arial" panose="020B0604020202020204" pitchFamily="34" charset="0"/>
              <a:buChar char="•"/>
            </a:pPr>
            <a:r>
              <a:rPr lang="en-US" dirty="0">
                <a:latin typeface="Gadugi" panose="020B0502040204020203" pitchFamily="34" charset="0"/>
                <a:ea typeface="Gadugi" panose="020B0502040204020203" pitchFamily="34" charset="0"/>
              </a:rPr>
              <a:t>SLP</a:t>
            </a:r>
          </a:p>
          <a:p>
            <a:pPr marL="457200" indent="-457200">
              <a:buFont typeface="Arial" panose="020B0604020202020204" pitchFamily="34" charset="0"/>
              <a:buChar char="•"/>
            </a:pPr>
            <a:r>
              <a:rPr lang="en-US" dirty="0">
                <a:latin typeface="Gadugi" panose="020B0502040204020203" pitchFamily="34" charset="0"/>
                <a:ea typeface="Gadugi" panose="020B0502040204020203" pitchFamily="34" charset="0"/>
              </a:rPr>
              <a:t>Mom to two wonderful kids – one of whom is on the autism spectrum</a:t>
            </a:r>
          </a:p>
          <a:p>
            <a:pPr marL="457200" indent="-457200">
              <a:buFont typeface="Arial" panose="020B0604020202020204" pitchFamily="34" charset="0"/>
              <a:buChar char="•"/>
            </a:pPr>
            <a:r>
              <a:rPr lang="en-US" dirty="0">
                <a:latin typeface="Gadugi" panose="020B0502040204020203" pitchFamily="34" charset="0"/>
                <a:ea typeface="Gadugi" panose="020B0502040204020203" pitchFamily="34" charset="0"/>
              </a:rPr>
              <a:t>Practice owner</a:t>
            </a:r>
          </a:p>
          <a:p>
            <a:pPr marL="457200" indent="-457200">
              <a:buFont typeface="Arial" panose="020B0604020202020204" pitchFamily="34" charset="0"/>
              <a:buChar char="•"/>
            </a:pPr>
            <a:r>
              <a:rPr lang="en-US" dirty="0">
                <a:latin typeface="Gadugi" panose="020B0502040204020203" pitchFamily="34" charset="0"/>
                <a:ea typeface="Gadugi" panose="020B0502040204020203" pitchFamily="34" charset="0"/>
              </a:rPr>
              <a:t>Autism advocate</a:t>
            </a:r>
          </a:p>
          <a:p>
            <a:pPr marL="457200" indent="-457200">
              <a:buFont typeface="Arial" panose="020B0604020202020204" pitchFamily="34" charset="0"/>
              <a:buChar char="•"/>
            </a:pPr>
            <a:endParaRPr lang="en-US" dirty="0">
              <a:latin typeface="Gadugi" panose="020B0502040204020203" pitchFamily="34" charset="0"/>
              <a:ea typeface="Gadugi" panose="020B0502040204020203" pitchFamily="34" charset="0"/>
            </a:endParaRPr>
          </a:p>
        </p:txBody>
      </p:sp>
      <p:grpSp>
        <p:nvGrpSpPr>
          <p:cNvPr id="3" name="Group 2">
            <a:extLst>
              <a:ext uri="{FF2B5EF4-FFF2-40B4-BE49-F238E27FC236}">
                <a16:creationId xmlns:a16="http://schemas.microsoft.com/office/drawing/2014/main" id="{7318F465-445C-0651-B216-51474A940003}"/>
              </a:ext>
            </a:extLst>
          </p:cNvPr>
          <p:cNvGrpSpPr/>
          <p:nvPr/>
        </p:nvGrpSpPr>
        <p:grpSpPr>
          <a:xfrm>
            <a:off x="0" y="0"/>
            <a:ext cx="1246981" cy="6858000"/>
            <a:chOff x="0" y="0"/>
            <a:chExt cx="421818" cy="3479800"/>
          </a:xfrm>
        </p:grpSpPr>
        <p:sp>
          <p:nvSpPr>
            <p:cNvPr id="5" name="Freeform 3">
              <a:extLst>
                <a:ext uri="{FF2B5EF4-FFF2-40B4-BE49-F238E27FC236}">
                  <a16:creationId xmlns:a16="http://schemas.microsoft.com/office/drawing/2014/main" id="{8FAFC14E-6FB6-7797-4EC0-C7D453FB24AE}"/>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8CC63F"/>
            </a:solidFill>
          </p:spPr>
          <p:txBody>
            <a:bodyPr/>
            <a:lstStyle/>
            <a:p>
              <a:endParaRPr lang="en-US">
                <a:latin typeface="Gadugi" panose="020B0502040204020203" pitchFamily="34" charset="0"/>
                <a:ea typeface="Gadugi" panose="020B0502040204020203" pitchFamily="34" charset="0"/>
              </a:endParaRPr>
            </a:p>
          </p:txBody>
        </p:sp>
      </p:grpSp>
    </p:spTree>
    <p:extLst>
      <p:ext uri="{BB962C8B-B14F-4D97-AF65-F5344CB8AC3E}">
        <p14:creationId xmlns:p14="http://schemas.microsoft.com/office/powerpoint/2010/main" val="425756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BCC2F7-CF56-56F8-65C9-9FB3857ADA89}"/>
              </a:ext>
            </a:extLst>
          </p:cNvPr>
          <p:cNvSpPr/>
          <p:nvPr/>
        </p:nvSpPr>
        <p:spPr>
          <a:xfrm>
            <a:off x="1246981" y="0"/>
            <a:ext cx="7886700" cy="6858000"/>
          </a:xfrm>
          <a:prstGeom prst="rect">
            <a:avLst/>
          </a:prstGeom>
          <a:solidFill>
            <a:srgbClr val="8CC63F">
              <a:alpha val="25098"/>
            </a:srgbClr>
          </a:solidFill>
          <a:ln>
            <a:solidFill>
              <a:srgbClr val="8CC6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0419" name="Picture 3"/>
          <p:cNvPicPr>
            <a:picLocks noChangeAspect="1"/>
          </p:cNvPicPr>
          <p:nvPr/>
        </p:nvPicPr>
        <p:blipFill rotWithShape="1">
          <a:blip r:embed="rId3"/>
          <a:srcRect l="36438" r="13687" b="-1"/>
          <a:stretch/>
        </p:blipFill>
        <p:spPr bwMode="auto">
          <a:xfrm>
            <a:off x="5017277" y="930366"/>
            <a:ext cx="4001197" cy="5334930"/>
          </a:xfrm>
          <a:custGeom>
            <a:avLst/>
            <a:gdLst/>
            <a:ahLst/>
            <a:cxnLst/>
            <a:rect l="l" t="t" r="r" b="b"/>
            <a:pathLst>
              <a:path w="2232338" h="2232338">
                <a:moveTo>
                  <a:pt x="1116169" y="0"/>
                </a:moveTo>
                <a:cubicBezTo>
                  <a:pt x="1732612" y="0"/>
                  <a:pt x="2232338" y="499726"/>
                  <a:pt x="2232338" y="1116169"/>
                </a:cubicBezTo>
                <a:cubicBezTo>
                  <a:pt x="2232338" y="1732612"/>
                  <a:pt x="1732612" y="2232338"/>
                  <a:pt x="1116169" y="2232338"/>
                </a:cubicBezTo>
                <a:cubicBezTo>
                  <a:pt x="499726" y="2232338"/>
                  <a:pt x="0" y="1732612"/>
                  <a:pt x="0" y="1116169"/>
                </a:cubicBezTo>
                <a:cubicBezTo>
                  <a:pt x="0" y="499726"/>
                  <a:pt x="499726" y="0"/>
                  <a:pt x="1116169" y="0"/>
                </a:cubicBezTo>
                <a:close/>
              </a:path>
            </a:pathLst>
          </a:custGeom>
          <a:noFill/>
        </p:spPr>
      </p:pic>
      <p:sp>
        <p:nvSpPr>
          <p:cNvPr id="60418" name="Title 1"/>
          <p:cNvSpPr>
            <a:spLocks noGrp="1"/>
          </p:cNvSpPr>
          <p:nvPr>
            <p:ph type="title"/>
          </p:nvPr>
        </p:nvSpPr>
        <p:spPr>
          <a:xfrm>
            <a:off x="1246981" y="38554"/>
            <a:ext cx="7886700" cy="1325563"/>
          </a:xfrm>
        </p:spPr>
        <p:txBody>
          <a:bodyPr vert="horz" lIns="91440" tIns="45720" rIns="91440" bIns="45720" rtlCol="0" anchor="b">
            <a:normAutofit/>
          </a:bodyPr>
          <a:lstStyle/>
          <a:p>
            <a:r>
              <a:rPr lang="en-US" b="1" dirty="0">
                <a:solidFill>
                  <a:schemeClr val="bg2">
                    <a:lumMod val="25000"/>
                  </a:schemeClr>
                </a:solidFill>
                <a:latin typeface="Gadugi" panose="020B0502040204020203" pitchFamily="34" charset="0"/>
                <a:ea typeface="Gadugi" panose="020B0502040204020203" pitchFamily="34" charset="0"/>
              </a:rPr>
              <a:t>The Power of the Moment of Anticipation!!!</a:t>
            </a:r>
          </a:p>
        </p:txBody>
      </p:sp>
      <p:sp>
        <p:nvSpPr>
          <p:cNvPr id="60420" name="Content Placeholder 2"/>
          <p:cNvSpPr>
            <a:spLocks noGrp="1"/>
          </p:cNvSpPr>
          <p:nvPr>
            <p:ph idx="1"/>
          </p:nvPr>
        </p:nvSpPr>
        <p:spPr>
          <a:xfrm>
            <a:off x="1312296" y="2925797"/>
            <a:ext cx="3770298" cy="2122064"/>
          </a:xfrm>
        </p:spPr>
        <p:txBody>
          <a:bodyPr vert="horz" lIns="91440" tIns="45720" rIns="91440" bIns="45720" rtlCol="0">
            <a:normAutofit/>
          </a:bodyPr>
          <a:lstStyle/>
          <a:p>
            <a:pPr marL="0" indent="0">
              <a:buNone/>
            </a:pPr>
            <a:r>
              <a:rPr lang="en-US" dirty="0">
                <a:solidFill>
                  <a:schemeClr val="bg2">
                    <a:lumMod val="25000"/>
                  </a:schemeClr>
                </a:solidFill>
                <a:latin typeface="Gadugi" panose="020B0502040204020203" pitchFamily="34" charset="0"/>
                <a:ea typeface="Gadugi" panose="020B0502040204020203" pitchFamily="34" charset="0"/>
              </a:rPr>
              <a:t>Help the parent/caregiver harness the moment of anticipation</a:t>
            </a:r>
          </a:p>
        </p:txBody>
      </p:sp>
      <p:sp>
        <p:nvSpPr>
          <p:cNvPr id="2" name="Footer Placeholder 1">
            <a:extLst>
              <a:ext uri="{FF2B5EF4-FFF2-40B4-BE49-F238E27FC236}">
                <a16:creationId xmlns:a16="http://schemas.microsoft.com/office/drawing/2014/main" id="{E5DF73A6-C48E-8840-97DC-24A7991046C8}"/>
              </a:ext>
            </a:extLst>
          </p:cNvPr>
          <p:cNvSpPr>
            <a:spLocks noGrp="1"/>
          </p:cNvSpPr>
          <p:nvPr>
            <p:ph type="ftr" sz="quarter" idx="11"/>
          </p:nvPr>
        </p:nvSpPr>
        <p:spPr>
          <a:xfrm>
            <a:off x="3028950" y="6356350"/>
            <a:ext cx="3278544" cy="365125"/>
          </a:xfrm>
        </p:spPr>
        <p:txBody>
          <a:bodyPr/>
          <a:lstStyle/>
          <a:p>
            <a:r>
              <a:rPr lang="en-US" dirty="0"/>
              <a:t>Cindy Harrison, M.Sc., Reg. CASLPO Speech Language Pathologist</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600"/>
              </a:spcAft>
              <a:defRPr/>
            </a:pPr>
            <a:fld id="{3086ED41-1A2A-483F-AD6C-41C53A32F54C}" type="slidenum">
              <a:rPr lang="en-US" sz="1200">
                <a:solidFill>
                  <a:schemeClr val="tx1">
                    <a:tint val="75000"/>
                  </a:schemeClr>
                </a:solidFill>
                <a:latin typeface="+mn-lt"/>
              </a:rPr>
              <a:pPr algn="r" fontAlgn="auto">
                <a:spcBef>
                  <a:spcPts val="0"/>
                </a:spcBef>
                <a:spcAft>
                  <a:spcPts val="600"/>
                </a:spcAft>
                <a:defRPr/>
              </a:pPr>
              <a:t>20</a:t>
            </a:fld>
            <a:endParaRPr lang="en-US" sz="1200">
              <a:solidFill>
                <a:schemeClr val="tx1">
                  <a:tint val="75000"/>
                </a:schemeClr>
              </a:solidFill>
              <a:latin typeface="+mn-lt"/>
            </a:endParaRPr>
          </a:p>
        </p:txBody>
      </p:sp>
      <p:grpSp>
        <p:nvGrpSpPr>
          <p:cNvPr id="3" name="Group 2">
            <a:extLst>
              <a:ext uri="{FF2B5EF4-FFF2-40B4-BE49-F238E27FC236}">
                <a16:creationId xmlns:a16="http://schemas.microsoft.com/office/drawing/2014/main" id="{65C8777B-D34E-B5F0-F2B9-E2C3F502DDB7}"/>
              </a:ext>
            </a:extLst>
          </p:cNvPr>
          <p:cNvGrpSpPr/>
          <p:nvPr/>
        </p:nvGrpSpPr>
        <p:grpSpPr>
          <a:xfrm>
            <a:off x="0" y="0"/>
            <a:ext cx="1246981" cy="6858000"/>
            <a:chOff x="0" y="0"/>
            <a:chExt cx="421818" cy="3479800"/>
          </a:xfrm>
        </p:grpSpPr>
        <p:sp>
          <p:nvSpPr>
            <p:cNvPr id="5" name="Freeform 3">
              <a:extLst>
                <a:ext uri="{FF2B5EF4-FFF2-40B4-BE49-F238E27FC236}">
                  <a16:creationId xmlns:a16="http://schemas.microsoft.com/office/drawing/2014/main" id="{D8062EE8-6F43-252D-71B5-8DA551D256B2}"/>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8CC63F"/>
            </a:solidFill>
          </p:spPr>
          <p:txBody>
            <a:bodyPr/>
            <a:lstStyle/>
            <a:p>
              <a:endParaRPr lang="en-US">
                <a:latin typeface="Gadugi" panose="020B0502040204020203" pitchFamily="34" charset="0"/>
                <a:ea typeface="Gadugi" panose="020B0502040204020203" pitchFamily="34" charset="0"/>
              </a:endParaRPr>
            </a:p>
          </p:txBody>
        </p:sp>
      </p:grpSp>
    </p:spTree>
    <p:extLst>
      <p:ext uri="{BB962C8B-B14F-4D97-AF65-F5344CB8AC3E}">
        <p14:creationId xmlns:p14="http://schemas.microsoft.com/office/powerpoint/2010/main" val="2222101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2AB44-817D-A74C-86CB-641A94A016FB}"/>
              </a:ext>
            </a:extLst>
          </p:cNvPr>
          <p:cNvSpPr>
            <a:spLocks noGrp="1"/>
          </p:cNvSpPr>
          <p:nvPr>
            <p:ph type="title"/>
          </p:nvPr>
        </p:nvSpPr>
        <p:spPr>
          <a:xfrm>
            <a:off x="1246980" y="365125"/>
            <a:ext cx="7897020" cy="1325563"/>
          </a:xfrm>
        </p:spPr>
        <p:txBody>
          <a:bodyPr>
            <a:normAutofit/>
          </a:bodyPr>
          <a:lstStyle/>
          <a:p>
            <a:pPr algn="ctr"/>
            <a:r>
              <a:rPr lang="en-US" b="1" dirty="0">
                <a:latin typeface="Gadugi" panose="020B0502040204020203" pitchFamily="34" charset="0"/>
                <a:ea typeface="Gadugi" panose="020B0502040204020203" pitchFamily="34" charset="0"/>
              </a:rPr>
              <a:t>Harness the Power of Anticipation!</a:t>
            </a:r>
          </a:p>
        </p:txBody>
      </p:sp>
      <p:sp>
        <p:nvSpPr>
          <p:cNvPr id="3" name="Content Placeholder 2">
            <a:extLst>
              <a:ext uri="{FF2B5EF4-FFF2-40B4-BE49-F238E27FC236}">
                <a16:creationId xmlns:a16="http://schemas.microsoft.com/office/drawing/2014/main" id="{E8E82CD8-980E-CF40-9B31-5C1124E2B375}"/>
              </a:ext>
            </a:extLst>
          </p:cNvPr>
          <p:cNvSpPr>
            <a:spLocks noGrp="1"/>
          </p:cNvSpPr>
          <p:nvPr>
            <p:ph idx="1"/>
          </p:nvPr>
        </p:nvSpPr>
        <p:spPr>
          <a:xfrm>
            <a:off x="1627869" y="1825625"/>
            <a:ext cx="6887480" cy="4351338"/>
          </a:xfrm>
        </p:spPr>
        <p:txBody>
          <a:bodyPr>
            <a:normAutofit/>
          </a:bodyPr>
          <a:lstStyle/>
          <a:p>
            <a:pPr marL="0" indent="0">
              <a:buNone/>
            </a:pPr>
            <a:r>
              <a:rPr lang="en-US" dirty="0">
                <a:latin typeface="Gadugi" panose="020B0502040204020203" pitchFamily="34" charset="0"/>
                <a:ea typeface="Gadugi" panose="020B0502040204020203" pitchFamily="34" charset="0"/>
              </a:rPr>
              <a:t>Use the power of anticipation with a look for excited anticipation on your face</a:t>
            </a:r>
          </a:p>
          <a:p>
            <a:endParaRPr lang="en-US" dirty="0">
              <a:latin typeface="Gadugi" panose="020B0502040204020203" pitchFamily="34" charset="0"/>
              <a:ea typeface="Gadugi" panose="020B0502040204020203" pitchFamily="34" charset="0"/>
            </a:endParaRPr>
          </a:p>
          <a:p>
            <a:pPr marL="0" indent="0">
              <a:buNone/>
            </a:pPr>
            <a:r>
              <a:rPr lang="en-US" dirty="0">
                <a:latin typeface="Gadugi" panose="020B0502040204020203" pitchFamily="34" charset="0"/>
                <a:ea typeface="Gadugi" panose="020B0502040204020203" pitchFamily="34" charset="0"/>
              </a:rPr>
              <a:t>Some examples</a:t>
            </a:r>
          </a:p>
          <a:p>
            <a:pPr marL="801688" indent="0">
              <a:spcBef>
                <a:spcPts val="1800"/>
              </a:spcBef>
              <a:buNone/>
            </a:pPr>
            <a:r>
              <a:rPr lang="en-US" dirty="0">
                <a:latin typeface="Gadugi" panose="020B0502040204020203" pitchFamily="34" charset="0"/>
                <a:ea typeface="Gadugi" panose="020B0502040204020203" pitchFamily="34" charset="0"/>
              </a:rPr>
              <a:t>Tickle bunny</a:t>
            </a:r>
          </a:p>
          <a:p>
            <a:pPr marL="801688" indent="0">
              <a:spcBef>
                <a:spcPts val="1800"/>
              </a:spcBef>
              <a:buNone/>
            </a:pPr>
            <a:r>
              <a:rPr lang="en-US" dirty="0">
                <a:latin typeface="Gadugi" panose="020B0502040204020203" pitchFamily="34" charset="0"/>
                <a:ea typeface="Gadugi" panose="020B0502040204020203" pitchFamily="34" charset="0"/>
              </a:rPr>
              <a:t>I am going to get you!</a:t>
            </a:r>
          </a:p>
          <a:p>
            <a:pPr marL="801688" indent="0">
              <a:spcBef>
                <a:spcPts val="1800"/>
              </a:spcBef>
              <a:buNone/>
            </a:pPr>
            <a:r>
              <a:rPr lang="en-US" dirty="0">
                <a:latin typeface="Gadugi" panose="020B0502040204020203" pitchFamily="34" charset="0"/>
                <a:ea typeface="Gadugi" panose="020B0502040204020203" pitchFamily="34" charset="0"/>
              </a:rPr>
              <a:t>Got your nose!</a:t>
            </a:r>
          </a:p>
          <a:p>
            <a:pPr marL="801688" indent="0">
              <a:spcBef>
                <a:spcPts val="1800"/>
              </a:spcBef>
              <a:buNone/>
            </a:pPr>
            <a:r>
              <a:rPr lang="en-US" dirty="0">
                <a:latin typeface="Gadugi" panose="020B0502040204020203" pitchFamily="34" charset="0"/>
                <a:ea typeface="Gadugi" panose="020B0502040204020203" pitchFamily="34" charset="0"/>
              </a:rPr>
              <a:t>Pull my thumb!</a:t>
            </a:r>
          </a:p>
          <a:p>
            <a:pPr marL="801688" indent="0">
              <a:spcBef>
                <a:spcPts val="1800"/>
              </a:spcBef>
              <a:buNone/>
            </a:pPr>
            <a:r>
              <a:rPr lang="en-US" dirty="0">
                <a:latin typeface="Gadugi" panose="020B0502040204020203" pitchFamily="34" charset="0"/>
                <a:ea typeface="Gadugi" panose="020B0502040204020203" pitchFamily="34" charset="0"/>
              </a:rPr>
              <a:t>Peek a boo</a:t>
            </a:r>
          </a:p>
        </p:txBody>
      </p:sp>
      <p:sp>
        <p:nvSpPr>
          <p:cNvPr id="4" name="Footer Placeholder 3">
            <a:extLst>
              <a:ext uri="{FF2B5EF4-FFF2-40B4-BE49-F238E27FC236}">
                <a16:creationId xmlns:a16="http://schemas.microsoft.com/office/drawing/2014/main" id="{3F877DE5-1F30-EC47-BCFF-DACD8542DE4E}"/>
              </a:ext>
            </a:extLst>
          </p:cNvPr>
          <p:cNvSpPr>
            <a:spLocks noGrp="1"/>
          </p:cNvSpPr>
          <p:nvPr>
            <p:ph type="ftr" sz="quarter" idx="11"/>
          </p:nvPr>
        </p:nvSpPr>
        <p:spPr>
          <a:xfrm>
            <a:off x="3028950" y="6356350"/>
            <a:ext cx="3829050" cy="365125"/>
          </a:xfrm>
        </p:spPr>
        <p:txBody>
          <a:bodyPr/>
          <a:lstStyle/>
          <a:p>
            <a:r>
              <a:rPr lang="en-US" dirty="0"/>
              <a:t>Cindy Harrison, M.Sc., Reg. CASLPO Speech Language Pathologist</a:t>
            </a:r>
          </a:p>
        </p:txBody>
      </p:sp>
      <p:grpSp>
        <p:nvGrpSpPr>
          <p:cNvPr id="7" name="Group 6">
            <a:extLst>
              <a:ext uri="{FF2B5EF4-FFF2-40B4-BE49-F238E27FC236}">
                <a16:creationId xmlns:a16="http://schemas.microsoft.com/office/drawing/2014/main" id="{A29DAA85-129D-673B-424C-6E857EDE77F8}"/>
              </a:ext>
            </a:extLst>
          </p:cNvPr>
          <p:cNvGrpSpPr/>
          <p:nvPr/>
        </p:nvGrpSpPr>
        <p:grpSpPr>
          <a:xfrm>
            <a:off x="0" y="0"/>
            <a:ext cx="1246981" cy="6858000"/>
            <a:chOff x="0" y="0"/>
            <a:chExt cx="421818" cy="3479800"/>
          </a:xfrm>
          <a:solidFill>
            <a:srgbClr val="00B0F0"/>
          </a:solidFill>
        </p:grpSpPr>
        <p:sp>
          <p:nvSpPr>
            <p:cNvPr id="9" name="Freeform 5">
              <a:extLst>
                <a:ext uri="{FF2B5EF4-FFF2-40B4-BE49-F238E27FC236}">
                  <a16:creationId xmlns:a16="http://schemas.microsoft.com/office/drawing/2014/main" id="{A3631C7F-1390-34C0-A82D-0F85034805F3}"/>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grpFill/>
          </p:spPr>
          <p:txBody>
            <a:bodyPr/>
            <a:lstStyle/>
            <a:p>
              <a:endParaRPr lang="en-US"/>
            </a:p>
          </p:txBody>
        </p:sp>
      </p:grpSp>
      <p:sp>
        <p:nvSpPr>
          <p:cNvPr id="17" name="AutoShape 11">
            <a:extLst>
              <a:ext uri="{FF2B5EF4-FFF2-40B4-BE49-F238E27FC236}">
                <a16:creationId xmlns:a16="http://schemas.microsoft.com/office/drawing/2014/main" id="{A6596889-6F08-0E94-CF90-97E4DBE13B15}"/>
              </a:ext>
            </a:extLst>
          </p:cNvPr>
          <p:cNvSpPr/>
          <p:nvPr/>
        </p:nvSpPr>
        <p:spPr>
          <a:xfrm>
            <a:off x="1408922" y="1513892"/>
            <a:ext cx="7324531" cy="0"/>
          </a:xfrm>
          <a:prstGeom prst="line">
            <a:avLst/>
          </a:prstGeom>
          <a:ln w="38100" cap="flat">
            <a:solidFill>
              <a:srgbClr val="921D8F"/>
            </a:solidFill>
            <a:prstDash val="solid"/>
            <a:headEnd type="none" w="sm" len="sm"/>
            <a:tailEnd type="none" w="sm" len="sm"/>
          </a:ln>
        </p:spPr>
        <p:txBody>
          <a:bodyPr/>
          <a:lstStyle/>
          <a:p>
            <a:endParaRPr lang="en-US"/>
          </a:p>
        </p:txBody>
      </p:sp>
      <p:pic>
        <p:nvPicPr>
          <p:cNvPr id="19" name="Picture 9">
            <a:extLst>
              <a:ext uri="{FF2B5EF4-FFF2-40B4-BE49-F238E27FC236}">
                <a16:creationId xmlns:a16="http://schemas.microsoft.com/office/drawing/2014/main" id="{65E7F29A-0C46-8ECC-69B6-78ECE674FE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19018" y="3388436"/>
            <a:ext cx="437894" cy="443539"/>
          </a:xfrm>
          <a:prstGeom prst="rect">
            <a:avLst/>
          </a:prstGeom>
        </p:spPr>
      </p:pic>
      <p:pic>
        <p:nvPicPr>
          <p:cNvPr id="21" name="Picture 9">
            <a:extLst>
              <a:ext uri="{FF2B5EF4-FFF2-40B4-BE49-F238E27FC236}">
                <a16:creationId xmlns:a16="http://schemas.microsoft.com/office/drawing/2014/main" id="{1418023E-37FD-F04A-9114-C43DC129C3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19018" y="3899444"/>
            <a:ext cx="437894" cy="443539"/>
          </a:xfrm>
          <a:prstGeom prst="rect">
            <a:avLst/>
          </a:prstGeom>
        </p:spPr>
      </p:pic>
      <p:pic>
        <p:nvPicPr>
          <p:cNvPr id="23" name="Picture 9">
            <a:extLst>
              <a:ext uri="{FF2B5EF4-FFF2-40B4-BE49-F238E27FC236}">
                <a16:creationId xmlns:a16="http://schemas.microsoft.com/office/drawing/2014/main" id="{0C1C3671-754C-9C2F-97EC-DC07E9070C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24756" y="4401114"/>
            <a:ext cx="437894" cy="443539"/>
          </a:xfrm>
          <a:prstGeom prst="rect">
            <a:avLst/>
          </a:prstGeom>
        </p:spPr>
      </p:pic>
      <p:pic>
        <p:nvPicPr>
          <p:cNvPr id="25" name="Picture 9">
            <a:extLst>
              <a:ext uri="{FF2B5EF4-FFF2-40B4-BE49-F238E27FC236}">
                <a16:creationId xmlns:a16="http://schemas.microsoft.com/office/drawing/2014/main" id="{E39E693E-798A-F8FE-30D2-9B72EE2AF1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24756" y="4909731"/>
            <a:ext cx="437894" cy="443539"/>
          </a:xfrm>
          <a:prstGeom prst="rect">
            <a:avLst/>
          </a:prstGeom>
        </p:spPr>
      </p:pic>
      <p:pic>
        <p:nvPicPr>
          <p:cNvPr id="26" name="Picture 9">
            <a:extLst>
              <a:ext uri="{FF2B5EF4-FFF2-40B4-BE49-F238E27FC236}">
                <a16:creationId xmlns:a16="http://schemas.microsoft.com/office/drawing/2014/main" id="{5F53BED0-7F41-592D-38FC-B163C451AB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24756" y="5432312"/>
            <a:ext cx="437894" cy="443539"/>
          </a:xfrm>
          <a:prstGeom prst="rect">
            <a:avLst/>
          </a:prstGeom>
        </p:spPr>
      </p:pic>
    </p:spTree>
    <p:extLst>
      <p:ext uri="{BB962C8B-B14F-4D97-AF65-F5344CB8AC3E}">
        <p14:creationId xmlns:p14="http://schemas.microsoft.com/office/powerpoint/2010/main" val="3083734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5D4E93-7ABE-B6C5-C427-16B55C44DFCB}"/>
              </a:ext>
            </a:extLst>
          </p:cNvPr>
          <p:cNvSpPr/>
          <p:nvPr/>
        </p:nvSpPr>
        <p:spPr>
          <a:xfrm>
            <a:off x="1258345" y="0"/>
            <a:ext cx="7885655" cy="6858000"/>
          </a:xfrm>
          <a:prstGeom prst="rect">
            <a:avLst/>
          </a:prstGeom>
          <a:solidFill>
            <a:srgbClr val="92278F">
              <a:alpha val="5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346" name="Title 1"/>
          <p:cNvSpPr>
            <a:spLocks noGrp="1"/>
          </p:cNvSpPr>
          <p:nvPr>
            <p:ph type="title"/>
          </p:nvPr>
        </p:nvSpPr>
        <p:spPr>
          <a:xfrm>
            <a:off x="1258346" y="365125"/>
            <a:ext cx="7257003" cy="1325563"/>
          </a:xfrm>
        </p:spPr>
        <p:txBody>
          <a:bodyPr>
            <a:normAutofit/>
          </a:bodyPr>
          <a:lstStyle/>
          <a:p>
            <a:r>
              <a:rPr lang="en-AU" dirty="0">
                <a:latin typeface="Gadugi" panose="020B0502040204020203" pitchFamily="34" charset="0"/>
                <a:ea typeface="Gadugi" panose="020B0502040204020203" pitchFamily="34" charset="0"/>
              </a:rPr>
              <a:t>Co-Regulation &amp; Affective exchange! </a:t>
            </a:r>
          </a:p>
        </p:txBody>
      </p:sp>
      <p:sp>
        <p:nvSpPr>
          <p:cNvPr id="57347" name="Content Placeholder 2"/>
          <p:cNvSpPr>
            <a:spLocks noGrp="1"/>
          </p:cNvSpPr>
          <p:nvPr>
            <p:ph idx="1"/>
          </p:nvPr>
        </p:nvSpPr>
        <p:spPr>
          <a:xfrm>
            <a:off x="1334278" y="1825625"/>
            <a:ext cx="7181072" cy="4351338"/>
          </a:xfrm>
        </p:spPr>
        <p:txBody>
          <a:bodyPr>
            <a:normAutofit/>
          </a:bodyPr>
          <a:lstStyle/>
          <a:p>
            <a:pPr marL="0" indent="0">
              <a:buNone/>
            </a:pPr>
            <a:r>
              <a:rPr lang="en-GB" dirty="0">
                <a:latin typeface="Gadugi" panose="020B0502040204020203" pitchFamily="34" charset="0"/>
                <a:ea typeface="Gadugi" panose="020B0502040204020203" pitchFamily="34" charset="0"/>
              </a:rPr>
              <a:t>With the ‘I’ in mind…..</a:t>
            </a:r>
          </a:p>
          <a:p>
            <a:r>
              <a:rPr lang="en-GB" dirty="0">
                <a:latin typeface="Gadugi" panose="020B0502040204020203" pitchFamily="34" charset="0"/>
                <a:ea typeface="Gadugi" panose="020B0502040204020203" pitchFamily="34" charset="0"/>
              </a:rPr>
              <a:t>	Peek a Boo…</a:t>
            </a:r>
          </a:p>
          <a:p>
            <a:r>
              <a:rPr lang="en-GB" dirty="0">
                <a:latin typeface="Gadugi" panose="020B0502040204020203" pitchFamily="34" charset="0"/>
                <a:ea typeface="Gadugi" panose="020B0502040204020203" pitchFamily="34" charset="0"/>
              </a:rPr>
              <a:t>	Sensory Action games…</a:t>
            </a:r>
          </a:p>
          <a:p>
            <a:r>
              <a:rPr lang="en-US" dirty="0">
                <a:latin typeface="Gadugi" panose="020B0502040204020203" pitchFamily="34" charset="0"/>
                <a:ea typeface="Gadugi" panose="020B0502040204020203" pitchFamily="34" charset="0"/>
              </a:rPr>
              <a:t>	Rhyme and Action songs!</a:t>
            </a:r>
          </a:p>
          <a:p>
            <a:r>
              <a:rPr lang="en-US" dirty="0">
                <a:latin typeface="Gadugi" panose="020B0502040204020203" pitchFamily="34" charset="0"/>
                <a:ea typeface="Gadugi" panose="020B0502040204020203" pitchFamily="34" charset="0"/>
              </a:rPr>
              <a:t>	I’m coming to get you!</a:t>
            </a:r>
          </a:p>
          <a:p>
            <a:r>
              <a:rPr lang="en-US" dirty="0">
                <a:latin typeface="Gadugi" panose="020B0502040204020203" pitchFamily="34" charset="0"/>
                <a:ea typeface="Gadugi" panose="020B0502040204020203" pitchFamily="34" charset="0"/>
              </a:rPr>
              <a:t>	Watch my face Watch your face!</a:t>
            </a:r>
          </a:p>
          <a:p>
            <a:r>
              <a:rPr lang="en-US" dirty="0">
                <a:latin typeface="Gadugi" panose="020B0502040204020203" pitchFamily="34" charset="0"/>
                <a:ea typeface="Gadugi" panose="020B0502040204020203" pitchFamily="34" charset="0"/>
              </a:rPr>
              <a:t>	Early speech sound play</a:t>
            </a:r>
          </a:p>
          <a:p>
            <a:r>
              <a:rPr lang="en-US" dirty="0">
                <a:latin typeface="Gadugi" panose="020B0502040204020203" pitchFamily="34" charset="0"/>
                <a:ea typeface="Gadugi" panose="020B0502040204020203" pitchFamily="34" charset="0"/>
              </a:rPr>
              <a:t>	Tickle monster!</a:t>
            </a:r>
          </a:p>
        </p:txBody>
      </p:sp>
      <p:sp>
        <p:nvSpPr>
          <p:cNvPr id="2" name="Footer Placeholder 1">
            <a:extLst>
              <a:ext uri="{FF2B5EF4-FFF2-40B4-BE49-F238E27FC236}">
                <a16:creationId xmlns:a16="http://schemas.microsoft.com/office/drawing/2014/main" id="{8F1C4C12-E862-5F41-8ECC-D2823B969D1C}"/>
              </a:ext>
            </a:extLst>
          </p:cNvPr>
          <p:cNvSpPr>
            <a:spLocks noGrp="1"/>
          </p:cNvSpPr>
          <p:nvPr>
            <p:ph type="ftr" sz="quarter" idx="11"/>
          </p:nvPr>
        </p:nvSpPr>
        <p:spPr>
          <a:xfrm>
            <a:off x="1541550" y="6456833"/>
            <a:ext cx="3334528" cy="365125"/>
          </a:xfrm>
        </p:spPr>
        <p:txBody>
          <a:bodyPr/>
          <a:lstStyle/>
          <a:p>
            <a:r>
              <a:rPr lang="en-US" dirty="0"/>
              <a:t>Cindy Harrison, M.Sc., Reg. CASLPO Speech Language Pathologist</a:t>
            </a:r>
          </a:p>
        </p:txBody>
      </p:sp>
      <p:pic>
        <p:nvPicPr>
          <p:cNvPr id="57348" name="Picture 4"/>
          <p:cNvPicPr>
            <a:picLocks noChangeAspect="1"/>
          </p:cNvPicPr>
          <p:nvPr/>
        </p:nvPicPr>
        <p:blipFill rotWithShape="1">
          <a:blip r:embed="rId3"/>
          <a:srcRect l="18186" r="5013" b="1"/>
          <a:stretch/>
        </p:blipFill>
        <p:spPr bwMode="auto">
          <a:xfrm>
            <a:off x="4965970" y="1295416"/>
            <a:ext cx="4178030"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p:spPr>
      </p:pic>
      <p:grpSp>
        <p:nvGrpSpPr>
          <p:cNvPr id="3" name="Group 2">
            <a:extLst>
              <a:ext uri="{FF2B5EF4-FFF2-40B4-BE49-F238E27FC236}">
                <a16:creationId xmlns:a16="http://schemas.microsoft.com/office/drawing/2014/main" id="{D9E1F272-A79F-7B03-D23F-BE47B0DFDEAE}"/>
              </a:ext>
            </a:extLst>
          </p:cNvPr>
          <p:cNvGrpSpPr/>
          <p:nvPr/>
        </p:nvGrpSpPr>
        <p:grpSpPr>
          <a:xfrm>
            <a:off x="0" y="0"/>
            <a:ext cx="1258347" cy="6858000"/>
            <a:chOff x="0" y="0"/>
            <a:chExt cx="425663" cy="3479800"/>
          </a:xfrm>
        </p:grpSpPr>
        <p:sp>
          <p:nvSpPr>
            <p:cNvPr id="4" name="Freeform 7">
              <a:extLst>
                <a:ext uri="{FF2B5EF4-FFF2-40B4-BE49-F238E27FC236}">
                  <a16:creationId xmlns:a16="http://schemas.microsoft.com/office/drawing/2014/main" id="{E1368ADD-00D9-A070-C702-2C9ED709365A}"/>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solidFill>
              <a:srgbClr val="921D8F"/>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984131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8A43E-D7F0-0C46-9907-90181CE09FE1}"/>
              </a:ext>
            </a:extLst>
          </p:cNvPr>
          <p:cNvSpPr>
            <a:spLocks noGrp="1"/>
          </p:cNvSpPr>
          <p:nvPr>
            <p:ph type="title"/>
          </p:nvPr>
        </p:nvSpPr>
        <p:spPr>
          <a:xfrm>
            <a:off x="1258346" y="365125"/>
            <a:ext cx="7596405" cy="1325563"/>
          </a:xfrm>
        </p:spPr>
        <p:txBody>
          <a:bodyPr>
            <a:normAutofit/>
          </a:bodyPr>
          <a:lstStyle/>
          <a:p>
            <a:r>
              <a:rPr lang="en-US" b="1" dirty="0">
                <a:latin typeface="Gadugi" panose="020B0502040204020203" pitchFamily="34" charset="0"/>
                <a:ea typeface="Gadugi" panose="020B0502040204020203" pitchFamily="34" charset="0"/>
              </a:rPr>
              <a:t>Follow your child’s interests</a:t>
            </a:r>
          </a:p>
        </p:txBody>
      </p:sp>
      <p:sp>
        <p:nvSpPr>
          <p:cNvPr id="3" name="Content Placeholder 2">
            <a:extLst>
              <a:ext uri="{FF2B5EF4-FFF2-40B4-BE49-F238E27FC236}">
                <a16:creationId xmlns:a16="http://schemas.microsoft.com/office/drawing/2014/main" id="{5774DE0F-0A8D-984D-B040-62BE9DC1757D}"/>
              </a:ext>
            </a:extLst>
          </p:cNvPr>
          <p:cNvSpPr>
            <a:spLocks noGrp="1"/>
          </p:cNvSpPr>
          <p:nvPr>
            <p:ph idx="1"/>
          </p:nvPr>
        </p:nvSpPr>
        <p:spPr>
          <a:xfrm>
            <a:off x="1258346" y="1825625"/>
            <a:ext cx="7257003" cy="4351338"/>
          </a:xfrm>
        </p:spPr>
        <p:txBody>
          <a:bodyPr anchor="t">
            <a:normAutofit/>
          </a:bodyPr>
          <a:lstStyle/>
          <a:p>
            <a:r>
              <a:rPr lang="en-US" dirty="0">
                <a:latin typeface="Gadugi" panose="020B0502040204020203" pitchFamily="34" charset="0"/>
                <a:ea typeface="Gadugi" panose="020B0502040204020203" pitchFamily="34" charset="0"/>
              </a:rPr>
              <a:t>Some people feel that you should not reinforce your child’s ”obsessions” or intense interests</a:t>
            </a:r>
          </a:p>
          <a:p>
            <a:r>
              <a:rPr lang="en-US" dirty="0">
                <a:latin typeface="Gadugi" panose="020B0502040204020203" pitchFamily="34" charset="0"/>
                <a:ea typeface="Gadugi" panose="020B0502040204020203" pitchFamily="34" charset="0"/>
              </a:rPr>
              <a:t>These interests are often the “way in” to meaningful interactions</a:t>
            </a:r>
          </a:p>
          <a:p>
            <a:r>
              <a:rPr lang="en-US" dirty="0">
                <a:latin typeface="Gadugi" panose="020B0502040204020203" pitchFamily="34" charset="0"/>
                <a:ea typeface="Gadugi" panose="020B0502040204020203" pitchFamily="34" charset="0"/>
              </a:rPr>
              <a:t>During sessions where you are trying to get engagement follow your child’s lead and interests </a:t>
            </a:r>
          </a:p>
          <a:p>
            <a:r>
              <a:rPr lang="en-US" dirty="0">
                <a:latin typeface="Gadugi" panose="020B0502040204020203" pitchFamily="34" charset="0"/>
                <a:ea typeface="Gadugi" panose="020B0502040204020203" pitchFamily="34" charset="0"/>
              </a:rPr>
              <a:t>Join in what the child is doing</a:t>
            </a:r>
          </a:p>
          <a:p>
            <a:r>
              <a:rPr lang="en-US" dirty="0">
                <a:latin typeface="Gadugi" panose="020B0502040204020203" pitchFamily="34" charset="0"/>
                <a:ea typeface="Gadugi" panose="020B0502040204020203" pitchFamily="34" charset="0"/>
              </a:rPr>
              <a:t>YOU be the toy!!!!</a:t>
            </a:r>
          </a:p>
        </p:txBody>
      </p:sp>
      <p:sp>
        <p:nvSpPr>
          <p:cNvPr id="4" name="Footer Placeholder 3">
            <a:extLst>
              <a:ext uri="{FF2B5EF4-FFF2-40B4-BE49-F238E27FC236}">
                <a16:creationId xmlns:a16="http://schemas.microsoft.com/office/drawing/2014/main" id="{D1F331CA-AF0E-4148-94A2-FD3A39A88AF3}"/>
              </a:ext>
            </a:extLst>
          </p:cNvPr>
          <p:cNvSpPr>
            <a:spLocks noGrp="1"/>
          </p:cNvSpPr>
          <p:nvPr>
            <p:ph type="ftr" sz="quarter" idx="11"/>
          </p:nvPr>
        </p:nvSpPr>
        <p:spPr>
          <a:xfrm>
            <a:off x="3028949" y="6356350"/>
            <a:ext cx="3539801" cy="365125"/>
          </a:xfrm>
        </p:spPr>
        <p:txBody>
          <a:bodyPr/>
          <a:lstStyle/>
          <a:p>
            <a:r>
              <a:rPr lang="en-US" dirty="0"/>
              <a:t>Cindy Harrison, M.Sc., Reg. CASLPO Speech Language Pathologist</a:t>
            </a:r>
          </a:p>
        </p:txBody>
      </p:sp>
      <p:grpSp>
        <p:nvGrpSpPr>
          <p:cNvPr id="5" name="Group 4">
            <a:extLst>
              <a:ext uri="{FF2B5EF4-FFF2-40B4-BE49-F238E27FC236}">
                <a16:creationId xmlns:a16="http://schemas.microsoft.com/office/drawing/2014/main" id="{7BC7C464-9DDB-ADB7-8CCF-1082734E5F72}"/>
              </a:ext>
            </a:extLst>
          </p:cNvPr>
          <p:cNvGrpSpPr/>
          <p:nvPr/>
        </p:nvGrpSpPr>
        <p:grpSpPr>
          <a:xfrm>
            <a:off x="0" y="0"/>
            <a:ext cx="1258347" cy="6858000"/>
            <a:chOff x="0" y="0"/>
            <a:chExt cx="425663" cy="3479800"/>
          </a:xfrm>
        </p:grpSpPr>
        <p:sp>
          <p:nvSpPr>
            <p:cNvPr id="6" name="Freeform 7">
              <a:extLst>
                <a:ext uri="{FF2B5EF4-FFF2-40B4-BE49-F238E27FC236}">
                  <a16:creationId xmlns:a16="http://schemas.microsoft.com/office/drawing/2014/main" id="{A4783350-2CF3-E81D-3DB8-55A8C9B0C742}"/>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solidFill>
              <a:srgbClr val="921D8F"/>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pic>
        <p:nvPicPr>
          <p:cNvPr id="13" name="Graphic 12" descr="A circle filled with diagonal lines">
            <a:extLst>
              <a:ext uri="{FF2B5EF4-FFF2-40B4-BE49-F238E27FC236}">
                <a16:creationId xmlns:a16="http://schemas.microsoft.com/office/drawing/2014/main" id="{E3A4B36B-7DB7-AE89-C4DB-806304625C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61512" y="3889634"/>
            <a:ext cx="3248284" cy="3248284"/>
          </a:xfrm>
          <a:prstGeom prst="rect">
            <a:avLst/>
          </a:prstGeom>
        </p:spPr>
      </p:pic>
      <p:sp>
        <p:nvSpPr>
          <p:cNvPr id="15" name="AutoShape 13">
            <a:extLst>
              <a:ext uri="{FF2B5EF4-FFF2-40B4-BE49-F238E27FC236}">
                <a16:creationId xmlns:a16="http://schemas.microsoft.com/office/drawing/2014/main" id="{BC3DF840-70C5-7CFF-60E2-E73997D617BF}"/>
              </a:ext>
            </a:extLst>
          </p:cNvPr>
          <p:cNvSpPr/>
          <p:nvPr/>
        </p:nvSpPr>
        <p:spPr>
          <a:xfrm>
            <a:off x="1692211" y="1453243"/>
            <a:ext cx="4360853" cy="0"/>
          </a:xfrm>
          <a:prstGeom prst="line">
            <a:avLst/>
          </a:prstGeom>
          <a:ln w="38100" cap="flat">
            <a:solidFill>
              <a:srgbClr val="00B0F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769342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322" name="Title 1"/>
          <p:cNvSpPr>
            <a:spLocks noGrp="1"/>
          </p:cNvSpPr>
          <p:nvPr>
            <p:ph type="title"/>
          </p:nvPr>
        </p:nvSpPr>
        <p:spPr>
          <a:xfrm>
            <a:off x="1263598" y="365125"/>
            <a:ext cx="4837456" cy="1325563"/>
          </a:xfrm>
        </p:spPr>
        <p:txBody>
          <a:bodyPr>
            <a:normAutofit/>
          </a:bodyPr>
          <a:lstStyle/>
          <a:p>
            <a:pPr eaLnBrk="1" hangingPunct="1"/>
            <a:r>
              <a:rPr lang="en-US" b="1" dirty="0">
                <a:latin typeface="Gadugi" panose="020B0502040204020203" pitchFamily="34" charset="0"/>
                <a:ea typeface="Gadugi" panose="020B0502040204020203" pitchFamily="34" charset="0"/>
              </a:rPr>
              <a:t>Open and Close Circles </a:t>
            </a:r>
          </a:p>
        </p:txBody>
      </p:sp>
      <p:sp>
        <p:nvSpPr>
          <p:cNvPr id="3" name="Content Placeholder 2"/>
          <p:cNvSpPr>
            <a:spLocks noGrp="1"/>
          </p:cNvSpPr>
          <p:nvPr>
            <p:ph idx="1"/>
          </p:nvPr>
        </p:nvSpPr>
        <p:spPr>
          <a:xfrm>
            <a:off x="1246980" y="1825625"/>
            <a:ext cx="3702373" cy="4351338"/>
          </a:xfrm>
        </p:spPr>
        <p:txBody>
          <a:bodyPr rtlCol="0">
            <a:normAutofit lnSpcReduction="10000"/>
          </a:bodyPr>
          <a:lstStyle/>
          <a:p>
            <a:pPr eaLnBrk="1" fontAlgn="auto" hangingPunct="1">
              <a:spcAft>
                <a:spcPts val="0"/>
              </a:spcAft>
              <a:buFont typeface="Arial"/>
              <a:buChar char="•"/>
              <a:defRPr/>
            </a:pPr>
            <a:r>
              <a:rPr lang="en-US" sz="1900" dirty="0">
                <a:latin typeface="Gadugi" panose="020B0502040204020203" pitchFamily="34" charset="0"/>
                <a:ea typeface="Gadugi" panose="020B0502040204020203" pitchFamily="34" charset="0"/>
              </a:rPr>
              <a:t>Treat every behavior as purposeful</a:t>
            </a:r>
          </a:p>
          <a:p>
            <a:pPr eaLnBrk="1" fontAlgn="auto" hangingPunct="1">
              <a:spcAft>
                <a:spcPts val="0"/>
              </a:spcAft>
              <a:buFont typeface="Arial"/>
              <a:buChar char="•"/>
              <a:defRPr/>
            </a:pPr>
            <a:r>
              <a:rPr lang="en-US" sz="1900" dirty="0">
                <a:latin typeface="Gadugi" panose="020B0502040204020203" pitchFamily="34" charset="0"/>
                <a:ea typeface="Gadugi" panose="020B0502040204020203" pitchFamily="34" charset="0"/>
              </a:rPr>
              <a:t>Go for the circles of communication (you open the circle – initiate and your child closes the circle – respond)</a:t>
            </a:r>
          </a:p>
          <a:p>
            <a:pPr eaLnBrk="1" fontAlgn="auto" hangingPunct="1">
              <a:spcAft>
                <a:spcPts val="0"/>
              </a:spcAft>
              <a:buFont typeface="Arial"/>
              <a:buChar char="•"/>
              <a:defRPr/>
            </a:pPr>
            <a:r>
              <a:rPr lang="en-US" sz="1900" dirty="0">
                <a:latin typeface="Gadugi" panose="020B0502040204020203" pitchFamily="34" charset="0"/>
                <a:ea typeface="Gadugi" panose="020B0502040204020203" pitchFamily="34" charset="0"/>
              </a:rPr>
              <a:t>Encourage the caregiver to observe all non verbal communications as communicative and intentional</a:t>
            </a:r>
          </a:p>
          <a:p>
            <a:pPr eaLnBrk="1" fontAlgn="auto" hangingPunct="1">
              <a:spcAft>
                <a:spcPts val="0"/>
              </a:spcAft>
              <a:buFont typeface="Arial"/>
              <a:buChar char="•"/>
              <a:defRPr/>
            </a:pPr>
            <a:r>
              <a:rPr lang="en-US" sz="1900" dirty="0">
                <a:latin typeface="Gadugi" panose="020B0502040204020203" pitchFamily="34" charset="0"/>
                <a:ea typeface="Gadugi" panose="020B0502040204020203" pitchFamily="34" charset="0"/>
              </a:rPr>
              <a:t>Support the ‘affective dance’</a:t>
            </a:r>
          </a:p>
          <a:p>
            <a:pPr eaLnBrk="1" fontAlgn="auto" hangingPunct="1">
              <a:spcAft>
                <a:spcPts val="0"/>
              </a:spcAft>
              <a:buFont typeface="Arial"/>
              <a:buChar char="•"/>
              <a:defRPr/>
            </a:pPr>
            <a:r>
              <a:rPr lang="en-US" sz="1900" dirty="0">
                <a:latin typeface="Gadugi" panose="020B0502040204020203" pitchFamily="34" charset="0"/>
                <a:ea typeface="Gadugi" panose="020B0502040204020203" pitchFamily="34" charset="0"/>
              </a:rPr>
              <a:t>Help alleviate any ‘mismatch’ between the caregiver and child</a:t>
            </a:r>
          </a:p>
          <a:p>
            <a:pPr eaLnBrk="1" fontAlgn="auto" hangingPunct="1">
              <a:spcAft>
                <a:spcPts val="0"/>
              </a:spcAft>
              <a:buFont typeface="Arial"/>
              <a:buChar char="•"/>
              <a:defRPr/>
            </a:pPr>
            <a:r>
              <a:rPr lang="en-US" sz="1900" dirty="0">
                <a:latin typeface="Gadugi" panose="020B0502040204020203" pitchFamily="34" charset="0"/>
                <a:ea typeface="Gadugi" panose="020B0502040204020203" pitchFamily="34" charset="0"/>
              </a:rPr>
              <a:t>Help the caregiver to ‘read’ the child’s affect cues </a:t>
            </a:r>
          </a:p>
          <a:p>
            <a:pPr eaLnBrk="1" fontAlgn="auto" hangingPunct="1">
              <a:spcAft>
                <a:spcPts val="0"/>
              </a:spcAft>
              <a:buFont typeface="Arial"/>
              <a:buChar char="•"/>
              <a:defRPr/>
            </a:pPr>
            <a:endParaRPr lang="en-US" sz="1900" dirty="0"/>
          </a:p>
        </p:txBody>
      </p:sp>
      <p:pic>
        <p:nvPicPr>
          <p:cNvPr id="56326" name="Picture 5"/>
          <p:cNvPicPr>
            <a:picLocks noChangeAspect="1"/>
          </p:cNvPicPr>
          <p:nvPr/>
        </p:nvPicPr>
        <p:blipFill rotWithShape="1">
          <a:blip r:embed="rId3"/>
          <a:srcRect l="38196" r="11856"/>
          <a:stretch/>
        </p:blipFill>
        <p:spPr bwMode="auto">
          <a:xfrm>
            <a:off x="4965970" y="1295416"/>
            <a:ext cx="4178030"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p:spPr>
      </p:pic>
      <p:sp>
        <p:nvSpPr>
          <p:cNvPr id="77" name="Oval 76">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2588" y="1656147"/>
            <a:ext cx="409575"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9" name="Arc 78">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054" y="587516"/>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1931437" y="6356350"/>
            <a:ext cx="3349690" cy="365125"/>
          </a:xfrm>
        </p:spPr>
        <p:txBody>
          <a:bodyPr>
            <a:normAutofit/>
          </a:bodyPr>
          <a:lstStyle/>
          <a:p>
            <a:pPr algn="l">
              <a:defRPr/>
            </a:pPr>
            <a:r>
              <a:rPr lang="en-US" dirty="0"/>
              <a:t>Cindy Harrison, M.Sc., Reg. CASLPO Speech Language Pathologist</a:t>
            </a:r>
          </a:p>
        </p:txBody>
      </p:sp>
      <p:grpSp>
        <p:nvGrpSpPr>
          <p:cNvPr id="2" name="Group 1">
            <a:extLst>
              <a:ext uri="{FF2B5EF4-FFF2-40B4-BE49-F238E27FC236}">
                <a16:creationId xmlns:a16="http://schemas.microsoft.com/office/drawing/2014/main" id="{F6A0B43B-3A06-F0B0-45C7-247B81C07593}"/>
              </a:ext>
            </a:extLst>
          </p:cNvPr>
          <p:cNvGrpSpPr/>
          <p:nvPr/>
        </p:nvGrpSpPr>
        <p:grpSpPr>
          <a:xfrm>
            <a:off x="0" y="0"/>
            <a:ext cx="1246981" cy="6858000"/>
            <a:chOff x="0" y="0"/>
            <a:chExt cx="421818" cy="3479800"/>
          </a:xfrm>
        </p:grpSpPr>
        <p:sp>
          <p:nvSpPr>
            <p:cNvPr id="5" name="Freeform 3">
              <a:extLst>
                <a:ext uri="{FF2B5EF4-FFF2-40B4-BE49-F238E27FC236}">
                  <a16:creationId xmlns:a16="http://schemas.microsoft.com/office/drawing/2014/main" id="{ECBA8430-829A-B671-64A9-BC2E04D5F6FA}"/>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8CC63F"/>
            </a:solidFill>
          </p:spPr>
          <p:txBody>
            <a:bodyPr/>
            <a:lstStyle/>
            <a:p>
              <a:endParaRPr lang="en-US">
                <a:latin typeface="Gadugi" panose="020B0502040204020203" pitchFamily="34" charset="0"/>
                <a:ea typeface="Gadugi" panose="020B0502040204020203" pitchFamily="34" charset="0"/>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F91CE-8009-1D47-BEF2-24A562033C8A}"/>
              </a:ext>
            </a:extLst>
          </p:cNvPr>
          <p:cNvSpPr>
            <a:spLocks noGrp="1"/>
          </p:cNvSpPr>
          <p:nvPr>
            <p:ph type="title"/>
          </p:nvPr>
        </p:nvSpPr>
        <p:spPr>
          <a:xfrm>
            <a:off x="1246980" y="365125"/>
            <a:ext cx="7691747" cy="1325563"/>
          </a:xfrm>
        </p:spPr>
        <p:txBody>
          <a:bodyPr>
            <a:normAutofit/>
          </a:bodyPr>
          <a:lstStyle/>
          <a:p>
            <a:r>
              <a:rPr lang="en-US" b="1" dirty="0">
                <a:latin typeface="Gadugi" panose="020B0502040204020203" pitchFamily="34" charset="0"/>
                <a:ea typeface="Gadugi" panose="020B0502040204020203" pitchFamily="34" charset="0"/>
              </a:rPr>
              <a:t>Go for the “Gleam” in your Child’s Eye</a:t>
            </a:r>
          </a:p>
        </p:txBody>
      </p:sp>
      <p:sp>
        <p:nvSpPr>
          <p:cNvPr id="3" name="Content Placeholder 2">
            <a:extLst>
              <a:ext uri="{FF2B5EF4-FFF2-40B4-BE49-F238E27FC236}">
                <a16:creationId xmlns:a16="http://schemas.microsoft.com/office/drawing/2014/main" id="{EE3A1DBC-CE5B-D442-8F8A-12953FE2A027}"/>
              </a:ext>
            </a:extLst>
          </p:cNvPr>
          <p:cNvSpPr>
            <a:spLocks noGrp="1"/>
          </p:cNvSpPr>
          <p:nvPr>
            <p:ph idx="1"/>
          </p:nvPr>
        </p:nvSpPr>
        <p:spPr>
          <a:xfrm>
            <a:off x="2612571" y="2360277"/>
            <a:ext cx="5902778" cy="3558138"/>
          </a:xfrm>
        </p:spPr>
        <p:txBody>
          <a:bodyPr>
            <a:normAutofit/>
          </a:bodyPr>
          <a:lstStyle/>
          <a:p>
            <a:pPr marL="0" indent="0">
              <a:spcBef>
                <a:spcPts val="1800"/>
              </a:spcBef>
              <a:buNone/>
            </a:pPr>
            <a:r>
              <a:rPr lang="en-US" dirty="0">
                <a:latin typeface="Gadugi" panose="020B0502040204020203" pitchFamily="34" charset="0"/>
                <a:ea typeface="Gadugi" panose="020B0502040204020203" pitchFamily="34" charset="0"/>
              </a:rPr>
              <a:t>Go for the “gleam” and the joy!</a:t>
            </a:r>
          </a:p>
          <a:p>
            <a:pPr marL="0" indent="0">
              <a:spcBef>
                <a:spcPts val="1800"/>
              </a:spcBef>
              <a:buNone/>
            </a:pPr>
            <a:r>
              <a:rPr lang="en-US" dirty="0">
                <a:latin typeface="Gadugi" panose="020B0502040204020203" pitchFamily="34" charset="0"/>
                <a:ea typeface="Gadugi" panose="020B0502040204020203" pitchFamily="34" charset="0"/>
              </a:rPr>
              <a:t>Use whatever works again and again and again</a:t>
            </a:r>
          </a:p>
          <a:p>
            <a:pPr marL="0" indent="0">
              <a:spcBef>
                <a:spcPts val="1800"/>
              </a:spcBef>
              <a:buNone/>
            </a:pPr>
            <a:r>
              <a:rPr lang="en-US" dirty="0">
                <a:latin typeface="Gadugi" panose="020B0502040204020203" pitchFamily="34" charset="0"/>
                <a:ea typeface="Gadugi" panose="020B0502040204020203" pitchFamily="34" charset="0"/>
              </a:rPr>
              <a:t>Be Playful</a:t>
            </a:r>
          </a:p>
          <a:p>
            <a:pPr marL="0" indent="0">
              <a:spcBef>
                <a:spcPts val="1800"/>
              </a:spcBef>
              <a:buNone/>
            </a:pPr>
            <a:r>
              <a:rPr lang="en-US" dirty="0">
                <a:latin typeface="Gadugi" panose="020B0502040204020203" pitchFamily="34" charset="0"/>
                <a:ea typeface="Gadugi" panose="020B0502040204020203" pitchFamily="34" charset="0"/>
              </a:rPr>
              <a:t>Use sensory play if your child likes it</a:t>
            </a:r>
          </a:p>
          <a:p>
            <a:pPr marL="0" indent="0">
              <a:spcBef>
                <a:spcPts val="1800"/>
              </a:spcBef>
              <a:buNone/>
            </a:pPr>
            <a:r>
              <a:rPr lang="en-US" dirty="0">
                <a:latin typeface="Gadugi" panose="020B0502040204020203" pitchFamily="34" charset="0"/>
                <a:ea typeface="Gadugi" panose="020B0502040204020203" pitchFamily="34" charset="0"/>
              </a:rPr>
              <a:t>If your child is motivated….don’t change the activity! </a:t>
            </a:r>
          </a:p>
          <a:p>
            <a:pPr marL="0" indent="0">
              <a:spcBef>
                <a:spcPts val="1800"/>
              </a:spcBef>
              <a:buNone/>
            </a:pPr>
            <a:r>
              <a:rPr lang="en-US" dirty="0">
                <a:latin typeface="Gadugi" panose="020B0502040204020203" pitchFamily="34" charset="0"/>
                <a:ea typeface="Gadugi" panose="020B0502040204020203" pitchFamily="34" charset="0"/>
              </a:rPr>
              <a:t>Use “affect” as your barometer!</a:t>
            </a:r>
          </a:p>
        </p:txBody>
      </p:sp>
      <p:sp>
        <p:nvSpPr>
          <p:cNvPr id="4" name="Footer Placeholder 3">
            <a:extLst>
              <a:ext uri="{FF2B5EF4-FFF2-40B4-BE49-F238E27FC236}">
                <a16:creationId xmlns:a16="http://schemas.microsoft.com/office/drawing/2014/main" id="{124F0DD8-902F-F940-91B1-4D2FA326D84C}"/>
              </a:ext>
            </a:extLst>
          </p:cNvPr>
          <p:cNvSpPr>
            <a:spLocks noGrp="1"/>
          </p:cNvSpPr>
          <p:nvPr>
            <p:ph type="ftr" sz="quarter" idx="11"/>
          </p:nvPr>
        </p:nvSpPr>
        <p:spPr>
          <a:xfrm>
            <a:off x="3028950" y="6356350"/>
            <a:ext cx="3465156" cy="365125"/>
          </a:xfrm>
        </p:spPr>
        <p:txBody>
          <a:bodyPr/>
          <a:lstStyle/>
          <a:p>
            <a:r>
              <a:rPr lang="en-US" dirty="0"/>
              <a:t>Cindy Harrison, M.Sc., Reg. CASLPO Speech Language Pathologist</a:t>
            </a:r>
          </a:p>
        </p:txBody>
      </p:sp>
      <p:grpSp>
        <p:nvGrpSpPr>
          <p:cNvPr id="7" name="Group 6">
            <a:extLst>
              <a:ext uri="{FF2B5EF4-FFF2-40B4-BE49-F238E27FC236}">
                <a16:creationId xmlns:a16="http://schemas.microsoft.com/office/drawing/2014/main" id="{FDF49DF1-81A1-75FD-26AC-20CBF41FAF57}"/>
              </a:ext>
            </a:extLst>
          </p:cNvPr>
          <p:cNvGrpSpPr/>
          <p:nvPr/>
        </p:nvGrpSpPr>
        <p:grpSpPr>
          <a:xfrm>
            <a:off x="0" y="0"/>
            <a:ext cx="1246981" cy="6858000"/>
            <a:chOff x="0" y="0"/>
            <a:chExt cx="421818" cy="3479800"/>
          </a:xfrm>
          <a:solidFill>
            <a:srgbClr val="00B0F0"/>
          </a:solidFill>
        </p:grpSpPr>
        <p:sp>
          <p:nvSpPr>
            <p:cNvPr id="9" name="Freeform 5">
              <a:extLst>
                <a:ext uri="{FF2B5EF4-FFF2-40B4-BE49-F238E27FC236}">
                  <a16:creationId xmlns:a16="http://schemas.microsoft.com/office/drawing/2014/main" id="{09A69AB0-740B-9070-4F86-598C43374FA5}"/>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grpFill/>
          </p:spPr>
          <p:txBody>
            <a:bodyPr/>
            <a:lstStyle/>
            <a:p>
              <a:endParaRPr lang="en-US"/>
            </a:p>
          </p:txBody>
        </p:sp>
      </p:grpSp>
      <p:pic>
        <p:nvPicPr>
          <p:cNvPr id="17" name="Picture 9">
            <a:extLst>
              <a:ext uri="{FF2B5EF4-FFF2-40B4-BE49-F238E27FC236}">
                <a16:creationId xmlns:a16="http://schemas.microsoft.com/office/drawing/2014/main" id="{B6EFC886-B60C-A473-92D5-355FC1569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16391" y="2360277"/>
            <a:ext cx="417151" cy="422529"/>
          </a:xfrm>
          <a:prstGeom prst="rect">
            <a:avLst/>
          </a:prstGeom>
        </p:spPr>
      </p:pic>
      <p:pic>
        <p:nvPicPr>
          <p:cNvPr id="23" name="Picture 9">
            <a:extLst>
              <a:ext uri="{FF2B5EF4-FFF2-40B4-BE49-F238E27FC236}">
                <a16:creationId xmlns:a16="http://schemas.microsoft.com/office/drawing/2014/main" id="{D07ED819-4B39-F54C-BCB3-A625BA9315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16392" y="2888193"/>
            <a:ext cx="417151" cy="422529"/>
          </a:xfrm>
          <a:prstGeom prst="rect">
            <a:avLst/>
          </a:prstGeom>
        </p:spPr>
      </p:pic>
      <p:pic>
        <p:nvPicPr>
          <p:cNvPr id="25" name="Picture 9">
            <a:extLst>
              <a:ext uri="{FF2B5EF4-FFF2-40B4-BE49-F238E27FC236}">
                <a16:creationId xmlns:a16="http://schemas.microsoft.com/office/drawing/2014/main" id="{2CE6F99C-41E2-EC4C-AD46-130E758416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16389" y="3329865"/>
            <a:ext cx="417151" cy="422529"/>
          </a:xfrm>
          <a:prstGeom prst="rect">
            <a:avLst/>
          </a:prstGeom>
        </p:spPr>
      </p:pic>
      <p:pic>
        <p:nvPicPr>
          <p:cNvPr id="26" name="Picture 9">
            <a:extLst>
              <a:ext uri="{FF2B5EF4-FFF2-40B4-BE49-F238E27FC236}">
                <a16:creationId xmlns:a16="http://schemas.microsoft.com/office/drawing/2014/main" id="{CC963B43-EB27-E1C9-B9F6-65AAF0A831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16390" y="3822694"/>
            <a:ext cx="417151" cy="422529"/>
          </a:xfrm>
          <a:prstGeom prst="rect">
            <a:avLst/>
          </a:prstGeom>
        </p:spPr>
      </p:pic>
      <p:pic>
        <p:nvPicPr>
          <p:cNvPr id="27" name="Picture 9">
            <a:extLst>
              <a:ext uri="{FF2B5EF4-FFF2-40B4-BE49-F238E27FC236}">
                <a16:creationId xmlns:a16="http://schemas.microsoft.com/office/drawing/2014/main" id="{2CCC4111-6001-4584-004F-4C0FF218CC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23976" y="4427014"/>
            <a:ext cx="417151" cy="422529"/>
          </a:xfrm>
          <a:prstGeom prst="rect">
            <a:avLst/>
          </a:prstGeom>
        </p:spPr>
      </p:pic>
      <p:pic>
        <p:nvPicPr>
          <p:cNvPr id="28" name="Picture 9">
            <a:extLst>
              <a:ext uri="{FF2B5EF4-FFF2-40B4-BE49-F238E27FC236}">
                <a16:creationId xmlns:a16="http://schemas.microsoft.com/office/drawing/2014/main" id="{4D5DF431-7C9D-5CF8-F633-9D239EB941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23976" y="5231463"/>
            <a:ext cx="417151" cy="422529"/>
          </a:xfrm>
          <a:prstGeom prst="rect">
            <a:avLst/>
          </a:prstGeom>
        </p:spPr>
      </p:pic>
    </p:spTree>
    <p:extLst>
      <p:ext uri="{BB962C8B-B14F-4D97-AF65-F5344CB8AC3E}">
        <p14:creationId xmlns:p14="http://schemas.microsoft.com/office/powerpoint/2010/main" val="1916154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8" name="Title 1"/>
          <p:cNvSpPr>
            <a:spLocks noGrp="1"/>
          </p:cNvSpPr>
          <p:nvPr>
            <p:ph type="title"/>
          </p:nvPr>
        </p:nvSpPr>
        <p:spPr>
          <a:xfrm>
            <a:off x="1343608" y="891539"/>
            <a:ext cx="3228391" cy="1346693"/>
          </a:xfrm>
        </p:spPr>
        <p:txBody>
          <a:bodyPr>
            <a:normAutofit/>
          </a:bodyPr>
          <a:lstStyle/>
          <a:p>
            <a:pPr eaLnBrk="1" hangingPunct="1"/>
            <a:r>
              <a:rPr lang="en-US" sz="3500" b="1" dirty="0"/>
              <a:t>Beware……</a:t>
            </a:r>
          </a:p>
        </p:txBody>
      </p:sp>
      <p:sp>
        <p:nvSpPr>
          <p:cNvPr id="75" name="Rectangle 74">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39" name="Content Placeholder 4"/>
          <p:cNvSpPr>
            <a:spLocks noGrp="1"/>
          </p:cNvSpPr>
          <p:nvPr>
            <p:ph idx="1"/>
          </p:nvPr>
        </p:nvSpPr>
        <p:spPr>
          <a:xfrm>
            <a:off x="1329240" y="2399100"/>
            <a:ext cx="3228391" cy="3645084"/>
          </a:xfrm>
        </p:spPr>
        <p:txBody>
          <a:bodyPr>
            <a:normAutofit/>
          </a:bodyPr>
          <a:lstStyle/>
          <a:p>
            <a:pPr marL="0" indent="0" eaLnBrk="1" hangingPunct="1">
              <a:buFont typeface="Arial" charset="0"/>
              <a:buNone/>
            </a:pPr>
            <a:r>
              <a:rPr lang="en-US" sz="1700" dirty="0">
                <a:latin typeface="Gadugi" panose="020B0502040204020203" pitchFamily="34" charset="0"/>
                <a:ea typeface="Gadugi" panose="020B0502040204020203" pitchFamily="34" charset="0"/>
              </a:rPr>
              <a:t>‘Why can’t you get him to talk?’</a:t>
            </a:r>
          </a:p>
          <a:p>
            <a:pPr marL="0" indent="0" eaLnBrk="1" hangingPunct="1">
              <a:buFont typeface="Arial" charset="0"/>
              <a:buNone/>
            </a:pPr>
            <a:r>
              <a:rPr lang="en-US" sz="1700" dirty="0">
                <a:latin typeface="Gadugi" panose="020B0502040204020203" pitchFamily="34" charset="0"/>
                <a:ea typeface="Gadugi" panose="020B0502040204020203" pitchFamily="34" charset="0"/>
              </a:rPr>
              <a:t>Too often we push for production when the child is not engaged, or sufficiently intentional</a:t>
            </a:r>
          </a:p>
          <a:p>
            <a:pPr marL="0" indent="0" eaLnBrk="1" hangingPunct="1">
              <a:buFont typeface="Arial" charset="0"/>
              <a:buNone/>
            </a:pPr>
            <a:endParaRPr lang="en-US" sz="1700" dirty="0"/>
          </a:p>
          <a:p>
            <a:pPr marL="0" indent="0" eaLnBrk="1" hangingPunct="1">
              <a:buFont typeface="Arial" charset="0"/>
              <a:buNone/>
            </a:pPr>
            <a:endParaRPr lang="en-US" sz="1700" dirty="0"/>
          </a:p>
        </p:txBody>
      </p:sp>
      <p:sp>
        <p:nvSpPr>
          <p:cNvPr id="2" name="Footer Placeholder 1">
            <a:extLst>
              <a:ext uri="{FF2B5EF4-FFF2-40B4-BE49-F238E27FC236}">
                <a16:creationId xmlns:a16="http://schemas.microsoft.com/office/drawing/2014/main" id="{D364ABBF-86DC-D744-8890-1641C6861734}"/>
              </a:ext>
            </a:extLst>
          </p:cNvPr>
          <p:cNvSpPr>
            <a:spLocks noGrp="1"/>
          </p:cNvSpPr>
          <p:nvPr>
            <p:ph type="ftr" sz="quarter" idx="11"/>
          </p:nvPr>
        </p:nvSpPr>
        <p:spPr>
          <a:xfrm>
            <a:off x="3028949" y="6356351"/>
            <a:ext cx="3325197" cy="365125"/>
          </a:xfrm>
        </p:spPr>
        <p:txBody>
          <a:bodyPr/>
          <a:lstStyle/>
          <a:p>
            <a:pPr>
              <a:defRPr/>
            </a:pPr>
            <a:r>
              <a:rPr lang="en-US" dirty="0"/>
              <a:t>Cindy Harrison, M.Sc., Reg. CASLPO Speech Language Pathologist</a:t>
            </a:r>
          </a:p>
        </p:txBody>
      </p:sp>
      <p:grpSp>
        <p:nvGrpSpPr>
          <p:cNvPr id="3" name="Group 2">
            <a:extLst>
              <a:ext uri="{FF2B5EF4-FFF2-40B4-BE49-F238E27FC236}">
                <a16:creationId xmlns:a16="http://schemas.microsoft.com/office/drawing/2014/main" id="{9EBAFE81-0C3C-8BDE-B4AF-13C142730E89}"/>
              </a:ext>
            </a:extLst>
          </p:cNvPr>
          <p:cNvGrpSpPr/>
          <p:nvPr/>
        </p:nvGrpSpPr>
        <p:grpSpPr>
          <a:xfrm>
            <a:off x="0" y="0"/>
            <a:ext cx="1246981" cy="6858000"/>
            <a:chOff x="0" y="0"/>
            <a:chExt cx="421818" cy="3479800"/>
          </a:xfrm>
        </p:grpSpPr>
        <p:sp>
          <p:nvSpPr>
            <p:cNvPr id="5" name="Freeform 3">
              <a:extLst>
                <a:ext uri="{FF2B5EF4-FFF2-40B4-BE49-F238E27FC236}">
                  <a16:creationId xmlns:a16="http://schemas.microsoft.com/office/drawing/2014/main" id="{60B9E275-D862-82EC-83EE-6445CA7B3319}"/>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8CC63F"/>
            </a:solidFill>
          </p:spPr>
          <p:txBody>
            <a:bodyPr/>
            <a:lstStyle/>
            <a:p>
              <a:endParaRPr lang="en-US">
                <a:latin typeface="Gadugi" panose="020B0502040204020203" pitchFamily="34" charset="0"/>
                <a:ea typeface="Gadugi" panose="020B0502040204020203" pitchFamily="34" charset="0"/>
              </a:endParaRPr>
            </a:p>
          </p:txBody>
        </p:sp>
      </p:grpSp>
      <p:pic>
        <p:nvPicPr>
          <p:cNvPr id="1028" name="Picture 4" descr="SAFETY SIGN CAUTION BLANK PLASTIC">
            <a:extLst>
              <a:ext uri="{FF2B5EF4-FFF2-40B4-BE49-F238E27FC236}">
                <a16:creationId xmlns:a16="http://schemas.microsoft.com/office/drawing/2014/main" id="{41149277-25EA-CCA6-16E7-E0C2FAA9C8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64" t="33162" r="27949" b="33221"/>
          <a:stretch/>
        </p:blipFill>
        <p:spPr bwMode="auto">
          <a:xfrm>
            <a:off x="4639890" y="1739698"/>
            <a:ext cx="4283021" cy="32148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7445C2DD-26E3-44F3-A399-95750BB22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62" name="Shape 180"/>
          <p:cNvSpPr>
            <a:spLocks noGrp="1"/>
          </p:cNvSpPr>
          <p:nvPr>
            <p:ph type="title"/>
          </p:nvPr>
        </p:nvSpPr>
        <p:spPr>
          <a:xfrm>
            <a:off x="5570608" y="398702"/>
            <a:ext cx="2976098" cy="2437258"/>
          </a:xfrm>
        </p:spPr>
        <p:txBody>
          <a:bodyPr vert="horz" lIns="91440" tIns="45720" rIns="91440" bIns="45720" rtlCol="0" anchor="b">
            <a:normAutofit/>
          </a:bodyPr>
          <a:lstStyle/>
          <a:p>
            <a:pPr defTabSz="914400">
              <a:buClr>
                <a:srgbClr val="20387A"/>
              </a:buClr>
              <a:buSzPct val="25000"/>
            </a:pPr>
            <a:r>
              <a:rPr lang="en-US" sz="2800" b="1" cap="none" dirty="0">
                <a:latin typeface="Gadugi" panose="020B0502040204020203" pitchFamily="34" charset="0"/>
                <a:ea typeface="Gadugi" panose="020B0502040204020203" pitchFamily="34" charset="0"/>
              </a:rPr>
              <a:t>PART I:  DIR® FUNCTIONAL EMOTIONAL DEVELOPMENT LEVELS  FEDL 3  </a:t>
            </a:r>
          </a:p>
        </p:txBody>
      </p:sp>
      <p:sp>
        <p:nvSpPr>
          <p:cNvPr id="66563" name="Shape 181"/>
          <p:cNvSpPr>
            <a:spLocks noGrp="1"/>
          </p:cNvSpPr>
          <p:nvPr>
            <p:ph type="body" idx="1"/>
          </p:nvPr>
        </p:nvSpPr>
        <p:spPr>
          <a:xfrm>
            <a:off x="5647988" y="3185541"/>
            <a:ext cx="2924511" cy="2956165"/>
          </a:xfrm>
        </p:spPr>
        <p:txBody>
          <a:bodyPr vert="horz" lIns="91440" tIns="45720" rIns="91440" bIns="45720" rtlCol="0">
            <a:normAutofit fontScale="70000" lnSpcReduction="20000"/>
          </a:bodyPr>
          <a:lstStyle/>
          <a:p>
            <a:pPr defTabSz="914400">
              <a:spcBef>
                <a:spcPts val="1000"/>
              </a:spcBef>
            </a:pPr>
            <a:r>
              <a:rPr lang="en-US" sz="3200" b="1" dirty="0">
                <a:solidFill>
                  <a:schemeClr val="tx1"/>
                </a:solidFill>
                <a:latin typeface="Gadugi" panose="020B0502040204020203" pitchFamily="34" charset="0"/>
                <a:ea typeface="Gadugi" panose="020B0502040204020203" pitchFamily="34" charset="0"/>
              </a:rPr>
              <a:t>Level 3:  Intentional Two-way Purposeful Communication: </a:t>
            </a:r>
            <a:r>
              <a:rPr lang="en-US" sz="3200" dirty="0">
                <a:solidFill>
                  <a:schemeClr val="tx1"/>
                </a:solidFill>
                <a:latin typeface="Gadugi" panose="020B0502040204020203" pitchFamily="34" charset="0"/>
                <a:ea typeface="Gadugi" panose="020B0502040204020203" pitchFamily="34" charset="0"/>
              </a:rPr>
              <a:t>The child can engage in “back and forth” communication with their caregiver using vocalizations, facial expressions, affect, movement, gestures, or language. </a:t>
            </a:r>
          </a:p>
          <a:p>
            <a:pPr defTabSz="914400">
              <a:spcBef>
                <a:spcPts val="1000"/>
              </a:spcBef>
            </a:pPr>
            <a:endParaRPr lang="en-US" sz="1100" dirty="0">
              <a:solidFill>
                <a:schemeClr val="tx1"/>
              </a:solidFill>
            </a:endParaRPr>
          </a:p>
        </p:txBody>
      </p:sp>
      <p:sp>
        <p:nvSpPr>
          <p:cNvPr id="193" name="Rectangle 192">
            <a:extLst>
              <a:ext uri="{FF2B5EF4-FFF2-40B4-BE49-F238E27FC236}">
                <a16:creationId xmlns:a16="http://schemas.microsoft.com/office/drawing/2014/main" id="{B5DFACD3-34ED-4852-903C-EA0AB0172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074"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rotWithShape="1">
          <a:blip r:embed="rId3"/>
          <a:srcRect r="47173" b="-2"/>
          <a:stretch/>
        </p:blipFill>
        <p:spPr bwMode="auto">
          <a:xfrm>
            <a:off x="1246981" y="839335"/>
            <a:ext cx="4028359" cy="5071110"/>
          </a:xfrm>
          <a:prstGeom prst="rect">
            <a:avLst/>
          </a:prstGeom>
          <a:noFill/>
          <a:effectLst>
            <a:outerShdw blurRad="406400" dist="317500" dir="5400000" sx="89000" sy="89000" rotWithShape="0">
              <a:prstClr val="black">
                <a:alpha val="15000"/>
              </a:prstClr>
            </a:outerShdw>
          </a:effectLst>
        </p:spPr>
      </p:pic>
      <p:sp>
        <p:nvSpPr>
          <p:cNvPr id="66565" name="Shape 182"/>
          <p:cNvSpPr>
            <a:spLocks noChangeArrowheads="1"/>
          </p:cNvSpPr>
          <p:nvPr/>
        </p:nvSpPr>
        <p:spPr bwMode="auto">
          <a:xfrm>
            <a:off x="8126413" y="6491288"/>
            <a:ext cx="574675" cy="244475"/>
          </a:xfrm>
          <a:prstGeom prst="rect">
            <a:avLst/>
          </a:prstGeom>
          <a:noFill/>
          <a:ln w="9525">
            <a:noFill/>
            <a:miter lim="800000"/>
            <a:headEnd/>
            <a:tailEnd/>
          </a:ln>
        </p:spPr>
        <p:txBody>
          <a:bodyPr lIns="91425" tIns="45700" rIns="91425" bIns="45700">
            <a:spAutoFit/>
          </a:bodyPr>
          <a:lstStyle/>
          <a:p>
            <a:pPr algn="r">
              <a:buClr>
                <a:srgbClr val="000000"/>
              </a:buClr>
              <a:buSzPct val="25000"/>
              <a:buFont typeface="Arial" charset="0"/>
              <a:buNone/>
            </a:pPr>
            <a:endParaRPr lang="en-US" sz="1000">
              <a:solidFill>
                <a:srgbClr val="FFFFFF"/>
              </a:solidFill>
            </a:endParaRPr>
          </a:p>
        </p:txBody>
      </p:sp>
      <p:sp>
        <p:nvSpPr>
          <p:cNvPr id="2" name="Footer Placeholder 1">
            <a:extLst>
              <a:ext uri="{FF2B5EF4-FFF2-40B4-BE49-F238E27FC236}">
                <a16:creationId xmlns:a16="http://schemas.microsoft.com/office/drawing/2014/main" id="{804EC30A-DAFF-1742-AED3-367F2F3AE6E3}"/>
              </a:ext>
            </a:extLst>
          </p:cNvPr>
          <p:cNvSpPr>
            <a:spLocks noGrp="1"/>
          </p:cNvSpPr>
          <p:nvPr>
            <p:ph type="ftr" sz="quarter" idx="11"/>
          </p:nvPr>
        </p:nvSpPr>
        <p:spPr>
          <a:xfrm>
            <a:off x="3028950" y="6356351"/>
            <a:ext cx="3409172" cy="365125"/>
          </a:xfrm>
        </p:spPr>
        <p:txBody>
          <a:bodyPr/>
          <a:lstStyle/>
          <a:p>
            <a:pPr>
              <a:defRPr/>
            </a:pPr>
            <a:r>
              <a:rPr lang="en-US" dirty="0"/>
              <a:t>Cindy Harrison, M.Sc., Reg. CASLPO Speech Language Pathologist</a:t>
            </a:r>
          </a:p>
        </p:txBody>
      </p:sp>
      <p:grpSp>
        <p:nvGrpSpPr>
          <p:cNvPr id="3" name="Group 2">
            <a:extLst>
              <a:ext uri="{FF2B5EF4-FFF2-40B4-BE49-F238E27FC236}">
                <a16:creationId xmlns:a16="http://schemas.microsoft.com/office/drawing/2014/main" id="{28349CF6-1A76-7B39-18AA-D0DE8D00161B}"/>
              </a:ext>
            </a:extLst>
          </p:cNvPr>
          <p:cNvGrpSpPr/>
          <p:nvPr/>
        </p:nvGrpSpPr>
        <p:grpSpPr>
          <a:xfrm>
            <a:off x="0" y="0"/>
            <a:ext cx="1246981" cy="6858000"/>
            <a:chOff x="0" y="0"/>
            <a:chExt cx="421818" cy="3479800"/>
          </a:xfrm>
          <a:solidFill>
            <a:srgbClr val="00B0F0"/>
          </a:solidFill>
        </p:grpSpPr>
        <p:sp>
          <p:nvSpPr>
            <p:cNvPr id="4" name="Freeform 5">
              <a:extLst>
                <a:ext uri="{FF2B5EF4-FFF2-40B4-BE49-F238E27FC236}">
                  <a16:creationId xmlns:a16="http://schemas.microsoft.com/office/drawing/2014/main" id="{5E0E105D-D2CB-A7A1-27A4-6CAC649A8B09}"/>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grpFill/>
          </p:spPr>
          <p:txBody>
            <a:bodyPr/>
            <a:lstStyle/>
            <a:p>
              <a:endParaRPr lang="en-US"/>
            </a:p>
          </p:txBody>
        </p:sp>
      </p:grpSp>
      <p:sp>
        <p:nvSpPr>
          <p:cNvPr id="5" name="AutoShape 11">
            <a:extLst>
              <a:ext uri="{FF2B5EF4-FFF2-40B4-BE49-F238E27FC236}">
                <a16:creationId xmlns:a16="http://schemas.microsoft.com/office/drawing/2014/main" id="{27FB3DE1-8928-4761-3FF4-0B4D7B0F682B}"/>
              </a:ext>
            </a:extLst>
          </p:cNvPr>
          <p:cNvSpPr/>
          <p:nvPr/>
        </p:nvSpPr>
        <p:spPr>
          <a:xfrm>
            <a:off x="5441619" y="2957258"/>
            <a:ext cx="3572638" cy="0"/>
          </a:xfrm>
          <a:prstGeom prst="line">
            <a:avLst/>
          </a:prstGeom>
          <a:ln w="38100" cap="flat">
            <a:solidFill>
              <a:srgbClr val="92278F"/>
            </a:solidFill>
            <a:prstDash val="solid"/>
            <a:headEnd type="none" w="sm" len="sm"/>
            <a:tailEnd type="none" w="sm" len="sm"/>
          </a:ln>
        </p:spPr>
        <p:txBody>
          <a:bodyPr/>
          <a:lstStyle/>
          <a:p>
            <a:endParaRPr lang="en-US"/>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hape 180"/>
          <p:cNvSpPr>
            <a:spLocks noGrp="1"/>
          </p:cNvSpPr>
          <p:nvPr>
            <p:ph type="title"/>
          </p:nvPr>
        </p:nvSpPr>
        <p:spPr>
          <a:xfrm>
            <a:off x="1258347" y="747009"/>
            <a:ext cx="4011664" cy="2384968"/>
          </a:xfrm>
        </p:spPr>
        <p:txBody>
          <a:bodyPr vert="horz" lIns="91440" tIns="45720" rIns="91440" bIns="45720" rtlCol="0" anchor="ctr">
            <a:normAutofit/>
          </a:bodyPr>
          <a:lstStyle/>
          <a:p>
            <a:pPr defTabSz="914400">
              <a:buClr>
                <a:srgbClr val="20387A"/>
              </a:buClr>
              <a:buSzPct val="25000"/>
            </a:pPr>
            <a:r>
              <a:rPr lang="en-US" sz="3300" b="1" cap="none" dirty="0">
                <a:latin typeface="Gadugi" panose="020B0502040204020203" pitchFamily="34" charset="0"/>
                <a:ea typeface="Gadugi" panose="020B0502040204020203" pitchFamily="34" charset="0"/>
              </a:rPr>
              <a:t>PART I:  DIR® FUNCTIONAL EMOTIONAL DEVELOPMENT LEVELS  FEDL 4    </a:t>
            </a:r>
          </a:p>
        </p:txBody>
      </p:sp>
      <p:sp>
        <p:nvSpPr>
          <p:cNvPr id="86019" name="Shape 181"/>
          <p:cNvSpPr>
            <a:spLocks noGrp="1"/>
          </p:cNvSpPr>
          <p:nvPr>
            <p:ph type="body" idx="1"/>
          </p:nvPr>
        </p:nvSpPr>
        <p:spPr>
          <a:xfrm>
            <a:off x="5179474" y="727962"/>
            <a:ext cx="3521614" cy="2384972"/>
          </a:xfrm>
        </p:spPr>
        <p:txBody>
          <a:bodyPr vert="horz" lIns="91440" tIns="45720" rIns="91440" bIns="45720" rtlCol="0" anchor="ctr">
            <a:normAutofit fontScale="70000" lnSpcReduction="20000"/>
          </a:bodyPr>
          <a:lstStyle/>
          <a:p>
            <a:pPr defTabSz="914400">
              <a:spcBef>
                <a:spcPts val="1000"/>
              </a:spcBef>
            </a:pPr>
            <a:endParaRPr lang="en-US" sz="1200" dirty="0">
              <a:solidFill>
                <a:schemeClr val="tx1"/>
              </a:solidFill>
              <a:latin typeface="Gadugi" panose="020B0502040204020203" pitchFamily="34" charset="0"/>
              <a:ea typeface="Gadugi" panose="020B0502040204020203" pitchFamily="34" charset="0"/>
            </a:endParaRPr>
          </a:p>
          <a:p>
            <a:pPr defTabSz="914400">
              <a:spcBef>
                <a:spcPts val="1000"/>
              </a:spcBef>
            </a:pPr>
            <a:r>
              <a:rPr lang="en-US" sz="2100" b="1" dirty="0">
                <a:solidFill>
                  <a:schemeClr val="tx1"/>
                </a:solidFill>
                <a:latin typeface="Gadugi" panose="020B0502040204020203" pitchFamily="34" charset="0"/>
                <a:ea typeface="Gadugi" panose="020B0502040204020203" pitchFamily="34" charset="0"/>
              </a:rPr>
              <a:t>Level 4:  Complex Problem Solving/Sense of Self</a:t>
            </a:r>
            <a:r>
              <a:rPr lang="en-US" sz="2100" dirty="0">
                <a:solidFill>
                  <a:schemeClr val="tx1"/>
                </a:solidFill>
                <a:latin typeface="Gadugi" panose="020B0502040204020203" pitchFamily="34" charset="0"/>
                <a:ea typeface="Gadugi" panose="020B0502040204020203" pitchFamily="34" charset="0"/>
              </a:rPr>
              <a:t>: The child has emerging ideas, all his or her own. The caregiver supports the child in executing the ideas and in resolving together natural and semi-structured “problems” that can occur. “Circles of Communication” are increasingly robust and sustained. The child's sense of self is strengthened.</a:t>
            </a:r>
          </a:p>
          <a:p>
            <a:pPr defTabSz="914400">
              <a:spcBef>
                <a:spcPts val="1000"/>
              </a:spcBef>
            </a:pPr>
            <a:endParaRPr lang="en-US" sz="1200" dirty="0">
              <a:solidFill>
                <a:schemeClr val="tx1"/>
              </a:solidFill>
            </a:endParaRPr>
          </a:p>
          <a:p>
            <a:pPr defTabSz="914400">
              <a:spcBef>
                <a:spcPts val="1000"/>
              </a:spcBef>
            </a:pPr>
            <a:r>
              <a:rPr lang="en-US" sz="1200" dirty="0">
                <a:solidFill>
                  <a:schemeClr val="tx1"/>
                </a:solidFill>
              </a:rPr>
              <a:t>.</a:t>
            </a:r>
          </a:p>
        </p:txBody>
      </p:sp>
      <p:pic>
        <p:nvPicPr>
          <p:cNvPr id="6" name="Picture 3"/>
          <p:cNvPicPr>
            <a:picLocks noChangeAspect="1" noChangeArrowheads="1"/>
          </p:cNvPicPr>
          <p:nvPr/>
        </p:nvPicPr>
        <p:blipFill rotWithShape="1">
          <a:blip r:embed="rId3"/>
          <a:srcRect r="2" b="34064"/>
          <a:stretch/>
        </p:blipFill>
        <p:spPr bwMode="auto">
          <a:xfrm>
            <a:off x="1258347" y="3400264"/>
            <a:ext cx="7885653" cy="3457736"/>
          </a:xfrm>
          <a:prstGeom prst="rect">
            <a:avLst/>
          </a:prstGeom>
          <a:noFill/>
        </p:spPr>
      </p:pic>
      <p:sp>
        <p:nvSpPr>
          <p:cNvPr id="86021" name="Shape 182"/>
          <p:cNvSpPr>
            <a:spLocks noChangeArrowheads="1"/>
          </p:cNvSpPr>
          <p:nvPr/>
        </p:nvSpPr>
        <p:spPr bwMode="auto">
          <a:xfrm>
            <a:off x="8126413" y="6491288"/>
            <a:ext cx="574675" cy="244475"/>
          </a:xfrm>
          <a:prstGeom prst="rect">
            <a:avLst/>
          </a:prstGeom>
          <a:noFill/>
          <a:ln w="9525">
            <a:noFill/>
            <a:miter lim="800000"/>
            <a:headEnd/>
            <a:tailEnd/>
          </a:ln>
        </p:spPr>
        <p:txBody>
          <a:bodyPr lIns="91425" tIns="45700" rIns="91425" bIns="45700">
            <a:spAutoFit/>
          </a:bodyPr>
          <a:lstStyle/>
          <a:p>
            <a:pPr algn="r">
              <a:buClr>
                <a:srgbClr val="000000"/>
              </a:buClr>
              <a:buSzPct val="25000"/>
              <a:buFont typeface="Arial" charset="0"/>
              <a:buNone/>
            </a:pPr>
            <a:endParaRPr lang="en-US" sz="1000">
              <a:solidFill>
                <a:srgbClr val="FFFFFF"/>
              </a:solidFill>
            </a:endParaRPr>
          </a:p>
        </p:txBody>
      </p:sp>
      <p:sp>
        <p:nvSpPr>
          <p:cNvPr id="2" name="Footer Placeholder 1">
            <a:extLst>
              <a:ext uri="{FF2B5EF4-FFF2-40B4-BE49-F238E27FC236}">
                <a16:creationId xmlns:a16="http://schemas.microsoft.com/office/drawing/2014/main" id="{206AD12A-A2C0-6E46-9D02-DBA86CA55746}"/>
              </a:ext>
            </a:extLst>
          </p:cNvPr>
          <p:cNvSpPr>
            <a:spLocks noGrp="1"/>
          </p:cNvSpPr>
          <p:nvPr>
            <p:ph type="ftr" sz="quarter" idx="11"/>
          </p:nvPr>
        </p:nvSpPr>
        <p:spPr>
          <a:xfrm>
            <a:off x="3028949" y="6356351"/>
            <a:ext cx="3381181" cy="365125"/>
          </a:xfrm>
        </p:spPr>
        <p:txBody>
          <a:bodyPr/>
          <a:lstStyle/>
          <a:p>
            <a:pPr>
              <a:defRPr/>
            </a:pPr>
            <a:r>
              <a:rPr lang="en-US" dirty="0"/>
              <a:t>Cindy Harrison, M.Sc., Reg. CASLPO Speech Language Pathologist</a:t>
            </a:r>
          </a:p>
        </p:txBody>
      </p:sp>
      <p:grpSp>
        <p:nvGrpSpPr>
          <p:cNvPr id="3" name="Group 2">
            <a:extLst>
              <a:ext uri="{FF2B5EF4-FFF2-40B4-BE49-F238E27FC236}">
                <a16:creationId xmlns:a16="http://schemas.microsoft.com/office/drawing/2014/main" id="{6F27B242-BB3B-CDAA-6C42-2C0B6DAA5AA2}"/>
              </a:ext>
            </a:extLst>
          </p:cNvPr>
          <p:cNvGrpSpPr/>
          <p:nvPr/>
        </p:nvGrpSpPr>
        <p:grpSpPr>
          <a:xfrm>
            <a:off x="0" y="0"/>
            <a:ext cx="1258347" cy="6858000"/>
            <a:chOff x="0" y="0"/>
            <a:chExt cx="425663" cy="3479800"/>
          </a:xfrm>
        </p:grpSpPr>
        <p:sp>
          <p:nvSpPr>
            <p:cNvPr id="4" name="Freeform 7">
              <a:extLst>
                <a:ext uri="{FF2B5EF4-FFF2-40B4-BE49-F238E27FC236}">
                  <a16:creationId xmlns:a16="http://schemas.microsoft.com/office/drawing/2014/main" id="{6F46E616-5888-A97B-837C-985E7104C929}"/>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solidFill>
              <a:srgbClr val="921D8F"/>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255450288"/>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A52B99F1-B2DC-437E-A8A1-A57F2F29F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684398"/>
            <a:ext cx="8375586" cy="5206040"/>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610" name="Title 1"/>
          <p:cNvSpPr>
            <a:spLocks noGrp="1"/>
          </p:cNvSpPr>
          <p:nvPr>
            <p:ph type="title"/>
          </p:nvPr>
        </p:nvSpPr>
        <p:spPr>
          <a:xfrm>
            <a:off x="1246981" y="1092857"/>
            <a:ext cx="2932528" cy="4389120"/>
          </a:xfrm>
        </p:spPr>
        <p:txBody>
          <a:bodyPr>
            <a:normAutofit/>
          </a:bodyPr>
          <a:lstStyle/>
          <a:p>
            <a:pPr eaLnBrk="1" hangingPunct="1"/>
            <a:r>
              <a:rPr lang="en-US" sz="2800" b="1" dirty="0">
                <a:latin typeface="Gadugi" panose="020B0502040204020203" pitchFamily="34" charset="0"/>
                <a:ea typeface="Gadugi" panose="020B0502040204020203" pitchFamily="34" charset="0"/>
              </a:rPr>
              <a:t>Questions to ask about Intentional 2-way Communication</a:t>
            </a:r>
          </a:p>
        </p:txBody>
      </p:sp>
      <p:sp>
        <p:nvSpPr>
          <p:cNvPr id="76" name="Rectangle 75">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2935374"/>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8611" name="Content Placeholder 2"/>
          <p:cNvSpPr>
            <a:spLocks noGrp="1"/>
          </p:cNvSpPr>
          <p:nvPr>
            <p:ph idx="1"/>
          </p:nvPr>
        </p:nvSpPr>
        <p:spPr>
          <a:xfrm>
            <a:off x="4179509" y="1092857"/>
            <a:ext cx="4252565" cy="4389120"/>
          </a:xfrm>
        </p:spPr>
        <p:txBody>
          <a:bodyPr anchor="ctr">
            <a:normAutofit/>
          </a:bodyPr>
          <a:lstStyle/>
          <a:p>
            <a:r>
              <a:rPr lang="en-US" sz="1700" dirty="0">
                <a:latin typeface="Gadugi" panose="020B0502040204020203" pitchFamily="34" charset="0"/>
                <a:ea typeface="Gadugi" panose="020B0502040204020203" pitchFamily="34" charset="0"/>
              </a:rPr>
              <a:t>Does the child participate in back and forth exchanges with the caregiver?</a:t>
            </a:r>
          </a:p>
          <a:p>
            <a:r>
              <a:rPr lang="en-US" sz="1700" dirty="0">
                <a:latin typeface="Gadugi" panose="020B0502040204020203" pitchFamily="34" charset="0"/>
                <a:ea typeface="Gadugi" panose="020B0502040204020203" pitchFamily="34" charset="0"/>
              </a:rPr>
              <a:t>Does the child use repair strategies when he is not understood?</a:t>
            </a:r>
          </a:p>
          <a:p>
            <a:r>
              <a:rPr lang="en-US" sz="1700" dirty="0">
                <a:latin typeface="Gadugi" panose="020B0502040204020203" pitchFamily="34" charset="0"/>
                <a:ea typeface="Gadugi" panose="020B0502040204020203" pitchFamily="34" charset="0"/>
              </a:rPr>
              <a:t>Does the child follow his partners gaze or point?</a:t>
            </a:r>
          </a:p>
          <a:p>
            <a:r>
              <a:rPr lang="en-US" sz="1700" dirty="0">
                <a:latin typeface="Gadugi" panose="020B0502040204020203" pitchFamily="34" charset="0"/>
                <a:ea typeface="Gadugi" panose="020B0502040204020203" pitchFamily="34" charset="0"/>
              </a:rPr>
              <a:t>Does the child vocalize or use gestures to express feelings?</a:t>
            </a:r>
          </a:p>
          <a:p>
            <a:r>
              <a:rPr lang="en-US" sz="1700" dirty="0">
                <a:latin typeface="Gadugi" panose="020B0502040204020203" pitchFamily="34" charset="0"/>
                <a:ea typeface="Gadugi" panose="020B0502040204020203" pitchFamily="34" charset="0"/>
              </a:rPr>
              <a:t>Does the child follow his partners gestures?</a:t>
            </a:r>
          </a:p>
          <a:p>
            <a:r>
              <a:rPr lang="en-US" sz="1700" dirty="0">
                <a:latin typeface="Gadugi" panose="020B0502040204020203" pitchFamily="34" charset="0"/>
                <a:ea typeface="Gadugi" panose="020B0502040204020203" pitchFamily="34" charset="0"/>
              </a:rPr>
              <a:t>Does the child respond to his caregivers attempts to share attention?</a:t>
            </a:r>
          </a:p>
          <a:p>
            <a:r>
              <a:rPr lang="en-US" sz="1700" dirty="0">
                <a:latin typeface="Gadugi" panose="020B0502040204020203" pitchFamily="34" charset="0"/>
                <a:ea typeface="Gadugi" panose="020B0502040204020203" pitchFamily="34" charset="0"/>
              </a:rPr>
              <a:t>Does the child express communication intentions (protest, joy, frustration etc.)</a:t>
            </a:r>
          </a:p>
          <a:p>
            <a:pPr marL="0" indent="0" eaLnBrk="1" hangingPunct="1">
              <a:buFont typeface="Arial" charset="0"/>
              <a:buNone/>
            </a:pPr>
            <a:r>
              <a:rPr lang="en-US" sz="1700" dirty="0"/>
              <a:t>	</a:t>
            </a:r>
          </a:p>
        </p:txBody>
      </p:sp>
      <p:sp>
        <p:nvSpPr>
          <p:cNvPr id="4" name="Footer Placeholder 3"/>
          <p:cNvSpPr>
            <a:spLocks noGrp="1"/>
          </p:cNvSpPr>
          <p:nvPr>
            <p:ph type="ftr" sz="quarter" idx="11"/>
          </p:nvPr>
        </p:nvSpPr>
        <p:spPr>
          <a:xfrm>
            <a:off x="3028949" y="6356350"/>
            <a:ext cx="3483817" cy="365125"/>
          </a:xfrm>
        </p:spPr>
        <p:txBody>
          <a:bodyPr>
            <a:normAutofit/>
          </a:bodyPr>
          <a:lstStyle/>
          <a:p>
            <a:pPr>
              <a:defRPr/>
            </a:pPr>
            <a:r>
              <a:rPr lang="en-US" dirty="0">
                <a:solidFill>
                  <a:schemeClr val="tx1">
                    <a:lumMod val="50000"/>
                    <a:lumOff val="50000"/>
                  </a:schemeClr>
                </a:solidFill>
              </a:rPr>
              <a:t>Cindy Harrison, M.Sc., Reg. CASLPO Speech Language Pathologist</a:t>
            </a:r>
          </a:p>
        </p:txBody>
      </p:sp>
      <p:grpSp>
        <p:nvGrpSpPr>
          <p:cNvPr id="2" name="Group 1">
            <a:extLst>
              <a:ext uri="{FF2B5EF4-FFF2-40B4-BE49-F238E27FC236}">
                <a16:creationId xmlns:a16="http://schemas.microsoft.com/office/drawing/2014/main" id="{20E1F917-3F95-BDD1-E5D1-826422EC8F21}"/>
              </a:ext>
            </a:extLst>
          </p:cNvPr>
          <p:cNvGrpSpPr/>
          <p:nvPr/>
        </p:nvGrpSpPr>
        <p:grpSpPr>
          <a:xfrm>
            <a:off x="0" y="0"/>
            <a:ext cx="1246981" cy="6858000"/>
            <a:chOff x="0" y="0"/>
            <a:chExt cx="421818" cy="3479800"/>
          </a:xfrm>
        </p:grpSpPr>
        <p:sp>
          <p:nvSpPr>
            <p:cNvPr id="3" name="Freeform 3">
              <a:extLst>
                <a:ext uri="{FF2B5EF4-FFF2-40B4-BE49-F238E27FC236}">
                  <a16:creationId xmlns:a16="http://schemas.microsoft.com/office/drawing/2014/main" id="{C22EDACF-8BAF-C4F5-174A-010AF89757EC}"/>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8CC63F"/>
            </a:solidFill>
          </p:spPr>
          <p:txBody>
            <a:bodyPr/>
            <a:lstStyle/>
            <a:p>
              <a:endParaRPr lang="en-US">
                <a:latin typeface="Gadugi" panose="020B0502040204020203" pitchFamily="34" charset="0"/>
                <a:ea typeface="Gadugi" panose="020B0502040204020203" pitchFamily="34" charset="0"/>
              </a:endParaRPr>
            </a:p>
          </p:txBody>
        </p:sp>
      </p:grpSp>
    </p:spTree>
    <p:extLst>
      <p:ext uri="{BB962C8B-B14F-4D97-AF65-F5344CB8AC3E}">
        <p14:creationId xmlns:p14="http://schemas.microsoft.com/office/powerpoint/2010/main" val="2085161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1739-F3F4-2B4E-89B6-C7C1AABD6092}"/>
              </a:ext>
            </a:extLst>
          </p:cNvPr>
          <p:cNvSpPr>
            <a:spLocks noGrp="1"/>
          </p:cNvSpPr>
          <p:nvPr>
            <p:ph type="title"/>
          </p:nvPr>
        </p:nvSpPr>
        <p:spPr/>
        <p:txBody>
          <a:bodyPr/>
          <a:lstStyle/>
          <a:p>
            <a:r>
              <a:rPr lang="en-US" dirty="0"/>
              <a:t>My </a:t>
            </a:r>
            <a:r>
              <a:rPr lang="en-US" b="1" dirty="0">
                <a:latin typeface="Gadugi" panose="020B0502040204020203" pitchFamily="34" charset="0"/>
                <a:ea typeface="Gadugi" panose="020B0502040204020203" pitchFamily="34" charset="0"/>
              </a:rPr>
              <a:t>Approach</a:t>
            </a:r>
          </a:p>
        </p:txBody>
      </p:sp>
      <p:sp>
        <p:nvSpPr>
          <p:cNvPr id="3" name="Content Placeholder 2">
            <a:extLst>
              <a:ext uri="{FF2B5EF4-FFF2-40B4-BE49-F238E27FC236}">
                <a16:creationId xmlns:a16="http://schemas.microsoft.com/office/drawing/2014/main" id="{75F43518-BD9A-7F44-B86A-1D1133BE39D2}"/>
              </a:ext>
            </a:extLst>
          </p:cNvPr>
          <p:cNvSpPr>
            <a:spLocks noGrp="1"/>
          </p:cNvSpPr>
          <p:nvPr>
            <p:ph idx="1"/>
          </p:nvPr>
        </p:nvSpPr>
        <p:spPr>
          <a:xfrm>
            <a:off x="1246981" y="1754436"/>
            <a:ext cx="7886700" cy="4351338"/>
          </a:xfrm>
        </p:spPr>
        <p:txBody>
          <a:bodyPr/>
          <a:lstStyle/>
          <a:p>
            <a:r>
              <a:rPr lang="en-US" dirty="0">
                <a:latin typeface="Gadugi" panose="020B0502040204020203" pitchFamily="34" charset="0"/>
                <a:ea typeface="Gadugi" panose="020B0502040204020203" pitchFamily="34" charset="0"/>
              </a:rPr>
              <a:t>Developmental</a:t>
            </a:r>
          </a:p>
          <a:p>
            <a:r>
              <a:rPr lang="en-US" dirty="0">
                <a:latin typeface="Gadugi" panose="020B0502040204020203" pitchFamily="34" charset="0"/>
                <a:ea typeface="Gadugi" panose="020B0502040204020203" pitchFamily="34" charset="0"/>
              </a:rPr>
              <a:t>Strengths based</a:t>
            </a:r>
          </a:p>
          <a:p>
            <a:r>
              <a:rPr lang="en-US" dirty="0">
                <a:latin typeface="Gadugi" panose="020B0502040204020203" pitchFamily="34" charset="0"/>
                <a:ea typeface="Gadugi" panose="020B0502040204020203" pitchFamily="34" charset="0"/>
              </a:rPr>
              <a:t>Individual</a:t>
            </a:r>
          </a:p>
          <a:p>
            <a:r>
              <a:rPr lang="en-US" dirty="0">
                <a:latin typeface="Gadugi" panose="020B0502040204020203" pitchFamily="34" charset="0"/>
                <a:ea typeface="Gadugi" panose="020B0502040204020203" pitchFamily="34" charset="0"/>
              </a:rPr>
              <a:t>Filling the holes in the Swiss Cheese</a:t>
            </a:r>
          </a:p>
          <a:p>
            <a:r>
              <a:rPr lang="en-US" dirty="0">
                <a:latin typeface="Gadugi" panose="020B0502040204020203" pitchFamily="34" charset="0"/>
                <a:ea typeface="Gadugi" panose="020B0502040204020203" pitchFamily="34" charset="0"/>
              </a:rPr>
              <a:t>Assume competence</a:t>
            </a:r>
          </a:p>
          <a:p>
            <a:r>
              <a:rPr lang="en-US" dirty="0">
                <a:latin typeface="Gadugi" panose="020B0502040204020203" pitchFamily="34" charset="0"/>
                <a:ea typeface="Gadugi" panose="020B0502040204020203" pitchFamily="34" charset="0"/>
              </a:rPr>
              <a:t>If they can do it some of the time then it is my job to figure out how to help them do it all of the time</a:t>
            </a:r>
          </a:p>
        </p:txBody>
      </p:sp>
      <p:sp>
        <p:nvSpPr>
          <p:cNvPr id="4" name="Footer Placeholder 3">
            <a:extLst>
              <a:ext uri="{FF2B5EF4-FFF2-40B4-BE49-F238E27FC236}">
                <a16:creationId xmlns:a16="http://schemas.microsoft.com/office/drawing/2014/main" id="{3FD7AEA2-C86F-1A49-865D-4D5C748C2A5E}"/>
              </a:ext>
            </a:extLst>
          </p:cNvPr>
          <p:cNvSpPr>
            <a:spLocks noGrp="1"/>
          </p:cNvSpPr>
          <p:nvPr>
            <p:ph type="ftr" sz="quarter" idx="11"/>
          </p:nvPr>
        </p:nvSpPr>
        <p:spPr>
          <a:xfrm>
            <a:off x="3124200" y="6126164"/>
            <a:ext cx="3659155" cy="595312"/>
          </a:xfrm>
        </p:spPr>
        <p:txBody>
          <a:bodyPr/>
          <a:lstStyle/>
          <a:p>
            <a:pPr>
              <a:defRPr/>
            </a:pPr>
            <a:r>
              <a:rPr lang="en-US" dirty="0"/>
              <a:t>Cindy Harrison, M.Sc., Reg. CASLPO Speech Language Pathologist</a:t>
            </a:r>
          </a:p>
        </p:txBody>
      </p:sp>
      <p:pic>
        <p:nvPicPr>
          <p:cNvPr id="7" name="Picture 6" descr="A close up of a logo&#10;&#10;Description automatically generated">
            <a:extLst>
              <a:ext uri="{FF2B5EF4-FFF2-40B4-BE49-F238E27FC236}">
                <a16:creationId xmlns:a16="http://schemas.microsoft.com/office/drawing/2014/main" id="{63BE4F6F-E964-094C-9739-391F83E1BA6D}"/>
              </a:ext>
            </a:extLst>
          </p:cNvPr>
          <p:cNvPicPr>
            <a:picLocks noChangeAspect="1"/>
          </p:cNvPicPr>
          <p:nvPr/>
        </p:nvPicPr>
        <p:blipFill>
          <a:blip r:embed="rId3"/>
          <a:stretch>
            <a:fillRect/>
          </a:stretch>
        </p:blipFill>
        <p:spPr>
          <a:xfrm>
            <a:off x="6098065" y="1754436"/>
            <a:ext cx="2169174" cy="1583674"/>
          </a:xfrm>
          <a:prstGeom prst="rect">
            <a:avLst/>
          </a:prstGeom>
        </p:spPr>
      </p:pic>
      <p:grpSp>
        <p:nvGrpSpPr>
          <p:cNvPr id="5" name="Group 4">
            <a:extLst>
              <a:ext uri="{FF2B5EF4-FFF2-40B4-BE49-F238E27FC236}">
                <a16:creationId xmlns:a16="http://schemas.microsoft.com/office/drawing/2014/main" id="{4834BA61-3DA3-3365-8047-6B1431BBF085}"/>
              </a:ext>
            </a:extLst>
          </p:cNvPr>
          <p:cNvGrpSpPr/>
          <p:nvPr/>
        </p:nvGrpSpPr>
        <p:grpSpPr>
          <a:xfrm>
            <a:off x="0" y="0"/>
            <a:ext cx="1246981" cy="6858000"/>
            <a:chOff x="0" y="0"/>
            <a:chExt cx="421818" cy="3479800"/>
          </a:xfrm>
        </p:grpSpPr>
        <p:sp>
          <p:nvSpPr>
            <p:cNvPr id="6" name="Freeform 5">
              <a:extLst>
                <a:ext uri="{FF2B5EF4-FFF2-40B4-BE49-F238E27FC236}">
                  <a16:creationId xmlns:a16="http://schemas.microsoft.com/office/drawing/2014/main" id="{87A47898-2D82-79B8-A5A3-AEAF86319084}"/>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00B0F0"/>
            </a:solidFill>
          </p:spPr>
          <p:txBody>
            <a:bodyPr/>
            <a:lstStyle/>
            <a:p>
              <a:endParaRPr lang="en-US"/>
            </a:p>
          </p:txBody>
        </p:sp>
      </p:grpSp>
    </p:spTree>
    <p:extLst>
      <p:ext uri="{BB962C8B-B14F-4D97-AF65-F5344CB8AC3E}">
        <p14:creationId xmlns:p14="http://schemas.microsoft.com/office/powerpoint/2010/main" val="284489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DF24B-E4E0-8C4F-9321-B1CB94334518}"/>
              </a:ext>
            </a:extLst>
          </p:cNvPr>
          <p:cNvSpPr>
            <a:spLocks noGrp="1"/>
          </p:cNvSpPr>
          <p:nvPr>
            <p:ph type="title"/>
          </p:nvPr>
        </p:nvSpPr>
        <p:spPr>
          <a:xfrm>
            <a:off x="1246980" y="365126"/>
            <a:ext cx="7268369" cy="1325563"/>
          </a:xfrm>
        </p:spPr>
        <p:txBody>
          <a:bodyPr/>
          <a:lstStyle/>
          <a:p>
            <a:r>
              <a:rPr lang="en-US" b="1" dirty="0">
                <a:latin typeface="Gadugi" panose="020B0502040204020203" pitchFamily="34" charset="0"/>
                <a:ea typeface="Gadugi" panose="020B0502040204020203" pitchFamily="34" charset="0"/>
              </a:rPr>
              <a:t>The “Reciprocal Muscle”</a:t>
            </a:r>
          </a:p>
        </p:txBody>
      </p:sp>
      <p:sp>
        <p:nvSpPr>
          <p:cNvPr id="3" name="Content Placeholder 2">
            <a:extLst>
              <a:ext uri="{FF2B5EF4-FFF2-40B4-BE49-F238E27FC236}">
                <a16:creationId xmlns:a16="http://schemas.microsoft.com/office/drawing/2014/main" id="{6B5CC8B0-1060-C048-AF52-CFBA0C326660}"/>
              </a:ext>
            </a:extLst>
          </p:cNvPr>
          <p:cNvSpPr>
            <a:spLocks noGrp="1"/>
          </p:cNvSpPr>
          <p:nvPr>
            <p:ph idx="1"/>
          </p:nvPr>
        </p:nvSpPr>
        <p:spPr>
          <a:xfrm>
            <a:off x="1246980" y="1825625"/>
            <a:ext cx="7268369" cy="4351338"/>
          </a:xfrm>
        </p:spPr>
        <p:txBody>
          <a:bodyPr>
            <a:normAutofit/>
          </a:bodyPr>
          <a:lstStyle/>
          <a:p>
            <a:r>
              <a:rPr lang="en-US" sz="2000" dirty="0">
                <a:latin typeface="Gadugi" panose="020B0502040204020203" pitchFamily="34" charset="0"/>
                <a:ea typeface="Gadugi" panose="020B0502040204020203" pitchFamily="34" charset="0"/>
              </a:rPr>
              <a:t>The ability to be reciprocal is at the basis of communication</a:t>
            </a:r>
          </a:p>
          <a:p>
            <a:r>
              <a:rPr lang="en-US" sz="2000" dirty="0">
                <a:latin typeface="Gadugi" panose="020B0502040204020203" pitchFamily="34" charset="0"/>
                <a:ea typeface="Gadugi" panose="020B0502040204020203" pitchFamily="34" charset="0"/>
              </a:rPr>
              <a:t>If you are not able to be reciprocal you will have a very hard time making and keeping friends, entering into conversations, developing relationships, being successful in school or work</a:t>
            </a:r>
          </a:p>
          <a:p>
            <a:r>
              <a:rPr lang="en-US" sz="2000" dirty="0">
                <a:latin typeface="Gadugi" panose="020B0502040204020203" pitchFamily="34" charset="0"/>
                <a:ea typeface="Gadugi" panose="020B0502040204020203" pitchFamily="34" charset="0"/>
              </a:rPr>
              <a:t>It is SO much more than turn taking!!!</a:t>
            </a:r>
          </a:p>
          <a:p>
            <a:r>
              <a:rPr lang="en-US" sz="2000" dirty="0">
                <a:latin typeface="Gadugi" panose="020B0502040204020203" pitchFamily="34" charset="0"/>
                <a:ea typeface="Gadugi" panose="020B0502040204020203" pitchFamily="34" charset="0"/>
              </a:rPr>
              <a:t>In typical development we are hard wired to be reciprocal. With individuals with ASD reciprocity often does not develop easily</a:t>
            </a:r>
          </a:p>
          <a:p>
            <a:r>
              <a:rPr lang="en-US" sz="2000" dirty="0">
                <a:latin typeface="Gadugi" panose="020B0502040204020203" pitchFamily="34" charset="0"/>
                <a:ea typeface="Gadugi" panose="020B0502040204020203" pitchFamily="34" charset="0"/>
              </a:rPr>
              <a:t>There are many reasons for this (sensory processing, comprehension, visual processing etc. </a:t>
            </a:r>
          </a:p>
          <a:p>
            <a:r>
              <a:rPr lang="en-US" sz="2000" dirty="0">
                <a:latin typeface="Gadugi" panose="020B0502040204020203" pitchFamily="34" charset="0"/>
                <a:ea typeface="Gadugi" panose="020B0502040204020203" pitchFamily="34" charset="0"/>
              </a:rPr>
              <a:t>It is something we need to pay attention to from the beginning</a:t>
            </a:r>
          </a:p>
        </p:txBody>
      </p:sp>
      <p:sp>
        <p:nvSpPr>
          <p:cNvPr id="4" name="Footer Placeholder 3">
            <a:extLst>
              <a:ext uri="{FF2B5EF4-FFF2-40B4-BE49-F238E27FC236}">
                <a16:creationId xmlns:a16="http://schemas.microsoft.com/office/drawing/2014/main" id="{615764CE-6D99-EC41-80B4-AAA140CC9C27}"/>
              </a:ext>
            </a:extLst>
          </p:cNvPr>
          <p:cNvSpPr>
            <a:spLocks noGrp="1"/>
          </p:cNvSpPr>
          <p:nvPr>
            <p:ph type="ftr" sz="quarter" idx="11"/>
          </p:nvPr>
        </p:nvSpPr>
        <p:spPr>
          <a:xfrm>
            <a:off x="3028949" y="6356351"/>
            <a:ext cx="3633107" cy="365125"/>
          </a:xfrm>
        </p:spPr>
        <p:txBody>
          <a:bodyPr/>
          <a:lstStyle/>
          <a:p>
            <a:pPr>
              <a:defRPr/>
            </a:pPr>
            <a:r>
              <a:rPr lang="en-US" dirty="0"/>
              <a:t>Cindy Harrison, M.Sc., Reg. CASLPO Speech Language Pathologist</a:t>
            </a:r>
          </a:p>
        </p:txBody>
      </p:sp>
      <p:grpSp>
        <p:nvGrpSpPr>
          <p:cNvPr id="11" name="Group 10">
            <a:extLst>
              <a:ext uri="{FF2B5EF4-FFF2-40B4-BE49-F238E27FC236}">
                <a16:creationId xmlns:a16="http://schemas.microsoft.com/office/drawing/2014/main" id="{F4A41DB2-A6BA-41DF-EF47-961C5B2D7788}"/>
              </a:ext>
            </a:extLst>
          </p:cNvPr>
          <p:cNvGrpSpPr/>
          <p:nvPr/>
        </p:nvGrpSpPr>
        <p:grpSpPr>
          <a:xfrm>
            <a:off x="0" y="0"/>
            <a:ext cx="1246981" cy="6858000"/>
            <a:chOff x="0" y="0"/>
            <a:chExt cx="421818" cy="3479800"/>
          </a:xfrm>
          <a:solidFill>
            <a:srgbClr val="00B0F0"/>
          </a:solidFill>
        </p:grpSpPr>
        <p:sp>
          <p:nvSpPr>
            <p:cNvPr id="12" name="Freeform 5">
              <a:extLst>
                <a:ext uri="{FF2B5EF4-FFF2-40B4-BE49-F238E27FC236}">
                  <a16:creationId xmlns:a16="http://schemas.microsoft.com/office/drawing/2014/main" id="{B255229A-1CE3-9BF2-A8DC-6567C64AF335}"/>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grpFill/>
          </p:spPr>
          <p:txBody>
            <a:bodyPr/>
            <a:lstStyle/>
            <a:p>
              <a:endParaRPr lang="en-US"/>
            </a:p>
          </p:txBody>
        </p:sp>
      </p:grpSp>
      <p:sp>
        <p:nvSpPr>
          <p:cNvPr id="13" name="AutoShape 11">
            <a:extLst>
              <a:ext uri="{FF2B5EF4-FFF2-40B4-BE49-F238E27FC236}">
                <a16:creationId xmlns:a16="http://schemas.microsoft.com/office/drawing/2014/main" id="{189BC1E1-A74E-B7C5-869C-C61C939F1714}"/>
              </a:ext>
            </a:extLst>
          </p:cNvPr>
          <p:cNvSpPr/>
          <p:nvPr/>
        </p:nvSpPr>
        <p:spPr>
          <a:xfrm flipV="1">
            <a:off x="1362269" y="1392592"/>
            <a:ext cx="7259217" cy="0"/>
          </a:xfrm>
          <a:prstGeom prst="line">
            <a:avLst/>
          </a:prstGeom>
          <a:ln w="38100" cap="flat">
            <a:solidFill>
              <a:srgbClr val="92278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4076742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Title 1"/>
          <p:cNvSpPr>
            <a:spLocks noGrp="1"/>
          </p:cNvSpPr>
          <p:nvPr>
            <p:ph type="title"/>
          </p:nvPr>
        </p:nvSpPr>
        <p:spPr>
          <a:xfrm>
            <a:off x="1315616" y="365125"/>
            <a:ext cx="7199734" cy="1325563"/>
          </a:xfrm>
        </p:spPr>
        <p:txBody>
          <a:bodyPr>
            <a:normAutofit/>
          </a:bodyPr>
          <a:lstStyle/>
          <a:p>
            <a:r>
              <a:rPr lang="en-US" dirty="0">
                <a:latin typeface="Gadugi" panose="020B0502040204020203" pitchFamily="34" charset="0"/>
                <a:ea typeface="Gadugi" panose="020B0502040204020203" pitchFamily="34" charset="0"/>
              </a:rPr>
              <a:t>Was Nate….</a:t>
            </a:r>
          </a:p>
        </p:txBody>
      </p:sp>
      <p:graphicFrame>
        <p:nvGraphicFramePr>
          <p:cNvPr id="72708" name="Content Placeholder 2">
            <a:extLst>
              <a:ext uri="{FF2B5EF4-FFF2-40B4-BE49-F238E27FC236}">
                <a16:creationId xmlns:a16="http://schemas.microsoft.com/office/drawing/2014/main" id="{F6B81A8D-F0D8-4AC9-9134-2338C59A07BC}"/>
              </a:ext>
            </a:extLst>
          </p:cNvPr>
          <p:cNvGraphicFramePr>
            <a:graphicFrameLocks noGrp="1"/>
          </p:cNvGraphicFramePr>
          <p:nvPr>
            <p:ph idx="1"/>
            <p:extLst>
              <p:ext uri="{D42A27DB-BD31-4B8C-83A1-F6EECF244321}">
                <p14:modId xmlns:p14="http://schemas.microsoft.com/office/powerpoint/2010/main" val="1042383580"/>
              </p:ext>
            </p:extLst>
          </p:nvPr>
        </p:nvGraphicFramePr>
        <p:xfrm>
          <a:off x="1315615" y="1822450"/>
          <a:ext cx="7473821"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a:xfrm>
            <a:off x="3028949" y="6356350"/>
            <a:ext cx="3390511" cy="365125"/>
          </a:xfrm>
        </p:spPr>
        <p:txBody>
          <a:bodyPr>
            <a:normAutofit/>
          </a:bodyPr>
          <a:lstStyle/>
          <a:p>
            <a:r>
              <a:rPr lang="en-US" dirty="0"/>
              <a:t>Cindy Harrison, M.Sc., Reg. CASLPO Speech Language Pathologist</a:t>
            </a:r>
          </a:p>
        </p:txBody>
      </p:sp>
      <p:grpSp>
        <p:nvGrpSpPr>
          <p:cNvPr id="2" name="Group 1">
            <a:extLst>
              <a:ext uri="{FF2B5EF4-FFF2-40B4-BE49-F238E27FC236}">
                <a16:creationId xmlns:a16="http://schemas.microsoft.com/office/drawing/2014/main" id="{8A7F79A8-815B-2D9D-C0F9-AD8E98DCC11B}"/>
              </a:ext>
            </a:extLst>
          </p:cNvPr>
          <p:cNvGrpSpPr/>
          <p:nvPr/>
        </p:nvGrpSpPr>
        <p:grpSpPr>
          <a:xfrm>
            <a:off x="0" y="0"/>
            <a:ext cx="1246981" cy="6858000"/>
            <a:chOff x="0" y="0"/>
            <a:chExt cx="421818" cy="3479800"/>
          </a:xfrm>
        </p:grpSpPr>
        <p:sp>
          <p:nvSpPr>
            <p:cNvPr id="3" name="Freeform 3">
              <a:extLst>
                <a:ext uri="{FF2B5EF4-FFF2-40B4-BE49-F238E27FC236}">
                  <a16:creationId xmlns:a16="http://schemas.microsoft.com/office/drawing/2014/main" id="{E2E8D054-DC1D-4F12-A463-E0022723032C}"/>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8CC63F"/>
            </a:solidFill>
          </p:spPr>
          <p:txBody>
            <a:bodyPr/>
            <a:lstStyle/>
            <a:p>
              <a:endParaRPr lang="en-US">
                <a:latin typeface="Gadugi" panose="020B0502040204020203" pitchFamily="34" charset="0"/>
                <a:ea typeface="Gadugi" panose="020B0502040204020203" pitchFamily="34" charset="0"/>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1E86-D214-F846-9032-A4105CB7C4FB}"/>
              </a:ext>
            </a:extLst>
          </p:cNvPr>
          <p:cNvSpPr>
            <a:spLocks noGrp="1"/>
          </p:cNvSpPr>
          <p:nvPr>
            <p:ph type="title"/>
          </p:nvPr>
        </p:nvSpPr>
        <p:spPr>
          <a:xfrm>
            <a:off x="1258346" y="365126"/>
            <a:ext cx="7503099" cy="1325563"/>
          </a:xfrm>
        </p:spPr>
        <p:txBody>
          <a:bodyPr/>
          <a:lstStyle/>
          <a:p>
            <a:pPr algn="ctr"/>
            <a:r>
              <a:rPr lang="en-US" b="1" dirty="0">
                <a:latin typeface="Gadugi" panose="020B0502040204020203" pitchFamily="34" charset="0"/>
                <a:ea typeface="Gadugi" panose="020B0502040204020203" pitchFamily="34" charset="0"/>
              </a:rPr>
              <a:t>Tool Kit Strategies for Levels 3 &amp; 4</a:t>
            </a:r>
          </a:p>
        </p:txBody>
      </p:sp>
      <p:pic>
        <p:nvPicPr>
          <p:cNvPr id="4" name="Content Placeholder 3" descr="j04316131.png">
            <a:extLst>
              <a:ext uri="{FF2B5EF4-FFF2-40B4-BE49-F238E27FC236}">
                <a16:creationId xmlns:a16="http://schemas.microsoft.com/office/drawing/2014/main" id="{D234ABB2-38C6-8849-AB85-FE46E4D748C7}"/>
              </a:ext>
            </a:extLst>
          </p:cNvPr>
          <p:cNvPicPr>
            <a:picLocks noGrp="1" noChangeAspect="1"/>
          </p:cNvPicPr>
          <p:nvPr>
            <p:ph idx="1"/>
          </p:nvPr>
        </p:nvPicPr>
        <p:blipFill>
          <a:blip r:embed="rId2"/>
          <a:srcRect/>
          <a:stretch>
            <a:fillRect/>
          </a:stretch>
        </p:blipFill>
        <p:spPr bwMode="auto">
          <a:xfrm>
            <a:off x="2335575" y="2515785"/>
            <a:ext cx="3977089" cy="3977089"/>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E10FEAD2-A153-B64E-AEDE-E7532C7844BE}"/>
              </a:ext>
            </a:extLst>
          </p:cNvPr>
          <p:cNvSpPr>
            <a:spLocks noGrp="1"/>
          </p:cNvSpPr>
          <p:nvPr>
            <p:ph type="ftr" sz="quarter" idx="11"/>
          </p:nvPr>
        </p:nvSpPr>
        <p:spPr>
          <a:xfrm>
            <a:off x="3028950" y="6356351"/>
            <a:ext cx="3283714" cy="365125"/>
          </a:xfrm>
        </p:spPr>
        <p:txBody>
          <a:bodyPr/>
          <a:lstStyle/>
          <a:p>
            <a:pPr>
              <a:defRPr/>
            </a:pPr>
            <a:r>
              <a:rPr lang="en-US" dirty="0"/>
              <a:t>Cindy Harrison, M.Sc., Reg. CASLPO Speech Language Pathologist</a:t>
            </a:r>
          </a:p>
        </p:txBody>
      </p:sp>
      <p:grpSp>
        <p:nvGrpSpPr>
          <p:cNvPr id="5" name="Group 4">
            <a:extLst>
              <a:ext uri="{FF2B5EF4-FFF2-40B4-BE49-F238E27FC236}">
                <a16:creationId xmlns:a16="http://schemas.microsoft.com/office/drawing/2014/main" id="{436B11D9-F325-E1F7-7B0B-72689336805B}"/>
              </a:ext>
            </a:extLst>
          </p:cNvPr>
          <p:cNvGrpSpPr/>
          <p:nvPr/>
        </p:nvGrpSpPr>
        <p:grpSpPr>
          <a:xfrm>
            <a:off x="0" y="0"/>
            <a:ext cx="1258347" cy="6858000"/>
            <a:chOff x="0" y="0"/>
            <a:chExt cx="425663" cy="3479800"/>
          </a:xfrm>
          <a:solidFill>
            <a:srgbClr val="00B0F0"/>
          </a:solidFill>
        </p:grpSpPr>
        <p:sp>
          <p:nvSpPr>
            <p:cNvPr id="6" name="Freeform 7">
              <a:extLst>
                <a:ext uri="{FF2B5EF4-FFF2-40B4-BE49-F238E27FC236}">
                  <a16:creationId xmlns:a16="http://schemas.microsoft.com/office/drawing/2014/main" id="{ED5CBCD7-8B0F-E7F3-7C14-C9134F2FB29F}"/>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grpFill/>
            <a:ln>
              <a:solidFill>
                <a:srgbClr val="00B0F0"/>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2591710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0">
            <a:extLst>
              <a:ext uri="{FF2B5EF4-FFF2-40B4-BE49-F238E27FC236}">
                <a16:creationId xmlns:a16="http://schemas.microsoft.com/office/drawing/2014/main" id="{1068FDB3-4AAA-6812-DD01-438F9CDD4B04}"/>
              </a:ext>
            </a:extLst>
          </p:cNvPr>
          <p:cNvGrpSpPr/>
          <p:nvPr/>
        </p:nvGrpSpPr>
        <p:grpSpPr>
          <a:xfrm>
            <a:off x="5076576" y="4338735"/>
            <a:ext cx="2066726" cy="2519265"/>
            <a:chOff x="0" y="26569"/>
            <a:chExt cx="1451185" cy="1739900"/>
          </a:xfrm>
        </p:grpSpPr>
        <p:sp>
          <p:nvSpPr>
            <p:cNvPr id="16" name="Freeform 11">
              <a:extLst>
                <a:ext uri="{FF2B5EF4-FFF2-40B4-BE49-F238E27FC236}">
                  <a16:creationId xmlns:a16="http://schemas.microsoft.com/office/drawing/2014/main" id="{C8DEDB73-59C7-62A9-FFC7-F0C9DB020738}"/>
                </a:ext>
              </a:extLst>
            </p:cNvPr>
            <p:cNvSpPr/>
            <p:nvPr/>
          </p:nvSpPr>
          <p:spPr>
            <a:xfrm>
              <a:off x="0" y="26569"/>
              <a:ext cx="1451185" cy="1739900"/>
            </a:xfrm>
            <a:custGeom>
              <a:avLst/>
              <a:gdLst/>
              <a:ahLst/>
              <a:cxnLst/>
              <a:rect l="l" t="t" r="r" b="b"/>
              <a:pathLst>
                <a:path w="1451185" h="1739900">
                  <a:moveTo>
                    <a:pt x="0" y="0"/>
                  </a:moveTo>
                  <a:lnTo>
                    <a:pt x="1451185" y="0"/>
                  </a:lnTo>
                  <a:lnTo>
                    <a:pt x="1451185" y="1739900"/>
                  </a:lnTo>
                  <a:lnTo>
                    <a:pt x="0" y="1739900"/>
                  </a:lnTo>
                  <a:close/>
                </a:path>
              </a:pathLst>
            </a:custGeom>
            <a:solidFill>
              <a:srgbClr val="00B0F0"/>
            </a:solidFill>
          </p:spPr>
          <p:txBody>
            <a:bodyPr/>
            <a:lstStyle/>
            <a:p>
              <a:endParaRPr lang="en-US" dirty="0"/>
            </a:p>
          </p:txBody>
        </p:sp>
      </p:grpSp>
      <p:sp>
        <p:nvSpPr>
          <p:cNvPr id="73730" name="Title 1"/>
          <p:cNvSpPr>
            <a:spLocks noGrp="1"/>
          </p:cNvSpPr>
          <p:nvPr>
            <p:ph type="title"/>
          </p:nvPr>
        </p:nvSpPr>
        <p:spPr>
          <a:xfrm>
            <a:off x="1352938" y="365126"/>
            <a:ext cx="7688425" cy="1271948"/>
          </a:xfrm>
        </p:spPr>
        <p:txBody>
          <a:bodyPr anchor="t">
            <a:normAutofit/>
          </a:bodyPr>
          <a:lstStyle/>
          <a:p>
            <a:pPr algn="ctr"/>
            <a:r>
              <a:rPr lang="en-US" b="1" dirty="0">
                <a:latin typeface="Gadugi" panose="020B0502040204020203" pitchFamily="34" charset="0"/>
                <a:ea typeface="Gadugi" panose="020B0502040204020203" pitchFamily="34" charset="0"/>
              </a:rPr>
              <a:t>Treat all </a:t>
            </a:r>
            <a:r>
              <a:rPr lang="en-US" b="1" dirty="0" err="1">
                <a:latin typeface="Gadugi" panose="020B0502040204020203" pitchFamily="34" charset="0"/>
                <a:ea typeface="Gadugi" panose="020B0502040204020203" pitchFamily="34" charset="0"/>
              </a:rPr>
              <a:t>behaviours</a:t>
            </a:r>
            <a:r>
              <a:rPr lang="en-US" b="1" dirty="0">
                <a:latin typeface="Gadugi" panose="020B0502040204020203" pitchFamily="34" charset="0"/>
                <a:ea typeface="Gadugi" panose="020B0502040204020203" pitchFamily="34" charset="0"/>
              </a:rPr>
              <a:t> as intentional </a:t>
            </a:r>
          </a:p>
        </p:txBody>
      </p:sp>
      <p:sp>
        <p:nvSpPr>
          <p:cNvPr id="73731" name="Content Placeholder 2"/>
          <p:cNvSpPr>
            <a:spLocks noGrp="1"/>
          </p:cNvSpPr>
          <p:nvPr>
            <p:ph idx="1"/>
          </p:nvPr>
        </p:nvSpPr>
        <p:spPr>
          <a:xfrm>
            <a:off x="1352938" y="2446726"/>
            <a:ext cx="3558462" cy="3368448"/>
          </a:xfrm>
        </p:spPr>
        <p:txBody>
          <a:bodyPr anchor="t">
            <a:normAutofit/>
          </a:bodyPr>
          <a:lstStyle/>
          <a:p>
            <a:r>
              <a:rPr lang="en-US" dirty="0">
                <a:latin typeface="Gadugi" panose="020B0502040204020203" pitchFamily="34" charset="0"/>
                <a:ea typeface="Gadugi" panose="020B0502040204020203" pitchFamily="34" charset="0"/>
              </a:rPr>
              <a:t>Nate was hopping so his SLP incorporated it into the play</a:t>
            </a:r>
          </a:p>
          <a:p>
            <a:r>
              <a:rPr lang="en-US" dirty="0">
                <a:latin typeface="Gadugi" panose="020B0502040204020203" pitchFamily="34" charset="0"/>
                <a:ea typeface="Gadugi" panose="020B0502040204020203" pitchFamily="34" charset="0"/>
              </a:rPr>
              <a:t>When he left the play you might say “run away bunny!” and then go and get him</a:t>
            </a:r>
          </a:p>
        </p:txBody>
      </p:sp>
      <p:sp>
        <p:nvSpPr>
          <p:cNvPr id="4" name="Footer Placeholder 3"/>
          <p:cNvSpPr>
            <a:spLocks noGrp="1"/>
          </p:cNvSpPr>
          <p:nvPr>
            <p:ph type="ftr" sz="quarter" idx="11"/>
          </p:nvPr>
        </p:nvSpPr>
        <p:spPr>
          <a:xfrm>
            <a:off x="3028950" y="6356350"/>
            <a:ext cx="3558462" cy="365125"/>
          </a:xfrm>
        </p:spPr>
        <p:txBody>
          <a:bodyPr>
            <a:normAutofit/>
          </a:bodyPr>
          <a:lstStyle/>
          <a:p>
            <a:r>
              <a:rPr lang="en-US" dirty="0"/>
              <a:t>Cindy Harrison, M.Sc., Reg. CASLPO Speech Language Pathologist</a:t>
            </a:r>
          </a:p>
        </p:txBody>
      </p:sp>
      <p:grpSp>
        <p:nvGrpSpPr>
          <p:cNvPr id="6" name="Group 5">
            <a:extLst>
              <a:ext uri="{FF2B5EF4-FFF2-40B4-BE49-F238E27FC236}">
                <a16:creationId xmlns:a16="http://schemas.microsoft.com/office/drawing/2014/main" id="{710AB707-1636-5EE5-9EC3-09A53E5AF59F}"/>
              </a:ext>
            </a:extLst>
          </p:cNvPr>
          <p:cNvGrpSpPr/>
          <p:nvPr/>
        </p:nvGrpSpPr>
        <p:grpSpPr>
          <a:xfrm>
            <a:off x="0" y="0"/>
            <a:ext cx="1246981" cy="6858000"/>
            <a:chOff x="0" y="0"/>
            <a:chExt cx="421818" cy="3479800"/>
          </a:xfrm>
          <a:solidFill>
            <a:srgbClr val="92278F"/>
          </a:solidFill>
        </p:grpSpPr>
        <p:sp>
          <p:nvSpPr>
            <p:cNvPr id="7" name="Freeform 3">
              <a:extLst>
                <a:ext uri="{FF2B5EF4-FFF2-40B4-BE49-F238E27FC236}">
                  <a16:creationId xmlns:a16="http://schemas.microsoft.com/office/drawing/2014/main" id="{CBFFB02A-81F3-8D7B-1EB3-A59E7BC876DD}"/>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grpFill/>
            <a:ln>
              <a:solidFill>
                <a:srgbClr val="92278F"/>
              </a:solidFill>
            </a:ln>
          </p:spPr>
          <p:txBody>
            <a:bodyPr/>
            <a:lstStyle/>
            <a:p>
              <a:endParaRPr lang="en-US">
                <a:latin typeface="Gadugi" panose="020B0502040204020203" pitchFamily="34" charset="0"/>
                <a:ea typeface="Gadugi" panose="020B0502040204020203" pitchFamily="34" charset="0"/>
              </a:endParaRPr>
            </a:p>
          </p:txBody>
        </p:sp>
      </p:grpSp>
      <p:grpSp>
        <p:nvGrpSpPr>
          <p:cNvPr id="10" name="Group 2">
            <a:extLst>
              <a:ext uri="{FF2B5EF4-FFF2-40B4-BE49-F238E27FC236}">
                <a16:creationId xmlns:a16="http://schemas.microsoft.com/office/drawing/2014/main" id="{B0B7747D-3663-A478-6682-49C9EFF3BD27}"/>
              </a:ext>
            </a:extLst>
          </p:cNvPr>
          <p:cNvGrpSpPr/>
          <p:nvPr/>
        </p:nvGrpSpPr>
        <p:grpSpPr>
          <a:xfrm>
            <a:off x="5076576" y="1819469"/>
            <a:ext cx="2047312" cy="2519265"/>
            <a:chOff x="0" y="0"/>
            <a:chExt cx="3527981" cy="4229877"/>
          </a:xfrm>
        </p:grpSpPr>
        <p:pic>
          <p:nvPicPr>
            <p:cNvPr id="11" name="Picture 3">
              <a:extLst>
                <a:ext uri="{FF2B5EF4-FFF2-40B4-BE49-F238E27FC236}">
                  <a16:creationId xmlns:a16="http://schemas.microsoft.com/office/drawing/2014/main" id="{CE6177BB-3812-3575-1318-1B247E90F3AA}"/>
                </a:ext>
              </a:extLst>
            </p:cNvPr>
            <p:cNvPicPr>
              <a:picLocks noChangeAspect="1"/>
            </p:cNvPicPr>
            <p:nvPr/>
          </p:nvPicPr>
          <p:blipFill>
            <a:blip r:embed="rId3"/>
            <a:srcRect l="22180" r="22180"/>
            <a:stretch>
              <a:fillRect/>
            </a:stretch>
          </p:blipFill>
          <p:spPr>
            <a:xfrm>
              <a:off x="0" y="0"/>
              <a:ext cx="3527981" cy="4229877"/>
            </a:xfrm>
            <a:prstGeom prst="rect">
              <a:avLst/>
            </a:prstGeom>
          </p:spPr>
        </p:pic>
      </p:grpSp>
      <p:grpSp>
        <p:nvGrpSpPr>
          <p:cNvPr id="12" name="Group 8">
            <a:extLst>
              <a:ext uri="{FF2B5EF4-FFF2-40B4-BE49-F238E27FC236}">
                <a16:creationId xmlns:a16="http://schemas.microsoft.com/office/drawing/2014/main" id="{5B551C27-C24E-318D-9111-1D279B81CC43}"/>
              </a:ext>
            </a:extLst>
          </p:cNvPr>
          <p:cNvGrpSpPr/>
          <p:nvPr/>
        </p:nvGrpSpPr>
        <p:grpSpPr>
          <a:xfrm>
            <a:off x="7116102" y="1819466"/>
            <a:ext cx="2047312" cy="2519265"/>
            <a:chOff x="0" y="0"/>
            <a:chExt cx="1451185" cy="1739900"/>
          </a:xfrm>
          <a:solidFill>
            <a:srgbClr val="8CC63F"/>
          </a:solidFill>
        </p:grpSpPr>
        <p:sp>
          <p:nvSpPr>
            <p:cNvPr id="13" name="Freeform 9">
              <a:extLst>
                <a:ext uri="{FF2B5EF4-FFF2-40B4-BE49-F238E27FC236}">
                  <a16:creationId xmlns:a16="http://schemas.microsoft.com/office/drawing/2014/main" id="{CAC82236-C417-183D-4201-DE0721D78048}"/>
                </a:ext>
              </a:extLst>
            </p:cNvPr>
            <p:cNvSpPr/>
            <p:nvPr/>
          </p:nvSpPr>
          <p:spPr>
            <a:xfrm>
              <a:off x="0" y="0"/>
              <a:ext cx="1451185" cy="1739900"/>
            </a:xfrm>
            <a:custGeom>
              <a:avLst/>
              <a:gdLst/>
              <a:ahLst/>
              <a:cxnLst/>
              <a:rect l="l" t="t" r="r" b="b"/>
              <a:pathLst>
                <a:path w="1451185" h="1739900">
                  <a:moveTo>
                    <a:pt x="0" y="0"/>
                  </a:moveTo>
                  <a:lnTo>
                    <a:pt x="1451185" y="0"/>
                  </a:lnTo>
                  <a:lnTo>
                    <a:pt x="1451185" y="1739900"/>
                  </a:lnTo>
                  <a:lnTo>
                    <a:pt x="0" y="1739900"/>
                  </a:lnTo>
                  <a:close/>
                </a:path>
              </a:pathLst>
            </a:custGeom>
            <a:grpFill/>
            <a:ln>
              <a:solidFill>
                <a:srgbClr val="8CC63F"/>
              </a:solidFill>
            </a:ln>
          </p:spPr>
          <p:txBody>
            <a:bodyPr/>
            <a:lstStyle/>
            <a:p>
              <a:endParaRPr lang="en-US"/>
            </a:p>
          </p:txBody>
        </p:sp>
      </p:grpSp>
      <p:pic>
        <p:nvPicPr>
          <p:cNvPr id="14" name="Picture 14">
            <a:extLst>
              <a:ext uri="{FF2B5EF4-FFF2-40B4-BE49-F238E27FC236}">
                <a16:creationId xmlns:a16="http://schemas.microsoft.com/office/drawing/2014/main" id="{AE2552E8-E3CE-AE85-2A38-863162119864}"/>
              </a:ext>
            </a:extLst>
          </p:cNvPr>
          <p:cNvPicPr>
            <a:picLocks noChangeAspect="1"/>
          </p:cNvPicPr>
          <p:nvPr/>
        </p:nvPicPr>
        <p:blipFill>
          <a:blip r:embed="rId4">
            <a:alphaModFix amt="31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614655" y="2116363"/>
            <a:ext cx="1050205" cy="1743078"/>
          </a:xfrm>
          <a:prstGeom prst="rect">
            <a:avLst/>
          </a:prstGeom>
        </p:spPr>
      </p:pic>
      <p:grpSp>
        <p:nvGrpSpPr>
          <p:cNvPr id="17" name="Group 4">
            <a:extLst>
              <a:ext uri="{FF2B5EF4-FFF2-40B4-BE49-F238E27FC236}">
                <a16:creationId xmlns:a16="http://schemas.microsoft.com/office/drawing/2014/main" id="{3FFB5C02-ADD6-A8FB-14E8-128A2F596ED3}"/>
              </a:ext>
            </a:extLst>
          </p:cNvPr>
          <p:cNvGrpSpPr/>
          <p:nvPr/>
        </p:nvGrpSpPr>
        <p:grpSpPr>
          <a:xfrm>
            <a:off x="7096688" y="4338734"/>
            <a:ext cx="2047312" cy="2519265"/>
            <a:chOff x="0" y="0"/>
            <a:chExt cx="5720000" cy="6858000"/>
          </a:xfrm>
        </p:grpSpPr>
        <p:pic>
          <p:nvPicPr>
            <p:cNvPr id="18" name="Picture 5">
              <a:extLst>
                <a:ext uri="{FF2B5EF4-FFF2-40B4-BE49-F238E27FC236}">
                  <a16:creationId xmlns:a16="http://schemas.microsoft.com/office/drawing/2014/main" id="{76D02BB7-DD43-F982-F10A-7993CF09D4F6}"/>
                </a:ext>
              </a:extLst>
            </p:cNvPr>
            <p:cNvPicPr>
              <a:picLocks noChangeAspect="1"/>
            </p:cNvPicPr>
            <p:nvPr/>
          </p:nvPicPr>
          <p:blipFill>
            <a:blip r:embed="rId6"/>
            <a:srcRect l="22163" r="22163"/>
            <a:stretch>
              <a:fillRect/>
            </a:stretch>
          </p:blipFill>
          <p:spPr>
            <a:xfrm>
              <a:off x="0" y="0"/>
              <a:ext cx="5720000" cy="6858000"/>
            </a:xfrm>
            <a:prstGeom prst="rect">
              <a:avLst/>
            </a:prstGeom>
          </p:spPr>
        </p:pic>
      </p:grpSp>
    </p:spTree>
    <p:extLst>
      <p:ext uri="{BB962C8B-B14F-4D97-AF65-F5344CB8AC3E}">
        <p14:creationId xmlns:p14="http://schemas.microsoft.com/office/powerpoint/2010/main" val="2912011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Title 1"/>
          <p:cNvSpPr>
            <a:spLocks noGrp="1"/>
          </p:cNvSpPr>
          <p:nvPr>
            <p:ph type="title"/>
          </p:nvPr>
        </p:nvSpPr>
        <p:spPr>
          <a:xfrm>
            <a:off x="1246980" y="365125"/>
            <a:ext cx="7268369" cy="1325563"/>
          </a:xfrm>
        </p:spPr>
        <p:txBody>
          <a:bodyPr vert="horz" lIns="91440" tIns="45720" rIns="91440" bIns="45720" rtlCol="0" anchor="b">
            <a:normAutofit/>
          </a:bodyPr>
          <a:lstStyle/>
          <a:p>
            <a:r>
              <a:rPr lang="en-US" sz="4000" b="1" dirty="0">
                <a:latin typeface="Gadugi" panose="020B0502040204020203" pitchFamily="34" charset="0"/>
                <a:ea typeface="Gadugi" panose="020B0502040204020203" pitchFamily="34" charset="0"/>
              </a:rPr>
              <a:t>The ‘I’ Detective</a:t>
            </a:r>
          </a:p>
        </p:txBody>
      </p:sp>
      <p:pic>
        <p:nvPicPr>
          <p:cNvPr id="80899" name="Content Placeholder 3"/>
          <p:cNvPicPr>
            <a:picLocks noGrp="1" noChangeAspect="1"/>
          </p:cNvPicPr>
          <p:nvPr>
            <p:ph idx="1"/>
          </p:nvPr>
        </p:nvPicPr>
        <p:blipFill rotWithShape="1">
          <a:blip r:embed="rId2"/>
          <a:srcRect l="6147" r="12234"/>
          <a:stretch/>
        </p:blipFill>
        <p:spPr>
          <a:xfrm>
            <a:off x="6000076" y="2003296"/>
            <a:ext cx="3143924" cy="4045428"/>
          </a:xfrm>
        </p:spPr>
      </p:pic>
      <p:sp>
        <p:nvSpPr>
          <p:cNvPr id="2" name="Footer Placeholder 1">
            <a:extLst>
              <a:ext uri="{FF2B5EF4-FFF2-40B4-BE49-F238E27FC236}">
                <a16:creationId xmlns:a16="http://schemas.microsoft.com/office/drawing/2014/main" id="{920664CA-4EED-CC48-A420-1873C7E90D54}"/>
              </a:ext>
            </a:extLst>
          </p:cNvPr>
          <p:cNvSpPr>
            <a:spLocks noGrp="1"/>
          </p:cNvSpPr>
          <p:nvPr>
            <p:ph type="ftr" sz="quarter" idx="11"/>
          </p:nvPr>
        </p:nvSpPr>
        <p:spPr>
          <a:xfrm>
            <a:off x="3028950" y="6356350"/>
            <a:ext cx="3465156" cy="365125"/>
          </a:xfrm>
        </p:spPr>
        <p:txBody>
          <a:bodyPr/>
          <a:lstStyle/>
          <a:p>
            <a:r>
              <a:rPr lang="en-US" dirty="0"/>
              <a:t>Cindy Harrison, M.Sc., Reg. CASLPO Speech Language Pathologist</a:t>
            </a:r>
          </a:p>
        </p:txBody>
      </p:sp>
      <p:sp>
        <p:nvSpPr>
          <p:cNvPr id="80900" name="TextBox 6"/>
          <p:cNvSpPr txBox="1">
            <a:spLocks noChangeArrowheads="1"/>
          </p:cNvSpPr>
          <p:nvPr/>
        </p:nvSpPr>
        <p:spPr bwMode="auto">
          <a:xfrm>
            <a:off x="1441372" y="1864293"/>
            <a:ext cx="3532008" cy="3632493"/>
          </a:xfrm>
          <a:prstGeom prst="rect">
            <a:avLst/>
          </a:prstGeom>
        </p:spPr>
        <p:txBody>
          <a:bodyPr vert="horz" lIns="91440" tIns="45720" rIns="91440" bIns="45720" rtlCol="0" anchor="ctr">
            <a:normAutofit/>
          </a:bodyPr>
          <a:lstStyle/>
          <a:p>
            <a:pPr>
              <a:lnSpc>
                <a:spcPct val="90000"/>
              </a:lnSpc>
              <a:spcAft>
                <a:spcPts val="600"/>
              </a:spcAft>
            </a:pPr>
            <a:r>
              <a:rPr lang="en-US" sz="1700" dirty="0">
                <a:latin typeface="Gadugi" panose="020B0502040204020203" pitchFamily="34" charset="0"/>
                <a:ea typeface="Gadugi" panose="020B0502040204020203" pitchFamily="34" charset="0"/>
              </a:rPr>
              <a:t>Use your detective skills to determine the ‘I’ and then tailor your interactions to that I to support the ‘back and forth’</a:t>
            </a:r>
          </a:p>
        </p:txBody>
      </p:sp>
      <p:grpSp>
        <p:nvGrpSpPr>
          <p:cNvPr id="3" name="Group 2">
            <a:extLst>
              <a:ext uri="{FF2B5EF4-FFF2-40B4-BE49-F238E27FC236}">
                <a16:creationId xmlns:a16="http://schemas.microsoft.com/office/drawing/2014/main" id="{F3A32495-8621-D137-4C66-92D6E534DEB8}"/>
              </a:ext>
            </a:extLst>
          </p:cNvPr>
          <p:cNvGrpSpPr/>
          <p:nvPr/>
        </p:nvGrpSpPr>
        <p:grpSpPr>
          <a:xfrm>
            <a:off x="0" y="0"/>
            <a:ext cx="1246981" cy="6858000"/>
            <a:chOff x="0" y="0"/>
            <a:chExt cx="421818" cy="3479800"/>
          </a:xfrm>
        </p:grpSpPr>
        <p:sp>
          <p:nvSpPr>
            <p:cNvPr id="4" name="Freeform 3">
              <a:extLst>
                <a:ext uri="{FF2B5EF4-FFF2-40B4-BE49-F238E27FC236}">
                  <a16:creationId xmlns:a16="http://schemas.microsoft.com/office/drawing/2014/main" id="{72BE2634-8E0B-FC41-6137-F87E3421C803}"/>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8CC63F"/>
            </a:solidFill>
          </p:spPr>
          <p:txBody>
            <a:bodyPr/>
            <a:lstStyle/>
            <a:p>
              <a:endParaRPr lang="en-US">
                <a:latin typeface="Gadugi" panose="020B0502040204020203" pitchFamily="34" charset="0"/>
                <a:ea typeface="Gadugi" panose="020B0502040204020203" pitchFamily="34" charset="0"/>
              </a:endParaRPr>
            </a:p>
          </p:txBody>
        </p:sp>
      </p:grpSp>
      <p:sp>
        <p:nvSpPr>
          <p:cNvPr id="9" name="AutoShape 13">
            <a:extLst>
              <a:ext uri="{FF2B5EF4-FFF2-40B4-BE49-F238E27FC236}">
                <a16:creationId xmlns:a16="http://schemas.microsoft.com/office/drawing/2014/main" id="{0613D8DD-AB40-25CA-0905-AF425D67AA61}"/>
              </a:ext>
            </a:extLst>
          </p:cNvPr>
          <p:cNvSpPr/>
          <p:nvPr/>
        </p:nvSpPr>
        <p:spPr>
          <a:xfrm>
            <a:off x="1441372" y="2031741"/>
            <a:ext cx="4360853" cy="0"/>
          </a:xfrm>
          <a:prstGeom prst="line">
            <a:avLst/>
          </a:prstGeom>
          <a:ln w="38100" cap="flat">
            <a:solidFill>
              <a:srgbClr val="92278F"/>
            </a:solidFill>
            <a:prstDash val="solid"/>
            <a:headEnd type="none" w="sm" len="sm"/>
            <a:tailEnd type="none" w="sm" len="sm"/>
          </a:ln>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Title 1"/>
          <p:cNvSpPr>
            <a:spLocks noGrp="1"/>
          </p:cNvSpPr>
          <p:nvPr>
            <p:ph type="title"/>
          </p:nvPr>
        </p:nvSpPr>
        <p:spPr>
          <a:xfrm>
            <a:off x="1188487" y="58175"/>
            <a:ext cx="7886700" cy="1325563"/>
          </a:xfrm>
        </p:spPr>
        <p:txBody>
          <a:bodyPr anchor="b">
            <a:normAutofit/>
          </a:bodyPr>
          <a:lstStyle/>
          <a:p>
            <a:r>
              <a:rPr lang="en-US" b="1" dirty="0">
                <a:latin typeface="Gadugi" panose="020B0502040204020203" pitchFamily="34" charset="0"/>
                <a:ea typeface="Gadugi" panose="020B0502040204020203" pitchFamily="34" charset="0"/>
              </a:rPr>
              <a:t>Where are the ‘holes’ in the Swiss Cheese?</a:t>
            </a:r>
          </a:p>
        </p:txBody>
      </p:sp>
      <p:sp>
        <p:nvSpPr>
          <p:cNvPr id="81923" name="Content Placeholder 2"/>
          <p:cNvSpPr>
            <a:spLocks noGrp="1"/>
          </p:cNvSpPr>
          <p:nvPr>
            <p:ph idx="1"/>
          </p:nvPr>
        </p:nvSpPr>
        <p:spPr>
          <a:xfrm>
            <a:off x="1258346" y="1651517"/>
            <a:ext cx="3948135" cy="4525445"/>
          </a:xfrm>
        </p:spPr>
        <p:txBody>
          <a:bodyPr anchor="ctr">
            <a:normAutofit/>
          </a:bodyPr>
          <a:lstStyle/>
          <a:p>
            <a:pPr marL="0" indent="0">
              <a:buNone/>
            </a:pPr>
            <a:r>
              <a:rPr lang="en-US" dirty="0">
                <a:latin typeface="Gadugi" panose="020B0502040204020203" pitchFamily="34" charset="0"/>
                <a:ea typeface="Gadugi" panose="020B0502040204020203" pitchFamily="34" charset="0"/>
              </a:rPr>
              <a:t>Don’t forget to support regulation and engagement while focusing on the ‘back and forth’. If there are holes at earlier levels it has an impact on the later levels. Quality not quantity!!</a:t>
            </a:r>
          </a:p>
        </p:txBody>
      </p:sp>
      <p:sp>
        <p:nvSpPr>
          <p:cNvPr id="2" name="Footer Placeholder 1">
            <a:extLst>
              <a:ext uri="{FF2B5EF4-FFF2-40B4-BE49-F238E27FC236}">
                <a16:creationId xmlns:a16="http://schemas.microsoft.com/office/drawing/2014/main" id="{5D08B455-5760-B844-B452-19618AE58CDD}"/>
              </a:ext>
            </a:extLst>
          </p:cNvPr>
          <p:cNvSpPr>
            <a:spLocks noGrp="1"/>
          </p:cNvSpPr>
          <p:nvPr>
            <p:ph type="ftr" sz="quarter" idx="11"/>
          </p:nvPr>
        </p:nvSpPr>
        <p:spPr>
          <a:xfrm>
            <a:off x="3028950" y="6356350"/>
            <a:ext cx="3250552" cy="365125"/>
          </a:xfrm>
        </p:spPr>
        <p:txBody>
          <a:bodyPr/>
          <a:lstStyle/>
          <a:p>
            <a:r>
              <a:rPr lang="en-US" dirty="0"/>
              <a:t>Cindy Harrison, M.Sc., Reg. CASLPO Speech Language Pathologist</a:t>
            </a:r>
          </a:p>
        </p:txBody>
      </p:sp>
      <p:pic>
        <p:nvPicPr>
          <p:cNvPr id="81924" name="Picture 3"/>
          <p:cNvPicPr>
            <a:picLocks noChangeAspect="1"/>
          </p:cNvPicPr>
          <p:nvPr/>
        </p:nvPicPr>
        <p:blipFill rotWithShape="1">
          <a:blip r:embed="rId3"/>
          <a:srcRect l="9571" r="21160" b="6888"/>
          <a:stretch/>
        </p:blipFill>
        <p:spPr bwMode="auto">
          <a:xfrm>
            <a:off x="5206482" y="1383738"/>
            <a:ext cx="3732245" cy="4429233"/>
          </a:xfrm>
          <a:prstGeom prst="rect">
            <a:avLst/>
          </a:prstGeom>
          <a:noFill/>
        </p:spPr>
      </p:pic>
      <p:sp>
        <p:nvSpPr>
          <p:cNvPr id="5" name="Slide Number Placeholder 4"/>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600"/>
              </a:spcAft>
              <a:defRPr/>
            </a:pPr>
            <a:fld id="{56D94831-E207-431C-8FB2-0CD477E38533}" type="slidenum">
              <a:rPr lang="en-US" sz="1200">
                <a:solidFill>
                  <a:schemeClr val="tx1">
                    <a:tint val="75000"/>
                  </a:schemeClr>
                </a:solidFill>
                <a:latin typeface="+mn-lt"/>
              </a:rPr>
              <a:pPr algn="r" fontAlgn="auto">
                <a:spcBef>
                  <a:spcPts val="0"/>
                </a:spcBef>
                <a:spcAft>
                  <a:spcPts val="600"/>
                </a:spcAft>
                <a:defRPr/>
              </a:pPr>
              <a:t>35</a:t>
            </a:fld>
            <a:endParaRPr lang="en-US" sz="1200">
              <a:solidFill>
                <a:schemeClr val="tx1">
                  <a:tint val="75000"/>
                </a:schemeClr>
              </a:solidFill>
              <a:latin typeface="+mn-lt"/>
            </a:endParaRPr>
          </a:p>
        </p:txBody>
      </p:sp>
      <p:grpSp>
        <p:nvGrpSpPr>
          <p:cNvPr id="3" name="Group 2">
            <a:extLst>
              <a:ext uri="{FF2B5EF4-FFF2-40B4-BE49-F238E27FC236}">
                <a16:creationId xmlns:a16="http://schemas.microsoft.com/office/drawing/2014/main" id="{883F0633-F422-D224-8E1C-B9F926F60276}"/>
              </a:ext>
            </a:extLst>
          </p:cNvPr>
          <p:cNvGrpSpPr/>
          <p:nvPr/>
        </p:nvGrpSpPr>
        <p:grpSpPr>
          <a:xfrm>
            <a:off x="0" y="0"/>
            <a:ext cx="1258347" cy="6858000"/>
            <a:chOff x="0" y="0"/>
            <a:chExt cx="425663" cy="3479800"/>
          </a:xfrm>
          <a:solidFill>
            <a:srgbClr val="00B0F0"/>
          </a:solidFill>
        </p:grpSpPr>
        <p:sp>
          <p:nvSpPr>
            <p:cNvPr id="4" name="Freeform 7">
              <a:extLst>
                <a:ext uri="{FF2B5EF4-FFF2-40B4-BE49-F238E27FC236}">
                  <a16:creationId xmlns:a16="http://schemas.microsoft.com/office/drawing/2014/main" id="{983A6A32-0A29-DBC5-AB42-F43493B73B2F}"/>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grpFill/>
            <a:ln>
              <a:solidFill>
                <a:srgbClr val="00B0F0"/>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9" name="AutoShape 13">
            <a:extLst>
              <a:ext uri="{FF2B5EF4-FFF2-40B4-BE49-F238E27FC236}">
                <a16:creationId xmlns:a16="http://schemas.microsoft.com/office/drawing/2014/main" id="{C4FA3876-A9A4-E4C8-DA34-46520C0BA376}"/>
              </a:ext>
            </a:extLst>
          </p:cNvPr>
          <p:cNvSpPr/>
          <p:nvPr/>
        </p:nvSpPr>
        <p:spPr>
          <a:xfrm>
            <a:off x="1328317" y="1651517"/>
            <a:ext cx="4360853" cy="0"/>
          </a:xfrm>
          <a:prstGeom prst="line">
            <a:avLst/>
          </a:prstGeom>
          <a:ln w="38100" cap="flat">
            <a:solidFill>
              <a:srgbClr val="92278F"/>
            </a:solidFill>
            <a:prstDash val="solid"/>
            <a:headEnd type="none" w="sm" len="sm"/>
            <a:tailEnd type="none" w="sm" len="sm"/>
          </a:ln>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40B85CFC-43C5-9C7B-4B3A-F1A268413BBD}"/>
              </a:ext>
            </a:extLst>
          </p:cNvPr>
          <p:cNvPicPr>
            <a:picLocks noChangeAspect="1"/>
          </p:cNvPicPr>
          <p:nvPr/>
        </p:nvPicPr>
        <p:blipFill>
          <a:blip r:embed="rId3"/>
          <a:srcRect/>
          <a:stretch>
            <a:fillRect/>
          </a:stretch>
        </p:blipFill>
        <p:spPr>
          <a:xfrm>
            <a:off x="1246981" y="-1"/>
            <a:ext cx="7897019" cy="6857999"/>
          </a:xfrm>
          <a:prstGeom prst="rect">
            <a:avLst/>
          </a:prstGeom>
        </p:spPr>
      </p:pic>
      <p:pic>
        <p:nvPicPr>
          <p:cNvPr id="9" name="Picture 11">
            <a:extLst>
              <a:ext uri="{FF2B5EF4-FFF2-40B4-BE49-F238E27FC236}">
                <a16:creationId xmlns:a16="http://schemas.microsoft.com/office/drawing/2014/main" id="{4B58AD33-C091-B1AC-8D8A-A16EB85230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6662" y="1"/>
            <a:ext cx="7897019" cy="6858000"/>
          </a:xfrm>
          <a:prstGeom prst="rect">
            <a:avLst/>
          </a:prstGeom>
        </p:spPr>
      </p:pic>
      <p:sp>
        <p:nvSpPr>
          <p:cNvPr id="73730" name="Title 1"/>
          <p:cNvSpPr>
            <a:spLocks noGrp="1"/>
          </p:cNvSpPr>
          <p:nvPr>
            <p:ph type="title"/>
          </p:nvPr>
        </p:nvSpPr>
        <p:spPr>
          <a:xfrm>
            <a:off x="1352938" y="365125"/>
            <a:ext cx="7162411" cy="1325563"/>
          </a:xfrm>
        </p:spPr>
        <p:txBody>
          <a:bodyPr anchor="t">
            <a:normAutofit/>
          </a:bodyPr>
          <a:lstStyle/>
          <a:p>
            <a:r>
              <a:rPr lang="en-US" sz="3600" b="1" dirty="0">
                <a:latin typeface="Gadugi" panose="020B0502040204020203" pitchFamily="34" charset="0"/>
                <a:ea typeface="Gadugi" panose="020B0502040204020203" pitchFamily="34" charset="0"/>
              </a:rPr>
              <a:t>Talking starts with Gestures!</a:t>
            </a:r>
            <a:endParaRPr lang="en-US" b="1" dirty="0">
              <a:latin typeface="Gadugi" panose="020B0502040204020203" pitchFamily="34" charset="0"/>
              <a:ea typeface="Gadugi" panose="020B0502040204020203" pitchFamily="34" charset="0"/>
            </a:endParaRPr>
          </a:p>
        </p:txBody>
      </p:sp>
      <p:sp>
        <p:nvSpPr>
          <p:cNvPr id="73731" name="Content Placeholder 2"/>
          <p:cNvSpPr>
            <a:spLocks noGrp="1"/>
          </p:cNvSpPr>
          <p:nvPr>
            <p:ph idx="1"/>
          </p:nvPr>
        </p:nvSpPr>
        <p:spPr>
          <a:xfrm>
            <a:off x="1257300" y="2808515"/>
            <a:ext cx="5451410" cy="3368448"/>
          </a:xfrm>
        </p:spPr>
        <p:txBody>
          <a:bodyPr anchor="t">
            <a:normAutofit fontScale="92500"/>
          </a:bodyPr>
          <a:lstStyle/>
          <a:p>
            <a:r>
              <a:rPr lang="en-US" dirty="0">
                <a:latin typeface="Gadugi" panose="020B0502040204020203" pitchFamily="34" charset="0"/>
                <a:ea typeface="Gadugi" panose="020B0502040204020203" pitchFamily="34" charset="0"/>
              </a:rPr>
              <a:t>Before a child will have a conversation with words they are able to have one without words (baby after nap example)</a:t>
            </a:r>
          </a:p>
          <a:p>
            <a:r>
              <a:rPr lang="en-US" dirty="0">
                <a:latin typeface="Gadugi" panose="020B0502040204020203" pitchFamily="34" charset="0"/>
                <a:ea typeface="Gadugi" panose="020B0502040204020203" pitchFamily="34" charset="0"/>
              </a:rPr>
              <a:t>Why I always focus on gestural communication</a:t>
            </a:r>
          </a:p>
          <a:p>
            <a:r>
              <a:rPr lang="en-US" dirty="0">
                <a:latin typeface="Gadugi" panose="020B0502040204020203" pitchFamily="34" charset="0"/>
                <a:ea typeface="Gadugi" panose="020B0502040204020203" pitchFamily="34" charset="0"/>
              </a:rPr>
              <a:t>Respond to your child’s gestures (conventional and unconventional)</a:t>
            </a:r>
          </a:p>
          <a:p>
            <a:r>
              <a:rPr lang="en-US" dirty="0">
                <a:latin typeface="Gadugi" panose="020B0502040204020203" pitchFamily="34" charset="0"/>
                <a:ea typeface="Gadugi" panose="020B0502040204020203" pitchFamily="34" charset="0"/>
              </a:rPr>
              <a:t>16 by 16</a:t>
            </a:r>
          </a:p>
          <a:p>
            <a:r>
              <a:rPr lang="en-US" dirty="0">
                <a:latin typeface="Gadugi" panose="020B0502040204020203" pitchFamily="34" charset="0"/>
                <a:ea typeface="Gadugi" panose="020B0502040204020203" pitchFamily="34" charset="0"/>
              </a:rPr>
              <a:t>Make sure YOU use gestures with sounds and with words</a:t>
            </a:r>
          </a:p>
          <a:p>
            <a:r>
              <a:rPr lang="en-US" dirty="0">
                <a:latin typeface="Gadugi" panose="020B0502040204020203" pitchFamily="34" charset="0"/>
                <a:ea typeface="Gadugi" panose="020B0502040204020203" pitchFamily="34" charset="0"/>
              </a:rPr>
              <a:t>A little about pointing</a:t>
            </a:r>
          </a:p>
        </p:txBody>
      </p:sp>
      <p:sp>
        <p:nvSpPr>
          <p:cNvPr id="4" name="Footer Placeholder 3"/>
          <p:cNvSpPr>
            <a:spLocks noGrp="1"/>
          </p:cNvSpPr>
          <p:nvPr>
            <p:ph type="ftr" sz="quarter" idx="11"/>
          </p:nvPr>
        </p:nvSpPr>
        <p:spPr>
          <a:xfrm>
            <a:off x="3028950" y="6356350"/>
            <a:ext cx="3558462" cy="365125"/>
          </a:xfrm>
        </p:spPr>
        <p:txBody>
          <a:bodyPr>
            <a:normAutofit/>
          </a:bodyPr>
          <a:lstStyle/>
          <a:p>
            <a:r>
              <a:rPr lang="en-US" dirty="0"/>
              <a:t>Cindy Harrison, M.Sc., Reg. CASLPO Speech Language Pathologist</a:t>
            </a:r>
          </a:p>
        </p:txBody>
      </p:sp>
      <p:grpSp>
        <p:nvGrpSpPr>
          <p:cNvPr id="6" name="Group 5">
            <a:extLst>
              <a:ext uri="{FF2B5EF4-FFF2-40B4-BE49-F238E27FC236}">
                <a16:creationId xmlns:a16="http://schemas.microsoft.com/office/drawing/2014/main" id="{710AB707-1636-5EE5-9EC3-09A53E5AF59F}"/>
              </a:ext>
            </a:extLst>
          </p:cNvPr>
          <p:cNvGrpSpPr/>
          <p:nvPr/>
        </p:nvGrpSpPr>
        <p:grpSpPr>
          <a:xfrm>
            <a:off x="0" y="0"/>
            <a:ext cx="1246981" cy="6858000"/>
            <a:chOff x="0" y="0"/>
            <a:chExt cx="421818" cy="3479800"/>
          </a:xfrm>
          <a:solidFill>
            <a:srgbClr val="92278F"/>
          </a:solidFill>
        </p:grpSpPr>
        <p:sp>
          <p:nvSpPr>
            <p:cNvPr id="7" name="Freeform 3">
              <a:extLst>
                <a:ext uri="{FF2B5EF4-FFF2-40B4-BE49-F238E27FC236}">
                  <a16:creationId xmlns:a16="http://schemas.microsoft.com/office/drawing/2014/main" id="{CBFFB02A-81F3-8D7B-1EB3-A59E7BC876DD}"/>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grpFill/>
            <a:ln>
              <a:solidFill>
                <a:srgbClr val="92278F"/>
              </a:solidFill>
            </a:ln>
          </p:spPr>
          <p:txBody>
            <a:bodyPr/>
            <a:lstStyle/>
            <a:p>
              <a:endParaRPr lang="en-US">
                <a:latin typeface="Gadugi" panose="020B0502040204020203" pitchFamily="34" charset="0"/>
                <a:ea typeface="Gadugi" panose="020B0502040204020203" pitchFamily="34" charset="0"/>
              </a:endParaRPr>
            </a:p>
          </p:txBody>
        </p:sp>
      </p:grpSp>
      <p:sp>
        <p:nvSpPr>
          <p:cNvPr id="2" name="AutoShape 13">
            <a:extLst>
              <a:ext uri="{FF2B5EF4-FFF2-40B4-BE49-F238E27FC236}">
                <a16:creationId xmlns:a16="http://schemas.microsoft.com/office/drawing/2014/main" id="{2485388A-40DA-0D69-489F-30C762CC1CEA}"/>
              </a:ext>
            </a:extLst>
          </p:cNvPr>
          <p:cNvSpPr/>
          <p:nvPr/>
        </p:nvSpPr>
        <p:spPr>
          <a:xfrm>
            <a:off x="1561582" y="1725678"/>
            <a:ext cx="4360853" cy="0"/>
          </a:xfrm>
          <a:prstGeom prst="line">
            <a:avLst/>
          </a:prstGeom>
          <a:ln w="38100" cap="flat">
            <a:solidFill>
              <a:srgbClr val="8CC63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082719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1359763" y="525982"/>
            <a:ext cx="3212237" cy="1200361"/>
          </a:xfrm>
        </p:spPr>
        <p:txBody>
          <a:bodyPr anchor="b">
            <a:normAutofit/>
          </a:bodyPr>
          <a:lstStyle/>
          <a:p>
            <a:pPr eaLnBrk="1" hangingPunct="1"/>
            <a:r>
              <a:rPr lang="en-US" sz="3100" b="1" dirty="0">
                <a:latin typeface="Gadugi" panose="020B0502040204020203" pitchFamily="34" charset="0"/>
                <a:ea typeface="Gadugi" panose="020B0502040204020203" pitchFamily="34" charset="0"/>
              </a:rPr>
              <a:t>Gestural Communication</a:t>
            </a:r>
          </a:p>
        </p:txBody>
      </p:sp>
      <p:sp>
        <p:nvSpPr>
          <p:cNvPr id="96259" name="Content Placeholder 2"/>
          <p:cNvSpPr>
            <a:spLocks noGrp="1"/>
          </p:cNvSpPr>
          <p:nvPr>
            <p:ph idx="1"/>
          </p:nvPr>
        </p:nvSpPr>
        <p:spPr>
          <a:xfrm>
            <a:off x="1693305" y="2031101"/>
            <a:ext cx="3212238" cy="3511943"/>
          </a:xfrm>
        </p:spPr>
        <p:txBody>
          <a:bodyPr anchor="ctr">
            <a:normAutofit/>
          </a:bodyPr>
          <a:lstStyle/>
          <a:p>
            <a:pPr marL="0" indent="0" eaLnBrk="1" hangingPunct="1">
              <a:buFont typeface="Arial" charset="0"/>
              <a:buNone/>
            </a:pPr>
            <a:r>
              <a:rPr lang="en-US" sz="1600" dirty="0">
                <a:latin typeface="Gadugi" panose="020B0502040204020203" pitchFamily="34" charset="0"/>
                <a:ea typeface="Gadugi" panose="020B0502040204020203" pitchFamily="34" charset="0"/>
              </a:rPr>
              <a:t>Pay close attention to gestural communication</a:t>
            </a:r>
          </a:p>
          <a:p>
            <a:pPr marL="0" indent="0" eaLnBrk="1" hangingPunct="1"/>
            <a:r>
              <a:rPr lang="en-US" sz="1600" dirty="0">
                <a:latin typeface="Gadugi" panose="020B0502040204020203" pitchFamily="34" charset="0"/>
                <a:ea typeface="Gadugi" panose="020B0502040204020203" pitchFamily="34" charset="0"/>
              </a:rPr>
              <a:t>How well or how much does the child gesture?</a:t>
            </a:r>
          </a:p>
          <a:p>
            <a:pPr marL="0" indent="0" eaLnBrk="1" hangingPunct="1"/>
            <a:r>
              <a:rPr lang="en-US" sz="1600" dirty="0">
                <a:latin typeface="Gadugi" panose="020B0502040204020203" pitchFamily="34" charset="0"/>
                <a:ea typeface="Gadugi" panose="020B0502040204020203" pitchFamily="34" charset="0"/>
              </a:rPr>
              <a:t>Do they read your gestures?</a:t>
            </a:r>
          </a:p>
          <a:p>
            <a:pPr marL="0" indent="0" eaLnBrk="1" hangingPunct="1"/>
            <a:r>
              <a:rPr lang="en-US" sz="1600" dirty="0">
                <a:latin typeface="Gadugi" panose="020B0502040204020203" pitchFamily="34" charset="0"/>
                <a:ea typeface="Gadugi" panose="020B0502040204020203" pitchFamily="34" charset="0"/>
              </a:rPr>
              <a:t>What is their repertoire of facial expressions/gestures (i.e. sad, puzzled, happy, 	angry, disappointed, surprised)</a:t>
            </a:r>
          </a:p>
          <a:p>
            <a:pPr marL="0" indent="0" eaLnBrk="1" hangingPunct="1">
              <a:buFont typeface="Arial" charset="0"/>
              <a:buNone/>
            </a:pPr>
            <a:r>
              <a:rPr lang="en-US" sz="1600" dirty="0">
                <a:latin typeface="Gadugi" panose="020B0502040204020203" pitchFamily="34" charset="0"/>
                <a:ea typeface="Gadugi" panose="020B0502040204020203" pitchFamily="34" charset="0"/>
              </a:rPr>
              <a:t>	</a:t>
            </a:r>
          </a:p>
        </p:txBody>
      </p:sp>
      <p:sp>
        <p:nvSpPr>
          <p:cNvPr id="4" name="Footer Placeholder 3"/>
          <p:cNvSpPr>
            <a:spLocks noGrp="1"/>
          </p:cNvSpPr>
          <p:nvPr>
            <p:ph type="ftr" sz="quarter" idx="11"/>
          </p:nvPr>
        </p:nvSpPr>
        <p:spPr>
          <a:xfrm>
            <a:off x="2456488" y="6492240"/>
            <a:ext cx="3474487" cy="365125"/>
          </a:xfrm>
        </p:spPr>
        <p:txBody>
          <a:bodyPr>
            <a:normAutofit/>
          </a:bodyPr>
          <a:lstStyle/>
          <a:p>
            <a:pPr>
              <a:defRPr/>
            </a:pPr>
            <a:r>
              <a:rPr lang="en-US" dirty="0"/>
              <a:t>Cindy Harrison, M.Sc., Reg. CASLPO Speech Language Pathologist</a:t>
            </a:r>
          </a:p>
        </p:txBody>
      </p:sp>
      <p:pic>
        <p:nvPicPr>
          <p:cNvPr id="6" name="Picture 5" descr="Young boy holding out hand">
            <a:extLst>
              <a:ext uri="{FF2B5EF4-FFF2-40B4-BE49-F238E27FC236}">
                <a16:creationId xmlns:a16="http://schemas.microsoft.com/office/drawing/2014/main" id="{825E9C4A-3FD7-ADF3-3349-27ADADA1E309}"/>
              </a:ext>
            </a:extLst>
          </p:cNvPr>
          <p:cNvPicPr>
            <a:picLocks noChangeAspect="1"/>
          </p:cNvPicPr>
          <p:nvPr/>
        </p:nvPicPr>
        <p:blipFill>
          <a:blip r:embed="rId3"/>
          <a:stretch>
            <a:fillRect/>
          </a:stretch>
        </p:blipFill>
        <p:spPr>
          <a:xfrm>
            <a:off x="6115050" y="0"/>
            <a:ext cx="3224933" cy="6858000"/>
          </a:xfrm>
          <a:prstGeom prst="rect">
            <a:avLst/>
          </a:prstGeom>
        </p:spPr>
      </p:pic>
      <p:grpSp>
        <p:nvGrpSpPr>
          <p:cNvPr id="7" name="Group 6">
            <a:extLst>
              <a:ext uri="{FF2B5EF4-FFF2-40B4-BE49-F238E27FC236}">
                <a16:creationId xmlns:a16="http://schemas.microsoft.com/office/drawing/2014/main" id="{2CA64C77-FC2B-C4C8-616F-BD1B3282FB77}"/>
              </a:ext>
            </a:extLst>
          </p:cNvPr>
          <p:cNvGrpSpPr/>
          <p:nvPr/>
        </p:nvGrpSpPr>
        <p:grpSpPr>
          <a:xfrm>
            <a:off x="0" y="0"/>
            <a:ext cx="1246981" cy="6858000"/>
            <a:chOff x="0" y="0"/>
            <a:chExt cx="421818" cy="3479800"/>
          </a:xfrm>
          <a:solidFill>
            <a:srgbClr val="8CC63F"/>
          </a:solidFill>
        </p:grpSpPr>
        <p:sp>
          <p:nvSpPr>
            <p:cNvPr id="8" name="Freeform 3">
              <a:extLst>
                <a:ext uri="{FF2B5EF4-FFF2-40B4-BE49-F238E27FC236}">
                  <a16:creationId xmlns:a16="http://schemas.microsoft.com/office/drawing/2014/main" id="{F09AD29D-2404-B667-BC73-B043C788DABA}"/>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grpFill/>
            <a:ln>
              <a:solidFill>
                <a:srgbClr val="8CC63F"/>
              </a:solidFill>
            </a:ln>
          </p:spPr>
          <p:txBody>
            <a:bodyPr/>
            <a:lstStyle/>
            <a:p>
              <a:endParaRPr lang="en-US">
                <a:latin typeface="Gadugi" panose="020B0502040204020203" pitchFamily="34" charset="0"/>
                <a:ea typeface="Gadugi" panose="020B0502040204020203" pitchFamily="34" charset="0"/>
              </a:endParaRPr>
            </a:p>
          </p:txBody>
        </p:sp>
      </p:grpSp>
    </p:spTree>
    <p:extLst>
      <p:ext uri="{BB962C8B-B14F-4D97-AF65-F5344CB8AC3E}">
        <p14:creationId xmlns:p14="http://schemas.microsoft.com/office/powerpoint/2010/main" val="2886515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Title 1"/>
          <p:cNvSpPr>
            <a:spLocks noGrp="1"/>
          </p:cNvSpPr>
          <p:nvPr>
            <p:ph type="title"/>
          </p:nvPr>
        </p:nvSpPr>
        <p:spPr>
          <a:xfrm>
            <a:off x="1258346" y="365125"/>
            <a:ext cx="7257003" cy="1325563"/>
          </a:xfrm>
        </p:spPr>
        <p:txBody>
          <a:bodyPr anchor="b">
            <a:normAutofit/>
          </a:bodyPr>
          <a:lstStyle/>
          <a:p>
            <a:r>
              <a:rPr lang="en-US" b="1" dirty="0">
                <a:latin typeface="Gadugi" panose="020B0502040204020203" pitchFamily="34" charset="0"/>
                <a:ea typeface="Gadugi" panose="020B0502040204020203" pitchFamily="34" charset="0"/>
              </a:rPr>
              <a:t>No Talking Dust</a:t>
            </a:r>
          </a:p>
        </p:txBody>
      </p:sp>
      <p:sp>
        <p:nvSpPr>
          <p:cNvPr id="82947" name="Content Placeholder 2"/>
          <p:cNvSpPr>
            <a:spLocks noGrp="1"/>
          </p:cNvSpPr>
          <p:nvPr>
            <p:ph idx="1"/>
          </p:nvPr>
        </p:nvSpPr>
        <p:spPr>
          <a:xfrm>
            <a:off x="1334278" y="1825625"/>
            <a:ext cx="3424334" cy="4351338"/>
          </a:xfrm>
        </p:spPr>
        <p:txBody>
          <a:bodyPr anchor="ctr">
            <a:normAutofit/>
          </a:bodyPr>
          <a:lstStyle/>
          <a:p>
            <a:r>
              <a:rPr lang="en-US" dirty="0">
                <a:latin typeface="Gadugi" panose="020B0502040204020203" pitchFamily="34" charset="0"/>
                <a:ea typeface="Gadugi" panose="020B0502040204020203" pitchFamily="34" charset="0"/>
              </a:rPr>
              <a:t>Reduce your language level….</a:t>
            </a:r>
          </a:p>
          <a:p>
            <a:r>
              <a:rPr lang="en-US" dirty="0">
                <a:latin typeface="Gadugi" panose="020B0502040204020203" pitchFamily="34" charset="0"/>
                <a:ea typeface="Gadugi" panose="020B0502040204020203" pitchFamily="34" charset="0"/>
              </a:rPr>
              <a:t>Sprinkle ‘No Talking Dust’ and focus on affective cueing and affective exchanges with sounds, noises and simple words</a:t>
            </a:r>
          </a:p>
          <a:p>
            <a:endParaRPr lang="en-US" dirty="0"/>
          </a:p>
        </p:txBody>
      </p:sp>
      <p:sp>
        <p:nvSpPr>
          <p:cNvPr id="4" name="Footer Placeholder 3"/>
          <p:cNvSpPr>
            <a:spLocks noGrp="1"/>
          </p:cNvSpPr>
          <p:nvPr>
            <p:ph type="ftr" sz="quarter" idx="11"/>
          </p:nvPr>
        </p:nvSpPr>
        <p:spPr>
          <a:xfrm>
            <a:off x="3028950" y="6356350"/>
            <a:ext cx="3424334" cy="365125"/>
          </a:xfrm>
        </p:spPr>
        <p:txBody>
          <a:bodyPr>
            <a:normAutofit/>
          </a:bodyPr>
          <a:lstStyle/>
          <a:p>
            <a:r>
              <a:rPr lang="en-US" dirty="0"/>
              <a:t>Cindy Harrison, M.Sc., Reg. CASLPO Speech Language Pathologist,</a:t>
            </a:r>
          </a:p>
        </p:txBody>
      </p:sp>
      <p:pic>
        <p:nvPicPr>
          <p:cNvPr id="82950" name="Picture 5"/>
          <p:cNvPicPr>
            <a:picLocks noChangeAspect="1"/>
          </p:cNvPicPr>
          <p:nvPr/>
        </p:nvPicPr>
        <p:blipFill rotWithShape="1">
          <a:blip r:embed="rId3"/>
          <a:srcRect l="12781" r="20284" b="-1"/>
          <a:stretch/>
        </p:blipFill>
        <p:spPr bwMode="auto">
          <a:xfrm>
            <a:off x="4490803" y="650494"/>
            <a:ext cx="4221014" cy="5324142"/>
          </a:xfrm>
          <a:prstGeom prst="rect">
            <a:avLst/>
          </a:prstGeom>
          <a:noFill/>
        </p:spPr>
      </p:pic>
      <p:grpSp>
        <p:nvGrpSpPr>
          <p:cNvPr id="2" name="Group 1">
            <a:extLst>
              <a:ext uri="{FF2B5EF4-FFF2-40B4-BE49-F238E27FC236}">
                <a16:creationId xmlns:a16="http://schemas.microsoft.com/office/drawing/2014/main" id="{E8D50193-9AC0-3203-E43E-6DA572150170}"/>
              </a:ext>
            </a:extLst>
          </p:cNvPr>
          <p:cNvGrpSpPr/>
          <p:nvPr/>
        </p:nvGrpSpPr>
        <p:grpSpPr>
          <a:xfrm>
            <a:off x="0" y="0"/>
            <a:ext cx="1258347" cy="6858000"/>
            <a:chOff x="0" y="0"/>
            <a:chExt cx="425663" cy="3479800"/>
          </a:xfrm>
          <a:solidFill>
            <a:srgbClr val="00B0F0"/>
          </a:solidFill>
        </p:grpSpPr>
        <p:sp>
          <p:nvSpPr>
            <p:cNvPr id="3" name="Freeform 7">
              <a:extLst>
                <a:ext uri="{FF2B5EF4-FFF2-40B4-BE49-F238E27FC236}">
                  <a16:creationId xmlns:a16="http://schemas.microsoft.com/office/drawing/2014/main" id="{F93D0A22-A905-1F1A-DA42-EABEDE80A409}"/>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grpFill/>
            <a:ln>
              <a:solidFill>
                <a:srgbClr val="00B0F0"/>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Title 1"/>
          <p:cNvSpPr>
            <a:spLocks noGrp="1"/>
          </p:cNvSpPr>
          <p:nvPr>
            <p:ph type="title"/>
          </p:nvPr>
        </p:nvSpPr>
        <p:spPr>
          <a:xfrm>
            <a:off x="1246981" y="458512"/>
            <a:ext cx="4640635" cy="1197137"/>
          </a:xfrm>
        </p:spPr>
        <p:txBody>
          <a:bodyPr anchor="b">
            <a:normAutofit/>
          </a:bodyPr>
          <a:lstStyle/>
          <a:p>
            <a:r>
              <a:rPr lang="en-US" b="1" dirty="0">
                <a:latin typeface="Gadugi" panose="020B0502040204020203" pitchFamily="34" charset="0"/>
                <a:ea typeface="Gadugi" panose="020B0502040204020203" pitchFamily="34" charset="0"/>
              </a:rPr>
              <a:t>Observe, Wait, Listen!!</a:t>
            </a:r>
          </a:p>
        </p:txBody>
      </p:sp>
      <p:sp>
        <p:nvSpPr>
          <p:cNvPr id="83971" name="Content Placeholder 2"/>
          <p:cNvSpPr>
            <a:spLocks noGrp="1"/>
          </p:cNvSpPr>
          <p:nvPr>
            <p:ph idx="1"/>
          </p:nvPr>
        </p:nvSpPr>
        <p:spPr>
          <a:xfrm>
            <a:off x="1246981" y="2114161"/>
            <a:ext cx="5247126" cy="4351338"/>
          </a:xfrm>
        </p:spPr>
        <p:txBody>
          <a:bodyPr anchor="ctr">
            <a:normAutofit/>
          </a:bodyPr>
          <a:lstStyle/>
          <a:p>
            <a:r>
              <a:rPr lang="en-US" dirty="0"/>
              <a:t>OWL (Hanen program)</a:t>
            </a:r>
          </a:p>
          <a:p>
            <a:r>
              <a:rPr lang="en-US" dirty="0"/>
              <a:t>Observe…pay attention to the affect cues and intended meaning</a:t>
            </a:r>
          </a:p>
          <a:p>
            <a:endParaRPr lang="en-US" dirty="0"/>
          </a:p>
          <a:p>
            <a:r>
              <a:rPr lang="en-US" dirty="0"/>
              <a:t>Wait….Pacing is important. Try to balance the tension between waiting for a response and losing the moment</a:t>
            </a:r>
          </a:p>
          <a:p>
            <a:r>
              <a:rPr lang="en-US" dirty="0"/>
              <a:t>Listen….to vocalizations, to sound, to words</a:t>
            </a:r>
          </a:p>
          <a:p>
            <a:endParaRPr lang="en-US" dirty="0"/>
          </a:p>
        </p:txBody>
      </p:sp>
      <p:sp>
        <p:nvSpPr>
          <p:cNvPr id="2" name="Footer Placeholder 1">
            <a:extLst>
              <a:ext uri="{FF2B5EF4-FFF2-40B4-BE49-F238E27FC236}">
                <a16:creationId xmlns:a16="http://schemas.microsoft.com/office/drawing/2014/main" id="{9EF49E42-BEE8-5D4D-88AD-12CB07F96691}"/>
              </a:ext>
            </a:extLst>
          </p:cNvPr>
          <p:cNvSpPr>
            <a:spLocks noGrp="1"/>
          </p:cNvSpPr>
          <p:nvPr>
            <p:ph type="ftr" sz="quarter" idx="11"/>
          </p:nvPr>
        </p:nvSpPr>
        <p:spPr>
          <a:xfrm>
            <a:off x="3028950" y="6356350"/>
            <a:ext cx="3334528" cy="365125"/>
          </a:xfrm>
        </p:spPr>
        <p:txBody>
          <a:bodyPr/>
          <a:lstStyle/>
          <a:p>
            <a:r>
              <a:rPr lang="en-US" dirty="0"/>
              <a:t>Cindy Harrison, M.Sc., Reg. CASLPO Speech Language Pathologist</a:t>
            </a:r>
          </a:p>
        </p:txBody>
      </p:sp>
      <p:grpSp>
        <p:nvGrpSpPr>
          <p:cNvPr id="3" name="Group 2">
            <a:extLst>
              <a:ext uri="{FF2B5EF4-FFF2-40B4-BE49-F238E27FC236}">
                <a16:creationId xmlns:a16="http://schemas.microsoft.com/office/drawing/2014/main" id="{4A572C7C-897F-87AA-428E-70A36F1A3965}"/>
              </a:ext>
            </a:extLst>
          </p:cNvPr>
          <p:cNvGrpSpPr/>
          <p:nvPr/>
        </p:nvGrpSpPr>
        <p:grpSpPr>
          <a:xfrm>
            <a:off x="0" y="0"/>
            <a:ext cx="1246981" cy="6858000"/>
            <a:chOff x="0" y="0"/>
            <a:chExt cx="421818" cy="3479800"/>
          </a:xfrm>
          <a:solidFill>
            <a:srgbClr val="92278F"/>
          </a:solidFill>
        </p:grpSpPr>
        <p:sp>
          <p:nvSpPr>
            <p:cNvPr id="4" name="Freeform 3">
              <a:extLst>
                <a:ext uri="{FF2B5EF4-FFF2-40B4-BE49-F238E27FC236}">
                  <a16:creationId xmlns:a16="http://schemas.microsoft.com/office/drawing/2014/main" id="{5FA69A45-1F38-452A-6596-7559599A6307}"/>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grpFill/>
            <a:ln>
              <a:solidFill>
                <a:srgbClr val="92278F"/>
              </a:solidFill>
            </a:ln>
          </p:spPr>
          <p:txBody>
            <a:bodyPr/>
            <a:lstStyle/>
            <a:p>
              <a:endParaRPr lang="en-US">
                <a:latin typeface="Gadugi" panose="020B0502040204020203" pitchFamily="34" charset="0"/>
                <a:ea typeface="Gadugi" panose="020B0502040204020203" pitchFamily="34" charset="0"/>
              </a:endParaRPr>
            </a:p>
          </p:txBody>
        </p:sp>
      </p:grpSp>
      <p:pic>
        <p:nvPicPr>
          <p:cNvPr id="10" name="Picture 9" descr="Young school girl pointing">
            <a:extLst>
              <a:ext uri="{FF2B5EF4-FFF2-40B4-BE49-F238E27FC236}">
                <a16:creationId xmlns:a16="http://schemas.microsoft.com/office/drawing/2014/main" id="{66B19206-4052-375B-0FAD-6674FECB9B1D}"/>
              </a:ext>
            </a:extLst>
          </p:cNvPr>
          <p:cNvPicPr>
            <a:picLocks noChangeAspect="1"/>
          </p:cNvPicPr>
          <p:nvPr/>
        </p:nvPicPr>
        <p:blipFill>
          <a:blip r:embed="rId2"/>
          <a:stretch>
            <a:fillRect/>
          </a:stretch>
        </p:blipFill>
        <p:spPr>
          <a:xfrm>
            <a:off x="5285775" y="0"/>
            <a:ext cx="3550968"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1BDD4-D436-8844-AFBE-9933A9B9E410}"/>
              </a:ext>
            </a:extLst>
          </p:cNvPr>
          <p:cNvSpPr>
            <a:spLocks noGrp="1"/>
          </p:cNvSpPr>
          <p:nvPr>
            <p:ph type="title"/>
          </p:nvPr>
        </p:nvSpPr>
        <p:spPr>
          <a:xfrm>
            <a:off x="0" y="299812"/>
            <a:ext cx="9144000" cy="1325563"/>
          </a:xfrm>
        </p:spPr>
        <p:txBody>
          <a:bodyPr/>
          <a:lstStyle/>
          <a:p>
            <a:pPr algn="ctr"/>
            <a:r>
              <a:rPr lang="en-US" b="1" dirty="0">
                <a:latin typeface="Gadugi" panose="020B0502040204020203" pitchFamily="34" charset="0"/>
                <a:ea typeface="Gadugi" panose="020B0502040204020203" pitchFamily="34" charset="0"/>
              </a:rPr>
              <a:t>Goals for Today</a:t>
            </a:r>
          </a:p>
        </p:txBody>
      </p:sp>
      <p:sp>
        <p:nvSpPr>
          <p:cNvPr id="3" name="Content Placeholder 2">
            <a:extLst>
              <a:ext uri="{FF2B5EF4-FFF2-40B4-BE49-F238E27FC236}">
                <a16:creationId xmlns:a16="http://schemas.microsoft.com/office/drawing/2014/main" id="{BA3F81D3-9B24-DC42-807D-A16977EDC179}"/>
              </a:ext>
            </a:extLst>
          </p:cNvPr>
          <p:cNvSpPr>
            <a:spLocks noGrp="1"/>
          </p:cNvSpPr>
          <p:nvPr>
            <p:ph idx="1"/>
          </p:nvPr>
        </p:nvSpPr>
        <p:spPr>
          <a:xfrm>
            <a:off x="1258347" y="1690689"/>
            <a:ext cx="7886700" cy="4351338"/>
          </a:xfrm>
        </p:spPr>
        <p:txBody>
          <a:bodyPr/>
          <a:lstStyle/>
          <a:p>
            <a:pPr eaLnBrk="1" hangingPunct="1">
              <a:lnSpc>
                <a:spcPct val="90000"/>
              </a:lnSpc>
            </a:pPr>
            <a:r>
              <a:rPr lang="en-US" dirty="0">
                <a:latin typeface="Gadugi" panose="020B0502040204020203" pitchFamily="34" charset="0"/>
                <a:ea typeface="Gadugi" panose="020B0502040204020203" pitchFamily="34" charset="0"/>
              </a:rPr>
              <a:t>To support your understanding of speech,  language and communication </a:t>
            </a:r>
          </a:p>
          <a:p>
            <a:pPr eaLnBrk="1" hangingPunct="1">
              <a:lnSpc>
                <a:spcPct val="90000"/>
              </a:lnSpc>
            </a:pPr>
            <a:r>
              <a:rPr lang="en-US" dirty="0">
                <a:latin typeface="Gadugi" panose="020B0502040204020203" pitchFamily="34" charset="0"/>
                <a:ea typeface="Gadugi" panose="020B0502040204020203" pitchFamily="34" charset="0"/>
              </a:rPr>
              <a:t>To support you in developing strategies that will help you engage, interact and communicate better with your child</a:t>
            </a:r>
          </a:p>
          <a:p>
            <a:pPr eaLnBrk="1" hangingPunct="1">
              <a:lnSpc>
                <a:spcPct val="90000"/>
              </a:lnSpc>
            </a:pPr>
            <a:r>
              <a:rPr lang="en-US" dirty="0">
                <a:latin typeface="Gadugi" panose="020B0502040204020203" pitchFamily="34" charset="0"/>
                <a:ea typeface="Gadugi" panose="020B0502040204020203" pitchFamily="34" charset="0"/>
              </a:rPr>
              <a:t>To build your “toolkit” of strategies</a:t>
            </a:r>
          </a:p>
          <a:p>
            <a:endParaRPr lang="en-US" dirty="0"/>
          </a:p>
        </p:txBody>
      </p:sp>
      <p:sp>
        <p:nvSpPr>
          <p:cNvPr id="4" name="Footer Placeholder 3">
            <a:extLst>
              <a:ext uri="{FF2B5EF4-FFF2-40B4-BE49-F238E27FC236}">
                <a16:creationId xmlns:a16="http://schemas.microsoft.com/office/drawing/2014/main" id="{B06AFB64-A35A-CC4D-9F3D-44961A902280}"/>
              </a:ext>
            </a:extLst>
          </p:cNvPr>
          <p:cNvSpPr>
            <a:spLocks noGrp="1"/>
          </p:cNvSpPr>
          <p:nvPr>
            <p:ph type="ftr" sz="quarter" idx="11"/>
          </p:nvPr>
        </p:nvSpPr>
        <p:spPr>
          <a:xfrm>
            <a:off x="3028949" y="6356351"/>
            <a:ext cx="3502479" cy="365125"/>
          </a:xfrm>
        </p:spPr>
        <p:txBody>
          <a:bodyPr/>
          <a:lstStyle/>
          <a:p>
            <a:pPr>
              <a:defRPr/>
            </a:pPr>
            <a:r>
              <a:rPr lang="en-US" dirty="0"/>
              <a:t>Cindy Harrison, M.Sc., Reg. CASLPO Speech Language Pathologist</a:t>
            </a:r>
          </a:p>
        </p:txBody>
      </p:sp>
      <p:pic>
        <p:nvPicPr>
          <p:cNvPr id="6" name="Picture 3">
            <a:extLst>
              <a:ext uri="{FF2B5EF4-FFF2-40B4-BE49-F238E27FC236}">
                <a16:creationId xmlns:a16="http://schemas.microsoft.com/office/drawing/2014/main" id="{4E569B18-C4C7-8849-A513-E197EC64F0A9}"/>
              </a:ext>
            </a:extLst>
          </p:cNvPr>
          <p:cNvPicPr>
            <a:picLocks noChangeAspect="1"/>
          </p:cNvPicPr>
          <p:nvPr/>
        </p:nvPicPr>
        <p:blipFill>
          <a:blip r:embed="rId2"/>
          <a:srcRect/>
          <a:stretch>
            <a:fillRect/>
          </a:stretch>
        </p:blipFill>
        <p:spPr bwMode="auto">
          <a:xfrm>
            <a:off x="5420298" y="4471404"/>
            <a:ext cx="2085401" cy="1640471"/>
          </a:xfrm>
          <a:prstGeom prst="rect">
            <a:avLst/>
          </a:prstGeom>
          <a:noFill/>
          <a:ln w="9525">
            <a:noFill/>
            <a:miter lim="800000"/>
            <a:headEnd/>
            <a:tailEnd/>
          </a:ln>
        </p:spPr>
      </p:pic>
      <p:grpSp>
        <p:nvGrpSpPr>
          <p:cNvPr id="5" name="Group 4">
            <a:extLst>
              <a:ext uri="{FF2B5EF4-FFF2-40B4-BE49-F238E27FC236}">
                <a16:creationId xmlns:a16="http://schemas.microsoft.com/office/drawing/2014/main" id="{FC08E718-976E-45A5-FA1D-F7E39467CECE}"/>
              </a:ext>
            </a:extLst>
          </p:cNvPr>
          <p:cNvGrpSpPr/>
          <p:nvPr/>
        </p:nvGrpSpPr>
        <p:grpSpPr>
          <a:xfrm>
            <a:off x="0" y="0"/>
            <a:ext cx="1258347" cy="6858000"/>
            <a:chOff x="0" y="0"/>
            <a:chExt cx="425663" cy="3479800"/>
          </a:xfrm>
        </p:grpSpPr>
        <p:sp>
          <p:nvSpPr>
            <p:cNvPr id="7" name="Freeform 7">
              <a:extLst>
                <a:ext uri="{FF2B5EF4-FFF2-40B4-BE49-F238E27FC236}">
                  <a16:creationId xmlns:a16="http://schemas.microsoft.com/office/drawing/2014/main" id="{4B17720D-45BF-7CEF-CF19-BAD25763A99D}"/>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solidFill>
              <a:srgbClr val="921D8F"/>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3168136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D9C64-F350-2843-A2E9-D56B3EBD12C7}"/>
              </a:ext>
            </a:extLst>
          </p:cNvPr>
          <p:cNvSpPr>
            <a:spLocks noGrp="1"/>
          </p:cNvSpPr>
          <p:nvPr>
            <p:ph type="title"/>
          </p:nvPr>
        </p:nvSpPr>
        <p:spPr>
          <a:xfrm>
            <a:off x="1334278" y="365126"/>
            <a:ext cx="7181072" cy="1325563"/>
          </a:xfrm>
        </p:spPr>
        <p:txBody>
          <a:bodyPr/>
          <a:lstStyle/>
          <a:p>
            <a:r>
              <a:rPr lang="en-US" b="1" dirty="0">
                <a:latin typeface="Gadugi" panose="020B0502040204020203" pitchFamily="34" charset="0"/>
                <a:ea typeface="Gadugi" panose="020B0502040204020203" pitchFamily="34" charset="0"/>
              </a:rPr>
              <a:t>Be Clueless!</a:t>
            </a:r>
          </a:p>
        </p:txBody>
      </p:sp>
      <p:sp>
        <p:nvSpPr>
          <p:cNvPr id="3" name="Content Placeholder 2">
            <a:extLst>
              <a:ext uri="{FF2B5EF4-FFF2-40B4-BE49-F238E27FC236}">
                <a16:creationId xmlns:a16="http://schemas.microsoft.com/office/drawing/2014/main" id="{3A6DE5F7-1BBC-214F-96D4-DB77D92EF89D}"/>
              </a:ext>
            </a:extLst>
          </p:cNvPr>
          <p:cNvSpPr>
            <a:spLocks noGrp="1"/>
          </p:cNvSpPr>
          <p:nvPr>
            <p:ph idx="1"/>
          </p:nvPr>
        </p:nvSpPr>
        <p:spPr>
          <a:xfrm>
            <a:off x="1246980" y="1825625"/>
            <a:ext cx="7268369" cy="4351338"/>
          </a:xfrm>
        </p:spPr>
        <p:txBody>
          <a:bodyPr/>
          <a:lstStyle/>
          <a:p>
            <a:r>
              <a:rPr lang="en-US" dirty="0">
                <a:latin typeface="Gadugi" panose="020B0502040204020203" pitchFamily="34" charset="0"/>
                <a:ea typeface="Gadugi" panose="020B0502040204020203" pitchFamily="34" charset="0"/>
              </a:rPr>
              <a:t>Even if you know what your child wants  be clueless and wait for a gesture, a vocalization, a word approximation or a word</a:t>
            </a:r>
          </a:p>
          <a:p>
            <a:r>
              <a:rPr lang="en-US" dirty="0">
                <a:latin typeface="Gadugi" panose="020B0502040204020203" pitchFamily="34" charset="0"/>
                <a:ea typeface="Gadugi" panose="020B0502040204020203" pitchFamily="34" charset="0"/>
              </a:rPr>
              <a:t>Hand your child the juice jug with the lid screwed on tightly and wait with an expectant look on your face</a:t>
            </a:r>
          </a:p>
          <a:p>
            <a:r>
              <a:rPr lang="en-US" dirty="0">
                <a:latin typeface="Gadugi" panose="020B0502040204020203" pitchFamily="34" charset="0"/>
                <a:ea typeface="Gadugi" panose="020B0502040204020203" pitchFamily="34" charset="0"/>
              </a:rPr>
              <a:t>Give your child their </a:t>
            </a:r>
            <a:r>
              <a:rPr lang="en-US" dirty="0" err="1">
                <a:latin typeface="Gadugi" panose="020B0502040204020203" pitchFamily="34" charset="0"/>
                <a:ea typeface="Gadugi" panose="020B0502040204020203" pitchFamily="34" charset="0"/>
              </a:rPr>
              <a:t>favourite</a:t>
            </a:r>
            <a:r>
              <a:rPr lang="en-US" dirty="0">
                <a:latin typeface="Gadugi" panose="020B0502040204020203" pitchFamily="34" charset="0"/>
                <a:ea typeface="Gadugi" panose="020B0502040204020203" pitchFamily="34" charset="0"/>
              </a:rPr>
              <a:t> pudding with no spoon</a:t>
            </a:r>
          </a:p>
          <a:p>
            <a:r>
              <a:rPr lang="en-US" dirty="0">
                <a:latin typeface="Gadugi" panose="020B0502040204020203" pitchFamily="34" charset="0"/>
                <a:ea typeface="Gadugi" panose="020B0502040204020203" pitchFamily="34" charset="0"/>
              </a:rPr>
              <a:t>Put a </a:t>
            </a:r>
            <a:r>
              <a:rPr lang="en-US" dirty="0" err="1">
                <a:latin typeface="Gadugi" panose="020B0502040204020203" pitchFamily="34" charset="0"/>
                <a:ea typeface="Gadugi" panose="020B0502040204020203" pitchFamily="34" charset="0"/>
              </a:rPr>
              <a:t>favourite</a:t>
            </a:r>
            <a:r>
              <a:rPr lang="en-US" dirty="0">
                <a:latin typeface="Gadugi" panose="020B0502040204020203" pitchFamily="34" charset="0"/>
                <a:ea typeface="Gadugi" panose="020B0502040204020203" pitchFamily="34" charset="0"/>
              </a:rPr>
              <a:t> toy up high and out of reach</a:t>
            </a:r>
          </a:p>
          <a:p>
            <a:pPr marL="0" indent="0">
              <a:buNone/>
            </a:pPr>
            <a:endParaRPr lang="en-US" dirty="0"/>
          </a:p>
        </p:txBody>
      </p:sp>
      <p:sp>
        <p:nvSpPr>
          <p:cNvPr id="4" name="Footer Placeholder 3">
            <a:extLst>
              <a:ext uri="{FF2B5EF4-FFF2-40B4-BE49-F238E27FC236}">
                <a16:creationId xmlns:a16="http://schemas.microsoft.com/office/drawing/2014/main" id="{2DC016C8-1F20-504F-821F-D69C9EE40942}"/>
              </a:ext>
            </a:extLst>
          </p:cNvPr>
          <p:cNvSpPr>
            <a:spLocks noGrp="1"/>
          </p:cNvSpPr>
          <p:nvPr>
            <p:ph type="ftr" sz="quarter" idx="11"/>
          </p:nvPr>
        </p:nvSpPr>
        <p:spPr>
          <a:xfrm>
            <a:off x="3028949" y="6356351"/>
            <a:ext cx="3297205" cy="365125"/>
          </a:xfrm>
        </p:spPr>
        <p:txBody>
          <a:bodyPr/>
          <a:lstStyle/>
          <a:p>
            <a:pPr>
              <a:defRPr/>
            </a:pPr>
            <a:r>
              <a:rPr lang="en-US" dirty="0"/>
              <a:t>Cindy Harrison, M.Sc., Reg. CASLPO Speech Language Pathologist</a:t>
            </a:r>
          </a:p>
        </p:txBody>
      </p:sp>
      <p:pic>
        <p:nvPicPr>
          <p:cNvPr id="6" name="Picture 5" descr="A picture containing drawing&#10;&#10;Description automatically generated">
            <a:extLst>
              <a:ext uri="{FF2B5EF4-FFF2-40B4-BE49-F238E27FC236}">
                <a16:creationId xmlns:a16="http://schemas.microsoft.com/office/drawing/2014/main" id="{538D4183-D697-6049-9A67-D1C0B138380E}"/>
              </a:ext>
            </a:extLst>
          </p:cNvPr>
          <p:cNvPicPr>
            <a:picLocks noChangeAspect="1"/>
          </p:cNvPicPr>
          <p:nvPr/>
        </p:nvPicPr>
        <p:blipFill>
          <a:blip r:embed="rId2"/>
          <a:stretch>
            <a:fillRect/>
          </a:stretch>
        </p:blipFill>
        <p:spPr>
          <a:xfrm>
            <a:off x="2032000" y="4342850"/>
            <a:ext cx="1669667" cy="1753150"/>
          </a:xfrm>
          <a:prstGeom prst="rect">
            <a:avLst/>
          </a:prstGeom>
        </p:spPr>
      </p:pic>
      <p:grpSp>
        <p:nvGrpSpPr>
          <p:cNvPr id="8" name="Group 7">
            <a:extLst>
              <a:ext uri="{FF2B5EF4-FFF2-40B4-BE49-F238E27FC236}">
                <a16:creationId xmlns:a16="http://schemas.microsoft.com/office/drawing/2014/main" id="{858D5BEE-71EB-C2F8-6C5B-A842CE33384C}"/>
              </a:ext>
            </a:extLst>
          </p:cNvPr>
          <p:cNvGrpSpPr/>
          <p:nvPr/>
        </p:nvGrpSpPr>
        <p:grpSpPr>
          <a:xfrm>
            <a:off x="0" y="0"/>
            <a:ext cx="1246981" cy="6858000"/>
            <a:chOff x="0" y="0"/>
            <a:chExt cx="421818" cy="3479800"/>
          </a:xfrm>
          <a:solidFill>
            <a:srgbClr val="8CC63F"/>
          </a:solidFill>
        </p:grpSpPr>
        <p:sp>
          <p:nvSpPr>
            <p:cNvPr id="9" name="Freeform 3">
              <a:extLst>
                <a:ext uri="{FF2B5EF4-FFF2-40B4-BE49-F238E27FC236}">
                  <a16:creationId xmlns:a16="http://schemas.microsoft.com/office/drawing/2014/main" id="{E9CA1166-BD46-E3F8-EB9A-20A16B5A441A}"/>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grpFill/>
            <a:ln>
              <a:solidFill>
                <a:srgbClr val="8CC63F"/>
              </a:solidFill>
            </a:ln>
          </p:spPr>
          <p:txBody>
            <a:bodyPr/>
            <a:lstStyle/>
            <a:p>
              <a:endParaRPr lang="en-US">
                <a:latin typeface="Gadugi" panose="020B0502040204020203" pitchFamily="34" charset="0"/>
                <a:ea typeface="Gadugi" panose="020B0502040204020203" pitchFamily="34" charset="0"/>
              </a:endParaRPr>
            </a:p>
          </p:txBody>
        </p:sp>
      </p:grpSp>
    </p:spTree>
    <p:extLst>
      <p:ext uri="{BB962C8B-B14F-4D97-AF65-F5344CB8AC3E}">
        <p14:creationId xmlns:p14="http://schemas.microsoft.com/office/powerpoint/2010/main" val="1996912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C1090-C019-804C-AAAE-587D2C09E77A}"/>
              </a:ext>
            </a:extLst>
          </p:cNvPr>
          <p:cNvSpPr>
            <a:spLocks noGrp="1"/>
          </p:cNvSpPr>
          <p:nvPr>
            <p:ph type="title"/>
          </p:nvPr>
        </p:nvSpPr>
        <p:spPr>
          <a:xfrm>
            <a:off x="1258346" y="365126"/>
            <a:ext cx="7257003" cy="1325563"/>
          </a:xfrm>
        </p:spPr>
        <p:txBody>
          <a:bodyPr/>
          <a:lstStyle/>
          <a:p>
            <a:r>
              <a:rPr lang="en-US" b="1" dirty="0">
                <a:latin typeface="Gadugi" panose="020B0502040204020203" pitchFamily="34" charset="0"/>
                <a:ea typeface="Gadugi" panose="020B0502040204020203" pitchFamily="34" charset="0"/>
              </a:rPr>
              <a:t>During play and interaction……</a:t>
            </a:r>
          </a:p>
        </p:txBody>
      </p:sp>
      <p:sp>
        <p:nvSpPr>
          <p:cNvPr id="3" name="Content Placeholder 2">
            <a:extLst>
              <a:ext uri="{FF2B5EF4-FFF2-40B4-BE49-F238E27FC236}">
                <a16:creationId xmlns:a16="http://schemas.microsoft.com/office/drawing/2014/main" id="{72FB9066-FBE7-4646-971B-95C754BB9BBA}"/>
              </a:ext>
            </a:extLst>
          </p:cNvPr>
          <p:cNvSpPr>
            <a:spLocks noGrp="1"/>
          </p:cNvSpPr>
          <p:nvPr>
            <p:ph idx="1"/>
          </p:nvPr>
        </p:nvSpPr>
        <p:spPr>
          <a:xfrm>
            <a:off x="1258346" y="1825625"/>
            <a:ext cx="7257003" cy="4351338"/>
          </a:xfrm>
        </p:spPr>
        <p:txBody>
          <a:bodyPr/>
          <a:lstStyle/>
          <a:p>
            <a:pPr marL="0" indent="0">
              <a:buNone/>
            </a:pPr>
            <a:r>
              <a:rPr lang="en-US" dirty="0">
                <a:latin typeface="Gadugi" panose="020B0502040204020203" pitchFamily="34" charset="0"/>
                <a:ea typeface="Gadugi" panose="020B0502040204020203" pitchFamily="34" charset="0"/>
              </a:rPr>
              <a:t>Try not to go in to teaching mode</a:t>
            </a:r>
          </a:p>
          <a:p>
            <a:pPr marL="0" indent="0">
              <a:buNone/>
            </a:pPr>
            <a:r>
              <a:rPr lang="en-US" dirty="0">
                <a:latin typeface="Gadugi" panose="020B0502040204020203" pitchFamily="34" charset="0"/>
                <a:ea typeface="Gadugi" panose="020B0502040204020203" pitchFamily="34" charset="0"/>
              </a:rPr>
              <a:t>Your goal is interaction not teaching</a:t>
            </a:r>
          </a:p>
          <a:p>
            <a:pPr marL="0" indent="0">
              <a:buNone/>
            </a:pPr>
            <a:r>
              <a:rPr lang="en-US" sz="2800" b="1" dirty="0">
                <a:solidFill>
                  <a:srgbClr val="FF0000"/>
                </a:solidFill>
                <a:latin typeface="Gadugi" panose="020B0502040204020203" pitchFamily="34" charset="0"/>
                <a:ea typeface="Gadugi" panose="020B0502040204020203" pitchFamily="34" charset="0"/>
              </a:rPr>
              <a:t>Try not to ask any question that you already know the answer to!</a:t>
            </a:r>
          </a:p>
          <a:p>
            <a:pPr marL="0" indent="0">
              <a:buNone/>
            </a:pPr>
            <a:endParaRPr lang="en-US" sz="2800" b="1" dirty="0">
              <a:solidFill>
                <a:srgbClr val="FF0000"/>
              </a:solidFill>
            </a:endParaRPr>
          </a:p>
        </p:txBody>
      </p:sp>
      <p:sp>
        <p:nvSpPr>
          <p:cNvPr id="4" name="Footer Placeholder 3">
            <a:extLst>
              <a:ext uri="{FF2B5EF4-FFF2-40B4-BE49-F238E27FC236}">
                <a16:creationId xmlns:a16="http://schemas.microsoft.com/office/drawing/2014/main" id="{A7C5D444-FB79-744E-B88A-E70F9A08CBC3}"/>
              </a:ext>
            </a:extLst>
          </p:cNvPr>
          <p:cNvSpPr>
            <a:spLocks noGrp="1"/>
          </p:cNvSpPr>
          <p:nvPr>
            <p:ph type="ftr" sz="quarter" idx="11"/>
          </p:nvPr>
        </p:nvSpPr>
        <p:spPr>
          <a:xfrm>
            <a:off x="2357145" y="6383111"/>
            <a:ext cx="3297205" cy="365125"/>
          </a:xfrm>
        </p:spPr>
        <p:txBody>
          <a:bodyPr/>
          <a:lstStyle/>
          <a:p>
            <a:pPr>
              <a:defRPr/>
            </a:pPr>
            <a:r>
              <a:rPr lang="en-US" dirty="0"/>
              <a:t>Cindy Harrison, M.Sc., Reg. CASLPO Speech Language Pathologist</a:t>
            </a:r>
          </a:p>
        </p:txBody>
      </p:sp>
      <p:pic>
        <p:nvPicPr>
          <p:cNvPr id="6" name="Picture 5" descr="A drawing of a cartoon character&#10;&#10;Description automatically generated">
            <a:extLst>
              <a:ext uri="{FF2B5EF4-FFF2-40B4-BE49-F238E27FC236}">
                <a16:creationId xmlns:a16="http://schemas.microsoft.com/office/drawing/2014/main" id="{19775383-1548-BA4C-97DD-F7F34879D633}"/>
              </a:ext>
            </a:extLst>
          </p:cNvPr>
          <p:cNvPicPr>
            <a:picLocks noChangeAspect="1"/>
          </p:cNvPicPr>
          <p:nvPr/>
        </p:nvPicPr>
        <p:blipFill>
          <a:blip r:embed="rId2"/>
          <a:stretch>
            <a:fillRect/>
          </a:stretch>
        </p:blipFill>
        <p:spPr>
          <a:xfrm>
            <a:off x="6034413" y="3451189"/>
            <a:ext cx="2635862" cy="3087724"/>
          </a:xfrm>
          <a:prstGeom prst="rect">
            <a:avLst/>
          </a:prstGeom>
        </p:spPr>
      </p:pic>
      <p:grpSp>
        <p:nvGrpSpPr>
          <p:cNvPr id="5" name="Group 4">
            <a:extLst>
              <a:ext uri="{FF2B5EF4-FFF2-40B4-BE49-F238E27FC236}">
                <a16:creationId xmlns:a16="http://schemas.microsoft.com/office/drawing/2014/main" id="{84F413B4-E08A-3BEE-9A25-8533780CAF5B}"/>
              </a:ext>
            </a:extLst>
          </p:cNvPr>
          <p:cNvGrpSpPr/>
          <p:nvPr/>
        </p:nvGrpSpPr>
        <p:grpSpPr>
          <a:xfrm>
            <a:off x="0" y="0"/>
            <a:ext cx="1258347" cy="6858000"/>
            <a:chOff x="0" y="0"/>
            <a:chExt cx="425663" cy="3479800"/>
          </a:xfrm>
          <a:solidFill>
            <a:srgbClr val="00B0F0"/>
          </a:solidFill>
        </p:grpSpPr>
        <p:sp>
          <p:nvSpPr>
            <p:cNvPr id="7" name="Freeform 7">
              <a:extLst>
                <a:ext uri="{FF2B5EF4-FFF2-40B4-BE49-F238E27FC236}">
                  <a16:creationId xmlns:a16="http://schemas.microsoft.com/office/drawing/2014/main" id="{08DB10F9-66F6-68EA-D9DF-AFB791E85B3F}"/>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grpFill/>
            <a:ln>
              <a:solidFill>
                <a:srgbClr val="00B0F0"/>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4179731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Title 1"/>
          <p:cNvSpPr>
            <a:spLocks noGrp="1"/>
          </p:cNvSpPr>
          <p:nvPr>
            <p:ph type="title"/>
          </p:nvPr>
        </p:nvSpPr>
        <p:spPr>
          <a:xfrm>
            <a:off x="1246980" y="365125"/>
            <a:ext cx="7268369" cy="1325563"/>
          </a:xfrm>
        </p:spPr>
        <p:txBody>
          <a:bodyPr anchor="b">
            <a:normAutofit/>
          </a:bodyPr>
          <a:lstStyle/>
          <a:p>
            <a:r>
              <a:rPr lang="en-US" b="1" dirty="0">
                <a:latin typeface="Gadugi" panose="020B0502040204020203" pitchFamily="34" charset="0"/>
                <a:ea typeface="Gadugi" panose="020B0502040204020203" pitchFamily="34" charset="0"/>
              </a:rPr>
              <a:t>ALWAYS…..</a:t>
            </a:r>
          </a:p>
        </p:txBody>
      </p:sp>
      <p:sp>
        <p:nvSpPr>
          <p:cNvPr id="84995" name="Content Placeholder 2"/>
          <p:cNvSpPr>
            <a:spLocks noGrp="1"/>
          </p:cNvSpPr>
          <p:nvPr>
            <p:ph idx="1"/>
          </p:nvPr>
        </p:nvSpPr>
        <p:spPr>
          <a:xfrm>
            <a:off x="1246980" y="1825625"/>
            <a:ext cx="7268369" cy="4351338"/>
          </a:xfrm>
        </p:spPr>
        <p:txBody>
          <a:bodyPr anchor="ctr">
            <a:normAutofit/>
          </a:bodyPr>
          <a:lstStyle/>
          <a:p>
            <a:r>
              <a:rPr lang="en-US" dirty="0">
                <a:latin typeface="Gadugi" panose="020B0502040204020203" pitchFamily="34" charset="0"/>
                <a:ea typeface="Gadugi" panose="020B0502040204020203" pitchFamily="34" charset="0"/>
              </a:rPr>
              <a:t>Support comprehension within the context of meaningful interactions….</a:t>
            </a:r>
          </a:p>
          <a:p>
            <a:endParaRPr lang="en-US" dirty="0">
              <a:latin typeface="Gadugi" panose="020B0502040204020203" pitchFamily="34" charset="0"/>
              <a:ea typeface="Gadugi" panose="020B0502040204020203" pitchFamily="34" charset="0"/>
            </a:endParaRPr>
          </a:p>
          <a:p>
            <a:r>
              <a:rPr lang="en-US" dirty="0">
                <a:latin typeface="Gadugi" panose="020B0502040204020203" pitchFamily="34" charset="0"/>
                <a:ea typeface="Gadugi" panose="020B0502040204020203" pitchFamily="34" charset="0"/>
              </a:rPr>
              <a:t>A child will comprehend ‘out’ much faster if they are trying to get out of the therapy room vs. looking at a picture of a girl going outside…….</a:t>
            </a:r>
          </a:p>
        </p:txBody>
      </p:sp>
      <p:sp>
        <p:nvSpPr>
          <p:cNvPr id="2" name="Footer Placeholder 1">
            <a:extLst>
              <a:ext uri="{FF2B5EF4-FFF2-40B4-BE49-F238E27FC236}">
                <a16:creationId xmlns:a16="http://schemas.microsoft.com/office/drawing/2014/main" id="{BF713A91-347F-B74F-BEB4-CD15D5489DD5}"/>
              </a:ext>
            </a:extLst>
          </p:cNvPr>
          <p:cNvSpPr>
            <a:spLocks noGrp="1"/>
          </p:cNvSpPr>
          <p:nvPr>
            <p:ph type="ftr" sz="quarter" idx="11"/>
          </p:nvPr>
        </p:nvSpPr>
        <p:spPr>
          <a:xfrm>
            <a:off x="3028949" y="6356350"/>
            <a:ext cx="3231891" cy="365125"/>
          </a:xfrm>
        </p:spPr>
        <p:txBody>
          <a:bodyPr/>
          <a:lstStyle/>
          <a:p>
            <a:r>
              <a:rPr lang="en-US" dirty="0"/>
              <a:t>Cindy Harrison, M.Sc., Reg. CASLPO Speech Language Pathologist</a:t>
            </a:r>
          </a:p>
        </p:txBody>
      </p:sp>
      <p:grpSp>
        <p:nvGrpSpPr>
          <p:cNvPr id="3" name="Group 2">
            <a:extLst>
              <a:ext uri="{FF2B5EF4-FFF2-40B4-BE49-F238E27FC236}">
                <a16:creationId xmlns:a16="http://schemas.microsoft.com/office/drawing/2014/main" id="{B5524647-7B59-06B5-AF63-EEA7ACCA9543}"/>
              </a:ext>
            </a:extLst>
          </p:cNvPr>
          <p:cNvGrpSpPr/>
          <p:nvPr/>
        </p:nvGrpSpPr>
        <p:grpSpPr>
          <a:xfrm>
            <a:off x="0" y="0"/>
            <a:ext cx="1246981" cy="6858000"/>
            <a:chOff x="0" y="0"/>
            <a:chExt cx="421818" cy="3479800"/>
          </a:xfrm>
          <a:solidFill>
            <a:srgbClr val="92278F"/>
          </a:solidFill>
        </p:grpSpPr>
        <p:sp>
          <p:nvSpPr>
            <p:cNvPr id="7" name="Freeform 3">
              <a:extLst>
                <a:ext uri="{FF2B5EF4-FFF2-40B4-BE49-F238E27FC236}">
                  <a16:creationId xmlns:a16="http://schemas.microsoft.com/office/drawing/2014/main" id="{99E43EFC-117B-0B78-EECE-FE95146F6F51}"/>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grpFill/>
            <a:ln>
              <a:solidFill>
                <a:srgbClr val="92278F"/>
              </a:solidFill>
            </a:ln>
          </p:spPr>
          <p:txBody>
            <a:bodyPr/>
            <a:lstStyle/>
            <a:p>
              <a:endParaRPr lang="en-US">
                <a:latin typeface="Gadugi" panose="020B0502040204020203" pitchFamily="34" charset="0"/>
                <a:ea typeface="Gadugi" panose="020B0502040204020203" pitchFamily="34" charset="0"/>
              </a:endParaRPr>
            </a:p>
          </p:txBody>
        </p:sp>
      </p:grpSp>
      <p:sp>
        <p:nvSpPr>
          <p:cNvPr id="9" name="AutoShape 13">
            <a:extLst>
              <a:ext uri="{FF2B5EF4-FFF2-40B4-BE49-F238E27FC236}">
                <a16:creationId xmlns:a16="http://schemas.microsoft.com/office/drawing/2014/main" id="{AAB48164-AB43-48A6-7E1D-F78F691CFF2B}"/>
              </a:ext>
            </a:extLst>
          </p:cNvPr>
          <p:cNvSpPr/>
          <p:nvPr/>
        </p:nvSpPr>
        <p:spPr>
          <a:xfrm>
            <a:off x="1477607" y="2041071"/>
            <a:ext cx="7037742" cy="0"/>
          </a:xfrm>
          <a:prstGeom prst="line">
            <a:avLst/>
          </a:prstGeom>
          <a:ln w="38100" cap="flat">
            <a:solidFill>
              <a:srgbClr val="00B0F0"/>
            </a:solidFill>
            <a:prstDash val="solid"/>
            <a:headEnd type="none" w="sm" len="sm"/>
            <a:tailEnd type="none" w="sm" len="sm"/>
          </a:ln>
        </p:spPr>
        <p:txBody>
          <a:bodyP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93D51-0A35-E544-80F1-2FB804661172}"/>
              </a:ext>
            </a:extLst>
          </p:cNvPr>
          <p:cNvSpPr>
            <a:spLocks noGrp="1"/>
          </p:cNvSpPr>
          <p:nvPr>
            <p:ph type="title"/>
          </p:nvPr>
        </p:nvSpPr>
        <p:spPr>
          <a:xfrm>
            <a:off x="1258346" y="365125"/>
            <a:ext cx="7257003" cy="1325563"/>
          </a:xfrm>
        </p:spPr>
        <p:txBody>
          <a:bodyPr anchor="b">
            <a:normAutofit/>
          </a:bodyPr>
          <a:lstStyle/>
          <a:p>
            <a:r>
              <a:rPr lang="en-US" b="1" dirty="0">
                <a:latin typeface="Gadugi" panose="020B0502040204020203" pitchFamily="34" charset="0"/>
                <a:ea typeface="Gadugi" panose="020B0502040204020203" pitchFamily="34" charset="0"/>
              </a:rPr>
              <a:t>Upping the Ante!</a:t>
            </a:r>
          </a:p>
        </p:txBody>
      </p:sp>
      <p:sp>
        <p:nvSpPr>
          <p:cNvPr id="3" name="Content Placeholder 2">
            <a:extLst>
              <a:ext uri="{FF2B5EF4-FFF2-40B4-BE49-F238E27FC236}">
                <a16:creationId xmlns:a16="http://schemas.microsoft.com/office/drawing/2014/main" id="{22273928-9181-2841-BC7B-A4B074DD8D17}"/>
              </a:ext>
            </a:extLst>
          </p:cNvPr>
          <p:cNvSpPr>
            <a:spLocks noGrp="1"/>
          </p:cNvSpPr>
          <p:nvPr>
            <p:ph idx="1"/>
          </p:nvPr>
        </p:nvSpPr>
        <p:spPr>
          <a:xfrm>
            <a:off x="1258346" y="1825625"/>
            <a:ext cx="7257003" cy="4351338"/>
          </a:xfrm>
        </p:spPr>
        <p:txBody>
          <a:bodyPr anchor="ctr">
            <a:normAutofit/>
          </a:bodyPr>
          <a:lstStyle/>
          <a:p>
            <a:r>
              <a:rPr lang="en-US" dirty="0">
                <a:latin typeface="Gadugi" panose="020B0502040204020203" pitchFamily="34" charset="0"/>
                <a:ea typeface="Gadugi" panose="020B0502040204020203" pitchFamily="34" charset="0"/>
              </a:rPr>
              <a:t>In level 3 you were working on getting your child to be intentional and to engage in purposeful two way communication</a:t>
            </a:r>
          </a:p>
          <a:p>
            <a:r>
              <a:rPr lang="en-US" dirty="0">
                <a:latin typeface="Gadugi" panose="020B0502040204020203" pitchFamily="34" charset="0"/>
                <a:ea typeface="Gadugi" panose="020B0502040204020203" pitchFamily="34" charset="0"/>
              </a:rPr>
              <a:t>In level 4 you want multiple circles of back and forth communication that focuses on solving a problem</a:t>
            </a:r>
          </a:p>
          <a:p>
            <a:r>
              <a:rPr lang="en-US" dirty="0">
                <a:latin typeface="Gadugi" panose="020B0502040204020203" pitchFamily="34" charset="0"/>
                <a:ea typeface="Gadugi" panose="020B0502040204020203" pitchFamily="34" charset="0"/>
              </a:rPr>
              <a:t> I Can’t Reach It! What would have happened if mommy had just reached out, grabbed the scarf and given it to him? Instead she created multiple opportunities for back and forth circles of communication</a:t>
            </a:r>
          </a:p>
        </p:txBody>
      </p:sp>
      <p:sp>
        <p:nvSpPr>
          <p:cNvPr id="4" name="Footer Placeholder 3">
            <a:extLst>
              <a:ext uri="{FF2B5EF4-FFF2-40B4-BE49-F238E27FC236}">
                <a16:creationId xmlns:a16="http://schemas.microsoft.com/office/drawing/2014/main" id="{20E84947-1EC8-4742-BEAB-E11B8B0A088F}"/>
              </a:ext>
            </a:extLst>
          </p:cNvPr>
          <p:cNvSpPr>
            <a:spLocks noGrp="1"/>
          </p:cNvSpPr>
          <p:nvPr>
            <p:ph type="ftr" sz="quarter" idx="11"/>
          </p:nvPr>
        </p:nvSpPr>
        <p:spPr>
          <a:xfrm>
            <a:off x="3028950" y="6356350"/>
            <a:ext cx="3586454" cy="365125"/>
          </a:xfrm>
        </p:spPr>
        <p:txBody>
          <a:bodyPr/>
          <a:lstStyle/>
          <a:p>
            <a:r>
              <a:rPr lang="en-US" dirty="0"/>
              <a:t>Cindy Harrison, M.Sc., Reg. CASLPO Speech Language Pathologist</a:t>
            </a:r>
          </a:p>
        </p:txBody>
      </p:sp>
      <p:grpSp>
        <p:nvGrpSpPr>
          <p:cNvPr id="5" name="Group 4">
            <a:extLst>
              <a:ext uri="{FF2B5EF4-FFF2-40B4-BE49-F238E27FC236}">
                <a16:creationId xmlns:a16="http://schemas.microsoft.com/office/drawing/2014/main" id="{5E6DB06C-39FA-1A3A-3DDF-2EDCE965BF8F}"/>
              </a:ext>
            </a:extLst>
          </p:cNvPr>
          <p:cNvGrpSpPr/>
          <p:nvPr/>
        </p:nvGrpSpPr>
        <p:grpSpPr>
          <a:xfrm>
            <a:off x="0" y="0"/>
            <a:ext cx="1258347" cy="6858000"/>
            <a:chOff x="0" y="0"/>
            <a:chExt cx="425663" cy="3479800"/>
          </a:xfrm>
          <a:solidFill>
            <a:srgbClr val="00B0F0"/>
          </a:solidFill>
        </p:grpSpPr>
        <p:sp>
          <p:nvSpPr>
            <p:cNvPr id="6" name="Freeform 7">
              <a:extLst>
                <a:ext uri="{FF2B5EF4-FFF2-40B4-BE49-F238E27FC236}">
                  <a16:creationId xmlns:a16="http://schemas.microsoft.com/office/drawing/2014/main" id="{16B975A0-D4A8-5B09-EF83-73591E634B8C}"/>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gr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5" name="AutoShape 13">
            <a:extLst>
              <a:ext uri="{FF2B5EF4-FFF2-40B4-BE49-F238E27FC236}">
                <a16:creationId xmlns:a16="http://schemas.microsoft.com/office/drawing/2014/main" id="{FB4D8E89-42A8-12F8-720A-E078DF99B554}"/>
              </a:ext>
            </a:extLst>
          </p:cNvPr>
          <p:cNvSpPr/>
          <p:nvPr/>
        </p:nvSpPr>
        <p:spPr>
          <a:xfrm>
            <a:off x="1458946" y="2022410"/>
            <a:ext cx="7257003" cy="0"/>
          </a:xfrm>
          <a:prstGeom prst="line">
            <a:avLst/>
          </a:prstGeom>
          <a:ln w="38100" cap="flat">
            <a:solidFill>
              <a:srgbClr val="92278F"/>
            </a:solidFill>
            <a:prstDash val="solid"/>
            <a:headEnd type="none" w="sm" len="sm"/>
            <a:tailEnd type="none" w="sm" len="sm"/>
          </a:ln>
        </p:spPr>
        <p:txBody>
          <a:bodyPr/>
          <a:lstStyle/>
          <a:p>
            <a:endParaRPr lang="en-US"/>
          </a:p>
        </p:txBody>
      </p:sp>
      <p:pic>
        <p:nvPicPr>
          <p:cNvPr id="17" name="Graphic 16" descr="Two squares, one solid and one filled with horizontal lines">
            <a:extLst>
              <a:ext uri="{FF2B5EF4-FFF2-40B4-BE49-F238E27FC236}">
                <a16:creationId xmlns:a16="http://schemas.microsoft.com/office/drawing/2014/main" id="{D4A44B5F-A290-97B4-94B4-95C369FF1F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15404" y="4472796"/>
            <a:ext cx="2960137" cy="2960137"/>
          </a:xfrm>
          <a:prstGeom prst="rect">
            <a:avLst/>
          </a:prstGeom>
        </p:spPr>
      </p:pic>
    </p:spTree>
    <p:extLst>
      <p:ext uri="{BB962C8B-B14F-4D97-AF65-F5344CB8AC3E}">
        <p14:creationId xmlns:p14="http://schemas.microsoft.com/office/powerpoint/2010/main" val="427993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389F3-D05D-3941-9E6C-839D181C4702}"/>
              </a:ext>
            </a:extLst>
          </p:cNvPr>
          <p:cNvSpPr>
            <a:spLocks noGrp="1"/>
          </p:cNvSpPr>
          <p:nvPr>
            <p:ph type="title"/>
          </p:nvPr>
        </p:nvSpPr>
        <p:spPr>
          <a:xfrm>
            <a:off x="1258346" y="365125"/>
            <a:ext cx="7257003" cy="1325563"/>
          </a:xfrm>
        </p:spPr>
        <p:txBody>
          <a:bodyPr anchor="b">
            <a:normAutofit/>
          </a:bodyPr>
          <a:lstStyle/>
          <a:p>
            <a:r>
              <a:rPr lang="en-US" b="1" dirty="0">
                <a:latin typeface="Gadugi" panose="020B0502040204020203" pitchFamily="34" charset="0"/>
                <a:ea typeface="Gadugi" panose="020B0502040204020203" pitchFamily="34" charset="0"/>
              </a:rPr>
              <a:t>DIR Levels Five and Six</a:t>
            </a:r>
          </a:p>
        </p:txBody>
      </p:sp>
      <p:sp>
        <p:nvSpPr>
          <p:cNvPr id="3" name="Content Placeholder 2">
            <a:extLst>
              <a:ext uri="{FF2B5EF4-FFF2-40B4-BE49-F238E27FC236}">
                <a16:creationId xmlns:a16="http://schemas.microsoft.com/office/drawing/2014/main" id="{95D7FBF4-5201-7A46-8494-8D3B2F68164B}"/>
              </a:ext>
            </a:extLst>
          </p:cNvPr>
          <p:cNvSpPr>
            <a:spLocks noGrp="1"/>
          </p:cNvSpPr>
          <p:nvPr>
            <p:ph idx="1"/>
          </p:nvPr>
        </p:nvSpPr>
        <p:spPr>
          <a:xfrm>
            <a:off x="1324946" y="1825625"/>
            <a:ext cx="7190403" cy="4351338"/>
          </a:xfrm>
        </p:spPr>
        <p:txBody>
          <a:bodyPr anchor="ctr">
            <a:normAutofit/>
          </a:bodyPr>
          <a:lstStyle/>
          <a:p>
            <a:r>
              <a:rPr lang="en-CA" dirty="0">
                <a:latin typeface="Gadugi" panose="020B0502040204020203" pitchFamily="34" charset="0"/>
                <a:ea typeface="Gadugi" panose="020B0502040204020203" pitchFamily="34" charset="0"/>
              </a:rPr>
              <a:t>Level 5: Creating (Emotional) Ideas: The child begins to use symbols (language) to express and share ideas. In play at first, the child mimics daily life; begins moving to more original imaginary ideas and actions dramatizing a widening range of child's real‐ life issues. </a:t>
            </a:r>
          </a:p>
          <a:p>
            <a:r>
              <a:rPr lang="en-CA" dirty="0">
                <a:latin typeface="Gadugi" panose="020B0502040204020203" pitchFamily="34" charset="0"/>
                <a:ea typeface="Gadugi" panose="020B0502040204020203" pitchFamily="34" charset="0"/>
              </a:rPr>
              <a:t>Level 6: Logical Thinking: Can connect ideas logically and give reasons behind ideas (answer “why questions”); discovers new organizing concepts by connecting symbolic ideas which in</a:t>
            </a:r>
            <a:br>
              <a:rPr lang="en-CA" dirty="0">
                <a:latin typeface="Gadugi" panose="020B0502040204020203" pitchFamily="34" charset="0"/>
                <a:ea typeface="Gadugi" panose="020B0502040204020203" pitchFamily="34" charset="0"/>
              </a:rPr>
            </a:br>
            <a:r>
              <a:rPr lang="en-CA" dirty="0">
                <a:latin typeface="Gadugi" panose="020B0502040204020203" pitchFamily="34" charset="0"/>
                <a:ea typeface="Gadugi" panose="020B0502040204020203" pitchFamily="34" charset="0"/>
              </a:rPr>
              <a:t>turn leads to complex, fuller, emotionally- charged plots </a:t>
            </a:r>
          </a:p>
          <a:p>
            <a:endParaRPr lang="en-US" dirty="0"/>
          </a:p>
        </p:txBody>
      </p:sp>
      <p:sp>
        <p:nvSpPr>
          <p:cNvPr id="4" name="Footer Placeholder 3">
            <a:extLst>
              <a:ext uri="{FF2B5EF4-FFF2-40B4-BE49-F238E27FC236}">
                <a16:creationId xmlns:a16="http://schemas.microsoft.com/office/drawing/2014/main" id="{AA44B594-E50D-614B-BF92-D4C79BFE62E8}"/>
              </a:ext>
            </a:extLst>
          </p:cNvPr>
          <p:cNvSpPr>
            <a:spLocks noGrp="1"/>
          </p:cNvSpPr>
          <p:nvPr>
            <p:ph type="ftr" sz="quarter" idx="11"/>
          </p:nvPr>
        </p:nvSpPr>
        <p:spPr>
          <a:xfrm>
            <a:off x="3028950" y="6356351"/>
            <a:ext cx="3086100" cy="365125"/>
          </a:xfrm>
        </p:spPr>
        <p:txBody>
          <a:bodyPr/>
          <a:lstStyle/>
          <a:p>
            <a:r>
              <a:rPr lang="en-US"/>
              <a:t>Cindy Harrison, M.Sc., Reg. CASLPO Speech Language Pathologist, CTA Parent Workshop 2020 </a:t>
            </a:r>
          </a:p>
        </p:txBody>
      </p:sp>
      <p:grpSp>
        <p:nvGrpSpPr>
          <p:cNvPr id="7" name="Group 6">
            <a:extLst>
              <a:ext uri="{FF2B5EF4-FFF2-40B4-BE49-F238E27FC236}">
                <a16:creationId xmlns:a16="http://schemas.microsoft.com/office/drawing/2014/main" id="{F1580AF4-9E64-770D-925B-D7376B130FA3}"/>
              </a:ext>
            </a:extLst>
          </p:cNvPr>
          <p:cNvGrpSpPr/>
          <p:nvPr/>
        </p:nvGrpSpPr>
        <p:grpSpPr>
          <a:xfrm>
            <a:off x="0" y="0"/>
            <a:ext cx="1258347" cy="6858000"/>
            <a:chOff x="0" y="0"/>
            <a:chExt cx="425663" cy="3479800"/>
          </a:xfrm>
          <a:solidFill>
            <a:srgbClr val="8CC63F"/>
          </a:solidFill>
        </p:grpSpPr>
        <p:sp>
          <p:nvSpPr>
            <p:cNvPr id="9" name="Freeform 7">
              <a:extLst>
                <a:ext uri="{FF2B5EF4-FFF2-40B4-BE49-F238E27FC236}">
                  <a16:creationId xmlns:a16="http://schemas.microsoft.com/office/drawing/2014/main" id="{A219D661-7F9A-6106-D771-707D58625D47}"/>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gr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7" name="AutoShape 13">
            <a:extLst>
              <a:ext uri="{FF2B5EF4-FFF2-40B4-BE49-F238E27FC236}">
                <a16:creationId xmlns:a16="http://schemas.microsoft.com/office/drawing/2014/main" id="{9B783CEA-AFC6-B891-C352-1748036BFD43}"/>
              </a:ext>
            </a:extLst>
          </p:cNvPr>
          <p:cNvSpPr/>
          <p:nvPr/>
        </p:nvSpPr>
        <p:spPr>
          <a:xfrm>
            <a:off x="1458946" y="2022410"/>
            <a:ext cx="7257003" cy="0"/>
          </a:xfrm>
          <a:prstGeom prst="line">
            <a:avLst/>
          </a:prstGeom>
          <a:ln w="38100" cap="flat">
            <a:solidFill>
              <a:srgbClr val="00B0F0"/>
            </a:solidFill>
            <a:prstDash val="solid"/>
            <a:headEnd type="none" w="sm" len="sm"/>
            <a:tailEnd type="none" w="sm" len="sm"/>
          </a:ln>
        </p:spPr>
        <p:txBody>
          <a:bodyPr/>
          <a:lstStyle/>
          <a:p>
            <a:endParaRPr lang="en-US"/>
          </a:p>
        </p:txBody>
      </p:sp>
      <p:pic>
        <p:nvPicPr>
          <p:cNvPr id="18" name="Graphic 17" descr="Two squares, one solid and one filled with horizontal lines">
            <a:extLst>
              <a:ext uri="{FF2B5EF4-FFF2-40B4-BE49-F238E27FC236}">
                <a16:creationId xmlns:a16="http://schemas.microsoft.com/office/drawing/2014/main" id="{F7430CD0-27B9-4676-4B58-3CA02CFF52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5404" y="4472796"/>
            <a:ext cx="2960137" cy="2960137"/>
          </a:xfrm>
          <a:prstGeom prst="rect">
            <a:avLst/>
          </a:prstGeom>
        </p:spPr>
      </p:pic>
    </p:spTree>
    <p:extLst>
      <p:ext uri="{BB962C8B-B14F-4D97-AF65-F5344CB8AC3E}">
        <p14:creationId xmlns:p14="http://schemas.microsoft.com/office/powerpoint/2010/main" val="1682789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A6D7F-4101-3E41-86EE-6A45077F25DF}"/>
              </a:ext>
            </a:extLst>
          </p:cNvPr>
          <p:cNvSpPr>
            <a:spLocks noGrp="1"/>
          </p:cNvSpPr>
          <p:nvPr>
            <p:ph type="title"/>
          </p:nvPr>
        </p:nvSpPr>
        <p:spPr>
          <a:xfrm>
            <a:off x="1258346" y="365125"/>
            <a:ext cx="7257003" cy="1325563"/>
          </a:xfrm>
        </p:spPr>
        <p:txBody>
          <a:bodyPr anchor="b">
            <a:normAutofit/>
          </a:bodyPr>
          <a:lstStyle/>
          <a:p>
            <a:r>
              <a:rPr lang="en-US" b="1" dirty="0">
                <a:latin typeface="Gadugi" panose="020B0502040204020203" pitchFamily="34" charset="0"/>
                <a:ea typeface="Gadugi" panose="020B0502040204020203" pitchFamily="34" charset="0"/>
              </a:rPr>
              <a:t>At Level 5 the Child Begins to…..</a:t>
            </a:r>
          </a:p>
        </p:txBody>
      </p:sp>
      <p:sp>
        <p:nvSpPr>
          <p:cNvPr id="3" name="Content Placeholder 2">
            <a:extLst>
              <a:ext uri="{FF2B5EF4-FFF2-40B4-BE49-F238E27FC236}">
                <a16:creationId xmlns:a16="http://schemas.microsoft.com/office/drawing/2014/main" id="{27024490-4281-F748-B943-5B78981F024A}"/>
              </a:ext>
            </a:extLst>
          </p:cNvPr>
          <p:cNvSpPr>
            <a:spLocks noGrp="1"/>
          </p:cNvSpPr>
          <p:nvPr>
            <p:ph idx="1"/>
          </p:nvPr>
        </p:nvSpPr>
        <p:spPr>
          <a:xfrm>
            <a:off x="1258346" y="1825625"/>
            <a:ext cx="7257003" cy="4351338"/>
          </a:xfrm>
        </p:spPr>
        <p:txBody>
          <a:bodyPr anchor="ctr">
            <a:normAutofit/>
          </a:bodyPr>
          <a:lstStyle/>
          <a:p>
            <a:r>
              <a:rPr lang="en-CA" dirty="0">
                <a:latin typeface="Gadugi" panose="020B0502040204020203" pitchFamily="34" charset="0"/>
                <a:ea typeface="Gadugi" panose="020B0502040204020203" pitchFamily="34" charset="0"/>
              </a:rPr>
              <a:t>Pretend</a:t>
            </a:r>
          </a:p>
          <a:p>
            <a:r>
              <a:rPr lang="en-CA" dirty="0">
                <a:latin typeface="Gadugi" panose="020B0502040204020203" pitchFamily="34" charset="0"/>
                <a:ea typeface="Gadugi" panose="020B0502040204020203" pitchFamily="34" charset="0"/>
              </a:rPr>
              <a:t>Pretend play is important because it loosens the child’s reliance on the concrete and moves to the abstract</a:t>
            </a:r>
          </a:p>
          <a:p>
            <a:r>
              <a:rPr lang="en-CA" dirty="0">
                <a:latin typeface="Gadugi" panose="020B0502040204020203" pitchFamily="34" charset="0"/>
                <a:ea typeface="Gadugi" panose="020B0502040204020203" pitchFamily="34" charset="0"/>
              </a:rPr>
              <a:t>It helps with comprehension, cognition, and production</a:t>
            </a:r>
          </a:p>
          <a:p>
            <a:r>
              <a:rPr lang="en-CA" dirty="0">
                <a:latin typeface="Gadugi" panose="020B0502040204020203" pitchFamily="34" charset="0"/>
                <a:ea typeface="Gadugi" panose="020B0502040204020203" pitchFamily="34" charset="0"/>
              </a:rPr>
              <a:t>It helps to understand emotion</a:t>
            </a:r>
          </a:p>
          <a:p>
            <a:r>
              <a:rPr lang="en-CA" dirty="0">
                <a:latin typeface="Gadugi" panose="020B0502040204020203" pitchFamily="34" charset="0"/>
                <a:ea typeface="Gadugi" panose="020B0502040204020203" pitchFamily="34" charset="0"/>
              </a:rPr>
              <a:t>Pretend play usually starts with routine experiences (nurturing – feeding the baby, putting a stuffy to bed)</a:t>
            </a:r>
          </a:p>
          <a:p>
            <a:r>
              <a:rPr lang="en-CA" dirty="0">
                <a:latin typeface="Gadugi" panose="020B0502040204020203" pitchFamily="34" charset="0"/>
                <a:ea typeface="Gadugi" panose="020B0502040204020203" pitchFamily="34" charset="0"/>
              </a:rPr>
              <a:t>We often rush to pretend play before the child is ready</a:t>
            </a:r>
          </a:p>
          <a:p>
            <a:endParaRPr lang="en-CA" dirty="0"/>
          </a:p>
          <a:p>
            <a:endParaRPr lang="en-CA" dirty="0"/>
          </a:p>
          <a:p>
            <a:endParaRPr lang="en-US" dirty="0"/>
          </a:p>
        </p:txBody>
      </p:sp>
      <p:sp>
        <p:nvSpPr>
          <p:cNvPr id="4" name="Footer Placeholder 3">
            <a:extLst>
              <a:ext uri="{FF2B5EF4-FFF2-40B4-BE49-F238E27FC236}">
                <a16:creationId xmlns:a16="http://schemas.microsoft.com/office/drawing/2014/main" id="{2F810D52-4BFF-014E-BA5B-DC6E17983377}"/>
              </a:ext>
            </a:extLst>
          </p:cNvPr>
          <p:cNvSpPr>
            <a:spLocks noGrp="1"/>
          </p:cNvSpPr>
          <p:nvPr>
            <p:ph type="ftr" sz="quarter" idx="11"/>
          </p:nvPr>
        </p:nvSpPr>
        <p:spPr>
          <a:xfrm>
            <a:off x="3028949" y="6356350"/>
            <a:ext cx="3390511" cy="365125"/>
          </a:xfrm>
        </p:spPr>
        <p:txBody>
          <a:bodyPr/>
          <a:lstStyle/>
          <a:p>
            <a:r>
              <a:rPr lang="en-US" dirty="0"/>
              <a:t>Cindy Harrison, M.Sc., Reg. CASLPO Speech Language Pathologist</a:t>
            </a:r>
          </a:p>
        </p:txBody>
      </p:sp>
      <p:grpSp>
        <p:nvGrpSpPr>
          <p:cNvPr id="9" name="Group 8">
            <a:extLst>
              <a:ext uri="{FF2B5EF4-FFF2-40B4-BE49-F238E27FC236}">
                <a16:creationId xmlns:a16="http://schemas.microsoft.com/office/drawing/2014/main" id="{D0D50C36-C4AF-AE29-FE2B-C6F8B2143ADF}"/>
              </a:ext>
            </a:extLst>
          </p:cNvPr>
          <p:cNvGrpSpPr/>
          <p:nvPr/>
        </p:nvGrpSpPr>
        <p:grpSpPr>
          <a:xfrm>
            <a:off x="0" y="0"/>
            <a:ext cx="1258347" cy="6858000"/>
            <a:chOff x="0" y="0"/>
            <a:chExt cx="425663" cy="3479800"/>
          </a:xfrm>
          <a:solidFill>
            <a:srgbClr val="00B0F0"/>
          </a:solidFill>
        </p:grpSpPr>
        <p:sp>
          <p:nvSpPr>
            <p:cNvPr id="13" name="Freeform 7">
              <a:extLst>
                <a:ext uri="{FF2B5EF4-FFF2-40B4-BE49-F238E27FC236}">
                  <a16:creationId xmlns:a16="http://schemas.microsoft.com/office/drawing/2014/main" id="{789E4C05-9029-60BF-31AD-207AF38E8DED}"/>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gr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5" name="AutoShape 13">
            <a:extLst>
              <a:ext uri="{FF2B5EF4-FFF2-40B4-BE49-F238E27FC236}">
                <a16:creationId xmlns:a16="http://schemas.microsoft.com/office/drawing/2014/main" id="{9FE3DD1E-FB24-B8DE-1197-1A16142B13CD}"/>
              </a:ext>
            </a:extLst>
          </p:cNvPr>
          <p:cNvSpPr/>
          <p:nvPr/>
        </p:nvSpPr>
        <p:spPr>
          <a:xfrm>
            <a:off x="1458946" y="1832623"/>
            <a:ext cx="7257003" cy="0"/>
          </a:xfrm>
          <a:prstGeom prst="line">
            <a:avLst/>
          </a:prstGeom>
          <a:ln w="38100" cap="flat">
            <a:solidFill>
              <a:srgbClr val="92278F"/>
            </a:solidFill>
            <a:prstDash val="solid"/>
            <a:headEnd type="none" w="sm" len="sm"/>
            <a:tailEnd type="none" w="sm" len="sm"/>
          </a:ln>
        </p:spPr>
        <p:txBody>
          <a:bodyPr/>
          <a:lstStyle/>
          <a:p>
            <a:endParaRPr lang="en-US"/>
          </a:p>
        </p:txBody>
      </p:sp>
      <p:pic>
        <p:nvPicPr>
          <p:cNvPr id="16" name="Graphic 15" descr="Two squares, one solid and one filled with horizontal lines">
            <a:extLst>
              <a:ext uri="{FF2B5EF4-FFF2-40B4-BE49-F238E27FC236}">
                <a16:creationId xmlns:a16="http://schemas.microsoft.com/office/drawing/2014/main" id="{A633EA8F-A255-D5D2-CC79-78A1132BDD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15404" y="4472796"/>
            <a:ext cx="2960137" cy="2960137"/>
          </a:xfrm>
          <a:prstGeom prst="rect">
            <a:avLst/>
          </a:prstGeom>
        </p:spPr>
      </p:pic>
    </p:spTree>
    <p:extLst>
      <p:ext uri="{BB962C8B-B14F-4D97-AF65-F5344CB8AC3E}">
        <p14:creationId xmlns:p14="http://schemas.microsoft.com/office/powerpoint/2010/main" val="934912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1E86-D214-F846-9032-A4105CB7C4FB}"/>
              </a:ext>
            </a:extLst>
          </p:cNvPr>
          <p:cNvSpPr>
            <a:spLocks noGrp="1"/>
          </p:cNvSpPr>
          <p:nvPr>
            <p:ph type="title"/>
          </p:nvPr>
        </p:nvSpPr>
        <p:spPr/>
        <p:txBody>
          <a:bodyPr/>
          <a:lstStyle/>
          <a:p>
            <a:pPr algn="ctr"/>
            <a:r>
              <a:rPr lang="en-US" b="1" dirty="0">
                <a:latin typeface="Gadugi" panose="020B0502040204020203" pitchFamily="34" charset="0"/>
                <a:ea typeface="Gadugi" panose="020B0502040204020203" pitchFamily="34" charset="0"/>
              </a:rPr>
              <a:t>Tool Kit Strategies for Level 5</a:t>
            </a:r>
          </a:p>
        </p:txBody>
      </p:sp>
      <p:pic>
        <p:nvPicPr>
          <p:cNvPr id="4" name="Content Placeholder 3" descr="j04316131.png">
            <a:extLst>
              <a:ext uri="{FF2B5EF4-FFF2-40B4-BE49-F238E27FC236}">
                <a16:creationId xmlns:a16="http://schemas.microsoft.com/office/drawing/2014/main" id="{D234ABB2-38C6-8849-AB85-FE46E4D748C7}"/>
              </a:ext>
            </a:extLst>
          </p:cNvPr>
          <p:cNvPicPr>
            <a:picLocks noGrp="1" noChangeAspect="1"/>
          </p:cNvPicPr>
          <p:nvPr>
            <p:ph idx="1"/>
          </p:nvPr>
        </p:nvPicPr>
        <p:blipFill>
          <a:blip r:embed="rId2"/>
          <a:srcRect/>
          <a:stretch>
            <a:fillRect/>
          </a:stretch>
        </p:blipFill>
        <p:spPr bwMode="auto">
          <a:xfrm>
            <a:off x="2335575" y="2515785"/>
            <a:ext cx="3977089" cy="3977089"/>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317E7AC1-B446-7840-A0AE-022377E1543D}"/>
              </a:ext>
            </a:extLst>
          </p:cNvPr>
          <p:cNvSpPr>
            <a:spLocks noGrp="1"/>
          </p:cNvSpPr>
          <p:nvPr>
            <p:ph type="ftr" sz="quarter" idx="11"/>
          </p:nvPr>
        </p:nvSpPr>
        <p:spPr>
          <a:xfrm>
            <a:off x="3028949" y="6356351"/>
            <a:ext cx="3390511" cy="365125"/>
          </a:xfrm>
        </p:spPr>
        <p:txBody>
          <a:bodyPr/>
          <a:lstStyle/>
          <a:p>
            <a:pPr>
              <a:defRPr/>
            </a:pPr>
            <a:r>
              <a:rPr lang="en-US" dirty="0"/>
              <a:t>Cindy Harrison, M.Sc., Reg. CASLPO Speech Language Pathologist</a:t>
            </a:r>
          </a:p>
        </p:txBody>
      </p:sp>
      <p:sp>
        <p:nvSpPr>
          <p:cNvPr id="6" name="Freeform 7">
            <a:extLst>
              <a:ext uri="{FF2B5EF4-FFF2-40B4-BE49-F238E27FC236}">
                <a16:creationId xmlns:a16="http://schemas.microsoft.com/office/drawing/2014/main" id="{9722125F-D751-1E8D-ED6C-F6EF43603E3D}"/>
              </a:ext>
            </a:extLst>
          </p:cNvPr>
          <p:cNvSpPr/>
          <p:nvPr/>
        </p:nvSpPr>
        <p:spPr>
          <a:xfrm>
            <a:off x="0" y="0"/>
            <a:ext cx="1258347" cy="6858000"/>
          </a:xfrm>
          <a:custGeom>
            <a:avLst/>
            <a:gdLst/>
            <a:ahLst/>
            <a:cxnLst/>
            <a:rect l="l" t="t" r="r" b="b"/>
            <a:pathLst>
              <a:path w="425663" h="3479800">
                <a:moveTo>
                  <a:pt x="0" y="0"/>
                </a:moveTo>
                <a:lnTo>
                  <a:pt x="425663" y="0"/>
                </a:lnTo>
                <a:lnTo>
                  <a:pt x="425663" y="3479800"/>
                </a:lnTo>
                <a:lnTo>
                  <a:pt x="0" y="3479800"/>
                </a:lnTo>
                <a:close/>
              </a:path>
            </a:pathLst>
          </a:custGeom>
          <a:solidFill>
            <a:srgbClr val="921D8F"/>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4148092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A961-5521-C842-AE5B-6879BED77713}"/>
              </a:ext>
            </a:extLst>
          </p:cNvPr>
          <p:cNvSpPr>
            <a:spLocks noGrp="1"/>
          </p:cNvSpPr>
          <p:nvPr>
            <p:ph type="title"/>
          </p:nvPr>
        </p:nvSpPr>
        <p:spPr>
          <a:xfrm>
            <a:off x="1258346" y="365125"/>
            <a:ext cx="7257003" cy="1325563"/>
          </a:xfrm>
        </p:spPr>
        <p:txBody>
          <a:bodyPr anchor="b">
            <a:normAutofit/>
          </a:bodyPr>
          <a:lstStyle/>
          <a:p>
            <a:r>
              <a:rPr lang="en-US" b="1" dirty="0">
                <a:latin typeface="Gadugi" panose="020B0502040204020203" pitchFamily="34" charset="0"/>
                <a:ea typeface="Gadugi" panose="020B0502040204020203" pitchFamily="34" charset="0"/>
              </a:rPr>
              <a:t>Whole Body Play</a:t>
            </a:r>
          </a:p>
        </p:txBody>
      </p:sp>
      <p:sp>
        <p:nvSpPr>
          <p:cNvPr id="3" name="Content Placeholder 2">
            <a:extLst>
              <a:ext uri="{FF2B5EF4-FFF2-40B4-BE49-F238E27FC236}">
                <a16:creationId xmlns:a16="http://schemas.microsoft.com/office/drawing/2014/main" id="{E5A6A438-F31A-9643-A412-590A92466C2F}"/>
              </a:ext>
            </a:extLst>
          </p:cNvPr>
          <p:cNvSpPr>
            <a:spLocks noGrp="1"/>
          </p:cNvSpPr>
          <p:nvPr>
            <p:ph idx="1"/>
          </p:nvPr>
        </p:nvSpPr>
        <p:spPr>
          <a:xfrm>
            <a:off x="1258346" y="1825625"/>
            <a:ext cx="7257003" cy="4351338"/>
          </a:xfrm>
        </p:spPr>
        <p:txBody>
          <a:bodyPr anchor="ctr">
            <a:normAutofit/>
          </a:bodyPr>
          <a:lstStyle/>
          <a:p>
            <a:r>
              <a:rPr lang="en-US" dirty="0">
                <a:latin typeface="Gadugi" panose="020B0502040204020203" pitchFamily="34" charset="0"/>
                <a:ea typeface="Gadugi" panose="020B0502040204020203" pitchFamily="34" charset="0"/>
              </a:rPr>
              <a:t>First the child learns to play using his/her body</a:t>
            </a:r>
          </a:p>
          <a:p>
            <a:r>
              <a:rPr lang="en-US" dirty="0">
                <a:latin typeface="Gadugi" panose="020B0502040204020203" pitchFamily="34" charset="0"/>
                <a:ea typeface="Gadugi" panose="020B0502040204020203" pitchFamily="34" charset="0"/>
              </a:rPr>
              <a:t>Whole body play is important! </a:t>
            </a:r>
          </a:p>
          <a:p>
            <a:r>
              <a:rPr lang="en-US" dirty="0">
                <a:latin typeface="Gadugi" panose="020B0502040204020203" pitchFamily="34" charset="0"/>
                <a:ea typeface="Gadugi" panose="020B0502040204020203" pitchFamily="34" charset="0"/>
              </a:rPr>
              <a:t>What do I mean by whole body play?</a:t>
            </a:r>
          </a:p>
        </p:txBody>
      </p:sp>
      <p:sp>
        <p:nvSpPr>
          <p:cNvPr id="4" name="Footer Placeholder 3">
            <a:extLst>
              <a:ext uri="{FF2B5EF4-FFF2-40B4-BE49-F238E27FC236}">
                <a16:creationId xmlns:a16="http://schemas.microsoft.com/office/drawing/2014/main" id="{519B2ACE-79D6-1740-B5B7-AEB9815EAD24}"/>
              </a:ext>
            </a:extLst>
          </p:cNvPr>
          <p:cNvSpPr>
            <a:spLocks noGrp="1"/>
          </p:cNvSpPr>
          <p:nvPr>
            <p:ph type="ftr" sz="quarter" idx="11"/>
          </p:nvPr>
        </p:nvSpPr>
        <p:spPr>
          <a:xfrm>
            <a:off x="3028950" y="6356350"/>
            <a:ext cx="3586454" cy="365125"/>
          </a:xfrm>
        </p:spPr>
        <p:txBody>
          <a:bodyPr/>
          <a:lstStyle/>
          <a:p>
            <a:r>
              <a:rPr lang="en-US" dirty="0"/>
              <a:t>Cindy Harrison, M.Sc., Reg. CASLPO Speech Language Pathologist</a:t>
            </a:r>
          </a:p>
        </p:txBody>
      </p:sp>
      <p:sp>
        <p:nvSpPr>
          <p:cNvPr id="7" name="Freeform 7">
            <a:extLst>
              <a:ext uri="{FF2B5EF4-FFF2-40B4-BE49-F238E27FC236}">
                <a16:creationId xmlns:a16="http://schemas.microsoft.com/office/drawing/2014/main" id="{AC299C69-0AA5-CF6C-FFB9-B60EABEFD5A0}"/>
              </a:ext>
            </a:extLst>
          </p:cNvPr>
          <p:cNvSpPr/>
          <p:nvPr/>
        </p:nvSpPr>
        <p:spPr>
          <a:xfrm>
            <a:off x="0" y="0"/>
            <a:ext cx="1258347" cy="6858000"/>
          </a:xfrm>
          <a:custGeom>
            <a:avLst/>
            <a:gdLst/>
            <a:ahLst/>
            <a:cxnLst/>
            <a:rect l="l" t="t" r="r" b="b"/>
            <a:pathLst>
              <a:path w="425663" h="3479800">
                <a:moveTo>
                  <a:pt x="0" y="0"/>
                </a:moveTo>
                <a:lnTo>
                  <a:pt x="425663" y="0"/>
                </a:lnTo>
                <a:lnTo>
                  <a:pt x="425663" y="3479800"/>
                </a:lnTo>
                <a:lnTo>
                  <a:pt x="0" y="3479800"/>
                </a:lnTo>
                <a:close/>
              </a:path>
            </a:pathLst>
          </a:custGeom>
          <a:solidFill>
            <a:srgbClr val="8CC63F"/>
          </a:solidFill>
          <a:ln>
            <a:solidFill>
              <a:srgbClr val="8CC63F"/>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AutoShape 13">
            <a:extLst>
              <a:ext uri="{FF2B5EF4-FFF2-40B4-BE49-F238E27FC236}">
                <a16:creationId xmlns:a16="http://schemas.microsoft.com/office/drawing/2014/main" id="{2FE9498B-D9E3-7684-0FBB-EF0B66491F31}"/>
              </a:ext>
            </a:extLst>
          </p:cNvPr>
          <p:cNvSpPr/>
          <p:nvPr/>
        </p:nvSpPr>
        <p:spPr>
          <a:xfrm flipV="1">
            <a:off x="1348273" y="2299218"/>
            <a:ext cx="7167076" cy="0"/>
          </a:xfrm>
          <a:prstGeom prst="line">
            <a:avLst/>
          </a:prstGeom>
          <a:ln w="38100" cap="flat">
            <a:solidFill>
              <a:srgbClr val="00B0F0"/>
            </a:solidFill>
            <a:prstDash val="solid"/>
            <a:headEnd type="none" w="sm" len="sm"/>
            <a:tailEnd type="none" w="sm" len="sm"/>
          </a:ln>
        </p:spPr>
        <p:txBody>
          <a:bodyPr/>
          <a:lstStyle/>
          <a:p>
            <a:endParaRPr lang="en-US"/>
          </a:p>
        </p:txBody>
      </p:sp>
      <p:pic>
        <p:nvPicPr>
          <p:cNvPr id="17" name="Graphic 16" descr="Two squares, one solid and one filled with horizontal lines">
            <a:extLst>
              <a:ext uri="{FF2B5EF4-FFF2-40B4-BE49-F238E27FC236}">
                <a16:creationId xmlns:a16="http://schemas.microsoft.com/office/drawing/2014/main" id="{3564DC0C-9B00-5EFF-E4E5-ECB78B8F62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5404" y="4472796"/>
            <a:ext cx="2960137" cy="2960137"/>
          </a:xfrm>
          <a:prstGeom prst="rect">
            <a:avLst/>
          </a:prstGeom>
        </p:spPr>
      </p:pic>
    </p:spTree>
    <p:extLst>
      <p:ext uri="{BB962C8B-B14F-4D97-AF65-F5344CB8AC3E}">
        <p14:creationId xmlns:p14="http://schemas.microsoft.com/office/powerpoint/2010/main" val="23057272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466F8-309C-6B42-9DBD-E01292E0E969}"/>
              </a:ext>
            </a:extLst>
          </p:cNvPr>
          <p:cNvSpPr>
            <a:spLocks noGrp="1"/>
          </p:cNvSpPr>
          <p:nvPr>
            <p:ph type="title"/>
          </p:nvPr>
        </p:nvSpPr>
        <p:spPr/>
        <p:txBody>
          <a:bodyPr/>
          <a:lstStyle/>
          <a:p>
            <a:pPr algn="ctr"/>
            <a:r>
              <a:rPr lang="en-US" b="1" dirty="0">
                <a:latin typeface="Gadugi" panose="020B0502040204020203" pitchFamily="34" charset="0"/>
                <a:ea typeface="Gadugi" panose="020B0502040204020203" pitchFamily="34" charset="0"/>
              </a:rPr>
              <a:t>I am Superman!</a:t>
            </a:r>
          </a:p>
        </p:txBody>
      </p:sp>
      <p:pic>
        <p:nvPicPr>
          <p:cNvPr id="5" name="Content Placeholder 4" descr="A close up of a person&#10;&#10;Description automatically generated">
            <a:extLst>
              <a:ext uri="{FF2B5EF4-FFF2-40B4-BE49-F238E27FC236}">
                <a16:creationId xmlns:a16="http://schemas.microsoft.com/office/drawing/2014/main" id="{A2426177-5DF0-9E48-8439-BD42D23D1E70}"/>
              </a:ext>
            </a:extLst>
          </p:cNvPr>
          <p:cNvPicPr>
            <a:picLocks noGrp="1" noChangeAspect="1"/>
          </p:cNvPicPr>
          <p:nvPr>
            <p:ph idx="1"/>
          </p:nvPr>
        </p:nvPicPr>
        <p:blipFill rotWithShape="1">
          <a:blip r:embed="rId3"/>
          <a:srcRect b="6995"/>
          <a:stretch/>
        </p:blipFill>
        <p:spPr>
          <a:xfrm>
            <a:off x="6132034" y="4588554"/>
            <a:ext cx="2476500" cy="1653626"/>
          </a:xfrm>
        </p:spPr>
      </p:pic>
      <p:sp>
        <p:nvSpPr>
          <p:cNvPr id="6" name="TextBox 5">
            <a:extLst>
              <a:ext uri="{FF2B5EF4-FFF2-40B4-BE49-F238E27FC236}">
                <a16:creationId xmlns:a16="http://schemas.microsoft.com/office/drawing/2014/main" id="{ACA4F362-7F36-FF4C-8CAC-B91511F27E2A}"/>
              </a:ext>
            </a:extLst>
          </p:cNvPr>
          <p:cNvSpPr txBox="1"/>
          <p:nvPr/>
        </p:nvSpPr>
        <p:spPr>
          <a:xfrm>
            <a:off x="2082187" y="1674674"/>
            <a:ext cx="4770304"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Gadugi" panose="020B0502040204020203" pitchFamily="34" charset="0"/>
                <a:ea typeface="Gadugi" panose="020B0502040204020203" pitchFamily="34" charset="0"/>
              </a:rPr>
              <a:t>Have props available so that the child can pretend to be superman, a princess, a king, a cat etc.</a:t>
            </a:r>
          </a:p>
          <a:p>
            <a:pPr marL="285750" indent="-285750">
              <a:buFont typeface="Arial" panose="020B0604020202020204" pitchFamily="34" charset="0"/>
              <a:buChar char="•"/>
            </a:pPr>
            <a:r>
              <a:rPr lang="en-US" dirty="0">
                <a:latin typeface="Gadugi" panose="020B0502040204020203" pitchFamily="34" charset="0"/>
                <a:ea typeface="Gadugi" panose="020B0502040204020203" pitchFamily="34" charset="0"/>
              </a:rPr>
              <a:t>Jump into the drama with superman</a:t>
            </a:r>
          </a:p>
          <a:p>
            <a:pPr marL="285750" indent="-285750">
              <a:buFont typeface="Arial" panose="020B0604020202020204" pitchFamily="34" charset="0"/>
              <a:buChar char="•"/>
            </a:pPr>
            <a:r>
              <a:rPr lang="en-US" dirty="0">
                <a:latin typeface="Gadugi" panose="020B0502040204020203" pitchFamily="34" charset="0"/>
                <a:ea typeface="Gadugi" panose="020B0502040204020203" pitchFamily="34" charset="0"/>
              </a:rPr>
              <a:t>Pretend to be superman’s rocket and put him on your back to go on an adventure</a:t>
            </a:r>
          </a:p>
        </p:txBody>
      </p:sp>
      <p:sp>
        <p:nvSpPr>
          <p:cNvPr id="7" name="Footer Placeholder 6">
            <a:extLst>
              <a:ext uri="{FF2B5EF4-FFF2-40B4-BE49-F238E27FC236}">
                <a16:creationId xmlns:a16="http://schemas.microsoft.com/office/drawing/2014/main" id="{FF854101-6C92-1145-82D2-F5302DCB5405}"/>
              </a:ext>
            </a:extLst>
          </p:cNvPr>
          <p:cNvSpPr>
            <a:spLocks noGrp="1"/>
          </p:cNvSpPr>
          <p:nvPr>
            <p:ph type="ftr" sz="quarter" idx="11"/>
          </p:nvPr>
        </p:nvSpPr>
        <p:spPr>
          <a:xfrm>
            <a:off x="3028949" y="6356351"/>
            <a:ext cx="3297205" cy="365125"/>
          </a:xfrm>
        </p:spPr>
        <p:txBody>
          <a:bodyPr/>
          <a:lstStyle/>
          <a:p>
            <a:pPr>
              <a:defRPr/>
            </a:pPr>
            <a:r>
              <a:rPr lang="en-US" dirty="0"/>
              <a:t>Cindy Harrison, M.Sc., Reg. CASLPO Speech Language Pathologist</a:t>
            </a:r>
          </a:p>
        </p:txBody>
      </p:sp>
      <p:sp>
        <p:nvSpPr>
          <p:cNvPr id="3" name="Freeform 7">
            <a:extLst>
              <a:ext uri="{FF2B5EF4-FFF2-40B4-BE49-F238E27FC236}">
                <a16:creationId xmlns:a16="http://schemas.microsoft.com/office/drawing/2014/main" id="{D3408F6A-EF11-6F39-81E6-5F01B4DA18BD}"/>
              </a:ext>
            </a:extLst>
          </p:cNvPr>
          <p:cNvSpPr/>
          <p:nvPr/>
        </p:nvSpPr>
        <p:spPr>
          <a:xfrm>
            <a:off x="0" y="0"/>
            <a:ext cx="1258347" cy="6858000"/>
          </a:xfrm>
          <a:custGeom>
            <a:avLst/>
            <a:gdLst/>
            <a:ahLst/>
            <a:cxnLst/>
            <a:rect l="l" t="t" r="r" b="b"/>
            <a:pathLst>
              <a:path w="425663" h="3479800">
                <a:moveTo>
                  <a:pt x="0" y="0"/>
                </a:moveTo>
                <a:lnTo>
                  <a:pt x="425663" y="0"/>
                </a:lnTo>
                <a:lnTo>
                  <a:pt x="425663" y="3479800"/>
                </a:lnTo>
                <a:lnTo>
                  <a:pt x="0" y="3479800"/>
                </a:lnTo>
                <a:close/>
              </a:path>
            </a:pathLst>
          </a:custGeom>
          <a:solidFill>
            <a:srgbClr val="00B0F0"/>
          </a:solidFill>
          <a:ln>
            <a:solidFill>
              <a:srgbClr val="00B0F0"/>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1932476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85DA8-31D9-EE4E-8E62-A9F7E0B9602F}"/>
              </a:ext>
            </a:extLst>
          </p:cNvPr>
          <p:cNvSpPr>
            <a:spLocks noGrp="1"/>
          </p:cNvSpPr>
          <p:nvPr>
            <p:ph type="title"/>
          </p:nvPr>
        </p:nvSpPr>
        <p:spPr>
          <a:xfrm>
            <a:off x="1258346" y="365125"/>
            <a:ext cx="7257003" cy="1325563"/>
          </a:xfrm>
        </p:spPr>
        <p:txBody>
          <a:bodyPr anchor="b">
            <a:normAutofit/>
          </a:bodyPr>
          <a:lstStyle/>
          <a:p>
            <a:r>
              <a:rPr lang="en-US" b="1" dirty="0"/>
              <a:t>Pretend Play Toolbox</a:t>
            </a:r>
          </a:p>
        </p:txBody>
      </p:sp>
      <p:sp>
        <p:nvSpPr>
          <p:cNvPr id="3" name="Content Placeholder 2">
            <a:extLst>
              <a:ext uri="{FF2B5EF4-FFF2-40B4-BE49-F238E27FC236}">
                <a16:creationId xmlns:a16="http://schemas.microsoft.com/office/drawing/2014/main" id="{00F12B65-CA2F-D04B-B610-D10E8C883163}"/>
              </a:ext>
            </a:extLst>
          </p:cNvPr>
          <p:cNvSpPr>
            <a:spLocks noGrp="1"/>
          </p:cNvSpPr>
          <p:nvPr>
            <p:ph idx="1"/>
          </p:nvPr>
        </p:nvSpPr>
        <p:spPr>
          <a:xfrm>
            <a:off x="1258346" y="1825625"/>
            <a:ext cx="7257004" cy="4351338"/>
          </a:xfrm>
        </p:spPr>
        <p:txBody>
          <a:bodyPr anchor="ctr">
            <a:normAutofit/>
          </a:bodyPr>
          <a:lstStyle/>
          <a:p>
            <a:r>
              <a:rPr lang="en-US" dirty="0">
                <a:latin typeface="Gadugi" panose="020B0502040204020203" pitchFamily="34" charset="0"/>
                <a:ea typeface="Gadugi" panose="020B0502040204020203" pitchFamily="34" charset="0"/>
              </a:rPr>
              <a:t>Expand pretend play. If your child is pretending to be a car, identify where you are going to go and have a race</a:t>
            </a:r>
          </a:p>
          <a:p>
            <a:r>
              <a:rPr lang="en-US" dirty="0">
                <a:latin typeface="Gadugi" panose="020B0502040204020203" pitchFamily="34" charset="0"/>
                <a:ea typeface="Gadugi" panose="020B0502040204020203" pitchFamily="34" charset="0"/>
              </a:rPr>
              <a:t>Focus on words that go with the theme of play (if you are a car….fast, slow, vroom)</a:t>
            </a:r>
          </a:p>
          <a:p>
            <a:r>
              <a:rPr lang="en-US" dirty="0">
                <a:latin typeface="Gadugi" panose="020B0502040204020203" pitchFamily="34" charset="0"/>
                <a:ea typeface="Gadugi" panose="020B0502040204020203" pitchFamily="34" charset="0"/>
              </a:rPr>
              <a:t>Use lots of gestures and affect cues to help improve comprehension</a:t>
            </a:r>
          </a:p>
          <a:p>
            <a:r>
              <a:rPr lang="en-US" dirty="0">
                <a:latin typeface="Gadugi" panose="020B0502040204020203" pitchFamily="34" charset="0"/>
                <a:ea typeface="Gadugi" panose="020B0502040204020203" pitchFamily="34" charset="0"/>
              </a:rPr>
              <a:t>Look for a symbolic solution to a symbolic problem (if the car crashes get a tow truck to tow it away)</a:t>
            </a:r>
          </a:p>
        </p:txBody>
      </p:sp>
      <p:sp>
        <p:nvSpPr>
          <p:cNvPr id="4" name="Footer Placeholder 3">
            <a:extLst>
              <a:ext uri="{FF2B5EF4-FFF2-40B4-BE49-F238E27FC236}">
                <a16:creationId xmlns:a16="http://schemas.microsoft.com/office/drawing/2014/main" id="{36187645-8F25-3244-84F8-F34E2174DE2D}"/>
              </a:ext>
            </a:extLst>
          </p:cNvPr>
          <p:cNvSpPr>
            <a:spLocks noGrp="1"/>
          </p:cNvSpPr>
          <p:nvPr>
            <p:ph type="ftr" sz="quarter" idx="11"/>
          </p:nvPr>
        </p:nvSpPr>
        <p:spPr>
          <a:xfrm>
            <a:off x="3028949" y="6356350"/>
            <a:ext cx="3819719" cy="365125"/>
          </a:xfrm>
        </p:spPr>
        <p:txBody>
          <a:bodyPr/>
          <a:lstStyle/>
          <a:p>
            <a:r>
              <a:rPr lang="en-US" dirty="0"/>
              <a:t>Cindy Harrison, M.Sc., Reg. CASLPO Speech Language Pathologist</a:t>
            </a:r>
          </a:p>
        </p:txBody>
      </p:sp>
      <p:sp>
        <p:nvSpPr>
          <p:cNvPr id="9" name="Freeform 7">
            <a:extLst>
              <a:ext uri="{FF2B5EF4-FFF2-40B4-BE49-F238E27FC236}">
                <a16:creationId xmlns:a16="http://schemas.microsoft.com/office/drawing/2014/main" id="{4BE7B793-EC3B-01FA-AF5D-0635A0122E79}"/>
              </a:ext>
            </a:extLst>
          </p:cNvPr>
          <p:cNvSpPr/>
          <p:nvPr/>
        </p:nvSpPr>
        <p:spPr>
          <a:xfrm>
            <a:off x="0" y="0"/>
            <a:ext cx="1258347" cy="6858000"/>
          </a:xfrm>
          <a:custGeom>
            <a:avLst/>
            <a:gdLst/>
            <a:ahLst/>
            <a:cxnLst/>
            <a:rect l="l" t="t" r="r" b="b"/>
            <a:pathLst>
              <a:path w="425663" h="3479800">
                <a:moveTo>
                  <a:pt x="0" y="0"/>
                </a:moveTo>
                <a:lnTo>
                  <a:pt x="425663" y="0"/>
                </a:lnTo>
                <a:lnTo>
                  <a:pt x="425663" y="3479800"/>
                </a:lnTo>
                <a:lnTo>
                  <a:pt x="0" y="3479800"/>
                </a:lnTo>
                <a:close/>
              </a:path>
            </a:pathLst>
          </a:custGeom>
          <a:solidFill>
            <a:srgbClr val="92278F"/>
          </a:solidFill>
          <a:ln>
            <a:solidFill>
              <a:srgbClr val="92278F"/>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AutoShape 9">
            <a:extLst>
              <a:ext uri="{FF2B5EF4-FFF2-40B4-BE49-F238E27FC236}">
                <a16:creationId xmlns:a16="http://schemas.microsoft.com/office/drawing/2014/main" id="{25C424A8-1356-26F8-7FF3-453E1CA2D17C}"/>
              </a:ext>
            </a:extLst>
          </p:cNvPr>
          <p:cNvSpPr/>
          <p:nvPr/>
        </p:nvSpPr>
        <p:spPr>
          <a:xfrm>
            <a:off x="1540998" y="1933770"/>
            <a:ext cx="6974351" cy="0"/>
          </a:xfrm>
          <a:prstGeom prst="line">
            <a:avLst/>
          </a:prstGeom>
          <a:ln w="38100" cap="flat">
            <a:solidFill>
              <a:srgbClr val="921D8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296929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912242-0FAF-F343-AD34-E7C7C3C08C07}"/>
              </a:ext>
            </a:extLst>
          </p:cNvPr>
          <p:cNvSpPr>
            <a:spLocks noGrp="1"/>
          </p:cNvSpPr>
          <p:nvPr>
            <p:ph type="title"/>
          </p:nvPr>
        </p:nvSpPr>
        <p:spPr>
          <a:xfrm>
            <a:off x="1246981" y="836437"/>
            <a:ext cx="3673601" cy="1346693"/>
          </a:xfrm>
        </p:spPr>
        <p:txBody>
          <a:bodyPr>
            <a:normAutofit fontScale="90000"/>
          </a:bodyPr>
          <a:lstStyle/>
          <a:p>
            <a:r>
              <a:rPr lang="en-US" sz="3500" dirty="0">
                <a:latin typeface="Gadugi" panose="020B0502040204020203" pitchFamily="34" charset="0"/>
                <a:ea typeface="Gadugi" panose="020B0502040204020203" pitchFamily="34" charset="0"/>
              </a:rPr>
              <a:t>The Developmental Lens</a:t>
            </a:r>
          </a:p>
        </p:txBody>
      </p:sp>
      <p:sp>
        <p:nvSpPr>
          <p:cNvPr id="14" name="Rectangle 13">
            <a:extLst>
              <a:ext uri="{FF2B5EF4-FFF2-40B4-BE49-F238E27FC236}">
                <a16:creationId xmlns:a16="http://schemas.microsoft.com/office/drawing/2014/main" id="{E64FA8EC-281F-4A47-AF2E-9F85F2AAB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18DBA6FB-2683-3240-B333-5CD079E9C873}"/>
              </a:ext>
            </a:extLst>
          </p:cNvPr>
          <p:cNvSpPr>
            <a:spLocks noGrp="1"/>
          </p:cNvSpPr>
          <p:nvPr>
            <p:ph type="ftr" sz="quarter" idx="11"/>
          </p:nvPr>
        </p:nvSpPr>
        <p:spPr>
          <a:xfrm rot="16200000">
            <a:off x="-1179576" y="3666744"/>
            <a:ext cx="3168396" cy="201168"/>
          </a:xfrm>
        </p:spPr>
        <p:txBody>
          <a:bodyPr anchor="b">
            <a:normAutofit fontScale="70000" lnSpcReduction="20000"/>
          </a:bodyPr>
          <a:lstStyle/>
          <a:p>
            <a:pPr algn="l">
              <a:defRPr/>
            </a:pPr>
            <a:r>
              <a:rPr lang="en-US">
                <a:solidFill>
                  <a:srgbClr val="FFFFFF"/>
                </a:solidFill>
              </a:rPr>
              <a:t>Cindy Harrison, M.Sc., Reg. CASLPO Speech Language Pathologist, CTA Parent Workshop 2020 </a:t>
            </a:r>
          </a:p>
        </p:txBody>
      </p:sp>
      <p:sp>
        <p:nvSpPr>
          <p:cNvPr id="3" name="Content Placeholder 2">
            <a:extLst>
              <a:ext uri="{FF2B5EF4-FFF2-40B4-BE49-F238E27FC236}">
                <a16:creationId xmlns:a16="http://schemas.microsoft.com/office/drawing/2014/main" id="{C4F7BDCA-4B01-2941-A49C-523652EF3F7F}"/>
              </a:ext>
            </a:extLst>
          </p:cNvPr>
          <p:cNvSpPr>
            <a:spLocks noGrp="1"/>
          </p:cNvSpPr>
          <p:nvPr>
            <p:ph idx="1"/>
          </p:nvPr>
        </p:nvSpPr>
        <p:spPr>
          <a:xfrm>
            <a:off x="1261349" y="2242150"/>
            <a:ext cx="3659233" cy="3645084"/>
          </a:xfrm>
        </p:spPr>
        <p:txBody>
          <a:bodyPr>
            <a:normAutofit/>
          </a:bodyPr>
          <a:lstStyle/>
          <a:p>
            <a:pPr marL="0" indent="0">
              <a:buNone/>
            </a:pPr>
            <a:r>
              <a:rPr lang="en-US" sz="1700" dirty="0">
                <a:latin typeface="Gadugi" panose="020B0502040204020203" pitchFamily="34" charset="0"/>
                <a:ea typeface="Gadugi" panose="020B0502040204020203" pitchFamily="34" charset="0"/>
              </a:rPr>
              <a:t>The Process and the Premise</a:t>
            </a:r>
          </a:p>
          <a:p>
            <a:pPr eaLnBrk="1" fontAlgn="auto" hangingPunct="1">
              <a:spcAft>
                <a:spcPts val="0"/>
              </a:spcAft>
              <a:buFont typeface="Arial"/>
              <a:buChar char="•"/>
              <a:defRPr/>
            </a:pPr>
            <a:r>
              <a:rPr lang="en-US" sz="1700" dirty="0">
                <a:latin typeface="Gadugi" panose="020B0502040204020203" pitchFamily="34" charset="0"/>
                <a:ea typeface="Gadugi" panose="020B0502040204020203" pitchFamily="34" charset="0"/>
              </a:rPr>
              <a:t>The process and the basis of DIR is to understand the child’s individual differences (the ‘I’) and using those differences to determine the best way of interacting with and relating to that child (the ‘R’) to move them up the developmental ladder</a:t>
            </a:r>
          </a:p>
          <a:p>
            <a:pPr marL="0" indent="0">
              <a:buNone/>
            </a:pPr>
            <a:endParaRPr lang="en-US" sz="1700" dirty="0"/>
          </a:p>
          <a:p>
            <a:pPr marL="0" indent="0">
              <a:buNone/>
            </a:pPr>
            <a:endParaRPr lang="en-US" sz="1700" dirty="0"/>
          </a:p>
        </p:txBody>
      </p:sp>
      <p:pic>
        <p:nvPicPr>
          <p:cNvPr id="7" name="Picture 6" descr="A picture containing outdoor, person, beach, standing&#10;&#10;Description automatically generated">
            <a:extLst>
              <a:ext uri="{FF2B5EF4-FFF2-40B4-BE49-F238E27FC236}">
                <a16:creationId xmlns:a16="http://schemas.microsoft.com/office/drawing/2014/main" id="{2BD6D1B0-A36F-B34A-9CF4-A5205217F515}"/>
              </a:ext>
            </a:extLst>
          </p:cNvPr>
          <p:cNvPicPr>
            <a:picLocks noChangeAspect="1"/>
          </p:cNvPicPr>
          <p:nvPr/>
        </p:nvPicPr>
        <p:blipFill rotWithShape="1">
          <a:blip r:embed="rId3"/>
          <a:srcRect l="14606" r="25547" b="7366"/>
          <a:stretch/>
        </p:blipFill>
        <p:spPr>
          <a:xfrm>
            <a:off x="4914247" y="891540"/>
            <a:ext cx="4229753" cy="4697497"/>
          </a:xfrm>
          <a:prstGeom prst="rect">
            <a:avLst/>
          </a:prstGeom>
          <a:effectLst>
            <a:outerShdw blurRad="406400" dist="317500" dir="5400000" sx="89000" sy="89000" rotWithShape="0">
              <a:prstClr val="black">
                <a:alpha val="15000"/>
              </a:prstClr>
            </a:outerShdw>
          </a:effectLst>
        </p:spPr>
      </p:pic>
      <p:grpSp>
        <p:nvGrpSpPr>
          <p:cNvPr id="5" name="Group 4">
            <a:extLst>
              <a:ext uri="{FF2B5EF4-FFF2-40B4-BE49-F238E27FC236}">
                <a16:creationId xmlns:a16="http://schemas.microsoft.com/office/drawing/2014/main" id="{61F5014C-16BF-41D7-A78B-8109F883A5A9}"/>
              </a:ext>
            </a:extLst>
          </p:cNvPr>
          <p:cNvGrpSpPr/>
          <p:nvPr/>
        </p:nvGrpSpPr>
        <p:grpSpPr>
          <a:xfrm>
            <a:off x="0" y="0"/>
            <a:ext cx="1246981" cy="6858000"/>
            <a:chOff x="0" y="0"/>
            <a:chExt cx="421818" cy="3479800"/>
          </a:xfrm>
        </p:grpSpPr>
        <p:sp>
          <p:nvSpPr>
            <p:cNvPr id="6" name="Freeform 3">
              <a:extLst>
                <a:ext uri="{FF2B5EF4-FFF2-40B4-BE49-F238E27FC236}">
                  <a16:creationId xmlns:a16="http://schemas.microsoft.com/office/drawing/2014/main" id="{71215D43-E684-5B7F-19A9-B3667DF81540}"/>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8CC63F"/>
            </a:solidFill>
          </p:spPr>
          <p:txBody>
            <a:bodyPr/>
            <a:lstStyle/>
            <a:p>
              <a:endParaRPr lang="en-US">
                <a:latin typeface="Gadugi" panose="020B0502040204020203" pitchFamily="34" charset="0"/>
                <a:ea typeface="Gadugi" panose="020B0502040204020203" pitchFamily="34" charset="0"/>
              </a:endParaRPr>
            </a:p>
          </p:txBody>
        </p:sp>
      </p:grpSp>
      <p:sp>
        <p:nvSpPr>
          <p:cNvPr id="8" name="Footer Placeholder 3">
            <a:extLst>
              <a:ext uri="{FF2B5EF4-FFF2-40B4-BE49-F238E27FC236}">
                <a16:creationId xmlns:a16="http://schemas.microsoft.com/office/drawing/2014/main" id="{35607D22-2D48-1D4E-744C-3434F5A0C872}"/>
              </a:ext>
            </a:extLst>
          </p:cNvPr>
          <p:cNvSpPr txBox="1">
            <a:spLocks/>
          </p:cNvSpPr>
          <p:nvPr/>
        </p:nvSpPr>
        <p:spPr>
          <a:xfrm>
            <a:off x="3028949" y="6356351"/>
            <a:ext cx="3418503"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Cindy Harrison, M.Sc., Reg. CASLPO Speech Language Pathologist</a:t>
            </a:r>
            <a:endParaRPr lang="en-US" dirty="0"/>
          </a:p>
        </p:txBody>
      </p:sp>
    </p:spTree>
    <p:extLst>
      <p:ext uri="{BB962C8B-B14F-4D97-AF65-F5344CB8AC3E}">
        <p14:creationId xmlns:p14="http://schemas.microsoft.com/office/powerpoint/2010/main" val="2683507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18B4-A5BE-A944-9366-F3A66E3C4C7B}"/>
              </a:ext>
            </a:extLst>
          </p:cNvPr>
          <p:cNvSpPr>
            <a:spLocks noGrp="1"/>
          </p:cNvSpPr>
          <p:nvPr>
            <p:ph type="title"/>
          </p:nvPr>
        </p:nvSpPr>
        <p:spPr>
          <a:xfrm>
            <a:off x="1258346" y="365125"/>
            <a:ext cx="7257003" cy="1325563"/>
          </a:xfrm>
        </p:spPr>
        <p:txBody>
          <a:bodyPr anchor="b">
            <a:normAutofit/>
          </a:bodyPr>
          <a:lstStyle/>
          <a:p>
            <a:r>
              <a:rPr lang="en-US" b="1" dirty="0">
                <a:latin typeface="Gadugi" panose="020B0502040204020203" pitchFamily="34" charset="0"/>
                <a:ea typeface="Gadugi" panose="020B0502040204020203" pitchFamily="34" charset="0"/>
              </a:rPr>
              <a:t>“Use Your Words”</a:t>
            </a:r>
          </a:p>
        </p:txBody>
      </p:sp>
      <p:sp>
        <p:nvSpPr>
          <p:cNvPr id="3" name="Content Placeholder 2">
            <a:extLst>
              <a:ext uri="{FF2B5EF4-FFF2-40B4-BE49-F238E27FC236}">
                <a16:creationId xmlns:a16="http://schemas.microsoft.com/office/drawing/2014/main" id="{8C5DB5D5-8302-304D-9022-1924FB71925E}"/>
              </a:ext>
            </a:extLst>
          </p:cNvPr>
          <p:cNvSpPr>
            <a:spLocks noGrp="1"/>
          </p:cNvSpPr>
          <p:nvPr>
            <p:ph idx="1"/>
          </p:nvPr>
        </p:nvSpPr>
        <p:spPr>
          <a:xfrm>
            <a:off x="1408922" y="1825625"/>
            <a:ext cx="7106428" cy="4351338"/>
          </a:xfrm>
        </p:spPr>
        <p:txBody>
          <a:bodyPr anchor="ctr">
            <a:normAutofit/>
          </a:bodyPr>
          <a:lstStyle/>
          <a:p>
            <a:r>
              <a:rPr lang="en-CA" dirty="0">
                <a:latin typeface="Gadugi" panose="020B0502040204020203" pitchFamily="34" charset="0"/>
                <a:ea typeface="Gadugi" panose="020B0502040204020203" pitchFamily="34" charset="0"/>
              </a:rPr>
              <a:t>This is something we often say. For some children it isn’t helpful and can frustrate them further</a:t>
            </a:r>
          </a:p>
          <a:p>
            <a:r>
              <a:rPr lang="en-CA" dirty="0">
                <a:latin typeface="Gadugi" panose="020B0502040204020203" pitchFamily="34" charset="0"/>
                <a:ea typeface="Gadugi" panose="020B0502040204020203" pitchFamily="34" charset="0"/>
              </a:rPr>
              <a:t>“If I could use my words right now, I would!”</a:t>
            </a:r>
          </a:p>
          <a:p>
            <a:r>
              <a:rPr lang="en-CA" dirty="0">
                <a:latin typeface="Gadugi" panose="020B0502040204020203" pitchFamily="34" charset="0"/>
                <a:ea typeface="Gadugi" panose="020B0502040204020203" pitchFamily="34" charset="0"/>
              </a:rPr>
              <a:t>Think of the way we feel when we are overwhelmed and dysregulated. We are not our best communicators at that time!</a:t>
            </a:r>
          </a:p>
          <a:p>
            <a:r>
              <a:rPr lang="en-CA" dirty="0">
                <a:latin typeface="Gadugi" panose="020B0502040204020203" pitchFamily="34" charset="0"/>
                <a:ea typeface="Gadugi" panose="020B0502040204020203" pitchFamily="34" charset="0"/>
              </a:rPr>
              <a:t>Polyvagal theory</a:t>
            </a:r>
          </a:p>
          <a:p>
            <a:endParaRPr lang="en-US" dirty="0"/>
          </a:p>
        </p:txBody>
      </p:sp>
      <p:sp>
        <p:nvSpPr>
          <p:cNvPr id="4" name="Footer Placeholder 3">
            <a:extLst>
              <a:ext uri="{FF2B5EF4-FFF2-40B4-BE49-F238E27FC236}">
                <a16:creationId xmlns:a16="http://schemas.microsoft.com/office/drawing/2014/main" id="{D05D618B-4136-594C-B68A-66D41E0DE923}"/>
              </a:ext>
            </a:extLst>
          </p:cNvPr>
          <p:cNvSpPr>
            <a:spLocks noGrp="1"/>
          </p:cNvSpPr>
          <p:nvPr>
            <p:ph type="ftr" sz="quarter" idx="11"/>
          </p:nvPr>
        </p:nvSpPr>
        <p:spPr>
          <a:xfrm>
            <a:off x="3028949" y="6356350"/>
            <a:ext cx="3483817" cy="365125"/>
          </a:xfrm>
        </p:spPr>
        <p:txBody>
          <a:bodyPr/>
          <a:lstStyle/>
          <a:p>
            <a:r>
              <a:rPr lang="en-US" dirty="0"/>
              <a:t>Cindy Harrison, M.Sc., Reg. CASLPO Speech Language Pathologist</a:t>
            </a:r>
          </a:p>
        </p:txBody>
      </p:sp>
      <p:grpSp>
        <p:nvGrpSpPr>
          <p:cNvPr id="5" name="Group 4">
            <a:extLst>
              <a:ext uri="{FF2B5EF4-FFF2-40B4-BE49-F238E27FC236}">
                <a16:creationId xmlns:a16="http://schemas.microsoft.com/office/drawing/2014/main" id="{9B46184D-6859-19C6-6DA6-51F6CEDB3726}"/>
              </a:ext>
            </a:extLst>
          </p:cNvPr>
          <p:cNvGrpSpPr/>
          <p:nvPr/>
        </p:nvGrpSpPr>
        <p:grpSpPr>
          <a:xfrm>
            <a:off x="0" y="0"/>
            <a:ext cx="1258347" cy="6858000"/>
            <a:chOff x="0" y="0"/>
            <a:chExt cx="425663" cy="3479800"/>
          </a:xfrm>
          <a:solidFill>
            <a:srgbClr val="00B0F0"/>
          </a:solidFill>
        </p:grpSpPr>
        <p:sp>
          <p:nvSpPr>
            <p:cNvPr id="6" name="Freeform 7">
              <a:extLst>
                <a:ext uri="{FF2B5EF4-FFF2-40B4-BE49-F238E27FC236}">
                  <a16:creationId xmlns:a16="http://schemas.microsoft.com/office/drawing/2014/main" id="{7EDB34FA-58A8-32D1-7181-413C1D98A735}"/>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grpFill/>
            <a:ln>
              <a:solidFill>
                <a:srgbClr val="00B0F0"/>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5" name="AutoShape 11">
            <a:extLst>
              <a:ext uri="{FF2B5EF4-FFF2-40B4-BE49-F238E27FC236}">
                <a16:creationId xmlns:a16="http://schemas.microsoft.com/office/drawing/2014/main" id="{5D6DA794-C4E9-158C-69FB-13FA913A3A9F}"/>
              </a:ext>
            </a:extLst>
          </p:cNvPr>
          <p:cNvSpPr/>
          <p:nvPr/>
        </p:nvSpPr>
        <p:spPr>
          <a:xfrm flipV="1">
            <a:off x="1737365" y="1933769"/>
            <a:ext cx="6566880" cy="0"/>
          </a:xfrm>
          <a:prstGeom prst="line">
            <a:avLst/>
          </a:prstGeom>
          <a:ln w="38100" cap="flat">
            <a:solidFill>
              <a:srgbClr val="00B0F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007694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18B4-A5BE-A944-9366-F3A66E3C4C7B}"/>
              </a:ext>
            </a:extLst>
          </p:cNvPr>
          <p:cNvSpPr>
            <a:spLocks noGrp="1"/>
          </p:cNvSpPr>
          <p:nvPr>
            <p:ph type="title"/>
          </p:nvPr>
        </p:nvSpPr>
        <p:spPr>
          <a:xfrm>
            <a:off x="1362268" y="365125"/>
            <a:ext cx="7153081" cy="1325563"/>
          </a:xfrm>
        </p:spPr>
        <p:txBody>
          <a:bodyPr anchor="b">
            <a:normAutofit/>
          </a:bodyPr>
          <a:lstStyle/>
          <a:p>
            <a:r>
              <a:rPr lang="en-US" b="1" dirty="0">
                <a:latin typeface="Gadugi" panose="020B0502040204020203" pitchFamily="34" charset="0"/>
                <a:ea typeface="Gadugi" panose="020B0502040204020203" pitchFamily="34" charset="0"/>
              </a:rPr>
              <a:t>Instead of “Use Your Words”</a:t>
            </a:r>
          </a:p>
        </p:txBody>
      </p:sp>
      <p:sp>
        <p:nvSpPr>
          <p:cNvPr id="3" name="Content Placeholder 2">
            <a:extLst>
              <a:ext uri="{FF2B5EF4-FFF2-40B4-BE49-F238E27FC236}">
                <a16:creationId xmlns:a16="http://schemas.microsoft.com/office/drawing/2014/main" id="{8C5DB5D5-8302-304D-9022-1924FB71925E}"/>
              </a:ext>
            </a:extLst>
          </p:cNvPr>
          <p:cNvSpPr>
            <a:spLocks noGrp="1"/>
          </p:cNvSpPr>
          <p:nvPr>
            <p:ph idx="1"/>
          </p:nvPr>
        </p:nvSpPr>
        <p:spPr>
          <a:xfrm>
            <a:off x="1362268" y="1825625"/>
            <a:ext cx="7153082" cy="4351338"/>
          </a:xfrm>
        </p:spPr>
        <p:txBody>
          <a:bodyPr anchor="ctr">
            <a:normAutofit/>
          </a:bodyPr>
          <a:lstStyle/>
          <a:p>
            <a:r>
              <a:rPr lang="en-CA" dirty="0">
                <a:latin typeface="Gadugi" panose="020B0502040204020203" pitchFamily="34" charset="0"/>
                <a:ea typeface="Gadugi" panose="020B0502040204020203" pitchFamily="34" charset="0"/>
              </a:rPr>
              <a:t>Try to read affect cues to prevent the meltdown</a:t>
            </a:r>
          </a:p>
          <a:p>
            <a:r>
              <a:rPr lang="en-CA" dirty="0">
                <a:latin typeface="Gadugi" panose="020B0502040204020203" pitchFamily="34" charset="0"/>
                <a:ea typeface="Gadugi" panose="020B0502040204020203" pitchFamily="34" charset="0"/>
              </a:rPr>
              <a:t>Accept all communication as meaningful</a:t>
            </a:r>
          </a:p>
          <a:p>
            <a:r>
              <a:rPr lang="en-CA" dirty="0">
                <a:latin typeface="Gadugi" panose="020B0502040204020203" pitchFamily="34" charset="0"/>
                <a:ea typeface="Gadugi" panose="020B0502040204020203" pitchFamily="34" charset="0"/>
              </a:rPr>
              <a:t>Acknowledge feelings ”you are so mad”</a:t>
            </a:r>
          </a:p>
          <a:p>
            <a:r>
              <a:rPr lang="en-CA" dirty="0">
                <a:latin typeface="Gadugi" panose="020B0502040204020203" pitchFamily="34" charset="0"/>
                <a:ea typeface="Gadugi" panose="020B0502040204020203" pitchFamily="34" charset="0"/>
              </a:rPr>
              <a:t>Time in instead of time out</a:t>
            </a:r>
          </a:p>
          <a:p>
            <a:r>
              <a:rPr lang="en-CA" dirty="0">
                <a:latin typeface="Gadugi" panose="020B0502040204020203" pitchFamily="34" charset="0"/>
                <a:ea typeface="Gadugi" panose="020B0502040204020203" pitchFamily="34" charset="0"/>
              </a:rPr>
              <a:t>Review later</a:t>
            </a:r>
            <a:endParaRPr lang="en-US" dirty="0">
              <a:latin typeface="Gadugi" panose="020B0502040204020203" pitchFamily="34" charset="0"/>
              <a:ea typeface="Gadugi" panose="020B0502040204020203" pitchFamily="34" charset="0"/>
            </a:endParaRPr>
          </a:p>
        </p:txBody>
      </p:sp>
      <p:sp>
        <p:nvSpPr>
          <p:cNvPr id="4" name="Footer Placeholder 3">
            <a:extLst>
              <a:ext uri="{FF2B5EF4-FFF2-40B4-BE49-F238E27FC236}">
                <a16:creationId xmlns:a16="http://schemas.microsoft.com/office/drawing/2014/main" id="{D05D618B-4136-594C-B68A-66D41E0DE923}"/>
              </a:ext>
            </a:extLst>
          </p:cNvPr>
          <p:cNvSpPr>
            <a:spLocks noGrp="1"/>
          </p:cNvSpPr>
          <p:nvPr>
            <p:ph type="ftr" sz="quarter" idx="11"/>
          </p:nvPr>
        </p:nvSpPr>
        <p:spPr>
          <a:xfrm>
            <a:off x="3028949" y="6356350"/>
            <a:ext cx="3474487" cy="365125"/>
          </a:xfrm>
        </p:spPr>
        <p:txBody>
          <a:bodyPr/>
          <a:lstStyle/>
          <a:p>
            <a:r>
              <a:rPr lang="en-US" dirty="0"/>
              <a:t>Cindy Harrison, M.Sc., Reg. CASLPO Speech Language Pathologist</a:t>
            </a:r>
          </a:p>
        </p:txBody>
      </p:sp>
      <p:grpSp>
        <p:nvGrpSpPr>
          <p:cNvPr id="5" name="Group 4">
            <a:extLst>
              <a:ext uri="{FF2B5EF4-FFF2-40B4-BE49-F238E27FC236}">
                <a16:creationId xmlns:a16="http://schemas.microsoft.com/office/drawing/2014/main" id="{3131FE33-2D56-90F4-0BF4-4AC458BAA6B2}"/>
              </a:ext>
            </a:extLst>
          </p:cNvPr>
          <p:cNvGrpSpPr/>
          <p:nvPr/>
        </p:nvGrpSpPr>
        <p:grpSpPr>
          <a:xfrm>
            <a:off x="0" y="0"/>
            <a:ext cx="1258347" cy="6858000"/>
            <a:chOff x="0" y="0"/>
            <a:chExt cx="425663" cy="3479800"/>
          </a:xfrm>
          <a:solidFill>
            <a:srgbClr val="92278F"/>
          </a:solidFill>
        </p:grpSpPr>
        <p:sp>
          <p:nvSpPr>
            <p:cNvPr id="6" name="Freeform 7">
              <a:extLst>
                <a:ext uri="{FF2B5EF4-FFF2-40B4-BE49-F238E27FC236}">
                  <a16:creationId xmlns:a16="http://schemas.microsoft.com/office/drawing/2014/main" id="{692EE48C-1195-26DF-D8C1-FD39D95960AE}"/>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grpFill/>
            <a:ln>
              <a:solidFill>
                <a:srgbClr val="92278F"/>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5" name="AutoShape 11">
            <a:extLst>
              <a:ext uri="{FF2B5EF4-FFF2-40B4-BE49-F238E27FC236}">
                <a16:creationId xmlns:a16="http://schemas.microsoft.com/office/drawing/2014/main" id="{C02EC064-BF36-9E7E-3AB9-00FCF828FCF2}"/>
              </a:ext>
            </a:extLst>
          </p:cNvPr>
          <p:cNvSpPr/>
          <p:nvPr/>
        </p:nvSpPr>
        <p:spPr>
          <a:xfrm>
            <a:off x="1429455" y="2064398"/>
            <a:ext cx="7189815" cy="0"/>
          </a:xfrm>
          <a:prstGeom prst="line">
            <a:avLst/>
          </a:prstGeom>
          <a:ln w="38100" cap="flat">
            <a:solidFill>
              <a:srgbClr val="921D8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306824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18B4-A5BE-A944-9366-F3A66E3C4C7B}"/>
              </a:ext>
            </a:extLst>
          </p:cNvPr>
          <p:cNvSpPr>
            <a:spLocks noGrp="1"/>
          </p:cNvSpPr>
          <p:nvPr>
            <p:ph type="title"/>
          </p:nvPr>
        </p:nvSpPr>
        <p:spPr>
          <a:xfrm>
            <a:off x="1258346" y="365125"/>
            <a:ext cx="4358683" cy="1325563"/>
          </a:xfrm>
        </p:spPr>
        <p:txBody>
          <a:bodyPr anchor="b">
            <a:normAutofit/>
          </a:bodyPr>
          <a:lstStyle/>
          <a:p>
            <a:r>
              <a:rPr lang="en-US" b="1" dirty="0">
                <a:latin typeface="Gadugi" panose="020B0502040204020203" pitchFamily="34" charset="0"/>
                <a:ea typeface="Gadugi" panose="020B0502040204020203" pitchFamily="34" charset="0"/>
              </a:rPr>
              <a:t>Level Six</a:t>
            </a:r>
          </a:p>
        </p:txBody>
      </p:sp>
      <p:sp>
        <p:nvSpPr>
          <p:cNvPr id="3" name="Content Placeholder 2">
            <a:extLst>
              <a:ext uri="{FF2B5EF4-FFF2-40B4-BE49-F238E27FC236}">
                <a16:creationId xmlns:a16="http://schemas.microsoft.com/office/drawing/2014/main" id="{8C5DB5D5-8302-304D-9022-1924FB71925E}"/>
              </a:ext>
            </a:extLst>
          </p:cNvPr>
          <p:cNvSpPr>
            <a:spLocks noGrp="1"/>
          </p:cNvSpPr>
          <p:nvPr>
            <p:ph idx="1"/>
          </p:nvPr>
        </p:nvSpPr>
        <p:spPr>
          <a:xfrm>
            <a:off x="1324947" y="1825625"/>
            <a:ext cx="4161454" cy="4351338"/>
          </a:xfrm>
        </p:spPr>
        <p:txBody>
          <a:bodyPr anchor="ctr">
            <a:normAutofit/>
          </a:bodyPr>
          <a:lstStyle/>
          <a:p>
            <a:r>
              <a:rPr lang="en-CA" dirty="0">
                <a:latin typeface="Gadugi" panose="020B0502040204020203" pitchFamily="34" charset="0"/>
                <a:ea typeface="Gadugi" panose="020B0502040204020203" pitchFamily="34" charset="0"/>
              </a:rPr>
              <a:t>Level 6: Logical Thinking: Can connect ideas logically and give reasons behind ideas (answer “why questions”); discovers new organizing concepts by connecting symbolic ideas which in</a:t>
            </a:r>
            <a:br>
              <a:rPr lang="en-CA" dirty="0">
                <a:latin typeface="Gadugi" panose="020B0502040204020203" pitchFamily="34" charset="0"/>
                <a:ea typeface="Gadugi" panose="020B0502040204020203" pitchFamily="34" charset="0"/>
              </a:rPr>
            </a:br>
            <a:r>
              <a:rPr lang="en-CA" dirty="0">
                <a:latin typeface="Gadugi" panose="020B0502040204020203" pitchFamily="34" charset="0"/>
                <a:ea typeface="Gadugi" panose="020B0502040204020203" pitchFamily="34" charset="0"/>
              </a:rPr>
              <a:t>turn leads to complex, fuller, emotionally- charged plots </a:t>
            </a:r>
          </a:p>
          <a:p>
            <a:endParaRPr lang="en-US" dirty="0"/>
          </a:p>
        </p:txBody>
      </p:sp>
      <p:sp>
        <p:nvSpPr>
          <p:cNvPr id="4" name="Footer Placeholder 3">
            <a:extLst>
              <a:ext uri="{FF2B5EF4-FFF2-40B4-BE49-F238E27FC236}">
                <a16:creationId xmlns:a16="http://schemas.microsoft.com/office/drawing/2014/main" id="{D05D618B-4136-594C-B68A-66D41E0DE923}"/>
              </a:ext>
            </a:extLst>
          </p:cNvPr>
          <p:cNvSpPr>
            <a:spLocks noGrp="1"/>
          </p:cNvSpPr>
          <p:nvPr>
            <p:ph type="ftr" sz="quarter" idx="11"/>
          </p:nvPr>
        </p:nvSpPr>
        <p:spPr>
          <a:xfrm>
            <a:off x="1569816" y="6356350"/>
            <a:ext cx="3819719" cy="365125"/>
          </a:xfrm>
        </p:spPr>
        <p:txBody>
          <a:bodyPr/>
          <a:lstStyle/>
          <a:p>
            <a:r>
              <a:rPr lang="en-US" dirty="0"/>
              <a:t>Cindy Harrison, M.Sc., Reg. CASLPO Speech Language Pathologist</a:t>
            </a:r>
          </a:p>
        </p:txBody>
      </p:sp>
      <p:grpSp>
        <p:nvGrpSpPr>
          <p:cNvPr id="5" name="Group 4">
            <a:extLst>
              <a:ext uri="{FF2B5EF4-FFF2-40B4-BE49-F238E27FC236}">
                <a16:creationId xmlns:a16="http://schemas.microsoft.com/office/drawing/2014/main" id="{BBA3D974-6DE4-ED34-9D57-1FEB92955841}"/>
              </a:ext>
            </a:extLst>
          </p:cNvPr>
          <p:cNvGrpSpPr/>
          <p:nvPr/>
        </p:nvGrpSpPr>
        <p:grpSpPr>
          <a:xfrm>
            <a:off x="0" y="0"/>
            <a:ext cx="1258347" cy="6858000"/>
            <a:chOff x="0" y="0"/>
            <a:chExt cx="425663" cy="3479800"/>
          </a:xfrm>
          <a:solidFill>
            <a:srgbClr val="8CC63F"/>
          </a:solidFill>
        </p:grpSpPr>
        <p:sp>
          <p:nvSpPr>
            <p:cNvPr id="6" name="Freeform 7">
              <a:extLst>
                <a:ext uri="{FF2B5EF4-FFF2-40B4-BE49-F238E27FC236}">
                  <a16:creationId xmlns:a16="http://schemas.microsoft.com/office/drawing/2014/main" id="{BAC5B427-450E-ADDF-E0FF-525AD5CE7E30}"/>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grpFill/>
            <a:ln>
              <a:solidFill>
                <a:srgbClr val="8CC63F"/>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pic>
        <p:nvPicPr>
          <p:cNvPr id="15" name="Picture 7">
            <a:extLst>
              <a:ext uri="{FF2B5EF4-FFF2-40B4-BE49-F238E27FC236}">
                <a16:creationId xmlns:a16="http://schemas.microsoft.com/office/drawing/2014/main" id="{5FFF7B4E-EA80-B66E-B1BE-234248501BA4}"/>
              </a:ext>
            </a:extLst>
          </p:cNvPr>
          <p:cNvPicPr>
            <a:picLocks noChangeAspect="1"/>
          </p:cNvPicPr>
          <p:nvPr/>
        </p:nvPicPr>
        <p:blipFill>
          <a:blip r:embed="rId2"/>
          <a:srcRect l="35860" r="14963"/>
          <a:stretch>
            <a:fillRect/>
          </a:stretch>
        </p:blipFill>
        <p:spPr>
          <a:xfrm>
            <a:off x="5701004" y="0"/>
            <a:ext cx="3442996" cy="6858000"/>
          </a:xfrm>
          <a:prstGeom prst="rect">
            <a:avLst/>
          </a:prstGeom>
        </p:spPr>
      </p:pic>
      <p:sp>
        <p:nvSpPr>
          <p:cNvPr id="16" name="AutoShape 11">
            <a:extLst>
              <a:ext uri="{FF2B5EF4-FFF2-40B4-BE49-F238E27FC236}">
                <a16:creationId xmlns:a16="http://schemas.microsoft.com/office/drawing/2014/main" id="{3EE73A75-3655-0EA3-2268-FAF8B9A7EEEF}"/>
              </a:ext>
            </a:extLst>
          </p:cNvPr>
          <p:cNvSpPr/>
          <p:nvPr/>
        </p:nvSpPr>
        <p:spPr>
          <a:xfrm>
            <a:off x="1448117" y="1846619"/>
            <a:ext cx="3572638" cy="0"/>
          </a:xfrm>
          <a:prstGeom prst="line">
            <a:avLst/>
          </a:prstGeom>
          <a:ln w="38100" cap="flat">
            <a:solidFill>
              <a:srgbClr val="00B0F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760356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CA479-0C0F-E74A-B94C-E326D2C6A6FF}"/>
              </a:ext>
            </a:extLst>
          </p:cNvPr>
          <p:cNvSpPr>
            <a:spLocks noGrp="1"/>
          </p:cNvSpPr>
          <p:nvPr>
            <p:ph type="title"/>
          </p:nvPr>
        </p:nvSpPr>
        <p:spPr>
          <a:xfrm>
            <a:off x="1258346" y="365125"/>
            <a:ext cx="7257003" cy="843059"/>
          </a:xfrm>
        </p:spPr>
        <p:txBody>
          <a:bodyPr anchor="b">
            <a:normAutofit/>
          </a:bodyPr>
          <a:lstStyle/>
          <a:p>
            <a:r>
              <a:rPr lang="en-US" b="1" dirty="0">
                <a:latin typeface="Gadugi" panose="020B0502040204020203" pitchFamily="34" charset="0"/>
                <a:ea typeface="Gadugi" panose="020B0502040204020203" pitchFamily="34" charset="0"/>
              </a:rPr>
              <a:t>The Plot Thickens…</a:t>
            </a:r>
          </a:p>
        </p:txBody>
      </p:sp>
      <p:sp>
        <p:nvSpPr>
          <p:cNvPr id="3" name="Content Placeholder 2">
            <a:extLst>
              <a:ext uri="{FF2B5EF4-FFF2-40B4-BE49-F238E27FC236}">
                <a16:creationId xmlns:a16="http://schemas.microsoft.com/office/drawing/2014/main" id="{4C7D171B-35C3-304C-8BCF-55D5BE2A53DA}"/>
              </a:ext>
            </a:extLst>
          </p:cNvPr>
          <p:cNvSpPr>
            <a:spLocks noGrp="1"/>
          </p:cNvSpPr>
          <p:nvPr>
            <p:ph idx="1"/>
          </p:nvPr>
        </p:nvSpPr>
        <p:spPr>
          <a:xfrm>
            <a:off x="1362269" y="1573309"/>
            <a:ext cx="3356688" cy="4603654"/>
          </a:xfrm>
        </p:spPr>
        <p:txBody>
          <a:bodyPr anchor="ctr">
            <a:normAutofit lnSpcReduction="10000"/>
          </a:bodyPr>
          <a:lstStyle/>
          <a:p>
            <a:r>
              <a:rPr lang="en-US" dirty="0">
                <a:latin typeface="Gadugi" panose="020B0502040204020203" pitchFamily="34" charset="0"/>
                <a:ea typeface="Gadugi" panose="020B0502040204020203" pitchFamily="34" charset="0"/>
              </a:rPr>
              <a:t>At this level the plot thickens and the pretend play becomes more complex</a:t>
            </a:r>
          </a:p>
          <a:p>
            <a:r>
              <a:rPr lang="en-US" dirty="0">
                <a:latin typeface="Gadugi" panose="020B0502040204020203" pitchFamily="34" charset="0"/>
                <a:ea typeface="Gadugi" panose="020B0502040204020203" pitchFamily="34" charset="0"/>
              </a:rPr>
              <a:t>Try to focus on feelings and labelling the feelings (“his car crashed….he is sad!”)</a:t>
            </a:r>
          </a:p>
          <a:p>
            <a:r>
              <a:rPr lang="en-US" dirty="0">
                <a:latin typeface="Gadugi" panose="020B0502040204020203" pitchFamily="34" charset="0"/>
                <a:ea typeface="Gadugi" panose="020B0502040204020203" pitchFamily="34" charset="0"/>
              </a:rPr>
              <a:t>Use lots of gestures and affect to help with comprehension</a:t>
            </a:r>
          </a:p>
          <a:p>
            <a:r>
              <a:rPr lang="en-US" dirty="0">
                <a:latin typeface="Gadugi" panose="020B0502040204020203" pitchFamily="34" charset="0"/>
                <a:ea typeface="Gadugi" panose="020B0502040204020203" pitchFamily="34" charset="0"/>
              </a:rPr>
              <a:t>Encourage problem solving (“she’s hungry! What should we do?”)</a:t>
            </a:r>
          </a:p>
          <a:p>
            <a:r>
              <a:rPr lang="en-US" dirty="0">
                <a:latin typeface="Gadugi" panose="020B0502040204020203" pitchFamily="34" charset="0"/>
                <a:ea typeface="Gadugi" panose="020B0502040204020203" pitchFamily="34" charset="0"/>
              </a:rPr>
              <a:t>Expand the drama into a short story</a:t>
            </a:r>
          </a:p>
        </p:txBody>
      </p:sp>
      <p:sp>
        <p:nvSpPr>
          <p:cNvPr id="4" name="Footer Placeholder 3">
            <a:extLst>
              <a:ext uri="{FF2B5EF4-FFF2-40B4-BE49-F238E27FC236}">
                <a16:creationId xmlns:a16="http://schemas.microsoft.com/office/drawing/2014/main" id="{DDAC2329-C7AE-CA4A-8A53-FA8AFDC8BC5A}"/>
              </a:ext>
            </a:extLst>
          </p:cNvPr>
          <p:cNvSpPr>
            <a:spLocks noGrp="1"/>
          </p:cNvSpPr>
          <p:nvPr>
            <p:ph type="ftr" sz="quarter" idx="11"/>
          </p:nvPr>
        </p:nvSpPr>
        <p:spPr>
          <a:xfrm>
            <a:off x="3028950" y="6356350"/>
            <a:ext cx="3287874" cy="365125"/>
          </a:xfrm>
        </p:spPr>
        <p:txBody>
          <a:bodyPr/>
          <a:lstStyle/>
          <a:p>
            <a:r>
              <a:rPr lang="en-US" dirty="0"/>
              <a:t>Cindy Harrison, M.Sc., Reg. CASLPO Speech Language Pathologist</a:t>
            </a:r>
          </a:p>
        </p:txBody>
      </p:sp>
      <p:grpSp>
        <p:nvGrpSpPr>
          <p:cNvPr id="9" name="Group 8">
            <a:extLst>
              <a:ext uri="{FF2B5EF4-FFF2-40B4-BE49-F238E27FC236}">
                <a16:creationId xmlns:a16="http://schemas.microsoft.com/office/drawing/2014/main" id="{1A5F6D7E-6ECC-F273-1B4E-CD90B9E04B26}"/>
              </a:ext>
            </a:extLst>
          </p:cNvPr>
          <p:cNvGrpSpPr/>
          <p:nvPr/>
        </p:nvGrpSpPr>
        <p:grpSpPr>
          <a:xfrm>
            <a:off x="0" y="0"/>
            <a:ext cx="1258347" cy="6858000"/>
            <a:chOff x="0" y="0"/>
            <a:chExt cx="425663" cy="3479800"/>
          </a:xfrm>
          <a:solidFill>
            <a:srgbClr val="00B0F0"/>
          </a:solidFill>
        </p:grpSpPr>
        <p:sp>
          <p:nvSpPr>
            <p:cNvPr id="13" name="Freeform 7">
              <a:extLst>
                <a:ext uri="{FF2B5EF4-FFF2-40B4-BE49-F238E27FC236}">
                  <a16:creationId xmlns:a16="http://schemas.microsoft.com/office/drawing/2014/main" id="{9D932011-CEBC-7876-94F6-14B7547790C1}"/>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grpFill/>
            <a:ln>
              <a:solidFill>
                <a:srgbClr val="00B0F0"/>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5" name="AutoShape 11">
            <a:extLst>
              <a:ext uri="{FF2B5EF4-FFF2-40B4-BE49-F238E27FC236}">
                <a16:creationId xmlns:a16="http://schemas.microsoft.com/office/drawing/2014/main" id="{F57A05DD-71E5-1F37-6F9F-3EA735C2774F}"/>
              </a:ext>
            </a:extLst>
          </p:cNvPr>
          <p:cNvSpPr/>
          <p:nvPr/>
        </p:nvSpPr>
        <p:spPr>
          <a:xfrm>
            <a:off x="1423794" y="1495715"/>
            <a:ext cx="6809475" cy="14126"/>
          </a:xfrm>
          <a:prstGeom prst="line">
            <a:avLst/>
          </a:prstGeom>
          <a:ln w="38100" cap="flat">
            <a:solidFill>
              <a:srgbClr val="921D8F"/>
            </a:solidFill>
            <a:prstDash val="solid"/>
            <a:headEnd type="none" w="sm" len="sm"/>
            <a:tailEnd type="none" w="sm" len="sm"/>
          </a:ln>
        </p:spPr>
        <p:txBody>
          <a:bodyPr/>
          <a:lstStyle/>
          <a:p>
            <a:endParaRPr lang="en-US"/>
          </a:p>
        </p:txBody>
      </p:sp>
      <p:pic>
        <p:nvPicPr>
          <p:cNvPr id="17" name="Picture 16" descr="Child dressed as astronaut">
            <a:extLst>
              <a:ext uri="{FF2B5EF4-FFF2-40B4-BE49-F238E27FC236}">
                <a16:creationId xmlns:a16="http://schemas.microsoft.com/office/drawing/2014/main" id="{A6672C9A-84E6-783F-CA8D-DE4C9B475818}"/>
              </a:ext>
            </a:extLst>
          </p:cNvPr>
          <p:cNvPicPr>
            <a:picLocks noChangeAspect="1"/>
          </p:cNvPicPr>
          <p:nvPr/>
        </p:nvPicPr>
        <p:blipFill>
          <a:blip r:embed="rId2"/>
          <a:stretch>
            <a:fillRect/>
          </a:stretch>
        </p:blipFill>
        <p:spPr>
          <a:xfrm>
            <a:off x="4718956" y="2369117"/>
            <a:ext cx="4425044" cy="2950029"/>
          </a:xfrm>
          <a:prstGeom prst="rect">
            <a:avLst/>
          </a:prstGeom>
        </p:spPr>
      </p:pic>
    </p:spTree>
    <p:extLst>
      <p:ext uri="{BB962C8B-B14F-4D97-AF65-F5344CB8AC3E}">
        <p14:creationId xmlns:p14="http://schemas.microsoft.com/office/powerpoint/2010/main" val="33594386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B019F-F6EB-2849-A208-1A1F9AF97440}"/>
              </a:ext>
            </a:extLst>
          </p:cNvPr>
          <p:cNvSpPr>
            <a:spLocks noGrp="1"/>
          </p:cNvSpPr>
          <p:nvPr>
            <p:ph type="title"/>
          </p:nvPr>
        </p:nvSpPr>
        <p:spPr>
          <a:xfrm>
            <a:off x="1258346" y="365125"/>
            <a:ext cx="7257003" cy="1325563"/>
          </a:xfrm>
        </p:spPr>
        <p:txBody>
          <a:bodyPr anchor="b">
            <a:normAutofit/>
          </a:bodyPr>
          <a:lstStyle/>
          <a:p>
            <a:r>
              <a:rPr lang="en-US" dirty="0">
                <a:latin typeface="Gadugi" panose="020B0502040204020203" pitchFamily="34" charset="0"/>
                <a:ea typeface="Gadugi" panose="020B0502040204020203" pitchFamily="34" charset="0"/>
              </a:rPr>
              <a:t>Scripting and Echolalia</a:t>
            </a:r>
          </a:p>
        </p:txBody>
      </p:sp>
      <p:sp>
        <p:nvSpPr>
          <p:cNvPr id="3" name="Content Placeholder 2">
            <a:extLst>
              <a:ext uri="{FF2B5EF4-FFF2-40B4-BE49-F238E27FC236}">
                <a16:creationId xmlns:a16="http://schemas.microsoft.com/office/drawing/2014/main" id="{A75E073D-F174-0147-A93D-747BD55214D6}"/>
              </a:ext>
            </a:extLst>
          </p:cNvPr>
          <p:cNvSpPr>
            <a:spLocks noGrp="1"/>
          </p:cNvSpPr>
          <p:nvPr>
            <p:ph idx="1"/>
          </p:nvPr>
        </p:nvSpPr>
        <p:spPr>
          <a:xfrm>
            <a:off x="1334278" y="1825625"/>
            <a:ext cx="7181072" cy="4351338"/>
          </a:xfrm>
        </p:spPr>
        <p:txBody>
          <a:bodyPr anchor="ctr">
            <a:normAutofit/>
          </a:bodyPr>
          <a:lstStyle/>
          <a:p>
            <a:r>
              <a:rPr lang="en-US" dirty="0">
                <a:latin typeface="Gadugi" panose="020B0502040204020203" pitchFamily="34" charset="0"/>
                <a:ea typeface="Gadugi" panose="020B0502040204020203" pitchFamily="34" charset="0"/>
              </a:rPr>
              <a:t>Scripting, echolalia or borrowed language is common among individuals with ASD</a:t>
            </a:r>
          </a:p>
          <a:p>
            <a:r>
              <a:rPr lang="en-US" dirty="0">
                <a:latin typeface="Gadugi" panose="020B0502040204020203" pitchFamily="34" charset="0"/>
                <a:ea typeface="Gadugi" panose="020B0502040204020203" pitchFamily="34" charset="0"/>
              </a:rPr>
              <a:t>Often the scripting or borrowed language may be specific to their intense interests</a:t>
            </a:r>
          </a:p>
          <a:p>
            <a:r>
              <a:rPr lang="en-US" dirty="0">
                <a:latin typeface="Gadugi" panose="020B0502040204020203" pitchFamily="34" charset="0"/>
                <a:ea typeface="Gadugi" panose="020B0502040204020203" pitchFamily="34" charset="0"/>
              </a:rPr>
              <a:t>Sometimes it is specific to a feeling or an affect</a:t>
            </a:r>
          </a:p>
          <a:p>
            <a:r>
              <a:rPr lang="en-US" dirty="0">
                <a:latin typeface="Gadugi" panose="020B0502040204020203" pitchFamily="34" charset="0"/>
                <a:ea typeface="Gadugi" panose="020B0502040204020203" pitchFamily="34" charset="0"/>
              </a:rPr>
              <a:t>It almost always indicates challenges in comprehension or language formulation</a:t>
            </a:r>
          </a:p>
          <a:p>
            <a:r>
              <a:rPr lang="en-US" dirty="0">
                <a:latin typeface="Gadugi" panose="020B0502040204020203" pitchFamily="34" charset="0"/>
                <a:ea typeface="Gadugi" panose="020B0502040204020203" pitchFamily="34" charset="0"/>
              </a:rPr>
              <a:t>It is meaningful!</a:t>
            </a:r>
          </a:p>
        </p:txBody>
      </p:sp>
      <p:sp>
        <p:nvSpPr>
          <p:cNvPr id="4" name="Footer Placeholder 3">
            <a:extLst>
              <a:ext uri="{FF2B5EF4-FFF2-40B4-BE49-F238E27FC236}">
                <a16:creationId xmlns:a16="http://schemas.microsoft.com/office/drawing/2014/main" id="{B613BDB6-9FBB-7742-B88C-C19DB0E224B9}"/>
              </a:ext>
            </a:extLst>
          </p:cNvPr>
          <p:cNvSpPr>
            <a:spLocks noGrp="1"/>
          </p:cNvSpPr>
          <p:nvPr>
            <p:ph type="ftr" sz="quarter" idx="11"/>
          </p:nvPr>
        </p:nvSpPr>
        <p:spPr>
          <a:xfrm>
            <a:off x="3028950" y="6356350"/>
            <a:ext cx="3493148" cy="365125"/>
          </a:xfrm>
        </p:spPr>
        <p:txBody>
          <a:bodyPr>
            <a:normAutofit/>
          </a:bodyPr>
          <a:lstStyle/>
          <a:p>
            <a:r>
              <a:rPr lang="en-US" dirty="0"/>
              <a:t>Cindy Harrison, M.Sc., Reg. CASLPO Speech Language Pathologist</a:t>
            </a:r>
          </a:p>
        </p:txBody>
      </p:sp>
      <p:grpSp>
        <p:nvGrpSpPr>
          <p:cNvPr id="5" name="Group 4">
            <a:extLst>
              <a:ext uri="{FF2B5EF4-FFF2-40B4-BE49-F238E27FC236}">
                <a16:creationId xmlns:a16="http://schemas.microsoft.com/office/drawing/2014/main" id="{93CF96E6-BC3C-4340-9B36-49FCCBEFB41C}"/>
              </a:ext>
            </a:extLst>
          </p:cNvPr>
          <p:cNvGrpSpPr/>
          <p:nvPr/>
        </p:nvGrpSpPr>
        <p:grpSpPr>
          <a:xfrm>
            <a:off x="0" y="0"/>
            <a:ext cx="1258347" cy="6858000"/>
            <a:chOff x="0" y="0"/>
            <a:chExt cx="425663" cy="3479800"/>
          </a:xfrm>
          <a:solidFill>
            <a:srgbClr val="8CC63F"/>
          </a:solidFill>
        </p:grpSpPr>
        <p:sp>
          <p:nvSpPr>
            <p:cNvPr id="6" name="Freeform 7">
              <a:extLst>
                <a:ext uri="{FF2B5EF4-FFF2-40B4-BE49-F238E27FC236}">
                  <a16:creationId xmlns:a16="http://schemas.microsoft.com/office/drawing/2014/main" id="{94DB4F55-2E38-3917-6AF7-9DA15AE3AF19}"/>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grpFill/>
            <a:ln>
              <a:solidFill>
                <a:srgbClr val="8CC63F"/>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4" name="AutoShape 11">
            <a:extLst>
              <a:ext uri="{FF2B5EF4-FFF2-40B4-BE49-F238E27FC236}">
                <a16:creationId xmlns:a16="http://schemas.microsoft.com/office/drawing/2014/main" id="{BE22F6C5-D61E-7FD7-83B4-47A98243F8BC}"/>
              </a:ext>
            </a:extLst>
          </p:cNvPr>
          <p:cNvSpPr/>
          <p:nvPr/>
        </p:nvSpPr>
        <p:spPr>
          <a:xfrm>
            <a:off x="1560084" y="1924439"/>
            <a:ext cx="6361605" cy="0"/>
          </a:xfrm>
          <a:prstGeom prst="line">
            <a:avLst/>
          </a:prstGeom>
          <a:ln w="38100" cap="flat">
            <a:solidFill>
              <a:srgbClr val="921D8F"/>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4974268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3005-B25C-274A-ABED-88627698410C}"/>
              </a:ext>
            </a:extLst>
          </p:cNvPr>
          <p:cNvSpPr>
            <a:spLocks noGrp="1"/>
          </p:cNvSpPr>
          <p:nvPr>
            <p:ph type="title"/>
          </p:nvPr>
        </p:nvSpPr>
        <p:spPr>
          <a:xfrm>
            <a:off x="1258346" y="365126"/>
            <a:ext cx="7257003" cy="1325563"/>
          </a:xfrm>
        </p:spPr>
        <p:txBody>
          <a:bodyPr/>
          <a:lstStyle/>
          <a:p>
            <a:r>
              <a:rPr lang="en-US" b="1" dirty="0">
                <a:latin typeface="Gadugi" panose="020B0502040204020203" pitchFamily="34" charset="0"/>
                <a:ea typeface="Gadugi" panose="020B0502040204020203" pitchFamily="34" charset="0"/>
              </a:rPr>
              <a:t>The Monologue</a:t>
            </a:r>
          </a:p>
        </p:txBody>
      </p:sp>
      <p:sp>
        <p:nvSpPr>
          <p:cNvPr id="3" name="Content Placeholder 2">
            <a:extLst>
              <a:ext uri="{FF2B5EF4-FFF2-40B4-BE49-F238E27FC236}">
                <a16:creationId xmlns:a16="http://schemas.microsoft.com/office/drawing/2014/main" id="{D1BF4671-3517-8E45-BCC2-8DB3BC3E11BE}"/>
              </a:ext>
            </a:extLst>
          </p:cNvPr>
          <p:cNvSpPr>
            <a:spLocks noGrp="1"/>
          </p:cNvSpPr>
          <p:nvPr>
            <p:ph idx="1"/>
          </p:nvPr>
        </p:nvSpPr>
        <p:spPr>
          <a:xfrm>
            <a:off x="1258347" y="1825625"/>
            <a:ext cx="5266930" cy="4351338"/>
          </a:xfrm>
        </p:spPr>
        <p:txBody>
          <a:bodyPr/>
          <a:lstStyle/>
          <a:p>
            <a:r>
              <a:rPr lang="en-US" dirty="0">
                <a:latin typeface="Gadugi" panose="020B0502040204020203" pitchFamily="34" charset="0"/>
                <a:ea typeface="Gadugi" panose="020B0502040204020203" pitchFamily="34" charset="0"/>
              </a:rPr>
              <a:t>When a child/youth talks about a passion or interest and no one can get a word in edgewise</a:t>
            </a:r>
          </a:p>
          <a:p>
            <a:r>
              <a:rPr lang="en-US" dirty="0">
                <a:latin typeface="Gadugi" panose="020B0502040204020203" pitchFamily="34" charset="0"/>
                <a:ea typeface="Gadugi" panose="020B0502040204020203" pitchFamily="34" charset="0"/>
              </a:rPr>
              <a:t>The child/youth isn’t reciprocal or including his communication partner in a dialogue. Instead it is a monologue</a:t>
            </a:r>
          </a:p>
          <a:p>
            <a:r>
              <a:rPr lang="en-US" dirty="0">
                <a:latin typeface="Gadugi" panose="020B0502040204020203" pitchFamily="34" charset="0"/>
                <a:ea typeface="Gadugi" panose="020B0502040204020203" pitchFamily="34" charset="0"/>
              </a:rPr>
              <a:t>The “reciprocal muscle” is important!!</a:t>
            </a:r>
          </a:p>
        </p:txBody>
      </p:sp>
      <p:sp>
        <p:nvSpPr>
          <p:cNvPr id="4" name="Footer Placeholder 3">
            <a:extLst>
              <a:ext uri="{FF2B5EF4-FFF2-40B4-BE49-F238E27FC236}">
                <a16:creationId xmlns:a16="http://schemas.microsoft.com/office/drawing/2014/main" id="{2AAF94CB-4C73-584F-99BF-1453715F17F8}"/>
              </a:ext>
            </a:extLst>
          </p:cNvPr>
          <p:cNvSpPr>
            <a:spLocks noGrp="1"/>
          </p:cNvSpPr>
          <p:nvPr>
            <p:ph type="ftr" sz="quarter" idx="11"/>
          </p:nvPr>
        </p:nvSpPr>
        <p:spPr>
          <a:xfrm>
            <a:off x="3028949" y="6356351"/>
            <a:ext cx="3390511" cy="365125"/>
          </a:xfrm>
        </p:spPr>
        <p:txBody>
          <a:bodyPr/>
          <a:lstStyle/>
          <a:p>
            <a:pPr>
              <a:defRPr/>
            </a:pPr>
            <a:r>
              <a:rPr lang="en-US" dirty="0"/>
              <a:t>Cindy Harrison, M.Sc., Reg. CASLPO Speech Language Pathologist</a:t>
            </a:r>
          </a:p>
        </p:txBody>
      </p:sp>
      <p:grpSp>
        <p:nvGrpSpPr>
          <p:cNvPr id="5" name="Group 4">
            <a:extLst>
              <a:ext uri="{FF2B5EF4-FFF2-40B4-BE49-F238E27FC236}">
                <a16:creationId xmlns:a16="http://schemas.microsoft.com/office/drawing/2014/main" id="{020EBEA7-CF91-5FE2-91C9-9EA7D109EC37}"/>
              </a:ext>
            </a:extLst>
          </p:cNvPr>
          <p:cNvGrpSpPr/>
          <p:nvPr/>
        </p:nvGrpSpPr>
        <p:grpSpPr>
          <a:xfrm>
            <a:off x="0" y="0"/>
            <a:ext cx="1258347" cy="6858000"/>
            <a:chOff x="0" y="0"/>
            <a:chExt cx="425663" cy="3479800"/>
          </a:xfrm>
          <a:solidFill>
            <a:srgbClr val="00B0F0"/>
          </a:solidFill>
        </p:grpSpPr>
        <p:sp>
          <p:nvSpPr>
            <p:cNvPr id="6" name="Freeform 7">
              <a:extLst>
                <a:ext uri="{FF2B5EF4-FFF2-40B4-BE49-F238E27FC236}">
                  <a16:creationId xmlns:a16="http://schemas.microsoft.com/office/drawing/2014/main" id="{EF6D2780-A8E2-5097-15C1-AB7AADF574B2}"/>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grpFill/>
            <a:ln>
              <a:solidFill>
                <a:srgbClr val="00B0F0"/>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pic>
        <p:nvPicPr>
          <p:cNvPr id="8" name="Picture 7" descr="Young girl thumbs up">
            <a:extLst>
              <a:ext uri="{FF2B5EF4-FFF2-40B4-BE49-F238E27FC236}">
                <a16:creationId xmlns:a16="http://schemas.microsoft.com/office/drawing/2014/main" id="{A8543B15-26AC-C872-320C-FD05688719BF}"/>
              </a:ext>
            </a:extLst>
          </p:cNvPr>
          <p:cNvPicPr>
            <a:picLocks noChangeAspect="1"/>
          </p:cNvPicPr>
          <p:nvPr/>
        </p:nvPicPr>
        <p:blipFill>
          <a:blip r:embed="rId2"/>
          <a:stretch>
            <a:fillRect/>
          </a:stretch>
        </p:blipFill>
        <p:spPr>
          <a:xfrm>
            <a:off x="6525277" y="0"/>
            <a:ext cx="4117773" cy="6858000"/>
          </a:xfrm>
          <a:prstGeom prst="rect">
            <a:avLst/>
          </a:prstGeom>
        </p:spPr>
      </p:pic>
    </p:spTree>
    <p:extLst>
      <p:ext uri="{BB962C8B-B14F-4D97-AF65-F5344CB8AC3E}">
        <p14:creationId xmlns:p14="http://schemas.microsoft.com/office/powerpoint/2010/main" val="24865014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1E86-D214-F846-9032-A4105CB7C4FB}"/>
              </a:ext>
            </a:extLst>
          </p:cNvPr>
          <p:cNvSpPr>
            <a:spLocks noGrp="1"/>
          </p:cNvSpPr>
          <p:nvPr>
            <p:ph type="title"/>
          </p:nvPr>
        </p:nvSpPr>
        <p:spPr>
          <a:xfrm>
            <a:off x="1258346" y="365126"/>
            <a:ext cx="7257003" cy="1325563"/>
          </a:xfrm>
        </p:spPr>
        <p:txBody>
          <a:bodyPr/>
          <a:lstStyle/>
          <a:p>
            <a:pPr algn="ctr"/>
            <a:r>
              <a:rPr lang="en-US" dirty="0">
                <a:latin typeface="Gadugi" panose="020B0502040204020203" pitchFamily="34" charset="0"/>
                <a:ea typeface="Gadugi" panose="020B0502040204020203" pitchFamily="34" charset="0"/>
              </a:rPr>
              <a:t>Tool Kit Strategies for Scripting and the Monologue</a:t>
            </a:r>
          </a:p>
        </p:txBody>
      </p:sp>
      <p:pic>
        <p:nvPicPr>
          <p:cNvPr id="4" name="Content Placeholder 3" descr="j04316131.png">
            <a:extLst>
              <a:ext uri="{FF2B5EF4-FFF2-40B4-BE49-F238E27FC236}">
                <a16:creationId xmlns:a16="http://schemas.microsoft.com/office/drawing/2014/main" id="{D234ABB2-38C6-8849-AB85-FE46E4D748C7}"/>
              </a:ext>
            </a:extLst>
          </p:cNvPr>
          <p:cNvPicPr>
            <a:picLocks noGrp="1" noChangeAspect="1"/>
          </p:cNvPicPr>
          <p:nvPr>
            <p:ph idx="1"/>
          </p:nvPr>
        </p:nvPicPr>
        <p:blipFill>
          <a:blip r:embed="rId2"/>
          <a:srcRect/>
          <a:stretch>
            <a:fillRect/>
          </a:stretch>
        </p:blipFill>
        <p:spPr bwMode="auto">
          <a:xfrm>
            <a:off x="2335575" y="2515785"/>
            <a:ext cx="3977089" cy="3977089"/>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317E7AC1-B446-7840-A0AE-022377E1543D}"/>
              </a:ext>
            </a:extLst>
          </p:cNvPr>
          <p:cNvSpPr>
            <a:spLocks noGrp="1"/>
          </p:cNvSpPr>
          <p:nvPr>
            <p:ph type="ftr" sz="quarter" idx="11"/>
          </p:nvPr>
        </p:nvSpPr>
        <p:spPr>
          <a:xfrm>
            <a:off x="3028950" y="6356351"/>
            <a:ext cx="3427834" cy="365125"/>
          </a:xfrm>
        </p:spPr>
        <p:txBody>
          <a:bodyPr/>
          <a:lstStyle/>
          <a:p>
            <a:pPr>
              <a:defRPr/>
            </a:pPr>
            <a:r>
              <a:rPr lang="en-US" dirty="0"/>
              <a:t>Cindy Harrison, M.Sc., Reg. CASLPO Speech Language Pathologist</a:t>
            </a:r>
          </a:p>
        </p:txBody>
      </p:sp>
      <p:grpSp>
        <p:nvGrpSpPr>
          <p:cNvPr id="5" name="Group 4">
            <a:extLst>
              <a:ext uri="{FF2B5EF4-FFF2-40B4-BE49-F238E27FC236}">
                <a16:creationId xmlns:a16="http://schemas.microsoft.com/office/drawing/2014/main" id="{116E820E-E33C-A637-87C2-80674312261E}"/>
              </a:ext>
            </a:extLst>
          </p:cNvPr>
          <p:cNvGrpSpPr/>
          <p:nvPr/>
        </p:nvGrpSpPr>
        <p:grpSpPr>
          <a:xfrm>
            <a:off x="0" y="0"/>
            <a:ext cx="1258347" cy="6858000"/>
            <a:chOff x="0" y="0"/>
            <a:chExt cx="425663" cy="3479800"/>
          </a:xfrm>
        </p:grpSpPr>
        <p:sp>
          <p:nvSpPr>
            <p:cNvPr id="6" name="Freeform 7">
              <a:extLst>
                <a:ext uri="{FF2B5EF4-FFF2-40B4-BE49-F238E27FC236}">
                  <a16:creationId xmlns:a16="http://schemas.microsoft.com/office/drawing/2014/main" id="{A18C789D-62E0-8B17-3631-3519A5807B20}"/>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solidFill>
              <a:srgbClr val="921D8F"/>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2361240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F92AC-C6B0-584E-8EB1-9A7B791FE2DF}"/>
              </a:ext>
            </a:extLst>
          </p:cNvPr>
          <p:cNvSpPr>
            <a:spLocks noGrp="1"/>
          </p:cNvSpPr>
          <p:nvPr>
            <p:ph type="title"/>
          </p:nvPr>
        </p:nvSpPr>
        <p:spPr>
          <a:xfrm>
            <a:off x="1390260" y="365125"/>
            <a:ext cx="7125089" cy="1325563"/>
          </a:xfrm>
        </p:spPr>
        <p:txBody>
          <a:bodyPr anchor="b">
            <a:normAutofit/>
          </a:bodyPr>
          <a:lstStyle/>
          <a:p>
            <a:r>
              <a:rPr lang="en-US" b="1" dirty="0">
                <a:latin typeface="Gadugi" panose="020B0502040204020203" pitchFamily="34" charset="0"/>
                <a:ea typeface="Gadugi" panose="020B0502040204020203" pitchFamily="34" charset="0"/>
              </a:rPr>
              <a:t>Toolkit ideas…..</a:t>
            </a:r>
          </a:p>
        </p:txBody>
      </p:sp>
      <p:sp>
        <p:nvSpPr>
          <p:cNvPr id="3" name="Content Placeholder 2">
            <a:extLst>
              <a:ext uri="{FF2B5EF4-FFF2-40B4-BE49-F238E27FC236}">
                <a16:creationId xmlns:a16="http://schemas.microsoft.com/office/drawing/2014/main" id="{D360EF61-1075-FF4F-8FD9-6AC69EA3159D}"/>
              </a:ext>
            </a:extLst>
          </p:cNvPr>
          <p:cNvSpPr>
            <a:spLocks noGrp="1"/>
          </p:cNvSpPr>
          <p:nvPr>
            <p:ph idx="1"/>
          </p:nvPr>
        </p:nvSpPr>
        <p:spPr>
          <a:xfrm>
            <a:off x="1258346" y="1825625"/>
            <a:ext cx="7257003" cy="4351338"/>
          </a:xfrm>
        </p:spPr>
        <p:txBody>
          <a:bodyPr anchor="ctr">
            <a:normAutofit/>
          </a:bodyPr>
          <a:lstStyle/>
          <a:p>
            <a:r>
              <a:rPr lang="en-US" dirty="0">
                <a:latin typeface="Gadugi" panose="020B0502040204020203" pitchFamily="34" charset="0"/>
                <a:ea typeface="Gadugi" panose="020B0502040204020203" pitchFamily="34" charset="0"/>
              </a:rPr>
              <a:t>Recognize that the borrowed language has meaning for the child/youth. “You threw off my groove!” (You might reply “I interrupted you and threw you off. I’m sorry”)</a:t>
            </a:r>
          </a:p>
          <a:p>
            <a:r>
              <a:rPr lang="en-US" dirty="0">
                <a:latin typeface="Gadugi" panose="020B0502040204020203" pitchFamily="34" charset="0"/>
                <a:ea typeface="Gadugi" panose="020B0502040204020203" pitchFamily="34" charset="0"/>
              </a:rPr>
              <a:t>For the highly verbal child ask questions of clarification “wait! What type of dinosaur?”</a:t>
            </a:r>
          </a:p>
          <a:p>
            <a:r>
              <a:rPr lang="en-US" dirty="0">
                <a:latin typeface="Gadugi" panose="020B0502040204020203" pitchFamily="34" charset="0"/>
                <a:ea typeface="Gadugi" panose="020B0502040204020203" pitchFamily="34" charset="0"/>
              </a:rPr>
              <a:t>Build on the borrowed language (“Since I threw off your groove what is my punishment?”</a:t>
            </a:r>
          </a:p>
        </p:txBody>
      </p:sp>
      <p:sp>
        <p:nvSpPr>
          <p:cNvPr id="4" name="Footer Placeholder 3">
            <a:extLst>
              <a:ext uri="{FF2B5EF4-FFF2-40B4-BE49-F238E27FC236}">
                <a16:creationId xmlns:a16="http://schemas.microsoft.com/office/drawing/2014/main" id="{D9E01E82-4F5E-E14B-8206-26CCD5FBC9D4}"/>
              </a:ext>
            </a:extLst>
          </p:cNvPr>
          <p:cNvSpPr>
            <a:spLocks noGrp="1"/>
          </p:cNvSpPr>
          <p:nvPr>
            <p:ph type="ftr" sz="quarter" idx="11"/>
          </p:nvPr>
        </p:nvSpPr>
        <p:spPr>
          <a:xfrm>
            <a:off x="3028949" y="6356350"/>
            <a:ext cx="3241221" cy="365125"/>
          </a:xfrm>
        </p:spPr>
        <p:txBody>
          <a:bodyPr>
            <a:normAutofit/>
          </a:bodyPr>
          <a:lstStyle/>
          <a:p>
            <a:r>
              <a:rPr lang="en-US" dirty="0"/>
              <a:t>Cindy Harrison, M.Sc., Reg. CASLPO Speech Language Pathologist</a:t>
            </a:r>
          </a:p>
        </p:txBody>
      </p:sp>
      <p:grpSp>
        <p:nvGrpSpPr>
          <p:cNvPr id="8" name="Group 7">
            <a:extLst>
              <a:ext uri="{FF2B5EF4-FFF2-40B4-BE49-F238E27FC236}">
                <a16:creationId xmlns:a16="http://schemas.microsoft.com/office/drawing/2014/main" id="{8CAC0FB3-BF52-4188-0EEF-CC9B938E610A}"/>
              </a:ext>
            </a:extLst>
          </p:cNvPr>
          <p:cNvGrpSpPr/>
          <p:nvPr/>
        </p:nvGrpSpPr>
        <p:grpSpPr>
          <a:xfrm>
            <a:off x="0" y="0"/>
            <a:ext cx="1258347" cy="6858000"/>
            <a:chOff x="0" y="0"/>
            <a:chExt cx="425663" cy="3479800"/>
          </a:xfrm>
          <a:solidFill>
            <a:srgbClr val="8CC63F"/>
          </a:solidFill>
        </p:grpSpPr>
        <p:sp>
          <p:nvSpPr>
            <p:cNvPr id="10" name="Freeform 7">
              <a:extLst>
                <a:ext uri="{FF2B5EF4-FFF2-40B4-BE49-F238E27FC236}">
                  <a16:creationId xmlns:a16="http://schemas.microsoft.com/office/drawing/2014/main" id="{C77EF1FA-0D6B-7829-CB61-12043F2F28AB}"/>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grpFill/>
            <a:ln>
              <a:solidFill>
                <a:srgbClr val="8CC63F"/>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4" name="AutoShape 11">
            <a:extLst>
              <a:ext uri="{FF2B5EF4-FFF2-40B4-BE49-F238E27FC236}">
                <a16:creationId xmlns:a16="http://schemas.microsoft.com/office/drawing/2014/main" id="{764E03A2-8C9C-C367-D3A9-C04916FE90AA}"/>
              </a:ext>
            </a:extLst>
          </p:cNvPr>
          <p:cNvSpPr/>
          <p:nvPr/>
        </p:nvSpPr>
        <p:spPr>
          <a:xfrm>
            <a:off x="1569414" y="1952431"/>
            <a:ext cx="6753491" cy="0"/>
          </a:xfrm>
          <a:prstGeom prst="line">
            <a:avLst/>
          </a:prstGeom>
          <a:ln w="38100" cap="flat">
            <a:solidFill>
              <a:srgbClr val="00B0F0"/>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24899556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746B9-2A60-8F46-98FD-947C79226E5D}"/>
              </a:ext>
            </a:extLst>
          </p:cNvPr>
          <p:cNvSpPr>
            <a:spLocks noGrp="1"/>
          </p:cNvSpPr>
          <p:nvPr>
            <p:ph type="title"/>
          </p:nvPr>
        </p:nvSpPr>
        <p:spPr>
          <a:xfrm>
            <a:off x="1343608" y="365125"/>
            <a:ext cx="7171742" cy="1325563"/>
          </a:xfrm>
        </p:spPr>
        <p:txBody>
          <a:bodyPr anchor="b">
            <a:normAutofit/>
          </a:bodyPr>
          <a:lstStyle/>
          <a:p>
            <a:r>
              <a:rPr lang="en-US" b="1" dirty="0">
                <a:latin typeface="Gadugi" panose="020B0502040204020203" pitchFamily="34" charset="0"/>
                <a:ea typeface="Gadugi" panose="020B0502040204020203" pitchFamily="34" charset="0"/>
              </a:rPr>
              <a:t>The Monologue</a:t>
            </a:r>
          </a:p>
        </p:txBody>
      </p:sp>
      <p:sp>
        <p:nvSpPr>
          <p:cNvPr id="3" name="Content Placeholder 2">
            <a:extLst>
              <a:ext uri="{FF2B5EF4-FFF2-40B4-BE49-F238E27FC236}">
                <a16:creationId xmlns:a16="http://schemas.microsoft.com/office/drawing/2014/main" id="{37FE6AD0-8C41-664A-932E-A48D914BEEA7}"/>
              </a:ext>
            </a:extLst>
          </p:cNvPr>
          <p:cNvSpPr>
            <a:spLocks noGrp="1"/>
          </p:cNvSpPr>
          <p:nvPr>
            <p:ph idx="1"/>
          </p:nvPr>
        </p:nvSpPr>
        <p:spPr>
          <a:xfrm>
            <a:off x="1343606" y="1825625"/>
            <a:ext cx="7171743" cy="4351338"/>
          </a:xfrm>
        </p:spPr>
        <p:txBody>
          <a:bodyPr anchor="ctr">
            <a:normAutofit/>
          </a:bodyPr>
          <a:lstStyle/>
          <a:p>
            <a:r>
              <a:rPr lang="en-US" dirty="0">
                <a:latin typeface="Gadugi" panose="020B0502040204020203" pitchFamily="34" charset="0"/>
                <a:ea typeface="Gadugi" panose="020B0502040204020203" pitchFamily="34" charset="0"/>
              </a:rPr>
              <a:t>If a child/youth is talking about an interest or passion and not being reciprocal try:</a:t>
            </a:r>
          </a:p>
          <a:p>
            <a:pPr lvl="1"/>
            <a:r>
              <a:rPr lang="en-US" dirty="0">
                <a:latin typeface="Gadugi" panose="020B0502040204020203" pitchFamily="34" charset="0"/>
                <a:ea typeface="Gadugi" panose="020B0502040204020203" pitchFamily="34" charset="0"/>
              </a:rPr>
              <a:t>Asking questions of clarification (“I’m confused what kind of fan motor is it?”, “does that dinosaur eat meat or not?”</a:t>
            </a:r>
          </a:p>
          <a:p>
            <a:pPr lvl="1"/>
            <a:r>
              <a:rPr lang="en-US" dirty="0">
                <a:latin typeface="Gadugi" panose="020B0502040204020203" pitchFamily="34" charset="0"/>
                <a:ea typeface="Gadugi" panose="020B0502040204020203" pitchFamily="34" charset="0"/>
              </a:rPr>
              <a:t>Take the opportunity to negotiate “so how may minutes are we going to talk about race cars?”</a:t>
            </a:r>
          </a:p>
          <a:p>
            <a:pPr lvl="1"/>
            <a:endParaRPr lang="en-US" dirty="0">
              <a:latin typeface="Gadugi" panose="020B0502040204020203" pitchFamily="34" charset="0"/>
              <a:ea typeface="Gadugi" panose="020B0502040204020203" pitchFamily="34" charset="0"/>
            </a:endParaRPr>
          </a:p>
          <a:p>
            <a:pPr lvl="1"/>
            <a:endParaRPr lang="en-US" dirty="0">
              <a:latin typeface="Gadugi" panose="020B0502040204020203" pitchFamily="34" charset="0"/>
              <a:ea typeface="Gadugi" panose="020B0502040204020203" pitchFamily="34" charset="0"/>
            </a:endParaRPr>
          </a:p>
          <a:p>
            <a:r>
              <a:rPr lang="en-US" dirty="0">
                <a:latin typeface="Gadugi" panose="020B0502040204020203" pitchFamily="34" charset="0"/>
                <a:ea typeface="Gadugi" panose="020B0502040204020203" pitchFamily="34" charset="0"/>
              </a:rPr>
              <a:t>YOU WANT RECIPROCITY!!!!</a:t>
            </a:r>
          </a:p>
        </p:txBody>
      </p:sp>
      <p:sp>
        <p:nvSpPr>
          <p:cNvPr id="4" name="Footer Placeholder 3">
            <a:extLst>
              <a:ext uri="{FF2B5EF4-FFF2-40B4-BE49-F238E27FC236}">
                <a16:creationId xmlns:a16="http://schemas.microsoft.com/office/drawing/2014/main" id="{5437D585-8BAB-6446-9A0F-8B1F99E49425}"/>
              </a:ext>
            </a:extLst>
          </p:cNvPr>
          <p:cNvSpPr>
            <a:spLocks noGrp="1"/>
          </p:cNvSpPr>
          <p:nvPr>
            <p:ph type="ftr" sz="quarter" idx="11"/>
          </p:nvPr>
        </p:nvSpPr>
        <p:spPr>
          <a:xfrm>
            <a:off x="1657349" y="6377214"/>
            <a:ext cx="4183613" cy="365125"/>
          </a:xfrm>
        </p:spPr>
        <p:txBody>
          <a:bodyPr>
            <a:normAutofit/>
          </a:bodyPr>
          <a:lstStyle/>
          <a:p>
            <a:r>
              <a:rPr lang="en-US" dirty="0"/>
              <a:t>Cindy Harrison, M.Sc., Reg. CASLPO Speech Language Pathologist</a:t>
            </a:r>
          </a:p>
        </p:txBody>
      </p:sp>
      <p:grpSp>
        <p:nvGrpSpPr>
          <p:cNvPr id="5" name="Group 4">
            <a:extLst>
              <a:ext uri="{FF2B5EF4-FFF2-40B4-BE49-F238E27FC236}">
                <a16:creationId xmlns:a16="http://schemas.microsoft.com/office/drawing/2014/main" id="{367189F5-A2BC-3C52-7FB3-24B420C29303}"/>
              </a:ext>
            </a:extLst>
          </p:cNvPr>
          <p:cNvGrpSpPr/>
          <p:nvPr/>
        </p:nvGrpSpPr>
        <p:grpSpPr>
          <a:xfrm>
            <a:off x="0" y="0"/>
            <a:ext cx="1258347" cy="6858000"/>
            <a:chOff x="0" y="0"/>
            <a:chExt cx="425663" cy="3479800"/>
          </a:xfrm>
          <a:solidFill>
            <a:srgbClr val="00B0F0"/>
          </a:solidFill>
        </p:grpSpPr>
        <p:sp>
          <p:nvSpPr>
            <p:cNvPr id="6" name="Freeform 7">
              <a:extLst>
                <a:ext uri="{FF2B5EF4-FFF2-40B4-BE49-F238E27FC236}">
                  <a16:creationId xmlns:a16="http://schemas.microsoft.com/office/drawing/2014/main" id="{690E0782-7767-F18C-2577-E7B8EACD4B71}"/>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grpFill/>
            <a:ln>
              <a:solidFill>
                <a:srgbClr val="00B0F0"/>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pic>
        <p:nvPicPr>
          <p:cNvPr id="16" name="Picture 15" descr="Person playing with children">
            <a:extLst>
              <a:ext uri="{FF2B5EF4-FFF2-40B4-BE49-F238E27FC236}">
                <a16:creationId xmlns:a16="http://schemas.microsoft.com/office/drawing/2014/main" id="{A8217DC9-CDD7-5021-E79E-211B7A3377B3}"/>
              </a:ext>
            </a:extLst>
          </p:cNvPr>
          <p:cNvPicPr>
            <a:picLocks noChangeAspect="1"/>
          </p:cNvPicPr>
          <p:nvPr/>
        </p:nvPicPr>
        <p:blipFill>
          <a:blip r:embed="rId2"/>
          <a:stretch>
            <a:fillRect/>
          </a:stretch>
        </p:blipFill>
        <p:spPr>
          <a:xfrm>
            <a:off x="5161137" y="4114799"/>
            <a:ext cx="3544323" cy="2365233"/>
          </a:xfrm>
          <a:prstGeom prst="rect">
            <a:avLst/>
          </a:prstGeom>
        </p:spPr>
      </p:pic>
    </p:spTree>
    <p:extLst>
      <p:ext uri="{BB962C8B-B14F-4D97-AF65-F5344CB8AC3E}">
        <p14:creationId xmlns:p14="http://schemas.microsoft.com/office/powerpoint/2010/main" val="37499500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99F1-8D13-B642-8A63-68A38BDCE58C}"/>
              </a:ext>
            </a:extLst>
          </p:cNvPr>
          <p:cNvSpPr>
            <a:spLocks noGrp="1"/>
          </p:cNvSpPr>
          <p:nvPr>
            <p:ph type="title"/>
          </p:nvPr>
        </p:nvSpPr>
        <p:spPr/>
        <p:txBody>
          <a:bodyPr/>
          <a:lstStyle/>
          <a:p>
            <a:r>
              <a:rPr lang="en-US" dirty="0"/>
              <a:t>Contact Information</a:t>
            </a:r>
          </a:p>
        </p:txBody>
      </p:sp>
      <p:pic>
        <p:nvPicPr>
          <p:cNvPr id="6" name="Content Placeholder 5" descr="A close up of a sign&#10;&#10;Description automatically generated">
            <a:extLst>
              <a:ext uri="{FF2B5EF4-FFF2-40B4-BE49-F238E27FC236}">
                <a16:creationId xmlns:a16="http://schemas.microsoft.com/office/drawing/2014/main" id="{618C300C-E278-1948-B49B-2E548723DA6C}"/>
              </a:ext>
            </a:extLst>
          </p:cNvPr>
          <p:cNvPicPr>
            <a:picLocks noGrp="1" noChangeAspect="1"/>
          </p:cNvPicPr>
          <p:nvPr>
            <p:ph idx="1"/>
          </p:nvPr>
        </p:nvPicPr>
        <p:blipFill>
          <a:blip r:embed="rId2"/>
          <a:stretch>
            <a:fillRect/>
          </a:stretch>
        </p:blipFill>
        <p:spPr>
          <a:xfrm>
            <a:off x="3192825" y="1764977"/>
            <a:ext cx="3086101" cy="1227732"/>
          </a:xfrm>
        </p:spPr>
      </p:pic>
      <p:sp>
        <p:nvSpPr>
          <p:cNvPr id="4" name="Footer Placeholder 3">
            <a:extLst>
              <a:ext uri="{FF2B5EF4-FFF2-40B4-BE49-F238E27FC236}">
                <a16:creationId xmlns:a16="http://schemas.microsoft.com/office/drawing/2014/main" id="{ED491DF0-1DC1-F04F-BE2E-C587CF264126}"/>
              </a:ext>
            </a:extLst>
          </p:cNvPr>
          <p:cNvSpPr>
            <a:spLocks noGrp="1"/>
          </p:cNvSpPr>
          <p:nvPr>
            <p:ph type="ftr" sz="quarter" idx="11"/>
          </p:nvPr>
        </p:nvSpPr>
        <p:spPr/>
        <p:txBody>
          <a:bodyPr/>
          <a:lstStyle/>
          <a:p>
            <a:pPr>
              <a:defRPr/>
            </a:pPr>
            <a:r>
              <a:rPr lang="en-US"/>
              <a:t>Cindy Harrison, M.Sc., Reg. CASLPO Speech Language Pathologist, CTA Parent Workshop 2020 </a:t>
            </a:r>
          </a:p>
        </p:txBody>
      </p:sp>
      <p:sp>
        <p:nvSpPr>
          <p:cNvPr id="7" name="TextBox 6">
            <a:extLst>
              <a:ext uri="{FF2B5EF4-FFF2-40B4-BE49-F238E27FC236}">
                <a16:creationId xmlns:a16="http://schemas.microsoft.com/office/drawing/2014/main" id="{97D0F135-D8F8-294C-8E23-11597FF3DAA0}"/>
              </a:ext>
            </a:extLst>
          </p:cNvPr>
          <p:cNvSpPr txBox="1"/>
          <p:nvPr/>
        </p:nvSpPr>
        <p:spPr>
          <a:xfrm>
            <a:off x="3028950" y="3577003"/>
            <a:ext cx="3429913" cy="1477328"/>
          </a:xfrm>
          <a:prstGeom prst="rect">
            <a:avLst/>
          </a:prstGeom>
          <a:noFill/>
        </p:spPr>
        <p:txBody>
          <a:bodyPr wrap="none" rtlCol="0">
            <a:spAutoFit/>
          </a:bodyPr>
          <a:lstStyle/>
          <a:p>
            <a:r>
              <a:rPr lang="en-US" dirty="0"/>
              <a:t>Cindy Harrison, </a:t>
            </a:r>
            <a:r>
              <a:rPr lang="en-US" dirty="0" err="1"/>
              <a:t>M.Sc</a:t>
            </a:r>
            <a:r>
              <a:rPr lang="en-US" dirty="0"/>
              <a:t>, Reg. CASLPO</a:t>
            </a:r>
          </a:p>
          <a:p>
            <a:r>
              <a:rPr lang="en-US" dirty="0"/>
              <a:t>ACT Learning Centre</a:t>
            </a:r>
          </a:p>
          <a:p>
            <a:r>
              <a:rPr lang="en-US" dirty="0">
                <a:hlinkClick r:id="rId3"/>
              </a:rPr>
              <a:t>www.actlearningcentre.ca</a:t>
            </a:r>
            <a:endParaRPr lang="en-US" dirty="0"/>
          </a:p>
          <a:p>
            <a:r>
              <a:rPr lang="en-US" dirty="0">
                <a:hlinkClick r:id="rId4"/>
              </a:rPr>
              <a:t>charrison@actlearningcentre.ca</a:t>
            </a:r>
            <a:endParaRPr lang="en-US" dirty="0"/>
          </a:p>
          <a:p>
            <a:endParaRPr lang="en-US" dirty="0"/>
          </a:p>
        </p:txBody>
      </p:sp>
      <p:graphicFrame>
        <p:nvGraphicFramePr>
          <p:cNvPr id="3" name="Object 2">
            <a:hlinkClick r:id="" action="ppaction://ole?verb=0"/>
            <a:extLst>
              <a:ext uri="{FF2B5EF4-FFF2-40B4-BE49-F238E27FC236}">
                <a16:creationId xmlns:a16="http://schemas.microsoft.com/office/drawing/2014/main" id="{883483FB-5B8F-9D95-99E6-7A1F866BFC80}"/>
              </a:ext>
            </a:extLst>
          </p:cNvPr>
          <p:cNvGraphicFramePr>
            <a:graphicFrameLocks noChangeAspect="1"/>
          </p:cNvGraphicFramePr>
          <p:nvPr>
            <p:extLst>
              <p:ext uri="{D42A27DB-BD31-4B8C-83A1-F6EECF244321}">
                <p14:modId xmlns:p14="http://schemas.microsoft.com/office/powerpoint/2010/main" val="3554386735"/>
              </p:ext>
            </p:extLst>
          </p:nvPr>
        </p:nvGraphicFramePr>
        <p:xfrm>
          <a:off x="0" y="0"/>
          <a:ext cx="9236075" cy="6923313"/>
        </p:xfrm>
        <a:graphic>
          <a:graphicData uri="http://schemas.openxmlformats.org/presentationml/2006/ole">
            <mc:AlternateContent xmlns:mc="http://schemas.openxmlformats.org/markup-compatibility/2006">
              <mc:Choice xmlns:v="urn:schemas-microsoft-com:vml" Requires="v">
                <p:oleObj name="Presentation" r:id="rId5" imgW="9144022" imgH="5143494" progId="PowerPoint.Show.12">
                  <p:embed/>
                </p:oleObj>
              </mc:Choice>
              <mc:Fallback>
                <p:oleObj name="Presentation" r:id="rId5" imgW="9144022" imgH="5143494" progId="PowerPoint.Show.12">
                  <p:embed/>
                  <p:pic>
                    <p:nvPicPr>
                      <p:cNvPr id="3" name="Object 2">
                        <a:hlinkClick r:id="" action="ppaction://ole?verb=0"/>
                        <a:extLst>
                          <a:ext uri="{FF2B5EF4-FFF2-40B4-BE49-F238E27FC236}">
                            <a16:creationId xmlns:a16="http://schemas.microsoft.com/office/drawing/2014/main" id="{883483FB-5B8F-9D95-99E6-7A1F866BFC80}"/>
                          </a:ext>
                        </a:extLst>
                      </p:cNvPr>
                      <p:cNvPicPr/>
                      <p:nvPr/>
                    </p:nvPicPr>
                    <p:blipFill>
                      <a:blip r:embed="rId6"/>
                      <a:stretch>
                        <a:fillRect/>
                      </a:stretch>
                    </p:blipFill>
                    <p:spPr>
                      <a:xfrm>
                        <a:off x="0" y="0"/>
                        <a:ext cx="9236075" cy="6923313"/>
                      </a:xfrm>
                      <a:prstGeom prst="rect">
                        <a:avLst/>
                      </a:prstGeom>
                    </p:spPr>
                  </p:pic>
                </p:oleObj>
              </mc:Fallback>
            </mc:AlternateContent>
          </a:graphicData>
        </a:graphic>
      </p:graphicFrame>
      <p:grpSp>
        <p:nvGrpSpPr>
          <p:cNvPr id="5" name="Group 4">
            <a:extLst>
              <a:ext uri="{FF2B5EF4-FFF2-40B4-BE49-F238E27FC236}">
                <a16:creationId xmlns:a16="http://schemas.microsoft.com/office/drawing/2014/main" id="{D0DFB77B-0FD7-75D9-00BA-F63E3CA49A59}"/>
              </a:ext>
            </a:extLst>
          </p:cNvPr>
          <p:cNvGrpSpPr/>
          <p:nvPr/>
        </p:nvGrpSpPr>
        <p:grpSpPr>
          <a:xfrm>
            <a:off x="1" y="-1"/>
            <a:ext cx="628650" cy="6923313"/>
            <a:chOff x="0" y="0"/>
            <a:chExt cx="425663" cy="3479800"/>
          </a:xfrm>
        </p:grpSpPr>
        <p:sp>
          <p:nvSpPr>
            <p:cNvPr id="8" name="Freeform 7">
              <a:extLst>
                <a:ext uri="{FF2B5EF4-FFF2-40B4-BE49-F238E27FC236}">
                  <a16:creationId xmlns:a16="http://schemas.microsoft.com/office/drawing/2014/main" id="{CB4EB8A6-6CBC-F244-292B-3F7A379715B7}"/>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solidFill>
              <a:srgbClr val="921D8F"/>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9" name="Footer Placeholder 3">
            <a:extLst>
              <a:ext uri="{FF2B5EF4-FFF2-40B4-BE49-F238E27FC236}">
                <a16:creationId xmlns:a16="http://schemas.microsoft.com/office/drawing/2014/main" id="{374E7B47-5351-949C-962C-6A6F7CB9C894}"/>
              </a:ext>
            </a:extLst>
          </p:cNvPr>
          <p:cNvSpPr txBox="1">
            <a:spLocks/>
          </p:cNvSpPr>
          <p:nvPr/>
        </p:nvSpPr>
        <p:spPr>
          <a:xfrm>
            <a:off x="2526230" y="6274707"/>
            <a:ext cx="4183613"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Cindy Harrison, M.Sc., Reg. CASLPO Speech Language Pathologist</a:t>
            </a:r>
            <a:endParaRPr lang="en-US" dirty="0"/>
          </a:p>
        </p:txBody>
      </p:sp>
      <p:sp>
        <p:nvSpPr>
          <p:cNvPr id="10" name="TextBox 9">
            <a:extLst>
              <a:ext uri="{FF2B5EF4-FFF2-40B4-BE49-F238E27FC236}">
                <a16:creationId xmlns:a16="http://schemas.microsoft.com/office/drawing/2014/main" id="{9DEFF907-2978-8383-F808-A17A2966D8B8}"/>
              </a:ext>
            </a:extLst>
          </p:cNvPr>
          <p:cNvSpPr txBox="1"/>
          <p:nvPr/>
        </p:nvSpPr>
        <p:spPr>
          <a:xfrm>
            <a:off x="628650" y="3719911"/>
            <a:ext cx="3739422" cy="400110"/>
          </a:xfrm>
          <a:prstGeom prst="rect">
            <a:avLst/>
          </a:prstGeom>
          <a:noFill/>
        </p:spPr>
        <p:txBody>
          <a:bodyPr wrap="none" rtlCol="0">
            <a:spAutoFit/>
          </a:bodyPr>
          <a:lstStyle/>
          <a:p>
            <a:r>
              <a:rPr lang="en-US" sz="2000" dirty="0">
                <a:latin typeface="Gadugi" panose="020B0502040204020203" pitchFamily="34" charset="0"/>
                <a:ea typeface="Gadugi" panose="020B0502040204020203" pitchFamily="34" charset="0"/>
              </a:rPr>
              <a:t>charrison@actlearningcentre.ca</a:t>
            </a:r>
            <a:endParaRPr lang="en-CA" sz="2000" dirty="0">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2873978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136A6-DA03-151D-6B26-86E1C6F71E93}"/>
              </a:ext>
            </a:extLst>
          </p:cNvPr>
          <p:cNvSpPr>
            <a:spLocks noGrp="1"/>
          </p:cNvSpPr>
          <p:nvPr>
            <p:ph type="title"/>
          </p:nvPr>
        </p:nvSpPr>
        <p:spPr>
          <a:xfrm>
            <a:off x="1257300" y="2766218"/>
            <a:ext cx="7886700" cy="1325563"/>
          </a:xfrm>
        </p:spPr>
        <p:txBody>
          <a:bodyPr/>
          <a:lstStyle/>
          <a:p>
            <a:r>
              <a:rPr lang="en-US" b="1" dirty="0">
                <a:latin typeface="Gadugi" panose="020B0502040204020203" pitchFamily="34" charset="0"/>
                <a:ea typeface="Gadugi" panose="020B0502040204020203" pitchFamily="34" charset="0"/>
              </a:rPr>
              <a:t>Children of the individuals who serve</a:t>
            </a:r>
          </a:p>
        </p:txBody>
      </p:sp>
      <p:sp>
        <p:nvSpPr>
          <p:cNvPr id="3" name="Content Placeholder 2">
            <a:extLst>
              <a:ext uri="{FF2B5EF4-FFF2-40B4-BE49-F238E27FC236}">
                <a16:creationId xmlns:a16="http://schemas.microsoft.com/office/drawing/2014/main" id="{506F25AA-A7ED-E6A6-0103-DAF9C69409CE}"/>
              </a:ext>
            </a:extLst>
          </p:cNvPr>
          <p:cNvSpPr>
            <a:spLocks noGrp="1"/>
          </p:cNvSpPr>
          <p:nvPr>
            <p:ph idx="1"/>
          </p:nvPr>
        </p:nvSpPr>
        <p:spPr>
          <a:xfrm>
            <a:off x="1267619" y="3598133"/>
            <a:ext cx="7886700" cy="4351338"/>
          </a:xfrm>
        </p:spPr>
        <p:txBody>
          <a:bodyPr/>
          <a:lstStyle/>
          <a:p>
            <a:r>
              <a:rPr lang="en-US" dirty="0">
                <a:latin typeface="Gadugi" panose="020B0502040204020203" pitchFamily="34" charset="0"/>
                <a:ea typeface="Gadugi" panose="020B0502040204020203" pitchFamily="34" charset="0"/>
              </a:rPr>
              <a:t>Unique challenges</a:t>
            </a:r>
          </a:p>
          <a:p>
            <a:r>
              <a:rPr lang="en-US" dirty="0">
                <a:latin typeface="Gadugi" panose="020B0502040204020203" pitchFamily="34" charset="0"/>
                <a:ea typeface="Gadugi" panose="020B0502040204020203" pitchFamily="34" charset="0"/>
              </a:rPr>
              <a:t>Children may move frequently</a:t>
            </a:r>
          </a:p>
          <a:p>
            <a:r>
              <a:rPr lang="en-US" dirty="0">
                <a:latin typeface="Gadugi" panose="020B0502040204020203" pitchFamily="34" charset="0"/>
                <a:ea typeface="Gadugi" panose="020B0502040204020203" pitchFamily="34" charset="0"/>
              </a:rPr>
              <a:t>Family units under stress</a:t>
            </a:r>
          </a:p>
          <a:p>
            <a:r>
              <a:rPr lang="en-US" dirty="0">
                <a:latin typeface="Gadugi" panose="020B0502040204020203" pitchFamily="34" charset="0"/>
                <a:ea typeface="Gadugi" panose="020B0502040204020203" pitchFamily="34" charset="0"/>
              </a:rPr>
              <a:t>Separation from attachment figures</a:t>
            </a:r>
          </a:p>
          <a:p>
            <a:r>
              <a:rPr lang="en-US" dirty="0">
                <a:latin typeface="Gadugi" panose="020B0502040204020203" pitchFamily="34" charset="0"/>
                <a:ea typeface="Gadugi" panose="020B0502040204020203" pitchFamily="34" charset="0"/>
              </a:rPr>
              <a:t>Little information on developmental trajectory</a:t>
            </a:r>
          </a:p>
          <a:p>
            <a:r>
              <a:rPr lang="en-US" dirty="0">
                <a:latin typeface="Gadugi" panose="020B0502040204020203" pitchFamily="34" charset="0"/>
                <a:ea typeface="Gadugi" panose="020B0502040204020203" pitchFamily="34" charset="0"/>
              </a:rPr>
              <a:t>Those supporting the children may have little information about their clinical profile and history</a:t>
            </a:r>
          </a:p>
        </p:txBody>
      </p:sp>
      <p:sp>
        <p:nvSpPr>
          <p:cNvPr id="4" name="Footer Placeholder 3">
            <a:extLst>
              <a:ext uri="{FF2B5EF4-FFF2-40B4-BE49-F238E27FC236}">
                <a16:creationId xmlns:a16="http://schemas.microsoft.com/office/drawing/2014/main" id="{0D162B66-E152-AAD6-920B-BDD3344DE979}"/>
              </a:ext>
            </a:extLst>
          </p:cNvPr>
          <p:cNvSpPr>
            <a:spLocks noGrp="1"/>
          </p:cNvSpPr>
          <p:nvPr>
            <p:ph type="ftr" sz="quarter" idx="11"/>
          </p:nvPr>
        </p:nvSpPr>
        <p:spPr>
          <a:xfrm>
            <a:off x="3028949" y="6356351"/>
            <a:ext cx="3418503" cy="365125"/>
          </a:xfrm>
        </p:spPr>
        <p:txBody>
          <a:bodyPr/>
          <a:lstStyle/>
          <a:p>
            <a:pPr>
              <a:defRPr/>
            </a:pPr>
            <a:r>
              <a:rPr lang="en-US" dirty="0"/>
              <a:t>Cindy Harrison, M.Sc., Reg. CASLPO Speech Language Pathologist</a:t>
            </a:r>
          </a:p>
        </p:txBody>
      </p:sp>
      <p:grpSp>
        <p:nvGrpSpPr>
          <p:cNvPr id="5" name="Group 4">
            <a:extLst>
              <a:ext uri="{FF2B5EF4-FFF2-40B4-BE49-F238E27FC236}">
                <a16:creationId xmlns:a16="http://schemas.microsoft.com/office/drawing/2014/main" id="{0C4AF8DC-AB0D-FD62-C301-7E9DDE80A0F9}"/>
              </a:ext>
            </a:extLst>
          </p:cNvPr>
          <p:cNvGrpSpPr/>
          <p:nvPr/>
        </p:nvGrpSpPr>
        <p:grpSpPr>
          <a:xfrm>
            <a:off x="0" y="0"/>
            <a:ext cx="1246981" cy="6858000"/>
            <a:chOff x="0" y="0"/>
            <a:chExt cx="421818" cy="3479800"/>
          </a:xfrm>
        </p:grpSpPr>
        <p:sp>
          <p:nvSpPr>
            <p:cNvPr id="6" name="Freeform 5">
              <a:extLst>
                <a:ext uri="{FF2B5EF4-FFF2-40B4-BE49-F238E27FC236}">
                  <a16:creationId xmlns:a16="http://schemas.microsoft.com/office/drawing/2014/main" id="{8322BC69-62FC-4FDB-0906-F69AFD3A548B}"/>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00B0F0"/>
            </a:solidFill>
          </p:spPr>
          <p:txBody>
            <a:bodyPr/>
            <a:lstStyle/>
            <a:p>
              <a:endParaRPr lang="en-US"/>
            </a:p>
          </p:txBody>
        </p:sp>
      </p:grpSp>
      <p:grpSp>
        <p:nvGrpSpPr>
          <p:cNvPr id="10" name="Group 6">
            <a:extLst>
              <a:ext uri="{FF2B5EF4-FFF2-40B4-BE49-F238E27FC236}">
                <a16:creationId xmlns:a16="http://schemas.microsoft.com/office/drawing/2014/main" id="{9969BD47-20FF-70F2-41BE-E1B92553A211}"/>
              </a:ext>
            </a:extLst>
          </p:cNvPr>
          <p:cNvGrpSpPr/>
          <p:nvPr/>
        </p:nvGrpSpPr>
        <p:grpSpPr>
          <a:xfrm>
            <a:off x="1246981" y="0"/>
            <a:ext cx="7897019" cy="2808514"/>
            <a:chOff x="0" y="0"/>
            <a:chExt cx="22721358" cy="6305884"/>
          </a:xfrm>
        </p:grpSpPr>
        <p:pic>
          <p:nvPicPr>
            <p:cNvPr id="11" name="Picture 7">
              <a:extLst>
                <a:ext uri="{FF2B5EF4-FFF2-40B4-BE49-F238E27FC236}">
                  <a16:creationId xmlns:a16="http://schemas.microsoft.com/office/drawing/2014/main" id="{C8040FC6-0EF7-8A08-D7F4-1BF99E58171D}"/>
                </a:ext>
              </a:extLst>
            </p:cNvPr>
            <p:cNvPicPr>
              <a:picLocks noChangeAspect="1"/>
            </p:cNvPicPr>
            <p:nvPr/>
          </p:nvPicPr>
          <p:blipFill>
            <a:blip r:embed="rId2"/>
            <a:srcRect t="29146" b="29146"/>
            <a:stretch>
              <a:fillRect/>
            </a:stretch>
          </p:blipFill>
          <p:spPr>
            <a:xfrm>
              <a:off x="0" y="0"/>
              <a:ext cx="22721358" cy="6305884"/>
            </a:xfrm>
            <a:prstGeom prst="rect">
              <a:avLst/>
            </a:prstGeom>
          </p:spPr>
        </p:pic>
      </p:grpSp>
    </p:spTree>
    <p:extLst>
      <p:ext uri="{BB962C8B-B14F-4D97-AF65-F5344CB8AC3E}">
        <p14:creationId xmlns:p14="http://schemas.microsoft.com/office/powerpoint/2010/main" val="2974850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6820" y="682754"/>
            <a:ext cx="4119369"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695" y="5435945"/>
            <a:ext cx="326571"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758694" y="3567390"/>
            <a:ext cx="1733855"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C6BA352-6515-9F4E-8966-92745C068E3B}"/>
              </a:ext>
            </a:extLst>
          </p:cNvPr>
          <p:cNvSpPr>
            <a:spLocks noGrp="1"/>
          </p:cNvSpPr>
          <p:nvPr>
            <p:ph type="title"/>
          </p:nvPr>
        </p:nvSpPr>
        <p:spPr>
          <a:xfrm>
            <a:off x="5233737" y="1431042"/>
            <a:ext cx="3126492" cy="3995916"/>
          </a:xfrm>
        </p:spPr>
        <p:txBody>
          <a:bodyPr anchor="ctr">
            <a:normAutofit/>
          </a:bodyPr>
          <a:lstStyle/>
          <a:p>
            <a:r>
              <a:rPr lang="en-US" dirty="0">
                <a:solidFill>
                  <a:schemeClr val="tx1">
                    <a:lumMod val="95000"/>
                    <a:lumOff val="5000"/>
                  </a:schemeClr>
                </a:solidFill>
                <a:latin typeface="Gadugi" panose="020B0502040204020203" pitchFamily="34" charset="0"/>
                <a:ea typeface="Gadugi" panose="020B0502040204020203" pitchFamily="34" charset="0"/>
              </a:rPr>
              <a:t>Examples of communication challenges for children </a:t>
            </a:r>
          </a:p>
        </p:txBody>
      </p:sp>
      <p:sp>
        <p:nvSpPr>
          <p:cNvPr id="3" name="Content Placeholder 2">
            <a:extLst>
              <a:ext uri="{FF2B5EF4-FFF2-40B4-BE49-F238E27FC236}">
                <a16:creationId xmlns:a16="http://schemas.microsoft.com/office/drawing/2014/main" id="{F5B53628-74BF-804F-A1DC-B306BAE0BFFD}"/>
              </a:ext>
            </a:extLst>
          </p:cNvPr>
          <p:cNvSpPr>
            <a:spLocks noGrp="1"/>
          </p:cNvSpPr>
          <p:nvPr>
            <p:ph idx="1"/>
          </p:nvPr>
        </p:nvSpPr>
        <p:spPr>
          <a:xfrm>
            <a:off x="1583537" y="1081641"/>
            <a:ext cx="2890826" cy="4193069"/>
          </a:xfrm>
        </p:spPr>
        <p:txBody>
          <a:bodyPr anchor="ctr">
            <a:normAutofit fontScale="92500" lnSpcReduction="20000"/>
          </a:bodyPr>
          <a:lstStyle/>
          <a:p>
            <a:pPr marL="0" indent="0">
              <a:buNone/>
            </a:pPr>
            <a:r>
              <a:rPr lang="en-CA" sz="1600" dirty="0">
                <a:solidFill>
                  <a:schemeClr val="tx1">
                    <a:lumMod val="85000"/>
                    <a:lumOff val="15000"/>
                  </a:schemeClr>
                </a:solidFill>
                <a:latin typeface="Gadugi" panose="020B0502040204020203" pitchFamily="34" charset="0"/>
                <a:ea typeface="Gadugi" panose="020B0502040204020203" pitchFamily="34" charset="0"/>
              </a:rPr>
              <a:t>Typical challenges in communication, language, and speech of children/youth</a:t>
            </a:r>
            <a:endParaRPr lang="en-CA" sz="1600" dirty="0">
              <a:solidFill>
                <a:schemeClr val="tx1">
                  <a:lumMod val="85000"/>
                  <a:lumOff val="15000"/>
                </a:schemeClr>
              </a:solidFill>
              <a:effectLst/>
              <a:latin typeface="Gadugi" panose="020B0502040204020203" pitchFamily="34" charset="0"/>
              <a:ea typeface="Gadugi" panose="020B0502040204020203" pitchFamily="34" charset="0"/>
            </a:endParaRPr>
          </a:p>
          <a:p>
            <a:r>
              <a:rPr lang="en-CA" sz="1600" dirty="0">
                <a:solidFill>
                  <a:schemeClr val="tx1">
                    <a:lumMod val="85000"/>
                    <a:lumOff val="15000"/>
                  </a:schemeClr>
                </a:solidFill>
                <a:latin typeface="Gadugi" panose="020B0502040204020203" pitchFamily="34" charset="0"/>
                <a:ea typeface="Gadugi" panose="020B0502040204020203" pitchFamily="34" charset="0"/>
              </a:rPr>
              <a:t>Producing ‘language’ – gestures, sounds, words, sentences (production)</a:t>
            </a:r>
            <a:endParaRPr lang="en-CA" sz="1600" dirty="0">
              <a:solidFill>
                <a:schemeClr val="tx1">
                  <a:lumMod val="85000"/>
                  <a:lumOff val="15000"/>
                </a:schemeClr>
              </a:solidFill>
              <a:effectLst/>
              <a:latin typeface="Gadugi" panose="020B0502040204020203" pitchFamily="34" charset="0"/>
              <a:ea typeface="Gadugi" panose="020B0502040204020203" pitchFamily="34" charset="0"/>
            </a:endParaRPr>
          </a:p>
          <a:p>
            <a:r>
              <a:rPr lang="en-CA" sz="1600" dirty="0">
                <a:solidFill>
                  <a:schemeClr val="tx1">
                    <a:lumMod val="85000"/>
                    <a:lumOff val="15000"/>
                  </a:schemeClr>
                </a:solidFill>
                <a:latin typeface="Gadugi" panose="020B0502040204020203" pitchFamily="34" charset="0"/>
                <a:ea typeface="Gadugi" panose="020B0502040204020203" pitchFamily="34" charset="0"/>
              </a:rPr>
              <a:t>Understanding ‘language’ – gestures, sounds, words, sentences (comprehension)</a:t>
            </a:r>
            <a:endParaRPr lang="en-CA" sz="1600" dirty="0">
              <a:solidFill>
                <a:schemeClr val="tx1">
                  <a:lumMod val="85000"/>
                  <a:lumOff val="15000"/>
                </a:schemeClr>
              </a:solidFill>
              <a:effectLst/>
              <a:latin typeface="Gadugi" panose="020B0502040204020203" pitchFamily="34" charset="0"/>
              <a:ea typeface="Gadugi" panose="020B0502040204020203" pitchFamily="34" charset="0"/>
            </a:endParaRPr>
          </a:p>
          <a:p>
            <a:r>
              <a:rPr lang="en-CA" sz="1600" dirty="0">
                <a:solidFill>
                  <a:schemeClr val="tx1">
                    <a:lumMod val="85000"/>
                    <a:lumOff val="15000"/>
                  </a:schemeClr>
                </a:solidFill>
                <a:latin typeface="Gadugi" panose="020B0502040204020203" pitchFamily="34" charset="0"/>
                <a:ea typeface="Gadugi" panose="020B0502040204020203" pitchFamily="34" charset="0"/>
              </a:rPr>
              <a:t>Understanding and creating new ideas and meanings (comprehension)</a:t>
            </a:r>
            <a:endParaRPr lang="en-CA" sz="1600" dirty="0">
              <a:solidFill>
                <a:schemeClr val="tx1">
                  <a:lumMod val="85000"/>
                  <a:lumOff val="15000"/>
                </a:schemeClr>
              </a:solidFill>
              <a:effectLst/>
              <a:latin typeface="Gadugi" panose="020B0502040204020203" pitchFamily="34" charset="0"/>
              <a:ea typeface="Gadugi" panose="020B0502040204020203" pitchFamily="34" charset="0"/>
            </a:endParaRPr>
          </a:p>
          <a:p>
            <a:r>
              <a:rPr lang="en-CA" sz="1600" dirty="0">
                <a:solidFill>
                  <a:schemeClr val="tx1">
                    <a:lumMod val="85000"/>
                    <a:lumOff val="15000"/>
                  </a:schemeClr>
                </a:solidFill>
                <a:latin typeface="Gadugi" panose="020B0502040204020203" pitchFamily="34" charset="0"/>
                <a:ea typeface="Gadugi" panose="020B0502040204020203" pitchFamily="34" charset="0"/>
              </a:rPr>
              <a:t>Understanding and expressing intentions (comprehension)</a:t>
            </a:r>
          </a:p>
          <a:p>
            <a:r>
              <a:rPr lang="en-CA" sz="1600" dirty="0">
                <a:solidFill>
                  <a:schemeClr val="tx1">
                    <a:lumMod val="85000"/>
                    <a:lumOff val="15000"/>
                  </a:schemeClr>
                </a:solidFill>
                <a:effectLst/>
                <a:latin typeface="Gadugi" panose="020B0502040204020203" pitchFamily="34" charset="0"/>
                <a:ea typeface="Gadugi" panose="020B0502040204020203" pitchFamily="34" charset="0"/>
              </a:rPr>
              <a:t>Producing speech</a:t>
            </a:r>
          </a:p>
          <a:p>
            <a:r>
              <a:rPr lang="en-CA" sz="1600" dirty="0">
                <a:solidFill>
                  <a:schemeClr val="tx1">
                    <a:lumMod val="85000"/>
                    <a:lumOff val="15000"/>
                  </a:schemeClr>
                </a:solidFill>
                <a:latin typeface="Gadugi" panose="020B0502040204020203" pitchFamily="34" charset="0"/>
                <a:ea typeface="Gadugi" panose="020B0502040204020203" pitchFamily="34" charset="0"/>
              </a:rPr>
              <a:t>Engaging in fun, playful, interpersonal interactions </a:t>
            </a:r>
          </a:p>
          <a:p>
            <a:r>
              <a:rPr lang="en-CA" sz="1600" dirty="0">
                <a:solidFill>
                  <a:schemeClr val="tx1">
                    <a:lumMod val="85000"/>
                    <a:lumOff val="15000"/>
                  </a:schemeClr>
                </a:solidFill>
                <a:latin typeface="Gadugi" panose="020B0502040204020203" pitchFamily="34" charset="0"/>
                <a:ea typeface="Gadugi" panose="020B0502040204020203" pitchFamily="34" charset="0"/>
              </a:rPr>
              <a:t>Social use of language (pragmatics) </a:t>
            </a:r>
            <a:endParaRPr lang="en-CA" sz="1600" dirty="0">
              <a:solidFill>
                <a:schemeClr val="tx1">
                  <a:lumMod val="85000"/>
                  <a:lumOff val="15000"/>
                </a:schemeClr>
              </a:solidFill>
              <a:effectLst/>
              <a:latin typeface="Gadugi" panose="020B0502040204020203" pitchFamily="34" charset="0"/>
              <a:ea typeface="Gadugi" panose="020B0502040204020203" pitchFamily="34" charset="0"/>
            </a:endParaRPr>
          </a:p>
          <a:p>
            <a:endParaRPr lang="en-US" sz="1600" dirty="0">
              <a:solidFill>
                <a:schemeClr val="tx1">
                  <a:lumMod val="85000"/>
                  <a:lumOff val="15000"/>
                </a:schemeClr>
              </a:solidFill>
            </a:endParaRPr>
          </a:p>
        </p:txBody>
      </p:sp>
      <p:sp>
        <p:nvSpPr>
          <p:cNvPr id="4" name="Footer Placeholder 3">
            <a:extLst>
              <a:ext uri="{FF2B5EF4-FFF2-40B4-BE49-F238E27FC236}">
                <a16:creationId xmlns:a16="http://schemas.microsoft.com/office/drawing/2014/main" id="{040EF824-29BB-0743-8E97-8473FA15B1BF}"/>
              </a:ext>
            </a:extLst>
          </p:cNvPr>
          <p:cNvSpPr>
            <a:spLocks noGrp="1"/>
          </p:cNvSpPr>
          <p:nvPr>
            <p:ph type="ftr" sz="quarter" idx="11"/>
          </p:nvPr>
        </p:nvSpPr>
        <p:spPr>
          <a:xfrm>
            <a:off x="3028949" y="6356351"/>
            <a:ext cx="3362519" cy="365125"/>
          </a:xfrm>
        </p:spPr>
        <p:txBody>
          <a:bodyPr/>
          <a:lstStyle/>
          <a:p>
            <a:pPr>
              <a:defRPr/>
            </a:pPr>
            <a:r>
              <a:rPr lang="en-US" dirty="0"/>
              <a:t>Cindy Harrison, M.Sc., Reg. CASLPO Speech Language Pathologist</a:t>
            </a:r>
          </a:p>
        </p:txBody>
      </p:sp>
      <p:grpSp>
        <p:nvGrpSpPr>
          <p:cNvPr id="5" name="Group 4">
            <a:extLst>
              <a:ext uri="{FF2B5EF4-FFF2-40B4-BE49-F238E27FC236}">
                <a16:creationId xmlns:a16="http://schemas.microsoft.com/office/drawing/2014/main" id="{2CD0E7F5-2FE8-0A4B-9FE9-B70A4117B52A}"/>
              </a:ext>
            </a:extLst>
          </p:cNvPr>
          <p:cNvGrpSpPr/>
          <p:nvPr/>
        </p:nvGrpSpPr>
        <p:grpSpPr>
          <a:xfrm>
            <a:off x="0" y="0"/>
            <a:ext cx="1258347" cy="6858000"/>
            <a:chOff x="0" y="0"/>
            <a:chExt cx="425663" cy="3479800"/>
          </a:xfrm>
        </p:grpSpPr>
        <p:sp>
          <p:nvSpPr>
            <p:cNvPr id="6" name="Freeform 7">
              <a:extLst>
                <a:ext uri="{FF2B5EF4-FFF2-40B4-BE49-F238E27FC236}">
                  <a16:creationId xmlns:a16="http://schemas.microsoft.com/office/drawing/2014/main" id="{AC1017D9-7582-BC86-8110-B20CF85CB2DB}"/>
                </a:ext>
              </a:extLst>
            </p:cNvPr>
            <p:cNvSpPr/>
            <p:nvPr/>
          </p:nvSpPr>
          <p:spPr>
            <a:xfrm>
              <a:off x="0" y="0"/>
              <a:ext cx="425663" cy="3479800"/>
            </a:xfrm>
            <a:custGeom>
              <a:avLst/>
              <a:gdLst/>
              <a:ahLst/>
              <a:cxnLst/>
              <a:rect l="l" t="t" r="r" b="b"/>
              <a:pathLst>
                <a:path w="425663" h="3479800">
                  <a:moveTo>
                    <a:pt x="0" y="0"/>
                  </a:moveTo>
                  <a:lnTo>
                    <a:pt x="425663" y="0"/>
                  </a:lnTo>
                  <a:lnTo>
                    <a:pt x="425663" y="3479800"/>
                  </a:lnTo>
                  <a:lnTo>
                    <a:pt x="0" y="3479800"/>
                  </a:lnTo>
                  <a:close/>
                </a:path>
              </a:pathLst>
            </a:custGeom>
            <a:solidFill>
              <a:srgbClr val="921D8F"/>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1144159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B58E7-D15D-D142-A461-9D67B0B362ED}"/>
              </a:ext>
            </a:extLst>
          </p:cNvPr>
          <p:cNvSpPr>
            <a:spLocks noGrp="1"/>
          </p:cNvSpPr>
          <p:nvPr>
            <p:ph type="title"/>
          </p:nvPr>
        </p:nvSpPr>
        <p:spPr>
          <a:xfrm>
            <a:off x="1257300" y="0"/>
            <a:ext cx="3081435" cy="6858000"/>
          </a:xfrm>
        </p:spPr>
        <p:txBody>
          <a:bodyPr vert="horz" lIns="91440" tIns="45720" rIns="91440" bIns="45720" rtlCol="0" anchor="ctr">
            <a:normAutofit/>
          </a:bodyPr>
          <a:lstStyle/>
          <a:p>
            <a:r>
              <a:rPr lang="en-US" b="1" dirty="0">
                <a:latin typeface="Gadugi" panose="020B0502040204020203" pitchFamily="34" charset="0"/>
                <a:ea typeface="Gadugi" panose="020B0502040204020203" pitchFamily="34" charset="0"/>
              </a:rPr>
              <a:t>Principles of </a:t>
            </a:r>
            <a:r>
              <a:rPr lang="en-US" b="1" dirty="0" err="1">
                <a:latin typeface="Gadugi" panose="020B0502040204020203" pitchFamily="34" charset="0"/>
                <a:ea typeface="Gadugi" panose="020B0502040204020203" pitchFamily="34" charset="0"/>
              </a:rPr>
              <a:t>Floortime</a:t>
            </a:r>
            <a:r>
              <a:rPr lang="en-US" b="1" dirty="0">
                <a:latin typeface="Gadugi" panose="020B0502040204020203" pitchFamily="34" charset="0"/>
                <a:ea typeface="Gadugi" panose="020B0502040204020203" pitchFamily="34" charset="0"/>
              </a:rPr>
              <a:t> (cont’d)</a:t>
            </a:r>
          </a:p>
        </p:txBody>
      </p:sp>
      <p:sp>
        <p:nvSpPr>
          <p:cNvPr id="3" name="Text Placeholder 2">
            <a:extLst>
              <a:ext uri="{FF2B5EF4-FFF2-40B4-BE49-F238E27FC236}">
                <a16:creationId xmlns:a16="http://schemas.microsoft.com/office/drawing/2014/main" id="{40DBC862-269A-4242-9112-71506333E324}"/>
              </a:ext>
            </a:extLst>
          </p:cNvPr>
          <p:cNvSpPr>
            <a:spLocks noGrp="1"/>
          </p:cNvSpPr>
          <p:nvPr>
            <p:ph type="body" idx="1"/>
          </p:nvPr>
        </p:nvSpPr>
        <p:spPr>
          <a:xfrm>
            <a:off x="4944949" y="923730"/>
            <a:ext cx="3237999" cy="4544009"/>
          </a:xfrm>
        </p:spPr>
        <p:txBody>
          <a:bodyPr vert="horz" lIns="91440" tIns="45720" rIns="91440" bIns="45720" rtlCol="0" anchor="ctr">
            <a:normAutofit/>
          </a:bodyPr>
          <a:lstStyle/>
          <a:p>
            <a:r>
              <a:rPr lang="en-US" dirty="0">
                <a:solidFill>
                  <a:schemeClr val="bg2">
                    <a:lumMod val="25000"/>
                  </a:schemeClr>
                </a:solidFill>
                <a:latin typeface="Gadugi" panose="020B0502040204020203" pitchFamily="34" charset="0"/>
                <a:ea typeface="Gadugi" panose="020B0502040204020203" pitchFamily="34" charset="0"/>
              </a:rPr>
              <a:t>Increase Emotional Range</a:t>
            </a:r>
            <a:br>
              <a:rPr lang="en-US" dirty="0">
                <a:solidFill>
                  <a:schemeClr val="bg2">
                    <a:lumMod val="25000"/>
                  </a:schemeClr>
                </a:solidFill>
                <a:latin typeface="Gadugi" panose="020B0502040204020203" pitchFamily="34" charset="0"/>
                <a:ea typeface="Gadugi" panose="020B0502040204020203" pitchFamily="34" charset="0"/>
              </a:rPr>
            </a:br>
            <a:r>
              <a:rPr lang="en-US" dirty="0">
                <a:solidFill>
                  <a:schemeClr val="bg2">
                    <a:lumMod val="25000"/>
                  </a:schemeClr>
                </a:solidFill>
                <a:latin typeface="Gadugi" panose="020B0502040204020203" pitchFamily="34" charset="0"/>
                <a:ea typeface="Gadugi" panose="020B0502040204020203" pitchFamily="34" charset="0"/>
              </a:rPr>
              <a:t>Tailor Interactions that match the child’s individual profile </a:t>
            </a:r>
          </a:p>
          <a:p>
            <a:endParaRPr lang="en-US" dirty="0"/>
          </a:p>
        </p:txBody>
      </p:sp>
      <p:sp>
        <p:nvSpPr>
          <p:cNvPr id="4" name="Footer Placeholder 3">
            <a:extLst>
              <a:ext uri="{FF2B5EF4-FFF2-40B4-BE49-F238E27FC236}">
                <a16:creationId xmlns:a16="http://schemas.microsoft.com/office/drawing/2014/main" id="{7BA981E8-C045-D649-9347-F8CE7E9D2F66}"/>
              </a:ext>
            </a:extLst>
          </p:cNvPr>
          <p:cNvSpPr>
            <a:spLocks noGrp="1"/>
          </p:cNvSpPr>
          <p:nvPr>
            <p:ph type="ftr" sz="quarter" idx="11"/>
          </p:nvPr>
        </p:nvSpPr>
        <p:spPr>
          <a:xfrm>
            <a:off x="3028949" y="6356350"/>
            <a:ext cx="3237999" cy="365125"/>
          </a:xfrm>
        </p:spPr>
        <p:txBody>
          <a:bodyPr/>
          <a:lstStyle/>
          <a:p>
            <a:r>
              <a:rPr lang="en-US" dirty="0"/>
              <a:t>Cindy Harrison, M.Sc., Reg. CASLPO Speech Language Pathologist</a:t>
            </a:r>
          </a:p>
        </p:txBody>
      </p:sp>
      <p:grpSp>
        <p:nvGrpSpPr>
          <p:cNvPr id="5" name="Group 4">
            <a:extLst>
              <a:ext uri="{FF2B5EF4-FFF2-40B4-BE49-F238E27FC236}">
                <a16:creationId xmlns:a16="http://schemas.microsoft.com/office/drawing/2014/main" id="{044049A2-F23F-2ADD-92C2-53503095826C}"/>
              </a:ext>
            </a:extLst>
          </p:cNvPr>
          <p:cNvGrpSpPr/>
          <p:nvPr/>
        </p:nvGrpSpPr>
        <p:grpSpPr>
          <a:xfrm>
            <a:off x="0" y="-74644"/>
            <a:ext cx="1246981" cy="6858000"/>
            <a:chOff x="0" y="0"/>
            <a:chExt cx="421818" cy="3479800"/>
          </a:xfrm>
        </p:grpSpPr>
        <p:sp>
          <p:nvSpPr>
            <p:cNvPr id="6" name="Freeform 3">
              <a:extLst>
                <a:ext uri="{FF2B5EF4-FFF2-40B4-BE49-F238E27FC236}">
                  <a16:creationId xmlns:a16="http://schemas.microsoft.com/office/drawing/2014/main" id="{A85A002B-AE63-A6CD-90A3-CD2D49ED8ABB}"/>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8CC63F"/>
            </a:solidFill>
          </p:spPr>
          <p:txBody>
            <a:bodyPr/>
            <a:lstStyle/>
            <a:p>
              <a:endParaRPr lang="en-US">
                <a:latin typeface="Gadugi" panose="020B0502040204020203" pitchFamily="34" charset="0"/>
                <a:ea typeface="Gadugi" panose="020B0502040204020203" pitchFamily="34" charset="0"/>
              </a:endParaRPr>
            </a:p>
          </p:txBody>
        </p:sp>
      </p:grpSp>
      <p:sp>
        <p:nvSpPr>
          <p:cNvPr id="16" name="Rectangle 15">
            <a:extLst>
              <a:ext uri="{FF2B5EF4-FFF2-40B4-BE49-F238E27FC236}">
                <a16:creationId xmlns:a16="http://schemas.microsoft.com/office/drawing/2014/main" id="{D3C6C912-8DD2-60C6-417F-7DE42AF419D9}"/>
              </a:ext>
            </a:extLst>
          </p:cNvPr>
          <p:cNvSpPr/>
          <p:nvPr/>
        </p:nvSpPr>
        <p:spPr>
          <a:xfrm>
            <a:off x="4944949" y="531849"/>
            <a:ext cx="3237999" cy="5411756"/>
          </a:xfrm>
          <a:prstGeom prst="rect">
            <a:avLst/>
          </a:prstGeom>
          <a:solidFill>
            <a:srgbClr val="8CC63F">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Rectangle 16">
            <a:extLst>
              <a:ext uri="{FF2B5EF4-FFF2-40B4-BE49-F238E27FC236}">
                <a16:creationId xmlns:a16="http://schemas.microsoft.com/office/drawing/2014/main" id="{88ECD683-2AC6-488A-8A59-C84C228CF22F}"/>
              </a:ext>
            </a:extLst>
          </p:cNvPr>
          <p:cNvSpPr/>
          <p:nvPr/>
        </p:nvSpPr>
        <p:spPr>
          <a:xfrm>
            <a:off x="8182948" y="531849"/>
            <a:ext cx="961052" cy="5411756"/>
          </a:xfrm>
          <a:prstGeom prst="rect">
            <a:avLst/>
          </a:prstGeom>
          <a:solidFill>
            <a:srgbClr val="8CC63F"/>
          </a:solidFill>
          <a:ln>
            <a:solidFill>
              <a:srgbClr val="8CC6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77283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69B0A-2A40-FA4A-9AAA-E61DE2E88FA2}"/>
              </a:ext>
            </a:extLst>
          </p:cNvPr>
          <p:cNvSpPr>
            <a:spLocks noGrp="1"/>
          </p:cNvSpPr>
          <p:nvPr>
            <p:ph type="title"/>
          </p:nvPr>
        </p:nvSpPr>
        <p:spPr>
          <a:xfrm>
            <a:off x="1246981" y="503886"/>
            <a:ext cx="3567617" cy="5421053"/>
          </a:xfrm>
        </p:spPr>
        <p:txBody>
          <a:bodyPr vert="horz" lIns="91440" tIns="45720" rIns="91440" bIns="45720" rtlCol="0" anchor="ctr">
            <a:normAutofit/>
          </a:bodyPr>
          <a:lstStyle/>
          <a:p>
            <a:r>
              <a:rPr lang="en-US" b="1" dirty="0">
                <a:latin typeface="Gadugi" panose="020B0502040204020203" pitchFamily="34" charset="0"/>
                <a:ea typeface="Gadugi" panose="020B0502040204020203" pitchFamily="34" charset="0"/>
              </a:rPr>
              <a:t>What are the Principles of </a:t>
            </a:r>
            <a:r>
              <a:rPr lang="en-US" b="1" dirty="0" err="1">
                <a:latin typeface="Gadugi" panose="020B0502040204020203" pitchFamily="34" charset="0"/>
                <a:ea typeface="Gadugi" panose="020B0502040204020203" pitchFamily="34" charset="0"/>
              </a:rPr>
              <a:t>Floortime</a:t>
            </a:r>
            <a:r>
              <a:rPr lang="en-US" b="1" dirty="0">
                <a:latin typeface="Gadugi" panose="020B0502040204020203" pitchFamily="34" charset="0"/>
                <a:ea typeface="Gadugi" panose="020B0502040204020203" pitchFamily="34" charset="0"/>
              </a:rPr>
              <a:t>?</a:t>
            </a:r>
          </a:p>
        </p:txBody>
      </p:sp>
      <p:sp>
        <p:nvSpPr>
          <p:cNvPr id="3" name="Text Placeholder 2">
            <a:extLst>
              <a:ext uri="{FF2B5EF4-FFF2-40B4-BE49-F238E27FC236}">
                <a16:creationId xmlns:a16="http://schemas.microsoft.com/office/drawing/2014/main" id="{3909B238-F9F5-9A49-8D21-D9E82BE36FDB}"/>
              </a:ext>
            </a:extLst>
          </p:cNvPr>
          <p:cNvSpPr>
            <a:spLocks noGrp="1"/>
          </p:cNvSpPr>
          <p:nvPr>
            <p:ph type="body" idx="1"/>
          </p:nvPr>
        </p:nvSpPr>
        <p:spPr>
          <a:xfrm>
            <a:off x="4879911" y="438539"/>
            <a:ext cx="3368350" cy="5917811"/>
          </a:xfrm>
        </p:spPr>
        <p:txBody>
          <a:bodyPr vert="horz" lIns="91440" tIns="45720" rIns="91440" bIns="45720" rtlCol="0" anchor="ctr">
            <a:normAutofit/>
          </a:bodyPr>
          <a:lstStyle/>
          <a:p>
            <a:r>
              <a:rPr lang="en-US" dirty="0">
                <a:solidFill>
                  <a:schemeClr val="bg2">
                    <a:lumMod val="25000"/>
                  </a:schemeClr>
                </a:solidFill>
              </a:rPr>
              <a:t>We follow the child’s lead.</a:t>
            </a:r>
          </a:p>
          <a:p>
            <a:r>
              <a:rPr lang="en-US" dirty="0">
                <a:solidFill>
                  <a:schemeClr val="bg2">
                    <a:lumMod val="25000"/>
                  </a:schemeClr>
                </a:solidFill>
              </a:rPr>
              <a:t>We join the child’s world to harness the child’s natural interests.</a:t>
            </a:r>
          </a:p>
          <a:p>
            <a:r>
              <a:rPr lang="en-US" dirty="0">
                <a:solidFill>
                  <a:schemeClr val="bg2">
                    <a:lumMod val="25000"/>
                  </a:schemeClr>
                </a:solidFill>
              </a:rPr>
              <a:t>We tune in to the child’s individual processing differences. </a:t>
            </a:r>
          </a:p>
          <a:p>
            <a:r>
              <a:rPr lang="en-US" dirty="0">
                <a:solidFill>
                  <a:schemeClr val="bg2">
                    <a:lumMod val="25000"/>
                  </a:schemeClr>
                </a:solidFill>
              </a:rPr>
              <a:t>We pay attention to our own unique individual differences as parents, caregivers and clinicians. </a:t>
            </a:r>
          </a:p>
          <a:p>
            <a:endParaRPr lang="en-US" dirty="0"/>
          </a:p>
        </p:txBody>
      </p:sp>
      <p:sp>
        <p:nvSpPr>
          <p:cNvPr id="4" name="Footer Placeholder 3">
            <a:extLst>
              <a:ext uri="{FF2B5EF4-FFF2-40B4-BE49-F238E27FC236}">
                <a16:creationId xmlns:a16="http://schemas.microsoft.com/office/drawing/2014/main" id="{2B71CC2E-07F8-DF4D-8289-E2B4320E0D16}"/>
              </a:ext>
            </a:extLst>
          </p:cNvPr>
          <p:cNvSpPr>
            <a:spLocks noGrp="1"/>
          </p:cNvSpPr>
          <p:nvPr>
            <p:ph type="ftr" sz="quarter" idx="11"/>
          </p:nvPr>
        </p:nvSpPr>
        <p:spPr>
          <a:xfrm>
            <a:off x="3028950" y="6356350"/>
            <a:ext cx="3303036" cy="365125"/>
          </a:xfrm>
        </p:spPr>
        <p:txBody>
          <a:bodyPr/>
          <a:lstStyle/>
          <a:p>
            <a:r>
              <a:rPr lang="en-US" dirty="0"/>
              <a:t>Cindy Harrison, M.Sc., Reg. CASLPO Speech Language Pathologist</a:t>
            </a:r>
          </a:p>
        </p:txBody>
      </p:sp>
      <p:grpSp>
        <p:nvGrpSpPr>
          <p:cNvPr id="5" name="Group 4">
            <a:extLst>
              <a:ext uri="{FF2B5EF4-FFF2-40B4-BE49-F238E27FC236}">
                <a16:creationId xmlns:a16="http://schemas.microsoft.com/office/drawing/2014/main" id="{2DA7F264-DCB7-E240-6C38-7F088C71F760}"/>
              </a:ext>
            </a:extLst>
          </p:cNvPr>
          <p:cNvGrpSpPr/>
          <p:nvPr/>
        </p:nvGrpSpPr>
        <p:grpSpPr>
          <a:xfrm>
            <a:off x="0" y="0"/>
            <a:ext cx="1246981" cy="6858000"/>
            <a:chOff x="0" y="0"/>
            <a:chExt cx="421818" cy="3479800"/>
          </a:xfrm>
          <a:solidFill>
            <a:srgbClr val="00B0F0"/>
          </a:solidFill>
        </p:grpSpPr>
        <p:sp>
          <p:nvSpPr>
            <p:cNvPr id="6" name="Freeform 5">
              <a:extLst>
                <a:ext uri="{FF2B5EF4-FFF2-40B4-BE49-F238E27FC236}">
                  <a16:creationId xmlns:a16="http://schemas.microsoft.com/office/drawing/2014/main" id="{F5B55367-0F13-308C-E18A-E39216B8B118}"/>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grpFill/>
          </p:spPr>
          <p:txBody>
            <a:bodyPr/>
            <a:lstStyle/>
            <a:p>
              <a:endParaRPr lang="en-US"/>
            </a:p>
          </p:txBody>
        </p:sp>
      </p:grpSp>
      <p:sp>
        <p:nvSpPr>
          <p:cNvPr id="13" name="Rectangle 12">
            <a:extLst>
              <a:ext uri="{FF2B5EF4-FFF2-40B4-BE49-F238E27FC236}">
                <a16:creationId xmlns:a16="http://schemas.microsoft.com/office/drawing/2014/main" id="{8CF0F020-01B7-5577-8EC9-4F7F9915616D}"/>
              </a:ext>
            </a:extLst>
          </p:cNvPr>
          <p:cNvSpPr/>
          <p:nvPr/>
        </p:nvSpPr>
        <p:spPr>
          <a:xfrm>
            <a:off x="4879912" y="501650"/>
            <a:ext cx="3303036" cy="5423290"/>
          </a:xfrm>
          <a:prstGeom prst="rect">
            <a:avLst/>
          </a:prstGeom>
          <a:solidFill>
            <a:srgbClr val="00B0F0">
              <a:alpha val="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01B97916-EB53-84D3-9621-6D4FE3087C0F}"/>
              </a:ext>
            </a:extLst>
          </p:cNvPr>
          <p:cNvSpPr/>
          <p:nvPr/>
        </p:nvSpPr>
        <p:spPr>
          <a:xfrm>
            <a:off x="8182947" y="501650"/>
            <a:ext cx="961053" cy="5423289"/>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089224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7244</TotalTime>
  <Words>4413</Words>
  <Application>Microsoft Office PowerPoint</Application>
  <PresentationFormat>On-screen Show (4:3)</PresentationFormat>
  <Paragraphs>445</Paragraphs>
  <Slides>59</Slides>
  <Notes>28</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Communication Through a Developmental Lens- A Toolkit Approach </vt:lpstr>
      <vt:lpstr>A Little About Me</vt:lpstr>
      <vt:lpstr>My Approach</vt:lpstr>
      <vt:lpstr>Goals for Today</vt:lpstr>
      <vt:lpstr>The Developmental Lens</vt:lpstr>
      <vt:lpstr>Children of the individuals who serve</vt:lpstr>
      <vt:lpstr>Examples of communication challenges for children </vt:lpstr>
      <vt:lpstr>Principles of Floortime (cont’d)</vt:lpstr>
      <vt:lpstr>What are the Principles of Floortime?</vt:lpstr>
      <vt:lpstr>What are the Principles of Floortime? (cont’d)</vt:lpstr>
      <vt:lpstr>Circles of Communication</vt:lpstr>
      <vt:lpstr>FEDL 1 – Regulation and  Shared Attention</vt:lpstr>
      <vt:lpstr>Why are Regulation and Shared Attention Important? Cont’d</vt:lpstr>
      <vt:lpstr>Why is regulation important?</vt:lpstr>
      <vt:lpstr>FEDL 2 – Mutual Engagement</vt:lpstr>
      <vt:lpstr>Strategies for Regulation and Engagement</vt:lpstr>
      <vt:lpstr>FEDL’s 1 and 2</vt:lpstr>
      <vt:lpstr>Tips, Tools and Strategies FEDLs 1 and 2</vt:lpstr>
      <vt:lpstr>Always ask……</vt:lpstr>
      <vt:lpstr>The Power of the Moment of Anticipation!!!</vt:lpstr>
      <vt:lpstr>Harness the Power of Anticipation!</vt:lpstr>
      <vt:lpstr>Co-Regulation &amp; Affective exchange! </vt:lpstr>
      <vt:lpstr>Follow your child’s interests</vt:lpstr>
      <vt:lpstr>Open and Close Circles </vt:lpstr>
      <vt:lpstr>Go for the “Gleam” in your Child’s Eye</vt:lpstr>
      <vt:lpstr>Beware……</vt:lpstr>
      <vt:lpstr>PART I:  DIR® FUNCTIONAL EMOTIONAL DEVELOPMENT LEVELS  FEDL 3  </vt:lpstr>
      <vt:lpstr>PART I:  DIR® FUNCTIONAL EMOTIONAL DEVELOPMENT LEVELS  FEDL 4    </vt:lpstr>
      <vt:lpstr>Questions to ask about Intentional 2-way Communication</vt:lpstr>
      <vt:lpstr>The “Reciprocal Muscle”</vt:lpstr>
      <vt:lpstr>Was Nate….</vt:lpstr>
      <vt:lpstr>Tool Kit Strategies for Levels 3 &amp; 4</vt:lpstr>
      <vt:lpstr>Treat all behaviours as intentional </vt:lpstr>
      <vt:lpstr>The ‘I’ Detective</vt:lpstr>
      <vt:lpstr>Where are the ‘holes’ in the Swiss Cheese?</vt:lpstr>
      <vt:lpstr>Talking starts with Gestures!</vt:lpstr>
      <vt:lpstr>Gestural Communication</vt:lpstr>
      <vt:lpstr>No Talking Dust</vt:lpstr>
      <vt:lpstr>Observe, Wait, Listen!!</vt:lpstr>
      <vt:lpstr>Be Clueless!</vt:lpstr>
      <vt:lpstr>During play and interaction……</vt:lpstr>
      <vt:lpstr>ALWAYS…..</vt:lpstr>
      <vt:lpstr>Upping the Ante!</vt:lpstr>
      <vt:lpstr>DIR Levels Five and Six</vt:lpstr>
      <vt:lpstr>At Level 5 the Child Begins to…..</vt:lpstr>
      <vt:lpstr>Tool Kit Strategies for Level 5</vt:lpstr>
      <vt:lpstr>Whole Body Play</vt:lpstr>
      <vt:lpstr>I am Superman!</vt:lpstr>
      <vt:lpstr>Pretend Play Toolbox</vt:lpstr>
      <vt:lpstr>“Use Your Words”</vt:lpstr>
      <vt:lpstr>Instead of “Use Your Words”</vt:lpstr>
      <vt:lpstr>Level Six</vt:lpstr>
      <vt:lpstr>The Plot Thickens…</vt:lpstr>
      <vt:lpstr>Scripting and Echolalia</vt:lpstr>
      <vt:lpstr>The Monologue</vt:lpstr>
      <vt:lpstr>Tool Kit Strategies for Scripting and the Monologue</vt:lpstr>
      <vt:lpstr>Toolkit ideas…..</vt:lpstr>
      <vt:lpstr>The Monologue</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Through a Developmental Lens- A Toolkit Approach for Parents</dc:title>
  <dc:creator>Cindy Harrison</dc:creator>
  <cp:lastModifiedBy>Cindy Harrison</cp:lastModifiedBy>
  <cp:revision>29</cp:revision>
  <dcterms:created xsi:type="dcterms:W3CDTF">2020-02-29T21:43:55Z</dcterms:created>
  <dcterms:modified xsi:type="dcterms:W3CDTF">2024-02-06T19:15:52Z</dcterms:modified>
</cp:coreProperties>
</file>