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Baskerville"/>
        <a:ea typeface="Baskerville"/>
        <a:cs typeface="Baskerville"/>
        <a:sym typeface="Baskervill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Baskerville"/>
        <a:ea typeface="Baskerville"/>
        <a:cs typeface="Baskerville"/>
        <a:sym typeface="Baskervill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Baskerville"/>
        <a:ea typeface="Baskerville"/>
        <a:cs typeface="Baskerville"/>
        <a:sym typeface="Baskervill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Baskerville"/>
        <a:ea typeface="Baskerville"/>
        <a:cs typeface="Baskerville"/>
        <a:sym typeface="Baskervill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Baskerville"/>
        <a:ea typeface="Baskerville"/>
        <a:cs typeface="Baskerville"/>
        <a:sym typeface="Baskervill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Baskerville"/>
        <a:ea typeface="Baskerville"/>
        <a:cs typeface="Baskerville"/>
        <a:sym typeface="Baskervill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Baskerville"/>
        <a:ea typeface="Baskerville"/>
        <a:cs typeface="Baskerville"/>
        <a:sym typeface="Baskervill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Baskerville"/>
        <a:ea typeface="Baskerville"/>
        <a:cs typeface="Baskerville"/>
        <a:sym typeface="Baskervill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Baskerville"/>
        <a:ea typeface="Baskerville"/>
        <a:cs typeface="Baskerville"/>
        <a:sym typeface="Baskervill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12700" cap="flat">
              <a:solidFill>
                <a:srgbClr val="5E0033"/>
              </a:solidFill>
              <a:prstDash val="solid"/>
              <a:round/>
            </a:ln>
          </a:top>
          <a:bottom>
            <a:ln w="127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rgbClr val="D9E3E9"/>
          </a:solidFill>
        </a:fill>
      </a:tcStyle>
    </a:wholeTbl>
    <a:band2H>
      <a:tcTxStyle/>
      <a:tcStyle>
        <a:tcBdr/>
        <a:fill>
          <a:solidFill>
            <a:srgbClr val="EDF1F4"/>
          </a:solidFill>
        </a:fill>
      </a:tcStyle>
    </a:band2H>
    <a:firstCol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12700" cap="flat">
              <a:solidFill>
                <a:srgbClr val="5E0033"/>
              </a:solidFill>
              <a:prstDash val="solid"/>
              <a:round/>
            </a:ln>
          </a:top>
          <a:bottom>
            <a:ln w="127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38100" cap="flat">
              <a:solidFill>
                <a:srgbClr val="5E0033"/>
              </a:solidFill>
              <a:prstDash val="solid"/>
              <a:round/>
            </a:ln>
          </a:top>
          <a:bottom>
            <a:ln w="127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12700" cap="flat">
              <a:solidFill>
                <a:srgbClr val="5E0033"/>
              </a:solidFill>
              <a:prstDash val="solid"/>
              <a:round/>
            </a:ln>
          </a:top>
          <a:bottom>
            <a:ln w="381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12700" cap="flat">
              <a:solidFill>
                <a:srgbClr val="5E0033"/>
              </a:solidFill>
              <a:prstDash val="solid"/>
              <a:round/>
            </a:ln>
          </a:top>
          <a:bottom>
            <a:ln w="127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rgbClr val="ECD6D3"/>
          </a:solidFill>
        </a:fill>
      </a:tcStyle>
    </a:wholeTbl>
    <a:band2H>
      <a:tcTxStyle/>
      <a:tcStyle>
        <a:tcBdr/>
        <a:fill>
          <a:solidFill>
            <a:srgbClr val="F6ECEA"/>
          </a:solidFill>
        </a:fill>
      </a:tcStyle>
    </a:band2H>
    <a:firstCol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12700" cap="flat">
              <a:solidFill>
                <a:srgbClr val="5E0033"/>
              </a:solidFill>
              <a:prstDash val="solid"/>
              <a:round/>
            </a:ln>
          </a:top>
          <a:bottom>
            <a:ln w="127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38100" cap="flat">
              <a:solidFill>
                <a:srgbClr val="5E0033"/>
              </a:solidFill>
              <a:prstDash val="solid"/>
              <a:round/>
            </a:ln>
          </a:top>
          <a:bottom>
            <a:ln w="127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12700" cap="flat">
              <a:solidFill>
                <a:srgbClr val="5E0033"/>
              </a:solidFill>
              <a:prstDash val="solid"/>
              <a:round/>
            </a:ln>
          </a:top>
          <a:bottom>
            <a:ln w="381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12700" cap="flat">
              <a:solidFill>
                <a:srgbClr val="5E0033"/>
              </a:solidFill>
              <a:prstDash val="solid"/>
              <a:round/>
            </a:ln>
          </a:top>
          <a:bottom>
            <a:ln w="127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rgbClr val="E9EDDA"/>
          </a:solidFill>
        </a:fill>
      </a:tcStyle>
    </a:wholeTbl>
    <a:band2H>
      <a:tcTxStyle/>
      <a:tcStyle>
        <a:tcBdr/>
        <a:fill>
          <a:solidFill>
            <a:srgbClr val="F4F6ED"/>
          </a:solidFill>
        </a:fill>
      </a:tcStyle>
    </a:band2H>
    <a:firstCol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12700" cap="flat">
              <a:solidFill>
                <a:srgbClr val="5E0033"/>
              </a:solidFill>
              <a:prstDash val="solid"/>
              <a:round/>
            </a:ln>
          </a:top>
          <a:bottom>
            <a:ln w="127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38100" cap="flat">
              <a:solidFill>
                <a:srgbClr val="5E0033"/>
              </a:solidFill>
              <a:prstDash val="solid"/>
              <a:round/>
            </a:ln>
          </a:top>
          <a:bottom>
            <a:ln w="127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12700" cap="flat">
              <a:solidFill>
                <a:srgbClr val="5E0033"/>
              </a:solidFill>
              <a:prstDash val="solid"/>
              <a:round/>
            </a:ln>
          </a:top>
          <a:bottom>
            <a:ln w="381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5E0033"/>
          </a:solidFill>
        </a:fill>
      </a:tcStyle>
    </a:band2H>
    <a:firstCol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0033"/>
          </a:solidFill>
        </a:fill>
      </a:tcStyle>
    </a:lastRow>
    <a:firstRow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12700" cap="flat">
              <a:solidFill>
                <a:srgbClr val="5E0033"/>
              </a:solidFill>
              <a:prstDash val="solid"/>
              <a:round/>
            </a:ln>
          </a:top>
          <a:bottom>
            <a:ln w="127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12700" cap="flat">
              <a:solidFill>
                <a:srgbClr val="5E0033"/>
              </a:solidFill>
              <a:prstDash val="solid"/>
              <a:round/>
            </a:ln>
          </a:top>
          <a:bottom>
            <a:ln w="127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38100" cap="flat">
              <a:solidFill>
                <a:srgbClr val="5E0033"/>
              </a:solidFill>
              <a:prstDash val="solid"/>
              <a:round/>
            </a:ln>
          </a:top>
          <a:bottom>
            <a:ln w="127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12700" cap="flat">
              <a:solidFill>
                <a:srgbClr val="5E0033"/>
              </a:solidFill>
              <a:prstDash val="solid"/>
              <a:round/>
            </a:ln>
          </a:top>
          <a:bottom>
            <a:ln w="381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9"/>
  </p:normalViewPr>
  <p:slideViewPr>
    <p:cSldViewPr snapToGrid="0" snapToObjects="1">
      <p:cViewPr varScale="1">
        <p:scale>
          <a:sx n="73" d="100"/>
          <a:sy n="73" d="100"/>
        </p:scale>
        <p:origin x="18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8" name="Shape 3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2" name="Shape 3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7999"/>
              </a:lnSpc>
            </a:pPr>
            <a:r>
              <a:t>Stay on this slide for how we grow our brains. </a:t>
            </a:r>
          </a:p>
          <a:p>
            <a:pPr>
              <a:lnSpc>
                <a:spcPct val="117999"/>
              </a:lnSpc>
            </a:pPr>
            <a:r>
              <a:t>Included understanding on how much occurs after birth and the impact trauma has on this development before going on to the next slide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5" name="Shape 3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  <a:defRPr sz="1800"/>
            </a:lvl1pPr>
          </a:lstStyle>
          <a:p>
            <a:r>
              <a:t>Do attention seeking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 i="1"/>
            </a:lvl1pPr>
            <a:lvl2pPr marL="699911" indent="-306211" algn="ctr">
              <a:spcBef>
                <a:spcPts val="0"/>
              </a:spcBef>
              <a:buBlip>
                <a:blip r:embed="rId2"/>
              </a:buBlip>
              <a:defRPr sz="2800" i="1"/>
            </a:lvl2pPr>
            <a:lvl3pPr marL="1093611" indent="-306211" algn="ctr">
              <a:spcBef>
                <a:spcPts val="0"/>
              </a:spcBef>
              <a:buBlip>
                <a:blip r:embed="rId2"/>
              </a:buBlip>
              <a:defRPr sz="2800" i="1"/>
            </a:lvl3pPr>
            <a:lvl4pPr marL="1487311" indent="-306211" algn="ctr">
              <a:spcBef>
                <a:spcPts val="0"/>
              </a:spcBef>
              <a:buBlip>
                <a:blip r:embed="rId2"/>
              </a:buBlip>
              <a:defRPr sz="2800" i="1"/>
            </a:lvl4pPr>
            <a:lvl5pPr marL="1881011" indent="-306211" algn="ctr">
              <a:spcBef>
                <a:spcPts val="0"/>
              </a:spcBef>
              <a:buBlip>
                <a:blip r:embed="rId2"/>
              </a:buBlip>
              <a:defRPr sz="28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1"/>
          </p:nvPr>
        </p:nvSpPr>
        <p:spPr>
          <a:xfrm>
            <a:off x="1270000" y="4286250"/>
            <a:ext cx="10464800" cy="6477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2400"/>
              </a:spcBef>
              <a:buSzTx/>
              <a:buNone/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851458" y="-14228"/>
            <a:ext cx="15004985" cy="99876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 marL="571500" indent="-571500" defTabSz="457200">
              <a:buSzPct val="43000"/>
              <a:buBlip>
                <a:blip r:embed="rId3"/>
              </a:buBlip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  <a:lvl2pPr marL="1143000" indent="-571500" defTabSz="457200">
              <a:buSzPct val="43000"/>
              <a:buBlip>
                <a:blip r:embed="rId3"/>
              </a:buBlip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2pPr>
            <a:lvl3pPr marL="1714500" indent="-571500" defTabSz="457200">
              <a:buSzPct val="43000"/>
              <a:buBlip>
                <a:blip r:embed="rId3"/>
              </a:buBlip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3pPr>
            <a:lvl4pPr marL="2286000" indent="-571500" defTabSz="457200">
              <a:buSzPct val="43000"/>
              <a:buBlip>
                <a:blip r:embed="rId3"/>
              </a:buBlip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4pPr>
            <a:lvl5pPr marL="2857500" indent="-571500" defTabSz="457200">
              <a:buSzPct val="43000"/>
              <a:buBlip>
                <a:blip r:embed="rId3"/>
              </a:buBlip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011" y="9197832"/>
            <a:ext cx="409839" cy="454169"/>
          </a:xfrm>
          <a:prstGeom prst="rect">
            <a:avLst/>
          </a:prstGeom>
        </p:spPr>
        <p:txBody>
          <a:bodyPr anchor="b"/>
          <a:lstStyle>
            <a:lvl1pPr defTabSz="457200">
              <a:defRPr sz="18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Text"/>
          <p:cNvSpPr txBox="1"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Image"/>
          <p:cNvSpPr>
            <a:spLocks noGrp="1"/>
          </p:cNvSpPr>
          <p:nvPr>
            <p:ph type="pic" sz="half" idx="21"/>
          </p:nvPr>
        </p:nvSpPr>
        <p:spPr>
          <a:xfrm>
            <a:off x="6273800" y="1206500"/>
            <a:ext cx="5888774" cy="72771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2" name="Title Text"/>
          <p:cNvSpPr txBox="1">
            <a:spLocks noGrp="1"/>
          </p:cNvSpPr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i="1"/>
            </a:lvl1pPr>
          </a:lstStyle>
          <a:p>
            <a:r>
              <a:t>–Johnny Appleseed</a:t>
            </a:r>
          </a:p>
        </p:txBody>
      </p:sp>
      <p:sp>
        <p:nvSpPr>
          <p:cNvPr id="152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270000" y="428625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Text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1" name="Body Level One…"/>
          <p:cNvSpPr txBox="1"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 Text"/>
          <p:cNvSpPr txBox="1"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02693" y="9131300"/>
            <a:ext cx="386716" cy="4318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1960603" y="884196"/>
            <a:ext cx="9166170" cy="6101232"/>
          </a:xfrm>
          <a:prstGeom prst="rect">
            <a:avLst/>
          </a:prstGeom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02692" y="9131300"/>
            <a:ext cx="386716" cy="4318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Text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8" name="Body Level One…"/>
          <p:cNvSpPr txBox="1"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Image"/>
          <p:cNvSpPr>
            <a:spLocks noGrp="1"/>
          </p:cNvSpPr>
          <p:nvPr>
            <p:ph type="pic" idx="21"/>
          </p:nvPr>
        </p:nvSpPr>
        <p:spPr>
          <a:xfrm>
            <a:off x="-851457" y="-14228"/>
            <a:ext cx="15004983" cy="99876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 Text"/>
          <p:cNvSpPr txBox="1">
            <a:spLocks noGrp="1"/>
          </p:cNvSpPr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02693" y="9131300"/>
            <a:ext cx="386716" cy="431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20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2400"/>
              </a:spcBef>
              <a:buSzTx/>
              <a:buNone/>
              <a:defRPr sz="38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2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</p:spPr>
        <p:txBody>
          <a:bodyPr anchor="b"/>
          <a:lstStyle>
            <a:lvl1pPr defTabSz="457200">
              <a:defRPr sz="18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Image"/>
          <p:cNvSpPr>
            <a:spLocks noGrp="1"/>
          </p:cNvSpPr>
          <p:nvPr>
            <p:ph type="pic" idx="21"/>
          </p:nvPr>
        </p:nvSpPr>
        <p:spPr>
          <a:xfrm>
            <a:off x="-1358900" y="-1143000"/>
            <a:ext cx="14668500" cy="10058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3" name="Title Text"/>
          <p:cNvSpPr txBox="1">
            <a:spLocks noGrp="1"/>
          </p:cNvSpPr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2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 defTabSz="4572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  <a:lvl2pPr marL="0" indent="228600" algn="ctr" defTabSz="4572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2pPr>
            <a:lvl3pPr marL="0" indent="457200" algn="ctr" defTabSz="4572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3pPr>
            <a:lvl4pPr marL="0" indent="685800" algn="ctr" defTabSz="4572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4pPr>
            <a:lvl5pPr marL="0" indent="914400" algn="ctr" defTabSz="4572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</p:spPr>
        <p:txBody>
          <a:bodyPr anchor="b"/>
          <a:lstStyle>
            <a:lvl1pPr defTabSz="457200">
              <a:defRPr sz="18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Text"/>
          <p:cNvSpPr txBox="1">
            <a:spLocks noGrp="1"/>
          </p:cNvSpPr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2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</p:spPr>
        <p:txBody>
          <a:bodyPr anchor="b"/>
          <a:lstStyle>
            <a:lvl1pPr defTabSz="457200">
              <a:defRPr sz="18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Image"/>
          <p:cNvSpPr>
            <a:spLocks noGrp="1"/>
          </p:cNvSpPr>
          <p:nvPr>
            <p:ph type="pic" idx="21"/>
          </p:nvPr>
        </p:nvSpPr>
        <p:spPr>
          <a:xfrm>
            <a:off x="2044700" y="-25400"/>
            <a:ext cx="12534901" cy="864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1" name="Title Text"/>
          <p:cNvSpPr txBox="1">
            <a:spLocks noGrp="1"/>
          </p:cNvSpPr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 defTabSz="457200">
              <a:defRPr sz="58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2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 defTabSz="4572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  <a:lvl2pPr marL="0" indent="228600" algn="ctr" defTabSz="4572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2pPr>
            <a:lvl3pPr marL="0" indent="457200" algn="ctr" defTabSz="4572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3pPr>
            <a:lvl4pPr marL="0" indent="685800" algn="ctr" defTabSz="4572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4pPr>
            <a:lvl5pPr marL="0" indent="914400" algn="ctr" defTabSz="4572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</p:spPr>
        <p:txBody>
          <a:bodyPr anchor="b"/>
          <a:lstStyle>
            <a:lvl1pPr defTabSz="457200">
              <a:defRPr sz="18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Image"/>
          <p:cNvSpPr>
            <a:spLocks noGrp="1"/>
          </p:cNvSpPr>
          <p:nvPr>
            <p:ph type="pic" idx="21"/>
          </p:nvPr>
        </p:nvSpPr>
        <p:spPr>
          <a:xfrm>
            <a:off x="3543300" y="2018930"/>
            <a:ext cx="10299700" cy="7112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41" name="Title Text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24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 defTabSz="457200">
              <a:spcBef>
                <a:spcPts val="3200"/>
              </a:spcBef>
              <a:buSzPct val="43000"/>
              <a:buBlip>
                <a:blip r:embed="rId3"/>
              </a:buBlip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  <a:lvl2pPr marL="965200" indent="-482600" defTabSz="457200">
              <a:spcBef>
                <a:spcPts val="3200"/>
              </a:spcBef>
              <a:buSzPct val="43000"/>
              <a:buBlip>
                <a:blip r:embed="rId3"/>
              </a:buBlip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2pPr>
            <a:lvl3pPr marL="1447800" indent="-482600" defTabSz="457200">
              <a:spcBef>
                <a:spcPts val="3200"/>
              </a:spcBef>
              <a:buSzPct val="43000"/>
              <a:buBlip>
                <a:blip r:embed="rId3"/>
              </a:buBlip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3pPr>
            <a:lvl4pPr marL="1930400" indent="-482600" defTabSz="457200">
              <a:spcBef>
                <a:spcPts val="3200"/>
              </a:spcBef>
              <a:buSzPct val="43000"/>
              <a:buBlip>
                <a:blip r:embed="rId3"/>
              </a:buBlip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4pPr>
            <a:lvl5pPr marL="2413000" indent="-482600" defTabSz="457200">
              <a:spcBef>
                <a:spcPts val="3200"/>
              </a:spcBef>
              <a:buSzPct val="43000"/>
              <a:buBlip>
                <a:blip r:embed="rId3"/>
              </a:buBlip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 anchor="b"/>
          <a:lstStyle>
            <a:lvl1pPr algn="r" defTabSz="457200">
              <a:defRPr sz="18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Image"/>
          <p:cNvSpPr>
            <a:spLocks noGrp="1"/>
          </p:cNvSpPr>
          <p:nvPr>
            <p:ph type="pic" idx="21"/>
          </p:nvPr>
        </p:nvSpPr>
        <p:spPr>
          <a:xfrm>
            <a:off x="4703923" y="3389019"/>
            <a:ext cx="9639301" cy="640175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51" name="Image"/>
          <p:cNvSpPr>
            <a:spLocks noGrp="1"/>
          </p:cNvSpPr>
          <p:nvPr>
            <p:ph type="pic" sz="half" idx="22"/>
          </p:nvPr>
        </p:nvSpPr>
        <p:spPr>
          <a:xfrm rot="21600000">
            <a:off x="7281774" y="-1330382"/>
            <a:ext cx="4978401" cy="633252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52" name="Image"/>
          <p:cNvSpPr>
            <a:spLocks noGrp="1"/>
          </p:cNvSpPr>
          <p:nvPr>
            <p:ph type="pic" idx="23"/>
          </p:nvPr>
        </p:nvSpPr>
        <p:spPr>
          <a:xfrm rot="21600000">
            <a:off x="-3213100" y="762000"/>
            <a:ext cx="12280900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</p:spPr>
        <p:txBody>
          <a:bodyPr anchor="b"/>
          <a:lstStyle>
            <a:lvl1pPr defTabSz="457200">
              <a:defRPr sz="18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</p:spPr>
        <p:txBody>
          <a:bodyPr anchor="b"/>
          <a:lstStyle>
            <a:lvl1pPr defTabSz="457200">
              <a:defRPr sz="18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itle Text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268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 marL="571500" indent="-571500" defTabSz="457200">
              <a:buSzPct val="43000"/>
              <a:buBlip>
                <a:blip r:embed="rId3"/>
              </a:buBlip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  <a:lvl2pPr marL="1143000" indent="-571500" defTabSz="457200">
              <a:buSzPct val="43000"/>
              <a:buBlip>
                <a:blip r:embed="rId3"/>
              </a:buBlip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2pPr>
            <a:lvl3pPr marL="1714500" indent="-571500" defTabSz="457200">
              <a:buSzPct val="43000"/>
              <a:buBlip>
                <a:blip r:embed="rId3"/>
              </a:buBlip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3pPr>
            <a:lvl4pPr marL="2286000" indent="-571500" defTabSz="457200">
              <a:buSzPct val="43000"/>
              <a:buBlip>
                <a:blip r:embed="rId3"/>
              </a:buBlip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4pPr>
            <a:lvl5pPr marL="2857500" indent="-571500" defTabSz="457200">
              <a:buSzPct val="43000"/>
              <a:buBlip>
                <a:blip r:embed="rId3"/>
              </a:buBlip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</p:spPr>
        <p:txBody>
          <a:bodyPr anchor="b"/>
          <a:lstStyle>
            <a:lvl1pPr defTabSz="457200">
              <a:defRPr sz="18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itle Text"/>
          <p:cNvSpPr txBox="1">
            <a:spLocks noGrp="1"/>
          </p:cNvSpPr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>
            <a:lvl1pPr defTabSz="457200">
              <a:defRPr sz="7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27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 defTabSz="4572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  <a:lvl2pPr marL="0" indent="228600" algn="ctr" defTabSz="4572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2pPr>
            <a:lvl3pPr marL="0" indent="457200" algn="ctr" defTabSz="4572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3pPr>
            <a:lvl4pPr marL="0" indent="685800" algn="ctr" defTabSz="4572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4pPr>
            <a:lvl5pPr marL="0" indent="914400" algn="ctr" defTabSz="4572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</p:spPr>
        <p:txBody>
          <a:bodyPr anchor="b"/>
          <a:lstStyle>
            <a:lvl1pPr defTabSz="457200">
              <a:defRPr sz="18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itle Text"/>
          <p:cNvSpPr txBox="1">
            <a:spLocks noGrp="1"/>
          </p:cNvSpPr>
          <p:nvPr>
            <p:ph type="title"/>
          </p:nvPr>
        </p:nvSpPr>
        <p:spPr>
          <a:xfrm>
            <a:off x="647700" y="152400"/>
            <a:ext cx="11709400" cy="2032000"/>
          </a:xfrm>
          <a:prstGeom prst="rect">
            <a:avLst/>
          </a:prstGeom>
        </p:spPr>
        <p:txBody>
          <a:bodyPr/>
          <a:lstStyle>
            <a:lvl1pPr algn="l">
              <a:defRPr sz="7000">
                <a:solidFill>
                  <a:srgbClr val="FFFFFF">
                    <a:alpha val="95000"/>
                  </a:srgbClr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286" name="Body Level One…"/>
          <p:cNvSpPr txBox="1">
            <a:spLocks noGrp="1"/>
          </p:cNvSpPr>
          <p:nvPr>
            <p:ph type="body" idx="1"/>
          </p:nvPr>
        </p:nvSpPr>
        <p:spPr>
          <a:xfrm>
            <a:off x="647700" y="2628900"/>
            <a:ext cx="11709400" cy="6477000"/>
          </a:xfrm>
          <a:prstGeom prst="rect">
            <a:avLst/>
          </a:prstGeom>
        </p:spPr>
        <p:txBody>
          <a:bodyPr/>
          <a:lstStyle>
            <a:lvl1pPr marL="533400" indent="-533400">
              <a:spcBef>
                <a:spcPts val="4200"/>
              </a:spcBef>
              <a:buSzPct val="40000"/>
              <a:buBlip>
                <a:blip r:embed="rId3"/>
              </a:buBlip>
              <a:defRPr sz="4300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066800" indent="-533400">
              <a:spcBef>
                <a:spcPts val="4200"/>
              </a:spcBef>
              <a:buSzPct val="40000"/>
              <a:buBlip>
                <a:blip r:embed="rId3"/>
              </a:buBlip>
              <a:defRPr sz="4300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600200" indent="-533400">
              <a:spcBef>
                <a:spcPts val="4200"/>
              </a:spcBef>
              <a:buSzPct val="40000"/>
              <a:buBlip>
                <a:blip r:embed="rId3"/>
              </a:buBlip>
              <a:defRPr sz="4300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133600" indent="-533400">
              <a:spcBef>
                <a:spcPts val="4200"/>
              </a:spcBef>
              <a:buSzPct val="40000"/>
              <a:buBlip>
                <a:blip r:embed="rId3"/>
              </a:buBlip>
              <a:defRPr sz="4300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667000" indent="-533400">
              <a:spcBef>
                <a:spcPts val="4200"/>
              </a:spcBef>
              <a:buSzPct val="40000"/>
              <a:buBlip>
                <a:blip r:embed="rId3"/>
              </a:buBlip>
              <a:defRPr sz="4300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359900"/>
            <a:ext cx="342900" cy="406400"/>
          </a:xfrm>
          <a:prstGeom prst="rect">
            <a:avLst/>
          </a:prstGeom>
        </p:spPr>
        <p:txBody>
          <a:bodyPr anchor="b"/>
          <a:lstStyle>
            <a:lvl1pPr>
              <a:defRPr sz="1800">
                <a:solidFill>
                  <a:srgbClr val="FFFFFF">
                    <a:alpha val="95000"/>
                  </a:srgbClr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359900"/>
            <a:ext cx="342900" cy="406400"/>
          </a:xfrm>
          <a:prstGeom prst="rect">
            <a:avLst/>
          </a:prstGeom>
        </p:spPr>
        <p:txBody>
          <a:bodyPr anchor="b"/>
          <a:lstStyle>
            <a:lvl1pPr>
              <a:defRPr sz="1800">
                <a:solidFill>
                  <a:srgbClr val="FFFFFF">
                    <a:alpha val="95000"/>
                  </a:srgbClr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itle Text"/>
          <p:cNvSpPr txBox="1">
            <a:spLocks noGrp="1"/>
          </p:cNvSpPr>
          <p:nvPr>
            <p:ph type="title"/>
          </p:nvPr>
        </p:nvSpPr>
        <p:spPr>
          <a:xfrm>
            <a:off x="647700" y="3390900"/>
            <a:ext cx="11709400" cy="29591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3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359900"/>
            <a:ext cx="342900" cy="406400"/>
          </a:xfrm>
          <a:prstGeom prst="rect">
            <a:avLst/>
          </a:prstGeom>
        </p:spPr>
        <p:txBody>
          <a:bodyPr anchor="b"/>
          <a:lstStyle>
            <a:lvl1pPr>
              <a:defRPr sz="1800">
                <a:solidFill>
                  <a:srgbClr val="FFFFFF">
                    <a:alpha val="95000"/>
                  </a:srgbClr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itle Text"/>
          <p:cNvSpPr txBox="1">
            <a:spLocks noGrp="1"/>
          </p:cNvSpPr>
          <p:nvPr>
            <p:ph type="title"/>
          </p:nvPr>
        </p:nvSpPr>
        <p:spPr>
          <a:xfrm>
            <a:off x="647700" y="2095500"/>
            <a:ext cx="11709400" cy="2908300"/>
          </a:xfrm>
          <a:prstGeom prst="rect">
            <a:avLst/>
          </a:prstGeom>
        </p:spPr>
        <p:txBody>
          <a:bodyPr anchor="b"/>
          <a:lstStyle>
            <a:lvl1pPr>
              <a:defRPr sz="7000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3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7700" y="5207000"/>
            <a:ext cx="117094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359900"/>
            <a:ext cx="342900" cy="406400"/>
          </a:xfrm>
          <a:prstGeom prst="rect">
            <a:avLst/>
          </a:prstGeom>
        </p:spPr>
        <p:txBody>
          <a:bodyPr anchor="b"/>
          <a:lstStyle>
            <a:lvl1pPr>
              <a:defRPr sz="1800">
                <a:solidFill>
                  <a:srgbClr val="FFFFFF">
                    <a:alpha val="95000"/>
                  </a:srgbClr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lose-up of a double shot of espresso being poured from an espresso maker"/>
          <p:cNvSpPr>
            <a:spLocks noGrp="1"/>
          </p:cNvSpPr>
          <p:nvPr>
            <p:ph type="pic" sz="half" idx="21"/>
          </p:nvPr>
        </p:nvSpPr>
        <p:spPr>
          <a:xfrm>
            <a:off x="6718300" y="1612900"/>
            <a:ext cx="5676900" cy="851535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9" name="Title Text"/>
          <p:cNvSpPr txBox="1">
            <a:spLocks noGrp="1"/>
          </p:cNvSpPr>
          <p:nvPr>
            <p:ph type="title"/>
          </p:nvPr>
        </p:nvSpPr>
        <p:spPr>
          <a:xfrm>
            <a:off x="647700" y="152400"/>
            <a:ext cx="11709400" cy="2032000"/>
          </a:xfrm>
          <a:prstGeom prst="rect">
            <a:avLst/>
          </a:prstGeom>
        </p:spPr>
        <p:txBody>
          <a:bodyPr/>
          <a:lstStyle>
            <a:lvl1pPr algn="l">
              <a:defRPr sz="7000">
                <a:solidFill>
                  <a:srgbClr val="FFFFFF">
                    <a:alpha val="95000"/>
                  </a:srgbClr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3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47700" y="2628900"/>
            <a:ext cx="5600700" cy="647700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2400"/>
              </a:spcBef>
              <a:buSzPct val="40000"/>
              <a:buBlip>
                <a:blip r:embed="rId3"/>
              </a:buBlip>
              <a:defRPr sz="3200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>
              <a:lnSpc>
                <a:spcPct val="120000"/>
              </a:lnSpc>
              <a:spcBef>
                <a:spcPts val="2400"/>
              </a:spcBef>
              <a:buSzPct val="40000"/>
              <a:buBlip>
                <a:blip r:embed="rId3"/>
              </a:buBlip>
              <a:defRPr sz="3200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>
              <a:lnSpc>
                <a:spcPct val="120000"/>
              </a:lnSpc>
              <a:spcBef>
                <a:spcPts val="2400"/>
              </a:spcBef>
              <a:buSzPct val="40000"/>
              <a:buBlip>
                <a:blip r:embed="rId3"/>
              </a:buBlip>
              <a:defRPr sz="3200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>
              <a:lnSpc>
                <a:spcPct val="120000"/>
              </a:lnSpc>
              <a:spcBef>
                <a:spcPts val="2400"/>
              </a:spcBef>
              <a:buSzPct val="40000"/>
              <a:buBlip>
                <a:blip r:embed="rId3"/>
              </a:buBlip>
              <a:defRPr sz="3200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>
              <a:lnSpc>
                <a:spcPct val="120000"/>
              </a:lnSpc>
              <a:spcBef>
                <a:spcPts val="2400"/>
              </a:spcBef>
              <a:buSzPct val="40000"/>
              <a:buBlip>
                <a:blip r:embed="rId3"/>
              </a:buBlip>
              <a:defRPr sz="3200"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359900"/>
            <a:ext cx="342900" cy="406400"/>
          </a:xfrm>
          <a:prstGeom prst="rect">
            <a:avLst/>
          </a:prstGeom>
        </p:spPr>
        <p:txBody>
          <a:bodyPr anchor="b"/>
          <a:lstStyle>
            <a:lvl1pPr>
              <a:defRPr sz="1800">
                <a:solidFill>
                  <a:srgbClr val="FFFFFF">
                    <a:alpha val="95000"/>
                  </a:srgbClr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21"/>
          </p:nvPr>
        </p:nvSpPr>
        <p:spPr>
          <a:xfrm>
            <a:off x="6273800" y="1206500"/>
            <a:ext cx="5888774" cy="7277100"/>
          </a:xfrm>
          <a:prstGeom prst="rect">
            <a:avLst/>
          </a:prstGeom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21"/>
          </p:nvPr>
        </p:nvSpPr>
        <p:spPr>
          <a:xfrm>
            <a:off x="7412381" y="2933700"/>
            <a:ext cx="4324472" cy="5343996"/>
          </a:xfrm>
          <a:prstGeom prst="rect">
            <a:avLst/>
          </a:prstGeom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3 -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idx="21"/>
          </p:nvPr>
        </p:nvSpPr>
        <p:spPr>
          <a:xfrm>
            <a:off x="711200" y="673100"/>
            <a:ext cx="6680111" cy="8255000"/>
          </a:xfrm>
          <a:prstGeom prst="rect">
            <a:avLst/>
          </a:prstGeom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7645400" y="652434"/>
            <a:ext cx="4572000" cy="3046423"/>
          </a:xfrm>
          <a:prstGeom prst="rect">
            <a:avLst/>
          </a:prstGeom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23"/>
          </p:nvPr>
        </p:nvSpPr>
        <p:spPr>
          <a:xfrm>
            <a:off x="7645400" y="3225800"/>
            <a:ext cx="4572000" cy="6858000"/>
          </a:xfrm>
          <a:prstGeom prst="rect">
            <a:avLst/>
          </a:prstGeom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39"/>
              </a:buBlip>
            </a:lvl1pPr>
            <a:lvl2pPr>
              <a:buBlip>
                <a:blip r:embed="rId39"/>
              </a:buBlip>
            </a:lvl2pPr>
            <a:lvl3pPr>
              <a:buBlip>
                <a:blip r:embed="rId39"/>
              </a:buBlip>
            </a:lvl3pPr>
            <a:lvl4pPr>
              <a:buBlip>
                <a:blip r:embed="rId39"/>
              </a:buBlip>
            </a:lvl4pPr>
            <a:lvl5pPr>
              <a:buBlip>
                <a:blip r:embed="rId39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02692" y="9131299"/>
            <a:ext cx="386716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9pPr>
    </p:titleStyle>
    <p:bodyStyle>
      <a:lvl1pPr marL="3937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9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7874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9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1811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9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5748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9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19685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9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3622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9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27559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9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1496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9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35433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9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ttunecentre.c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arenting in A Stressful World:"/>
          <p:cNvSpPr txBox="1">
            <a:spLocks noGrp="1"/>
          </p:cNvSpPr>
          <p:nvPr>
            <p:ph type="ctrTitle"/>
          </p:nvPr>
        </p:nvSpPr>
        <p:spPr>
          <a:xfrm>
            <a:off x="787399" y="2332788"/>
            <a:ext cx="11430001" cy="3810001"/>
          </a:xfrm>
          <a:prstGeom prst="rect">
            <a:avLst/>
          </a:prstGeom>
        </p:spPr>
        <p:txBody>
          <a:bodyPr/>
          <a:lstStyle/>
          <a:p>
            <a:r>
              <a:t>Caregiving in a Sometimes Stressful World:</a:t>
            </a:r>
          </a:p>
          <a:p>
            <a:pPr>
              <a:defRPr sz="4200"/>
            </a:pPr>
            <a:r>
              <a:t>How to Recognize and Support Diverse Regulation Needs in Children</a:t>
            </a:r>
          </a:p>
        </p:txBody>
      </p:sp>
      <p:sp>
        <p:nvSpPr>
          <p:cNvPr id="331" name="Dr. Kristen McLeod, PhD…"/>
          <p:cNvSpPr txBox="1"/>
          <p:nvPr/>
        </p:nvSpPr>
        <p:spPr>
          <a:xfrm>
            <a:off x="4177188" y="7967759"/>
            <a:ext cx="4650424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Dr. Kristen McLeod, PhD</a:t>
            </a:r>
          </a:p>
          <a:p>
            <a:pPr>
              <a:defRPr sz="25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drkristenmcleod@attunecentre.ca</a:t>
            </a:r>
          </a:p>
          <a:p>
            <a:pPr>
              <a:defRPr sz="2500" u="sng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www.attunecentre.ca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What Impacts their Window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Impacts their Windows?</a:t>
            </a:r>
          </a:p>
        </p:txBody>
      </p:sp>
      <p:sp>
        <p:nvSpPr>
          <p:cNvPr id="359" name="Other people’s ability to stay in their window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71500"/>
          <a:lstStyle/>
          <a:p>
            <a:pPr marL="385826" indent="-385826" defTabSz="572516">
              <a:spcBef>
                <a:spcPts val="3500"/>
              </a:spcBef>
              <a:buBlip>
                <a:blip r:embed="rId2"/>
              </a:buBlip>
              <a:defRPr sz="3528"/>
            </a:pPr>
            <a:r>
              <a:t>Other people’s ability to stay in their windows </a:t>
            </a:r>
          </a:p>
          <a:p>
            <a:pPr marL="385826" indent="-385826" defTabSz="572516">
              <a:spcBef>
                <a:spcPts val="3500"/>
              </a:spcBef>
              <a:buBlip>
                <a:blip r:embed="rId2"/>
              </a:buBlip>
              <a:defRPr sz="3528"/>
            </a:pPr>
            <a:r>
              <a:t>Poor Sleep</a:t>
            </a:r>
          </a:p>
          <a:p>
            <a:pPr marL="385826" indent="-385826" defTabSz="572516">
              <a:spcBef>
                <a:spcPts val="3500"/>
              </a:spcBef>
              <a:buBlip>
                <a:blip r:embed="rId2"/>
              </a:buBlip>
              <a:defRPr sz="3528"/>
            </a:pPr>
            <a:r>
              <a:t>Not exercising/eating well/getting outside </a:t>
            </a:r>
          </a:p>
          <a:p>
            <a:pPr marL="385826" indent="-385826" defTabSz="572516">
              <a:spcBef>
                <a:spcPts val="3500"/>
              </a:spcBef>
              <a:buBlip>
                <a:blip r:embed="rId2"/>
              </a:buBlip>
              <a:defRPr sz="3528"/>
            </a:pPr>
            <a:r>
              <a:t>Illness</a:t>
            </a:r>
          </a:p>
          <a:p>
            <a:pPr marL="385826" indent="-385826" defTabSz="572516">
              <a:spcBef>
                <a:spcPts val="3500"/>
              </a:spcBef>
              <a:buBlip>
                <a:blip r:embed="rId2"/>
              </a:buBlip>
              <a:defRPr sz="3528"/>
            </a:pPr>
            <a:r>
              <a:t>Stress/adversity</a:t>
            </a:r>
          </a:p>
          <a:p>
            <a:pPr marL="385826" indent="-385826" defTabSz="572516">
              <a:spcBef>
                <a:spcPts val="3500"/>
              </a:spcBef>
              <a:buBlip>
                <a:blip r:embed="rId2"/>
              </a:buBlip>
              <a:defRPr sz="3528"/>
            </a:pPr>
            <a:r>
              <a:t>Isolation</a:t>
            </a:r>
          </a:p>
          <a:p>
            <a:pPr marL="385826" indent="-385826" defTabSz="572516">
              <a:spcBef>
                <a:spcPts val="3500"/>
              </a:spcBef>
              <a:buBlip>
                <a:blip r:embed="rId2"/>
              </a:buBlip>
              <a:defRPr sz="3528"/>
            </a:pPr>
            <a:r>
              <a:t>Insecure relationships</a:t>
            </a:r>
          </a:p>
          <a:p>
            <a:pPr marL="385826" indent="-385826" defTabSz="572516">
              <a:spcBef>
                <a:spcPts val="3500"/>
              </a:spcBef>
              <a:buBlip>
                <a:blip r:embed="rId2"/>
              </a:buBlip>
              <a:defRPr sz="3528"/>
            </a:pPr>
            <a:r>
              <a:t>(Mal) adaptive reactions</a:t>
            </a:r>
          </a:p>
          <a:p>
            <a:pPr marL="385826" indent="-385826" defTabSz="572516">
              <a:spcBef>
                <a:spcPts val="3500"/>
              </a:spcBef>
              <a:buBlip>
                <a:blip r:embed="rId2"/>
              </a:buBlip>
              <a:defRPr sz="3528"/>
            </a:pPr>
            <a:r>
              <a:rPr b="1"/>
              <a:t>Pressures</a:t>
            </a:r>
            <a:r>
              <a:t> </a:t>
            </a:r>
            <a:r>
              <a:rPr b="1"/>
              <a:t>on the Pyramid</a:t>
            </a:r>
            <a:r>
              <a:t> (that get bigger as they do! - how heavy is the backpack??)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Understanding Leads to Efficacy,…"/>
          <p:cNvSpPr txBox="1">
            <a:spLocks noGrp="1"/>
          </p:cNvSpPr>
          <p:nvPr>
            <p:ph type="body" sz="quarter" idx="1"/>
          </p:nvPr>
        </p:nvSpPr>
        <p:spPr>
          <a:xfrm>
            <a:off x="1270000" y="3619498"/>
            <a:ext cx="10464800" cy="1981202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ts val="2400"/>
              </a:spcBef>
              <a:defRPr sz="5200" i="0"/>
            </a:pPr>
            <a:r>
              <a:t>Understanding Leads to Efficacy, </a:t>
            </a:r>
          </a:p>
          <a:p>
            <a:pPr>
              <a:spcBef>
                <a:spcPts val="2400"/>
              </a:spcBef>
              <a:defRPr sz="5200" i="0"/>
            </a:pPr>
            <a:r>
              <a:t>Which Leads to Hope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image6.jpeg" descr="image6.jpeg"/>
          <p:cNvPicPr>
            <a:picLocks noGrp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6214194" y="946270"/>
            <a:ext cx="6012012" cy="7810501"/>
          </a:xfrm>
          <a:prstGeom prst="rect">
            <a:avLst/>
          </a:prstGeom>
        </p:spPr>
      </p:pic>
      <p:grpSp>
        <p:nvGrpSpPr>
          <p:cNvPr id="366" name="3023455-poster-p-volcano.jpg"/>
          <p:cNvGrpSpPr/>
          <p:nvPr/>
        </p:nvGrpSpPr>
        <p:grpSpPr>
          <a:xfrm>
            <a:off x="555133" y="996871"/>
            <a:ext cx="5553473" cy="7709298"/>
            <a:chOff x="0" y="0"/>
            <a:chExt cx="5553471" cy="7709296"/>
          </a:xfrm>
        </p:grpSpPr>
        <p:pic>
          <p:nvPicPr>
            <p:cNvPr id="365" name="3023455-poster-p-volcano.jpg" descr="3023455-poster-p-volcano.jpg"/>
            <p:cNvPicPr>
              <a:picLocks noChangeAspect="1"/>
            </p:cNvPicPr>
            <p:nvPr/>
          </p:nvPicPr>
          <p:blipFill>
            <a:blip r:embed="rId3"/>
            <a:srcRect l="29831" r="29831"/>
            <a:stretch>
              <a:fillRect/>
            </a:stretch>
          </p:blipFill>
          <p:spPr>
            <a:xfrm>
              <a:off x="44450" y="44330"/>
              <a:ext cx="5464667" cy="76203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4" name="3023455-poster-p-volcano.jpg" descr="3023455-poster-p-volcano.jpg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5553472" cy="770929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Iceberg.jpg" descr="Iceber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826" y="-1"/>
            <a:ext cx="670926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What we see"/>
          <p:cNvSpPr txBox="1"/>
          <p:nvPr/>
        </p:nvSpPr>
        <p:spPr>
          <a:xfrm>
            <a:off x="631918" y="1363459"/>
            <a:ext cx="2098013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65024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What we see</a:t>
            </a:r>
          </a:p>
        </p:txBody>
      </p:sp>
      <p:sp>
        <p:nvSpPr>
          <p:cNvPr id="370" name="What’s the stress?"/>
          <p:cNvSpPr txBox="1"/>
          <p:nvPr/>
        </p:nvSpPr>
        <p:spPr>
          <a:xfrm>
            <a:off x="386684" y="4734927"/>
            <a:ext cx="258848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65024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What’s the stress?</a:t>
            </a:r>
          </a:p>
        </p:txBody>
      </p:sp>
      <p:sp>
        <p:nvSpPr>
          <p:cNvPr id="371" name="What are the strengths?"/>
          <p:cNvSpPr txBox="1"/>
          <p:nvPr/>
        </p:nvSpPr>
        <p:spPr>
          <a:xfrm>
            <a:off x="386684" y="6317679"/>
            <a:ext cx="258848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65024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What are the strengths?</a:t>
            </a:r>
          </a:p>
        </p:txBody>
      </p:sp>
      <p:sp>
        <p:nvSpPr>
          <p:cNvPr id="372" name="What do they need?"/>
          <p:cNvSpPr txBox="1"/>
          <p:nvPr/>
        </p:nvSpPr>
        <p:spPr>
          <a:xfrm>
            <a:off x="554347" y="7900431"/>
            <a:ext cx="2253154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65024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What do they need?</a:t>
            </a:r>
          </a:p>
        </p:txBody>
      </p:sp>
      <p:sp>
        <p:nvSpPr>
          <p:cNvPr id="373" name="What’s Happened?…"/>
          <p:cNvSpPr txBox="1"/>
          <p:nvPr/>
        </p:nvSpPr>
        <p:spPr>
          <a:xfrm>
            <a:off x="142276" y="2998868"/>
            <a:ext cx="3077296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650240">
              <a:defRPr sz="300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What’s Happened?</a:t>
            </a:r>
          </a:p>
          <a:p>
            <a:pPr defTabSz="650240">
              <a:defRPr sz="2600" i="1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(not “what’s wrong”)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Building the Windo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Building the Window</a:t>
            </a:r>
          </a:p>
        </p:txBody>
      </p:sp>
      <p:sp>
        <p:nvSpPr>
          <p:cNvPr id="378" name="Be curious - alway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48031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Be curious - always</a:t>
            </a:r>
          </a:p>
          <a:p>
            <a:pPr marL="248031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Validate</a:t>
            </a:r>
          </a:p>
          <a:p>
            <a:pPr marL="248031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Be predictable and routine</a:t>
            </a:r>
          </a:p>
          <a:p>
            <a:pPr marL="248031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Build routines around connection</a:t>
            </a:r>
          </a:p>
          <a:p>
            <a:pPr marL="248031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Think sensory!</a:t>
            </a:r>
          </a:p>
          <a:p>
            <a:pPr marL="248031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Teach about stress and how to manage it</a:t>
            </a:r>
          </a:p>
          <a:p>
            <a:pPr marL="248031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Be mindful and teach others to do the same</a:t>
            </a:r>
          </a:p>
          <a:p>
            <a:pPr marL="248031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Create spaces in your setting for caregivers to feel connected</a:t>
            </a:r>
          </a:p>
          <a:p>
            <a:pPr marL="248031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Look after yourself so you can look after them; so you can respond to them and not react to the lava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75" y="178331"/>
            <a:ext cx="12529249" cy="9396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Building Your Windo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Building Your Window</a:t>
            </a:r>
          </a:p>
        </p:txBody>
      </p:sp>
      <p:sp>
        <p:nvSpPr>
          <p:cNvPr id="383" name="Know what most worries you/where you are struggling. Don’t be afraid to naval gaze. Remember - Vulnerability brings joy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95275" indent="-295275" defTabSz="43815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Know what most worries you/where you are struggling. Don’t be afraid to naval gaze. Remember - Vulnerability brings joy.   </a:t>
            </a:r>
          </a:p>
          <a:p>
            <a:pPr marL="295275" indent="-295275" defTabSz="43815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Ask others for help and ideas. Work as a team </a:t>
            </a:r>
          </a:p>
          <a:p>
            <a:pPr marL="295275" indent="-295275" defTabSz="43815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Know your symptoms of burnout and keep an eye out for them. Early detection is key</a:t>
            </a:r>
          </a:p>
          <a:p>
            <a:pPr marL="295275" indent="-295275" defTabSz="43815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Think positively; Focus on strengths, not weaknesses</a:t>
            </a:r>
          </a:p>
          <a:p>
            <a:pPr marL="295275" indent="-295275" defTabSz="43815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Take care of your pyramid. Actively engage in self-care. Little bits add up</a:t>
            </a:r>
          </a:p>
          <a:p>
            <a:pPr marL="295275" indent="-295275" defTabSz="43815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Never forget the difference you make (understanding, leads to efficacy, leads to hope….it’s contagious too!)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Understanding Str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Understanding Stress</a:t>
            </a:r>
          </a:p>
        </p:txBody>
      </p:sp>
      <p:sp>
        <p:nvSpPr>
          <p:cNvPr id="334" name="Stress Response lives in our arousal system and is involved in numerous neural functions including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91338" indent="-291338" defTabSz="432308">
              <a:spcBef>
                <a:spcPts val="2600"/>
              </a:spcBef>
              <a:buBlip>
                <a:blip r:embed="rId2"/>
              </a:buBlip>
              <a:defRPr sz="2600"/>
            </a:pPr>
            <a:r>
              <a:t>Stress Response lives in our arousal system and is involved in numerous neural functions including:</a:t>
            </a:r>
          </a:p>
          <a:p>
            <a:pPr marL="582676" lvl="1" indent="-291338" defTabSz="432308">
              <a:spcBef>
                <a:spcPts val="2600"/>
              </a:spcBef>
              <a:buBlip>
                <a:blip r:embed="rId2"/>
              </a:buBlip>
              <a:defRPr sz="2600"/>
            </a:pPr>
            <a:r>
              <a:t>Hunger</a:t>
            </a:r>
          </a:p>
          <a:p>
            <a:pPr marL="582676" lvl="1" indent="-291338" defTabSz="432308">
              <a:spcBef>
                <a:spcPts val="2600"/>
              </a:spcBef>
              <a:buBlip>
                <a:blip r:embed="rId2"/>
              </a:buBlip>
              <a:defRPr sz="2600"/>
            </a:pPr>
            <a:r>
              <a:t>Novelty and Learning</a:t>
            </a:r>
          </a:p>
          <a:p>
            <a:pPr marL="582676" lvl="1" indent="-291338" defTabSz="432308">
              <a:spcBef>
                <a:spcPts val="2600"/>
              </a:spcBef>
              <a:buBlip>
                <a:blip r:embed="rId2"/>
              </a:buBlip>
              <a:defRPr sz="2600"/>
            </a:pPr>
            <a:r>
              <a:t>Transitions</a:t>
            </a:r>
          </a:p>
          <a:p>
            <a:pPr marL="582676" lvl="1" indent="-291338" defTabSz="432308">
              <a:spcBef>
                <a:spcPts val="2600"/>
              </a:spcBef>
              <a:buBlip>
                <a:blip r:embed="rId2"/>
              </a:buBlip>
              <a:defRPr sz="2600"/>
            </a:pPr>
            <a:r>
              <a:t>Challenges</a:t>
            </a:r>
          </a:p>
          <a:p>
            <a:pPr marL="291338" indent="-291338" defTabSz="432308">
              <a:spcBef>
                <a:spcPts val="2600"/>
              </a:spcBef>
              <a:buBlip>
                <a:blip r:embed="rId2"/>
              </a:buBlip>
              <a:defRPr sz="2600"/>
            </a:pPr>
            <a:r>
              <a:t>Some is needed to build resilience….no stress does not equal resilience</a:t>
            </a:r>
          </a:p>
          <a:p>
            <a:pPr marL="291338" indent="-291338" defTabSz="432308">
              <a:spcBef>
                <a:spcPts val="2600"/>
              </a:spcBef>
              <a:buBlip>
                <a:blip r:embed="rId2"/>
              </a:buBlip>
              <a:defRPr sz="2600"/>
            </a:pPr>
            <a:r>
              <a:t>Too much stress can significantly impact ability to regulate relationships and numerous brain functions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Determinants of Stress Capabil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Determinants of Stress Capability</a:t>
            </a:r>
          </a:p>
        </p:txBody>
      </p:sp>
      <p:sp>
        <p:nvSpPr>
          <p:cNvPr id="337" name="Genetic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6770" indent="-326770" defTabSz="484886">
              <a:spcBef>
                <a:spcPts val="2900"/>
              </a:spcBef>
              <a:buBlip>
                <a:blip r:embed="rId2"/>
              </a:buBlip>
              <a:defRPr sz="2900"/>
            </a:pPr>
            <a:r>
              <a:t>Genetics</a:t>
            </a:r>
          </a:p>
          <a:p>
            <a:pPr marL="326770" indent="-326770" defTabSz="484886">
              <a:spcBef>
                <a:spcPts val="2900"/>
              </a:spcBef>
              <a:buBlip>
                <a:blip r:embed="rId2"/>
              </a:buBlip>
              <a:defRPr sz="2900"/>
            </a:pPr>
            <a:r>
              <a:t>Epigenetics</a:t>
            </a:r>
          </a:p>
          <a:p>
            <a:pPr marL="326770" indent="-326770" defTabSz="484886">
              <a:spcBef>
                <a:spcPts val="2900"/>
              </a:spcBef>
              <a:buBlip>
                <a:blip r:embed="rId2"/>
              </a:buBlip>
              <a:defRPr sz="2900"/>
            </a:pPr>
            <a:r>
              <a:t>Intrauterine</a:t>
            </a:r>
          </a:p>
          <a:p>
            <a:pPr marL="326770" indent="-326770" defTabSz="484886">
              <a:spcBef>
                <a:spcPts val="2900"/>
              </a:spcBef>
              <a:buBlip>
                <a:blip r:embed="rId2"/>
              </a:buBlip>
              <a:defRPr sz="2900"/>
            </a:pPr>
            <a:r>
              <a:t>Early Childhood Experiences:</a:t>
            </a:r>
          </a:p>
          <a:p>
            <a:pPr marL="653541" lvl="1" indent="-326770" defTabSz="484886">
              <a:spcBef>
                <a:spcPts val="2900"/>
              </a:spcBef>
              <a:buBlip>
                <a:blip r:embed="rId2"/>
              </a:buBlip>
              <a:defRPr sz="2900"/>
            </a:pPr>
            <a:r>
              <a:t>Primary caregivers are external regulators for infants</a:t>
            </a:r>
          </a:p>
          <a:p>
            <a:pPr marL="653541" lvl="1" indent="-326770" defTabSz="484886">
              <a:spcBef>
                <a:spcPts val="2900"/>
              </a:spcBef>
              <a:buBlip>
                <a:blip r:embed="rId2"/>
              </a:buBlip>
              <a:defRPr sz="2900"/>
            </a:pPr>
            <a:r>
              <a:t>Predictable responses to stress help build flexibility and resilience</a:t>
            </a:r>
          </a:p>
          <a:p>
            <a:pPr marL="326770" indent="-326770" defTabSz="484886">
              <a:spcBef>
                <a:spcPts val="2900"/>
              </a:spcBef>
              <a:buBlip>
                <a:blip r:embed="rId2"/>
              </a:buBlip>
              <a:defRPr sz="2900"/>
            </a:pPr>
            <a:r>
              <a:t>Adverse Experiences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he Impact Of Too Much Str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Impact Of Too Much Stress</a:t>
            </a:r>
          </a:p>
        </p:txBody>
      </p:sp>
      <p:sp>
        <p:nvSpPr>
          <p:cNvPr id="340" name="How We Grow Our Brain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How We Grow Our Brains</a:t>
            </a:r>
          </a:p>
          <a:p>
            <a:pPr>
              <a:buBlip>
                <a:blip r:embed="rId3"/>
              </a:buBlip>
            </a:pPr>
            <a:r>
              <a:t>Altered stress response system: Stress, Cortisol, Amygdala’s, HPA, and Neurons</a:t>
            </a:r>
          </a:p>
          <a:p>
            <a:pPr>
              <a:buBlip>
                <a:blip r:embed="rId3"/>
              </a:buBlip>
            </a:pPr>
            <a:r>
              <a:t>The Role we Play as Builders and Regulators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itle 1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2052098"/>
          </a:xfrm>
          <a:prstGeom prst="rect">
            <a:avLst/>
          </a:prstGeom>
        </p:spPr>
        <p:txBody>
          <a:bodyPr/>
          <a:lstStyle/>
          <a:p>
            <a:r>
              <a:t>UnderstandingRegulation</a:t>
            </a:r>
          </a:p>
        </p:txBody>
      </p:sp>
      <p:pic>
        <p:nvPicPr>
          <p:cNvPr id="345" name="Content Placeholder 3" descr="Content Placeholder 3"/>
          <p:cNvPicPr>
            <a:picLocks noChangeAspect="1"/>
          </p:cNvPicPr>
          <p:nvPr/>
        </p:nvPicPr>
        <p:blipFill>
          <a:blip r:embed="rId2"/>
          <a:srcRect t="676" b="3027"/>
          <a:stretch>
            <a:fillRect/>
          </a:stretch>
        </p:blipFill>
        <p:spPr>
          <a:xfrm>
            <a:off x="976509" y="2184200"/>
            <a:ext cx="11051826" cy="66705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53" y="498041"/>
            <a:ext cx="11676693" cy="87575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itle 1"/>
          <p:cNvSpPr txBox="1">
            <a:spLocks noGrp="1"/>
          </p:cNvSpPr>
          <p:nvPr>
            <p:ph type="title" idx="4294967295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Window of Tolerance</a:t>
            </a:r>
          </a:p>
        </p:txBody>
      </p:sp>
      <p:pic>
        <p:nvPicPr>
          <p:cNvPr id="35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25" y="3087964"/>
            <a:ext cx="11359150" cy="538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5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31" y="-12849"/>
            <a:ext cx="13039061" cy="97792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ome Signs Kiddos Are Struggling with Their Window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7019">
                <a:effectLst>
                  <a:outerShdw blurRad="57150" dist="11430" dir="540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t>Some Signs Kiddos Are Struggling with Their Windows </a:t>
            </a:r>
          </a:p>
        </p:txBody>
      </p:sp>
      <p:sp>
        <p:nvSpPr>
          <p:cNvPr id="356" name="Running Awa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71500"/>
          <a:lstStyle/>
          <a:p>
            <a:pPr marL="330707" indent="-330707" defTabSz="490727">
              <a:spcBef>
                <a:spcPts val="3000"/>
              </a:spcBef>
              <a:buBlip>
                <a:blip r:embed="rId2"/>
              </a:buBlip>
              <a:defRPr sz="3024"/>
            </a:pPr>
            <a:r>
              <a:t>Running Away</a:t>
            </a:r>
          </a:p>
          <a:p>
            <a:pPr marL="330707" indent="-330707" defTabSz="490727">
              <a:spcBef>
                <a:spcPts val="3000"/>
              </a:spcBef>
              <a:buBlip>
                <a:blip r:embed="rId2"/>
              </a:buBlip>
              <a:defRPr sz="3024"/>
            </a:pPr>
            <a:r>
              <a:t>Triggered Aggression</a:t>
            </a:r>
          </a:p>
          <a:p>
            <a:pPr marL="330707" indent="-330707" defTabSz="490727">
              <a:spcBef>
                <a:spcPts val="3000"/>
              </a:spcBef>
              <a:buBlip>
                <a:blip r:embed="rId2"/>
              </a:buBlip>
              <a:defRPr sz="3024"/>
            </a:pPr>
            <a:r>
              <a:t>Defiance/Overly controlling behaviour </a:t>
            </a:r>
          </a:p>
          <a:p>
            <a:pPr marL="330707" indent="-330707" defTabSz="490727">
              <a:spcBef>
                <a:spcPts val="3000"/>
              </a:spcBef>
              <a:buBlip>
                <a:blip r:embed="rId2"/>
              </a:buBlip>
              <a:defRPr sz="3024"/>
            </a:pPr>
            <a:r>
              <a:t>Picking at Skin or Clothing </a:t>
            </a:r>
          </a:p>
          <a:p>
            <a:pPr marL="330707" indent="-330707" defTabSz="490727">
              <a:spcBef>
                <a:spcPts val="3000"/>
              </a:spcBef>
              <a:buBlip>
                <a:blip r:embed="rId2"/>
              </a:buBlip>
              <a:defRPr sz="3024"/>
            </a:pPr>
            <a:r>
              <a:t>Intense clinginess</a:t>
            </a:r>
          </a:p>
          <a:p>
            <a:pPr marL="330707" indent="-330707" defTabSz="490727">
              <a:spcBef>
                <a:spcPts val="3000"/>
              </a:spcBef>
              <a:buBlip>
                <a:blip r:embed="rId2"/>
              </a:buBlip>
              <a:defRPr sz="3024"/>
            </a:pPr>
            <a:r>
              <a:t>Self Harm</a:t>
            </a:r>
          </a:p>
          <a:p>
            <a:pPr marL="330707" indent="-330707" defTabSz="490727">
              <a:spcBef>
                <a:spcPts val="3000"/>
              </a:spcBef>
              <a:buBlip>
                <a:blip r:embed="rId2"/>
              </a:buBlip>
              <a:defRPr sz="3024"/>
            </a:pPr>
            <a:r>
              <a:t>Anticipatory Rejection</a:t>
            </a:r>
          </a:p>
          <a:p>
            <a:pPr marL="330707" indent="-330707" defTabSz="490727">
              <a:spcBef>
                <a:spcPts val="3000"/>
              </a:spcBef>
              <a:buBlip>
                <a:blip r:embed="rId2"/>
              </a:buBlip>
              <a:defRPr sz="3024"/>
            </a:pPr>
            <a:r>
              <a:t>Covering Eyes/Ears</a:t>
            </a:r>
          </a:p>
          <a:p>
            <a:pPr marL="330707" indent="-330707" defTabSz="490727">
              <a:spcBef>
                <a:spcPts val="3000"/>
              </a:spcBef>
              <a:buBlip>
                <a:blip r:embed="rId2"/>
              </a:buBlip>
              <a:defRPr sz="3024"/>
            </a:pPr>
            <a:r>
              <a:t>Hiding under tables/in closets</a:t>
            </a:r>
          </a:p>
          <a:p>
            <a:pPr marL="330707" indent="-330707" defTabSz="490727">
              <a:spcBef>
                <a:spcPts val="3000"/>
              </a:spcBef>
              <a:buBlip>
                <a:blip r:embed="rId2"/>
              </a:buBlip>
              <a:defRPr sz="3024"/>
            </a:pPr>
            <a:r>
              <a:t>High pitched Vocalizations</a:t>
            </a:r>
          </a:p>
          <a:p>
            <a:pPr marL="330707" indent="-330707" defTabSz="490727">
              <a:spcBef>
                <a:spcPts val="3000"/>
              </a:spcBef>
              <a:buBlip>
                <a:blip r:embed="rId2"/>
              </a:buBlip>
              <a:defRPr sz="3024"/>
            </a:pPr>
            <a:r>
              <a:t>Regressive Behaviours</a:t>
            </a:r>
          </a:p>
          <a:p>
            <a:pPr marL="330707" indent="-330707" defTabSz="490727">
              <a:spcBef>
                <a:spcPts val="3000"/>
              </a:spcBef>
              <a:buBlip>
                <a:blip r:embed="rId2"/>
              </a:buBlip>
              <a:defRPr sz="3024"/>
            </a:pPr>
            <a:r>
              <a:t>Lying</a:t>
            </a:r>
          </a:p>
          <a:p>
            <a:pPr marL="330707" indent="-330707" defTabSz="490727">
              <a:spcBef>
                <a:spcPts val="3000"/>
              </a:spcBef>
              <a:buBlip>
                <a:blip r:embed="rId2"/>
              </a:buBlip>
              <a:defRPr sz="3024"/>
            </a:pPr>
            <a:r>
              <a:t>Dissociation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Harmony">
  <a:themeElements>
    <a:clrScheme name="Harmony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E003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mony">
  <a:themeElements>
    <a:clrScheme name="Harmon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E003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468</Words>
  <Application>Microsoft Office PowerPoint</Application>
  <PresentationFormat>Custom</PresentationFormat>
  <Paragraphs>79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Harmony</vt:lpstr>
      <vt:lpstr>Caregiving in a Sometimes Stressful World: How to Recognize and Support Diverse Regulation Needs in Children</vt:lpstr>
      <vt:lpstr>Understanding Stress</vt:lpstr>
      <vt:lpstr>Determinants of Stress Capability</vt:lpstr>
      <vt:lpstr>The Impact Of Too Much Stress</vt:lpstr>
      <vt:lpstr>UnderstandingRegulation</vt:lpstr>
      <vt:lpstr>PowerPoint Presentation</vt:lpstr>
      <vt:lpstr>Window of Tolerance</vt:lpstr>
      <vt:lpstr>PowerPoint Presentation</vt:lpstr>
      <vt:lpstr>Some Signs Kiddos Are Struggling with Their Windows </vt:lpstr>
      <vt:lpstr>What Impacts their Windows?</vt:lpstr>
      <vt:lpstr>PowerPoint Presentation</vt:lpstr>
      <vt:lpstr>PowerPoint Presentation</vt:lpstr>
      <vt:lpstr>PowerPoint Presentation</vt:lpstr>
      <vt:lpstr>Building the Window</vt:lpstr>
      <vt:lpstr>PowerPoint Presentation</vt:lpstr>
      <vt:lpstr>Building Your Window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Caregiving in a Sometimes Stressful World: How to Recognize and Support Diverse Regulation Needs in Children</dc:title>
  <cp:lastModifiedBy>khmcleod@gmail.com</cp:lastModifiedBy>
  <cp:revision>10</cp:revision>
  <dcterms:modified xsi:type="dcterms:W3CDTF">2024-02-08T20:48:01Z</dcterms:modified>
</cp:coreProperties>
</file>