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5"/>
    <p:sldMasterId id="2147483683" r:id="rId6"/>
    <p:sldMasterId id="214748368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Lst>
  <p:sldSz cy="5143500" cx="9144000"/>
  <p:notesSz cx="6858000" cy="9144000"/>
  <p:embeddedFontLst>
    <p:embeddedFont>
      <p:font typeface="PT Sans Narrow"/>
      <p:regular r:id="rId88"/>
      <p:bold r:id="rId89"/>
    </p:embeddedFont>
    <p:embeddedFont>
      <p:font typeface="Fira Sans Extra Condensed Medium"/>
      <p:regular r:id="rId90"/>
      <p:bold r:id="rId91"/>
      <p:italic r:id="rId92"/>
      <p:boldItalic r:id="rId93"/>
    </p:embeddedFont>
    <p:embeddedFont>
      <p:font typeface="Candara"/>
      <p:regular r:id="rId94"/>
      <p:bold r:id="rId95"/>
      <p:italic r:id="rId96"/>
      <p:boldItalic r:id="rId97"/>
    </p:embeddedFont>
    <p:embeddedFont>
      <p:font typeface="Fira Sans"/>
      <p:regular r:id="rId98"/>
      <p:bold r:id="rId99"/>
      <p:italic r:id="rId100"/>
      <p:boldItalic r:id="rId101"/>
    </p:embeddedFont>
    <p:embeddedFont>
      <p:font typeface="Open Sans"/>
      <p:regular r:id="rId102"/>
      <p:bold r:id="rId103"/>
      <p:italic r:id="rId104"/>
      <p:boldItalic r:id="rId10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A12177C-9479-4F24-BEAC-C5C795EA621E}">
  <a:tblStyle styleId="{1A12177C-9479-4F24-BEAC-C5C795EA621E}"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D069187-2AC3-4BB9-9F05-447212EED803}" styleName="Table_1">
    <a:wholeTbl>
      <a:tcTxStyle>
        <a:font>
          <a:latin typeface="Arial"/>
          <a:ea typeface="Arial"/>
          <a:cs typeface="Arial"/>
        </a:font>
        <a:srgbClr val="000000"/>
      </a:tcTxStyle>
      <a:tcStyle>
        <a:tcBdr>
          <a:left>
            <a:ln cap="flat" cmpd="sng" w="9525">
              <a:solidFill>
                <a:srgbClr val="000000"/>
              </a:solidFill>
              <a:prstDash val="solid"/>
              <a:round/>
              <a:headEnd len="sm" w="sm" type="none"/>
              <a:tailEnd len="sm" w="sm" type="none"/>
            </a:ln>
          </a:left>
          <a:right>
            <a:ln cap="flat" cmpd="sng" w="9525">
              <a:solidFill>
                <a:srgbClr val="000000"/>
              </a:solidFill>
              <a:prstDash val="solid"/>
              <a:round/>
              <a:headEnd len="sm" w="sm" type="none"/>
              <a:tailEnd len="sm" w="sm" type="none"/>
            </a:ln>
          </a:right>
          <a:top>
            <a:ln cap="flat" cmpd="sng" w="9525">
              <a:solidFill>
                <a:srgbClr val="000000"/>
              </a:solidFill>
              <a:prstDash val="solid"/>
              <a:round/>
              <a:headEnd len="sm" w="sm" type="none"/>
              <a:tailEnd len="sm" w="sm" type="none"/>
            </a:ln>
          </a:top>
          <a:bottom>
            <a:ln cap="flat" cmpd="sng" w="9525">
              <a:solidFill>
                <a:srgbClr val="000000"/>
              </a:solidFill>
              <a:prstDash val="solid"/>
              <a:round/>
              <a:headEnd len="sm" w="sm" type="none"/>
              <a:tailEnd len="sm" w="sm" type="none"/>
            </a:ln>
          </a:bottom>
          <a:insideH>
            <a:ln cap="flat" cmpd="sng" w="9525">
              <a:solidFill>
                <a:srgbClr val="000000"/>
              </a:solidFill>
              <a:prstDash val="solid"/>
              <a:round/>
              <a:headEnd len="sm" w="sm" type="none"/>
              <a:tailEnd len="sm" w="sm" type="none"/>
            </a:ln>
          </a:insideH>
          <a:insideV>
            <a:ln cap="flat" cmpd="sng" w="9525">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5" Type="http://schemas.openxmlformats.org/officeDocument/2006/relationships/font" Target="fonts/OpenSans-boldItalic.fntdata"/><Relationship Id="rId104" Type="http://schemas.openxmlformats.org/officeDocument/2006/relationships/font" Target="fonts/OpenSans-italic.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OpenSans-bold.fntdata"/><Relationship Id="rId102" Type="http://schemas.openxmlformats.org/officeDocument/2006/relationships/font" Target="fonts/OpenSans-regular.fntdata"/><Relationship Id="rId101" Type="http://schemas.openxmlformats.org/officeDocument/2006/relationships/font" Target="fonts/FiraSans-boldItalic.fntdata"/><Relationship Id="rId100" Type="http://schemas.openxmlformats.org/officeDocument/2006/relationships/font" Target="fonts/FiraSans-italic.fntdata"/><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font" Target="fonts/Candara-bold.fntdata"/><Relationship Id="rId94" Type="http://schemas.openxmlformats.org/officeDocument/2006/relationships/font" Target="fonts/Candara-regular.fntdata"/><Relationship Id="rId97" Type="http://schemas.openxmlformats.org/officeDocument/2006/relationships/font" Target="fonts/Candara-boldItalic.fntdata"/><Relationship Id="rId96" Type="http://schemas.openxmlformats.org/officeDocument/2006/relationships/font" Target="fonts/Candara-italic.fntdata"/><Relationship Id="rId11" Type="http://schemas.openxmlformats.org/officeDocument/2006/relationships/slide" Target="slides/slide3.xml"/><Relationship Id="rId99" Type="http://schemas.openxmlformats.org/officeDocument/2006/relationships/font" Target="fonts/FiraSans-bold.fntdata"/><Relationship Id="rId10" Type="http://schemas.openxmlformats.org/officeDocument/2006/relationships/slide" Target="slides/slide2.xml"/><Relationship Id="rId98" Type="http://schemas.openxmlformats.org/officeDocument/2006/relationships/font" Target="fonts/FiraSans-regular.fntdata"/><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font" Target="fonts/FiraSansExtraCondensedMedium-bold.fntdata"/><Relationship Id="rId90" Type="http://schemas.openxmlformats.org/officeDocument/2006/relationships/font" Target="fonts/FiraSansExtraCondensedMedium-regular.fntdata"/><Relationship Id="rId93" Type="http://schemas.openxmlformats.org/officeDocument/2006/relationships/font" Target="fonts/FiraSansExtraCondensedMedium-boldItalic.fntdata"/><Relationship Id="rId92" Type="http://schemas.openxmlformats.org/officeDocument/2006/relationships/font" Target="fonts/FiraSansExtraCondensedMedium-italic.fntdata"/><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font" Target="fonts/PTSansNarrow-regular.fntdata"/><Relationship Id="rId87" Type="http://schemas.openxmlformats.org/officeDocument/2006/relationships/slide" Target="slides/slide79.xml"/><Relationship Id="rId89" Type="http://schemas.openxmlformats.org/officeDocument/2006/relationships/font" Target="fonts/PTSansNarrow-bold.fntdata"/><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23a9a25ffd9_2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23a9a25ffd9_2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52eea2def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2652eea2def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Arousal high, need to regulate to gain back function of pre-front cortex. What is arousal and reg?</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3ad0288371_0_3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0" name="Google Shape;330;g23ad0288371_0_3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staff it is our duty to assist those we are incharge of to manage the energy they bring into the camp space.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3ad0288371_0_4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23ad0288371_0_4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3ad0288371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23ad0288371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do we identify an arousal state. Lets talk about the levels of arousal</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3ad0288371_0_5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3ad0288371_0_5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3ad0288371_0_6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23ad0288371_0_6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Arousal fluctuates throughout the day. We are constantly trying to keep ourselves within the window of tolerance.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3ad0288371_0_1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3ad0288371_0_1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3ad0288371_0_7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3ad0288371_0_7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Keep ourselves in the window of tolerance so we can rest and digest.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3ad0288371_0_7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23ad0288371_0_7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Screaming at someone because they put a spoon in the wrong drawer vs. screaming at someone to watch out for the bear.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3a9a25ffd9_0_1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23a9a25ffd9_0_1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3a9a25ffd9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23a9a25ffd9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23ad0288371_0_8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23ad0288371_0_8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3ad0288371_0_8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3ad0288371_0_8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3ad0288371_0_9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23ad0288371_0_9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23a9a25ffd9_0_5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23a9a25ffd9_0_5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2652eea2def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2" name="Google Shape;482;g2652eea2def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2652eea2def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2652eea2def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3ad0288371_0_19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23ad0288371_0_19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3ad0288371_0_2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23ad0288371_0_2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Subtle signs of dysregulation</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23ad0288371_0_20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23ad0288371_0_2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3ad0288371_0_8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23ad0288371_0_8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652eea2de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2652eea2de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23ad0288371_0_2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23ad0288371_0_2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3ad0288371_0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23ad0288371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23ad0288371_0_1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23ad0288371_0_1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23ad0288371_0_1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23ad0288371_0_1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3ad0288371_0_10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23ad0288371_0_10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3ad0288371_0_1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3ad0288371_0_1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23ad0288371_0_1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23ad0288371_0_1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23ad0288371_0_16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23ad0288371_0_16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23ad0288371_0_17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23ad0288371_0_17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g2652eea2def_0_3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6" name="Google Shape;596;g2652eea2def_0_3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3ad0288371_0_18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3ad0288371_0_18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23ad0288371_0_1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23ad0288371_0_1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23ad0288371_0_19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23ad0288371_0_1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g23ad0288371_0_2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8" name="Google Shape;628;g23ad0288371_0_22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23ad0288371_0_23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9" name="Google Shape;639;g23ad0288371_0_23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3ad0288371_0_2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23ad0288371_0_2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g2652fecb448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3" name="Google Shape;653;g2652fecb448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g23ad0288371_0_2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1" name="Google Shape;661;g23ad0288371_0_2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3ad0288371_0_26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3ad0288371_0_26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23ad0288371_0_26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23ad0288371_0_26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23ad0288371_0_27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23ad0288371_0_27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3ad028837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23ad028837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g23ad0288371_0_28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0" name="Google Shape;700;g23ad0288371_0_28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23ad0288371_0_2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23ad0288371_0_2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23ad0288371_0_28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0" name="Google Shape;720;g23ad0288371_0_28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23ad0288371_0_29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3" name="Google Shape;733;g23ad0288371_0_29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23ad0288371_0_29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23ad0288371_0_29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3ad0288371_0_39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23ad0288371_0_39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23ad0288371_0_42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9" name="Google Shape;759;g23ad0288371_0_4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g23ad0288371_0_4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6" name="Google Shape;766;g23ad0288371_0_4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g23ad0288371_0_40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4" name="Google Shape;774;g23ad0288371_0_40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23ad0288371_0_39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23ad0288371_0_39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3ad0288371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3ad0288371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Describe areas of brain. Then discuss what brainstem does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3ad0288371_0_3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23ad0288371_0_3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g23ad0288371_0_32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7" name="Google Shape;807;g23ad0288371_0_32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23ad0288371_0_34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23ad0288371_0_34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23ad0288371_0_34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23ad0288371_0_34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70000"/>
              </a:lnSpc>
              <a:spcBef>
                <a:spcPts val="0"/>
              </a:spcBef>
              <a:spcAft>
                <a:spcPts val="0"/>
              </a:spcAft>
              <a:buClr>
                <a:schemeClr val="dk1"/>
              </a:buClr>
              <a:buSzPts val="1100"/>
              <a:buFont typeface="Arial"/>
              <a:buNone/>
            </a:pPr>
            <a:r>
              <a:rPr lang="en">
                <a:solidFill>
                  <a:srgbClr val="333333"/>
                </a:solidFill>
                <a:highlight>
                  <a:srgbClr val="FFFFFF"/>
                </a:highlight>
              </a:rPr>
              <a:t>It is not spontaneous, or unconscious but requires forethought – what the message will be and how you will get it across.</a:t>
            </a:r>
            <a:endParaRPr>
              <a:solidFill>
                <a:srgbClr val="333333"/>
              </a:solidFill>
              <a:highlight>
                <a:srgbClr val="FFFFFF"/>
              </a:highlight>
            </a:endParaRPr>
          </a:p>
          <a:p>
            <a:pPr indent="0" lvl="0" marL="0" rtl="0" algn="l">
              <a:spcBef>
                <a:spcPts val="190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23ad0288371_0_35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23ad0288371_0_35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Threat response flows from the brain stem, through the limbic system (processing emotion), up to the cortex. Body already reacting before cortex is aware that a possible threat is present.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6" name="Shape 846"/>
        <p:cNvGrpSpPr/>
        <p:nvPr/>
      </p:nvGrpSpPr>
      <p:grpSpPr>
        <a:xfrm>
          <a:off x="0" y="0"/>
          <a:ext cx="0" cy="0"/>
          <a:chOff x="0" y="0"/>
          <a:chExt cx="0" cy="0"/>
        </a:xfrm>
      </p:grpSpPr>
      <p:sp>
        <p:nvSpPr>
          <p:cNvPr id="847" name="Google Shape;847;g23ad0288371_0_36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8" name="Google Shape;848;g23ad0288371_0_36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652fecb448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1" name="Google Shape;861;g2652fecb448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23e2f29fc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1" name="Google Shape;871;g23e2f29fc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4D5156"/>
                </a:solidFill>
                <a:highlight>
                  <a:srgbClr val="FFFFFF"/>
                </a:highlight>
              </a:rPr>
              <a:t>Four critical areas of brain functioning are also scored on the NMT metric: </a:t>
            </a:r>
            <a:r>
              <a:rPr lang="en" sz="1200">
                <a:solidFill>
                  <a:srgbClr val="040C28"/>
                </a:solidFill>
              </a:rPr>
              <a:t>sensory integration, self-regulation, relational function, and cognition</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23ad0288371_0_37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23ad0288371_0_37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3ad0288371_0_39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5" name="Google Shape;885;g23ad0288371_0_39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3a9a25ffd9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3a9a25ffd9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3ad0288371_0_36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23ad0288371_0_36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3ad0288371_0_10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9" name="Google Shape;899;g23ad0288371_0_10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Collect and reflect.</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3ad0288371_0_1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23ad0288371_0_1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23ad0288371_0_1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23ad0288371_0_1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23e2f29fcb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23e2f29fcb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3e2f29fcb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9" name="Google Shape;939;g23e2f29fcb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3ad0288371_0_30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23ad0288371_0_30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1" name="Shape 951"/>
        <p:cNvGrpSpPr/>
        <p:nvPr/>
      </p:nvGrpSpPr>
      <p:grpSpPr>
        <a:xfrm>
          <a:off x="0" y="0"/>
          <a:ext cx="0" cy="0"/>
          <a:chOff x="0" y="0"/>
          <a:chExt cx="0" cy="0"/>
        </a:xfrm>
      </p:grpSpPr>
      <p:sp>
        <p:nvSpPr>
          <p:cNvPr id="952" name="Google Shape;952;g2429d82e7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3" name="Google Shape;953;g2429d82e7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7" name="Shape 957"/>
        <p:cNvGrpSpPr/>
        <p:nvPr/>
      </p:nvGrpSpPr>
      <p:grpSpPr>
        <a:xfrm>
          <a:off x="0" y="0"/>
          <a:ext cx="0" cy="0"/>
          <a:chOff x="0" y="0"/>
          <a:chExt cx="0" cy="0"/>
        </a:xfrm>
      </p:grpSpPr>
      <p:sp>
        <p:nvSpPr>
          <p:cNvPr id="958" name="Google Shape;958;g23ad0288371_0_31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9" name="Google Shape;959;g23ad0288371_0_31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g23ad0288371_0_3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5" name="Google Shape;965;g23ad0288371_0_3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23ad0288371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5" name="Google Shape;265;g23ad0288371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One areas shuts off while the other is enabled. Causing 4 f’s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652eea2def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652eea2def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14"/>
          <p:cNvSpPr txBox="1"/>
          <p:nvPr>
            <p:ph type="ctrTitle"/>
          </p:nvPr>
        </p:nvSpPr>
        <p:spPr>
          <a:xfrm>
            <a:off x="1076529" y="1170688"/>
            <a:ext cx="4392000" cy="2052600"/>
          </a:xfrm>
          <a:prstGeom prst="rect">
            <a:avLst/>
          </a:prstGeom>
        </p:spPr>
        <p:txBody>
          <a:bodyPr anchorCtr="0" anchor="b" bIns="91425" lIns="91425" spcFirstLastPara="1" rIns="91425" wrap="square" tIns="91425">
            <a:noAutofit/>
          </a:bodyPr>
          <a:lstStyle>
            <a:lvl1pPr lvl="0" rtl="0" algn="l">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5" name="Google Shape;55;p14"/>
          <p:cNvSpPr txBox="1"/>
          <p:nvPr>
            <p:ph idx="1" type="subTitle"/>
          </p:nvPr>
        </p:nvSpPr>
        <p:spPr>
          <a:xfrm>
            <a:off x="1076525" y="3260238"/>
            <a:ext cx="3171600" cy="792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2800"/>
              <a:buNone/>
              <a:defRPr sz="1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6" name="Google Shape;56;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7" name="Shape 57"/>
        <p:cNvGrpSpPr/>
        <p:nvPr/>
      </p:nvGrpSpPr>
      <p:grpSpPr>
        <a:xfrm>
          <a:off x="0" y="0"/>
          <a:ext cx="0" cy="0"/>
          <a:chOff x="0" y="0"/>
          <a:chExt cx="0" cy="0"/>
        </a:xfrm>
      </p:grpSpPr>
      <p:sp>
        <p:nvSpPr>
          <p:cNvPr id="58" name="Google Shape;58;p15"/>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9" name="Google Shape;59;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0" name="Shape 60"/>
        <p:cNvGrpSpPr/>
        <p:nvPr/>
      </p:nvGrpSpPr>
      <p:grpSpPr>
        <a:xfrm>
          <a:off x="0" y="0"/>
          <a:ext cx="0" cy="0"/>
          <a:chOff x="0" y="0"/>
          <a:chExt cx="0" cy="0"/>
        </a:xfrm>
      </p:grpSpPr>
      <p:sp>
        <p:nvSpPr>
          <p:cNvPr id="61" name="Google Shape;61;p16"/>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2" name="Google Shape;62;p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spcBef>
                <a:spcPts val="1600"/>
              </a:spcBef>
              <a:spcAft>
                <a:spcPts val="0"/>
              </a:spcAft>
              <a:buSzPts val="12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304800" lvl="4" marL="2286000" rtl="0">
              <a:spcBef>
                <a:spcPts val="1600"/>
              </a:spcBef>
              <a:spcAft>
                <a:spcPts val="0"/>
              </a:spcAft>
              <a:buSzPts val="1200"/>
              <a:buChar char="○"/>
              <a:defRPr/>
            </a:lvl5pPr>
            <a:lvl6pPr indent="-304800" lvl="5" marL="2743200" rtl="0">
              <a:spcBef>
                <a:spcPts val="1600"/>
              </a:spcBef>
              <a:spcAft>
                <a:spcPts val="0"/>
              </a:spcAft>
              <a:buSzPts val="1200"/>
              <a:buChar char="■"/>
              <a:defRPr/>
            </a:lvl6pPr>
            <a:lvl7pPr indent="-304800" lvl="6" marL="3200400" rtl="0">
              <a:spcBef>
                <a:spcPts val="1600"/>
              </a:spcBef>
              <a:spcAft>
                <a:spcPts val="0"/>
              </a:spcAft>
              <a:buSzPts val="1200"/>
              <a:buChar char="●"/>
              <a:defRPr/>
            </a:lvl7pPr>
            <a:lvl8pPr indent="-304800" lvl="7" marL="3657600" rtl="0">
              <a:spcBef>
                <a:spcPts val="1600"/>
              </a:spcBef>
              <a:spcAft>
                <a:spcPts val="0"/>
              </a:spcAft>
              <a:buSzPts val="1200"/>
              <a:buChar char="○"/>
              <a:defRPr/>
            </a:lvl8pPr>
            <a:lvl9pPr indent="-304800" lvl="8" marL="4114800" rtl="0">
              <a:spcBef>
                <a:spcPts val="1600"/>
              </a:spcBef>
              <a:spcAft>
                <a:spcPts val="1600"/>
              </a:spcAft>
              <a:buSzPts val="1200"/>
              <a:buChar char="■"/>
              <a:defRPr/>
            </a:lvl9pPr>
          </a:lstStyle>
          <a:p/>
        </p:txBody>
      </p:sp>
      <p:sp>
        <p:nvSpPr>
          <p:cNvPr id="63" name="Google Shape;63;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4" name="Shape 64"/>
        <p:cNvGrpSpPr/>
        <p:nvPr/>
      </p:nvGrpSpPr>
      <p:grpSpPr>
        <a:xfrm>
          <a:off x="0" y="0"/>
          <a:ext cx="0" cy="0"/>
          <a:chOff x="0" y="0"/>
          <a:chExt cx="0" cy="0"/>
        </a:xfrm>
      </p:grpSpPr>
      <p:sp>
        <p:nvSpPr>
          <p:cNvPr id="65" name="Google Shape;65;p17"/>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6" name="Google Shape;66;p1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7" name="Google Shape;67;p17"/>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Google Shape;68;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18"/>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p15:guide id="1" orient="horz" pos="2937">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2" name="Shape 72"/>
        <p:cNvGrpSpPr/>
        <p:nvPr/>
      </p:nvGrpSpPr>
      <p:grpSpPr>
        <a:xfrm>
          <a:off x="0" y="0"/>
          <a:ext cx="0" cy="0"/>
          <a:chOff x="0" y="0"/>
          <a:chExt cx="0" cy="0"/>
        </a:xfrm>
      </p:grpSpPr>
      <p:sp>
        <p:nvSpPr>
          <p:cNvPr id="73" name="Google Shape;73;p19"/>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4" name="Google Shape;74;p19"/>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5" name="Google Shape;75;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6" name="Shape 76"/>
        <p:cNvGrpSpPr/>
        <p:nvPr/>
      </p:nvGrpSpPr>
      <p:grpSpPr>
        <a:xfrm>
          <a:off x="0" y="0"/>
          <a:ext cx="0" cy="0"/>
          <a:chOff x="0" y="0"/>
          <a:chExt cx="0" cy="0"/>
        </a:xfrm>
      </p:grpSpPr>
      <p:sp>
        <p:nvSpPr>
          <p:cNvPr id="77" name="Google Shape;77;p20"/>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8" name="Google Shape;78;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79" name="Shape 79"/>
        <p:cNvGrpSpPr/>
        <p:nvPr/>
      </p:nvGrpSpPr>
      <p:grpSpPr>
        <a:xfrm>
          <a:off x="0" y="0"/>
          <a:ext cx="0" cy="0"/>
          <a:chOff x="0" y="0"/>
          <a:chExt cx="0" cy="0"/>
        </a:xfrm>
      </p:grpSpPr>
      <p:sp>
        <p:nvSpPr>
          <p:cNvPr id="80" name="Google Shape;80;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2" name="Google Shape;82;p21"/>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3" name="Google Shape;83;p2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04800" lvl="0" marL="457200" rtl="0">
              <a:spcBef>
                <a:spcPts val="0"/>
              </a:spcBef>
              <a:spcAft>
                <a:spcPts val="0"/>
              </a:spcAft>
              <a:buSzPts val="1200"/>
              <a:buChar char="●"/>
              <a:defRPr/>
            </a:lvl1pPr>
            <a:lvl2pPr indent="-304800" lvl="1" marL="914400" rtl="0">
              <a:spcBef>
                <a:spcPts val="1600"/>
              </a:spcBef>
              <a:spcAft>
                <a:spcPts val="0"/>
              </a:spcAft>
              <a:buSzPts val="1200"/>
              <a:buChar char="○"/>
              <a:defRPr/>
            </a:lvl2pPr>
            <a:lvl3pPr indent="-304800" lvl="2" marL="1371600" rtl="0">
              <a:spcBef>
                <a:spcPts val="1600"/>
              </a:spcBef>
              <a:spcAft>
                <a:spcPts val="0"/>
              </a:spcAft>
              <a:buSzPts val="1200"/>
              <a:buChar char="■"/>
              <a:defRPr/>
            </a:lvl3pPr>
            <a:lvl4pPr indent="-304800" lvl="3" marL="1828800" rtl="0">
              <a:spcBef>
                <a:spcPts val="1600"/>
              </a:spcBef>
              <a:spcAft>
                <a:spcPts val="0"/>
              </a:spcAft>
              <a:buSzPts val="1200"/>
              <a:buChar char="●"/>
              <a:defRPr/>
            </a:lvl4pPr>
            <a:lvl5pPr indent="-304800" lvl="4" marL="2286000" rtl="0">
              <a:spcBef>
                <a:spcPts val="1600"/>
              </a:spcBef>
              <a:spcAft>
                <a:spcPts val="0"/>
              </a:spcAft>
              <a:buSzPts val="1200"/>
              <a:buChar char="○"/>
              <a:defRPr/>
            </a:lvl5pPr>
            <a:lvl6pPr indent="-304800" lvl="5" marL="2743200" rtl="0">
              <a:spcBef>
                <a:spcPts val="1600"/>
              </a:spcBef>
              <a:spcAft>
                <a:spcPts val="0"/>
              </a:spcAft>
              <a:buSzPts val="1200"/>
              <a:buChar char="■"/>
              <a:defRPr/>
            </a:lvl6pPr>
            <a:lvl7pPr indent="-304800" lvl="6" marL="3200400" rtl="0">
              <a:spcBef>
                <a:spcPts val="1600"/>
              </a:spcBef>
              <a:spcAft>
                <a:spcPts val="0"/>
              </a:spcAft>
              <a:buSzPts val="1200"/>
              <a:buChar char="●"/>
              <a:defRPr/>
            </a:lvl7pPr>
            <a:lvl8pPr indent="-304800" lvl="7" marL="3657600" rtl="0">
              <a:spcBef>
                <a:spcPts val="1600"/>
              </a:spcBef>
              <a:spcAft>
                <a:spcPts val="0"/>
              </a:spcAft>
              <a:buSzPts val="1200"/>
              <a:buChar char="○"/>
              <a:defRPr/>
            </a:lvl8pPr>
            <a:lvl9pPr indent="-304800" lvl="8" marL="4114800" rtl="0">
              <a:spcBef>
                <a:spcPts val="1600"/>
              </a:spcBef>
              <a:spcAft>
                <a:spcPts val="1600"/>
              </a:spcAft>
              <a:buSzPts val="1200"/>
              <a:buChar char="■"/>
              <a:defRPr/>
            </a:lvl9pPr>
          </a:lstStyle>
          <a:p/>
        </p:txBody>
      </p:sp>
      <p:sp>
        <p:nvSpPr>
          <p:cNvPr id="84" name="Google Shape;84;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5" name="Shape 85"/>
        <p:cNvGrpSpPr/>
        <p:nvPr/>
      </p:nvGrpSpPr>
      <p:grpSpPr>
        <a:xfrm>
          <a:off x="0" y="0"/>
          <a:ext cx="0" cy="0"/>
          <a:chOff x="0" y="0"/>
          <a:chExt cx="0" cy="0"/>
        </a:xfrm>
      </p:grpSpPr>
      <p:sp>
        <p:nvSpPr>
          <p:cNvPr id="86" name="Google Shape;86;p22"/>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200"/>
              <a:buNone/>
              <a:defRPr/>
            </a:lvl1pPr>
          </a:lstStyle>
          <a:p/>
        </p:txBody>
      </p:sp>
      <p:sp>
        <p:nvSpPr>
          <p:cNvPr id="87" name="Google Shape;87;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88" name="Shape 88"/>
        <p:cNvGrpSpPr/>
        <p:nvPr/>
      </p:nvGrpSpPr>
      <p:grpSpPr>
        <a:xfrm>
          <a:off x="0" y="0"/>
          <a:ext cx="0" cy="0"/>
          <a:chOff x="0" y="0"/>
          <a:chExt cx="0" cy="0"/>
        </a:xfrm>
      </p:grpSpPr>
      <p:sp>
        <p:nvSpPr>
          <p:cNvPr id="89" name="Google Shape;89;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0" name="Google Shape;90;p23"/>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04800" lvl="0" marL="457200" rtl="0" algn="ctr">
              <a:spcBef>
                <a:spcPts val="0"/>
              </a:spcBef>
              <a:spcAft>
                <a:spcPts val="0"/>
              </a:spcAft>
              <a:buSzPts val="1200"/>
              <a:buChar char="●"/>
              <a:defRPr/>
            </a:lvl1pPr>
            <a:lvl2pPr indent="-304800" lvl="1" marL="914400" rtl="0" algn="ctr">
              <a:spcBef>
                <a:spcPts val="1600"/>
              </a:spcBef>
              <a:spcAft>
                <a:spcPts val="0"/>
              </a:spcAft>
              <a:buSzPts val="1200"/>
              <a:buChar char="○"/>
              <a:defRPr/>
            </a:lvl2pPr>
            <a:lvl3pPr indent="-304800" lvl="2" marL="1371600" rtl="0" algn="ctr">
              <a:spcBef>
                <a:spcPts val="1600"/>
              </a:spcBef>
              <a:spcAft>
                <a:spcPts val="0"/>
              </a:spcAft>
              <a:buSzPts val="1200"/>
              <a:buChar char="■"/>
              <a:defRPr/>
            </a:lvl3pPr>
            <a:lvl4pPr indent="-304800" lvl="3" marL="1828800" rtl="0" algn="ctr">
              <a:spcBef>
                <a:spcPts val="1600"/>
              </a:spcBef>
              <a:spcAft>
                <a:spcPts val="0"/>
              </a:spcAft>
              <a:buSzPts val="1200"/>
              <a:buChar char="●"/>
              <a:defRPr/>
            </a:lvl4pPr>
            <a:lvl5pPr indent="-304800" lvl="4" marL="2286000" rtl="0" algn="ctr">
              <a:spcBef>
                <a:spcPts val="1600"/>
              </a:spcBef>
              <a:spcAft>
                <a:spcPts val="0"/>
              </a:spcAft>
              <a:buSzPts val="1200"/>
              <a:buChar char="○"/>
              <a:defRPr/>
            </a:lvl5pPr>
            <a:lvl6pPr indent="-304800" lvl="5" marL="2743200" rtl="0" algn="ctr">
              <a:spcBef>
                <a:spcPts val="1600"/>
              </a:spcBef>
              <a:spcAft>
                <a:spcPts val="0"/>
              </a:spcAft>
              <a:buSzPts val="1200"/>
              <a:buChar char="■"/>
              <a:defRPr/>
            </a:lvl6pPr>
            <a:lvl7pPr indent="-304800" lvl="6" marL="3200400" rtl="0" algn="ctr">
              <a:spcBef>
                <a:spcPts val="1600"/>
              </a:spcBef>
              <a:spcAft>
                <a:spcPts val="0"/>
              </a:spcAft>
              <a:buSzPts val="1200"/>
              <a:buChar char="●"/>
              <a:defRPr/>
            </a:lvl7pPr>
            <a:lvl8pPr indent="-304800" lvl="7" marL="3657600" rtl="0" algn="ctr">
              <a:spcBef>
                <a:spcPts val="1600"/>
              </a:spcBef>
              <a:spcAft>
                <a:spcPts val="0"/>
              </a:spcAft>
              <a:buSzPts val="1200"/>
              <a:buChar char="○"/>
              <a:defRPr/>
            </a:lvl8pPr>
            <a:lvl9pPr indent="-304800" lvl="8" marL="4114800" rtl="0" algn="ctr">
              <a:spcBef>
                <a:spcPts val="1600"/>
              </a:spcBef>
              <a:spcAft>
                <a:spcPts val="1600"/>
              </a:spcAft>
              <a:buSzPts val="1200"/>
              <a:buChar char="■"/>
              <a:defRPr/>
            </a:lvl9pPr>
          </a:lstStyle>
          <a:p/>
        </p:txBody>
      </p:sp>
      <p:sp>
        <p:nvSpPr>
          <p:cNvPr id="91" name="Google Shape;9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2" name="Shape 92"/>
        <p:cNvGrpSpPr/>
        <p:nvPr/>
      </p:nvGrpSpPr>
      <p:grpSpPr>
        <a:xfrm>
          <a:off x="0" y="0"/>
          <a:ext cx="0" cy="0"/>
          <a:chOff x="0" y="0"/>
          <a:chExt cx="0" cy="0"/>
        </a:xfrm>
      </p:grpSpPr>
      <p:sp>
        <p:nvSpPr>
          <p:cNvPr id="93" name="Google Shape;9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4" name="Shape 94"/>
        <p:cNvGrpSpPr/>
        <p:nvPr/>
      </p:nvGrpSpPr>
      <p:grpSpPr>
        <a:xfrm>
          <a:off x="0" y="0"/>
          <a:ext cx="0" cy="0"/>
          <a:chOff x="0" y="0"/>
          <a:chExt cx="0" cy="0"/>
        </a:xfrm>
      </p:grpSpPr>
      <p:sp>
        <p:nvSpPr>
          <p:cNvPr id="95" name="Google Shape;95;p25"/>
          <p:cNvSpPr txBox="1"/>
          <p:nvPr>
            <p:ph idx="1" type="body"/>
          </p:nvPr>
        </p:nvSpPr>
        <p:spPr>
          <a:xfrm>
            <a:off x="457200" y="1110996"/>
            <a:ext cx="8229600" cy="3394500"/>
          </a:xfrm>
          <a:prstGeom prst="rect">
            <a:avLst/>
          </a:prstGeom>
          <a:noFill/>
          <a:ln>
            <a:noFill/>
          </a:ln>
        </p:spPr>
        <p:txBody>
          <a:bodyPr anchorCtr="0" anchor="t" bIns="45700" lIns="91425" spcFirstLastPara="1" rIns="91425" wrap="square" tIns="45700">
            <a:noAutofit/>
          </a:bodyPr>
          <a:lstStyle>
            <a:lvl1pPr indent="-306324" lvl="0" marL="457200" rtl="0" algn="l">
              <a:spcBef>
                <a:spcPts val="400"/>
              </a:spcBef>
              <a:spcAft>
                <a:spcPts val="0"/>
              </a:spcAft>
              <a:buSzPts val="1224"/>
              <a:buChar char="●"/>
              <a:defRPr/>
            </a:lvl1pPr>
            <a:lvl2pPr indent="-342900" lvl="1" marL="914400" rtl="0" algn="l">
              <a:spcBef>
                <a:spcPts val="324"/>
              </a:spcBef>
              <a:spcAft>
                <a:spcPts val="0"/>
              </a:spcAft>
              <a:buSzPts val="1800"/>
              <a:buChar char="○"/>
              <a:defRPr/>
            </a:lvl2pPr>
            <a:lvl3pPr indent="-342900" lvl="2" marL="1371600" rtl="0" algn="l">
              <a:spcBef>
                <a:spcPts val="1600"/>
              </a:spcBef>
              <a:spcAft>
                <a:spcPts val="0"/>
              </a:spcAft>
              <a:buSzPts val="1800"/>
              <a:buChar char="■"/>
              <a:defRPr/>
            </a:lvl3pPr>
            <a:lvl4pPr indent="-342900" lvl="3" marL="1828800" rtl="0" algn="l">
              <a:spcBef>
                <a:spcPts val="1600"/>
              </a:spcBef>
              <a:spcAft>
                <a:spcPts val="0"/>
              </a:spcAft>
              <a:buSzPts val="1800"/>
              <a:buChar char="●"/>
              <a:defRPr/>
            </a:lvl4pPr>
            <a:lvl5pPr indent="-342900" lvl="4" marL="2286000" rtl="0" algn="l">
              <a:spcBef>
                <a:spcPts val="1600"/>
              </a:spcBef>
              <a:spcAft>
                <a:spcPts val="0"/>
              </a:spcAft>
              <a:buSzPts val="1800"/>
              <a:buChar char="○"/>
              <a:defRPr/>
            </a:lvl5pPr>
            <a:lvl6pPr indent="-342900" lvl="5" marL="2743200" rtl="0" algn="l">
              <a:spcBef>
                <a:spcPts val="1600"/>
              </a:spcBef>
              <a:spcAft>
                <a:spcPts val="0"/>
              </a:spcAft>
              <a:buSzPts val="1800"/>
              <a:buChar char="■"/>
              <a:defRPr/>
            </a:lvl6pPr>
            <a:lvl7pPr indent="-342900" lvl="6" marL="3200400" rtl="0" algn="l">
              <a:spcBef>
                <a:spcPts val="1600"/>
              </a:spcBef>
              <a:spcAft>
                <a:spcPts val="0"/>
              </a:spcAft>
              <a:buSzPts val="1800"/>
              <a:buChar char="●"/>
              <a:defRPr/>
            </a:lvl7pPr>
            <a:lvl8pPr indent="-342900" lvl="7" marL="3657600" rtl="0" algn="l">
              <a:spcBef>
                <a:spcPts val="1600"/>
              </a:spcBef>
              <a:spcAft>
                <a:spcPts val="0"/>
              </a:spcAft>
              <a:buSzPts val="1800"/>
              <a:buChar char="○"/>
              <a:defRPr/>
            </a:lvl8pPr>
            <a:lvl9pPr indent="-342900" lvl="8" marL="4114800" rtl="0" algn="l">
              <a:spcBef>
                <a:spcPts val="1600"/>
              </a:spcBef>
              <a:spcAft>
                <a:spcPts val="1600"/>
              </a:spcAft>
              <a:buSzPts val="1800"/>
              <a:buChar char="■"/>
              <a:defRPr/>
            </a:lvl9pPr>
          </a:lstStyle>
          <a:p/>
        </p:txBody>
      </p:sp>
      <p:sp>
        <p:nvSpPr>
          <p:cNvPr id="96" name="Google Shape;96;p25"/>
          <p:cNvSpPr txBox="1"/>
          <p:nvPr>
            <p:ph idx="10" type="dt"/>
          </p:nvPr>
        </p:nvSpPr>
        <p:spPr>
          <a:xfrm>
            <a:off x="6727032" y="4805958"/>
            <a:ext cx="1920300" cy="2742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25"/>
          <p:cNvSpPr txBox="1"/>
          <p:nvPr>
            <p:ph idx="11" type="ftr"/>
          </p:nvPr>
        </p:nvSpPr>
        <p:spPr>
          <a:xfrm>
            <a:off x="4380072" y="4805958"/>
            <a:ext cx="2350800" cy="273900"/>
          </a:xfrm>
          <a:prstGeom prst="rect">
            <a:avLst/>
          </a:prstGeom>
          <a:noFill/>
          <a:ln>
            <a:noFill/>
          </a:ln>
        </p:spPr>
        <p:txBody>
          <a:bodyPr anchorCtr="0" anchor="b"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25"/>
          <p:cNvSpPr txBox="1"/>
          <p:nvPr>
            <p:ph idx="12" type="sldNum"/>
          </p:nvPr>
        </p:nvSpPr>
        <p:spPr>
          <a:xfrm>
            <a:off x="8647272" y="4805958"/>
            <a:ext cx="365700" cy="273900"/>
          </a:xfrm>
          <a:prstGeom prst="rect">
            <a:avLst/>
          </a:prstGeom>
          <a:noFill/>
          <a:ln>
            <a:noFill/>
          </a:ln>
        </p:spPr>
        <p:txBody>
          <a:bodyPr anchorCtr="0" anchor="b"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99" name="Google Shape;99;p2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4" name="Shape 104"/>
        <p:cNvGrpSpPr/>
        <p:nvPr/>
      </p:nvGrpSpPr>
      <p:grpSpPr>
        <a:xfrm>
          <a:off x="0" y="0"/>
          <a:ext cx="0" cy="0"/>
          <a:chOff x="0" y="0"/>
          <a:chExt cx="0" cy="0"/>
        </a:xfrm>
      </p:grpSpPr>
      <p:cxnSp>
        <p:nvCxnSpPr>
          <p:cNvPr id="105" name="Google Shape;105;p27"/>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06" name="Google Shape;106;p27"/>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07" name="Google Shape;107;p27"/>
          <p:cNvGrpSpPr/>
          <p:nvPr/>
        </p:nvGrpSpPr>
        <p:grpSpPr>
          <a:xfrm>
            <a:off x="1004144" y="1022025"/>
            <a:ext cx="7136668" cy="152400"/>
            <a:chOff x="1346429" y="1011300"/>
            <a:chExt cx="6452100" cy="152400"/>
          </a:xfrm>
        </p:grpSpPr>
        <p:cxnSp>
          <p:nvCxnSpPr>
            <p:cNvPr id="108" name="Google Shape;108;p27"/>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09" name="Google Shape;109;p27"/>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10" name="Google Shape;110;p27"/>
          <p:cNvGrpSpPr/>
          <p:nvPr/>
        </p:nvGrpSpPr>
        <p:grpSpPr>
          <a:xfrm>
            <a:off x="1004151" y="3969100"/>
            <a:ext cx="7136668" cy="152400"/>
            <a:chOff x="1346435" y="3969088"/>
            <a:chExt cx="6452100" cy="152400"/>
          </a:xfrm>
        </p:grpSpPr>
        <p:cxnSp>
          <p:nvCxnSpPr>
            <p:cNvPr id="111" name="Google Shape;111;p27"/>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12" name="Google Shape;112;p27"/>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13" name="Google Shape;113;p27"/>
          <p:cNvSpPr txBox="1"/>
          <p:nvPr>
            <p:ph type="ctrTitle"/>
          </p:nvPr>
        </p:nvSpPr>
        <p:spPr>
          <a:xfrm>
            <a:off x="1004150" y="1751764"/>
            <a:ext cx="7136700" cy="10224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400"/>
              <a:buNone/>
              <a:defRPr sz="5400"/>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14" name="Google Shape;114;p27"/>
          <p:cNvSpPr txBox="1"/>
          <p:nvPr>
            <p:ph idx="1" type="subTitle"/>
          </p:nvPr>
        </p:nvSpPr>
        <p:spPr>
          <a:xfrm>
            <a:off x="2137225" y="2850039"/>
            <a:ext cx="48705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400"/>
              <a:buNone/>
              <a:defRPr sz="2400"/>
            </a:lvl1pPr>
            <a:lvl2pPr lvl="1" rtl="0" algn="ctr">
              <a:lnSpc>
                <a:spcPct val="100000"/>
              </a:lnSpc>
              <a:spcBef>
                <a:spcPts val="0"/>
              </a:spcBef>
              <a:spcAft>
                <a:spcPts val="0"/>
              </a:spcAft>
              <a:buSzPts val="2400"/>
              <a:buNone/>
              <a:defRPr sz="2400"/>
            </a:lvl2pPr>
            <a:lvl3pPr lvl="2" rtl="0" algn="ctr">
              <a:lnSpc>
                <a:spcPct val="100000"/>
              </a:lnSpc>
              <a:spcBef>
                <a:spcPts val="0"/>
              </a:spcBef>
              <a:spcAft>
                <a:spcPts val="0"/>
              </a:spcAft>
              <a:buSzPts val="2400"/>
              <a:buNone/>
              <a:defRPr sz="2400"/>
            </a:lvl3pPr>
            <a:lvl4pPr lvl="3" rtl="0" algn="ctr">
              <a:lnSpc>
                <a:spcPct val="100000"/>
              </a:lnSpc>
              <a:spcBef>
                <a:spcPts val="0"/>
              </a:spcBef>
              <a:spcAft>
                <a:spcPts val="0"/>
              </a:spcAft>
              <a:buSzPts val="2400"/>
              <a:buNone/>
              <a:defRPr sz="2400"/>
            </a:lvl4pPr>
            <a:lvl5pPr lvl="4" rtl="0" algn="ctr">
              <a:lnSpc>
                <a:spcPct val="100000"/>
              </a:lnSpc>
              <a:spcBef>
                <a:spcPts val="0"/>
              </a:spcBef>
              <a:spcAft>
                <a:spcPts val="0"/>
              </a:spcAft>
              <a:buSzPts val="2400"/>
              <a:buNone/>
              <a:defRPr sz="2400"/>
            </a:lvl5pPr>
            <a:lvl6pPr lvl="5" rtl="0" algn="ctr">
              <a:lnSpc>
                <a:spcPct val="100000"/>
              </a:lnSpc>
              <a:spcBef>
                <a:spcPts val="0"/>
              </a:spcBef>
              <a:spcAft>
                <a:spcPts val="0"/>
              </a:spcAft>
              <a:buSzPts val="2400"/>
              <a:buNone/>
              <a:defRPr sz="2400"/>
            </a:lvl6pPr>
            <a:lvl7pPr lvl="6" rtl="0" algn="ctr">
              <a:lnSpc>
                <a:spcPct val="100000"/>
              </a:lnSpc>
              <a:spcBef>
                <a:spcPts val="0"/>
              </a:spcBef>
              <a:spcAft>
                <a:spcPts val="0"/>
              </a:spcAft>
              <a:buSzPts val="2400"/>
              <a:buNone/>
              <a:defRPr sz="2400"/>
            </a:lvl7pPr>
            <a:lvl8pPr lvl="7" rtl="0" algn="ctr">
              <a:lnSpc>
                <a:spcPct val="100000"/>
              </a:lnSpc>
              <a:spcBef>
                <a:spcPts val="0"/>
              </a:spcBef>
              <a:spcAft>
                <a:spcPts val="0"/>
              </a:spcAft>
              <a:buSzPts val="2400"/>
              <a:buNone/>
              <a:defRPr sz="2400"/>
            </a:lvl8pPr>
            <a:lvl9pPr lvl="8" rtl="0" algn="ctr">
              <a:lnSpc>
                <a:spcPct val="100000"/>
              </a:lnSpc>
              <a:spcBef>
                <a:spcPts val="0"/>
              </a:spcBef>
              <a:spcAft>
                <a:spcPts val="0"/>
              </a:spcAft>
              <a:buSzPts val="2400"/>
              <a:buNone/>
              <a:defRPr sz="2400"/>
            </a:lvl9pPr>
          </a:lstStyle>
          <a:p/>
        </p:txBody>
      </p:sp>
      <p:sp>
        <p:nvSpPr>
          <p:cNvPr id="115" name="Google Shape;115;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16" name="Shape 116"/>
        <p:cNvGrpSpPr/>
        <p:nvPr/>
      </p:nvGrpSpPr>
      <p:grpSpPr>
        <a:xfrm>
          <a:off x="0" y="0"/>
          <a:ext cx="0" cy="0"/>
          <a:chOff x="0" y="0"/>
          <a:chExt cx="0" cy="0"/>
        </a:xfrm>
      </p:grpSpPr>
      <p:sp>
        <p:nvSpPr>
          <p:cNvPr id="117" name="Google Shape;117;p28"/>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28"/>
          <p:cNvSpPr txBox="1"/>
          <p:nvPr>
            <p:ph type="title"/>
          </p:nvPr>
        </p:nvSpPr>
        <p:spPr>
          <a:xfrm>
            <a:off x="311700" y="814800"/>
            <a:ext cx="8571300" cy="9420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a:lvl1pPr>
            <a:lvl2pPr lvl="1" rtl="0" algn="ctr">
              <a:spcBef>
                <a:spcPts val="0"/>
              </a:spcBef>
              <a:spcAft>
                <a:spcPts val="0"/>
              </a:spcAft>
              <a:buSzPts val="3600"/>
              <a:buNone/>
              <a:defRPr/>
            </a:lvl2pPr>
            <a:lvl3pPr lvl="2" rtl="0" algn="ctr">
              <a:spcBef>
                <a:spcPts val="0"/>
              </a:spcBef>
              <a:spcAft>
                <a:spcPts val="0"/>
              </a:spcAft>
              <a:buSzPts val="3600"/>
              <a:buNone/>
              <a:defRPr/>
            </a:lvl3pPr>
            <a:lvl4pPr lvl="3" rtl="0" algn="ctr">
              <a:spcBef>
                <a:spcPts val="0"/>
              </a:spcBef>
              <a:spcAft>
                <a:spcPts val="0"/>
              </a:spcAft>
              <a:buSzPts val="3600"/>
              <a:buNone/>
              <a:defRPr/>
            </a:lvl4pPr>
            <a:lvl5pPr lvl="4" rtl="0" algn="ctr">
              <a:spcBef>
                <a:spcPts val="0"/>
              </a:spcBef>
              <a:spcAft>
                <a:spcPts val="0"/>
              </a:spcAft>
              <a:buSzPts val="3600"/>
              <a:buNone/>
              <a:defRPr/>
            </a:lvl5pPr>
            <a:lvl6pPr lvl="5" rtl="0" algn="ctr">
              <a:spcBef>
                <a:spcPts val="0"/>
              </a:spcBef>
              <a:spcAft>
                <a:spcPts val="0"/>
              </a:spcAft>
              <a:buSzPts val="3600"/>
              <a:buNone/>
              <a:defRPr/>
            </a:lvl6pPr>
            <a:lvl7pPr lvl="6" rtl="0" algn="ctr">
              <a:spcBef>
                <a:spcPts val="0"/>
              </a:spcBef>
              <a:spcAft>
                <a:spcPts val="0"/>
              </a:spcAft>
              <a:buSzPts val="3600"/>
              <a:buNone/>
              <a:defRPr/>
            </a:lvl7pPr>
            <a:lvl8pPr lvl="7" rtl="0" algn="ctr">
              <a:spcBef>
                <a:spcPts val="0"/>
              </a:spcBef>
              <a:spcAft>
                <a:spcPts val="0"/>
              </a:spcAft>
              <a:buSzPts val="3600"/>
              <a:buNone/>
              <a:defRPr/>
            </a:lvl8pPr>
            <a:lvl9pPr lvl="8" rtl="0" algn="ctr">
              <a:spcBef>
                <a:spcPts val="0"/>
              </a:spcBef>
              <a:spcAft>
                <a:spcPts val="0"/>
              </a:spcAft>
              <a:buSzPts val="3600"/>
              <a:buNone/>
              <a:defRPr/>
            </a:lvl9pPr>
          </a:lstStyle>
          <a:p/>
        </p:txBody>
      </p:sp>
      <p:sp>
        <p:nvSpPr>
          <p:cNvPr id="119" name="Google Shape;119;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0" name="Shape 120"/>
        <p:cNvGrpSpPr/>
        <p:nvPr/>
      </p:nvGrpSpPr>
      <p:grpSpPr>
        <a:xfrm>
          <a:off x="0" y="0"/>
          <a:ext cx="0" cy="0"/>
          <a:chOff x="0" y="0"/>
          <a:chExt cx="0" cy="0"/>
        </a:xfrm>
      </p:grpSpPr>
      <p:sp>
        <p:nvSpPr>
          <p:cNvPr id="121" name="Google Shape;121;p29"/>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9"/>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3" name="Google Shape;123;p2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24" name="Google Shape;124;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5" name="Shape 125"/>
        <p:cNvGrpSpPr/>
        <p:nvPr/>
      </p:nvGrpSpPr>
      <p:grpSpPr>
        <a:xfrm>
          <a:off x="0" y="0"/>
          <a:ext cx="0" cy="0"/>
          <a:chOff x="0" y="0"/>
          <a:chExt cx="0" cy="0"/>
        </a:xfrm>
      </p:grpSpPr>
      <p:sp>
        <p:nvSpPr>
          <p:cNvPr id="126" name="Google Shape;126;p30"/>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27" name="Google Shape;127;p30"/>
          <p:cNvSpPr txBox="1"/>
          <p:nvPr>
            <p:ph idx="1" type="body"/>
          </p:nvPr>
        </p:nvSpPr>
        <p:spPr>
          <a:xfrm>
            <a:off x="311700" y="1266175"/>
            <a:ext cx="3999900" cy="3302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8" name="Google Shape;128;p30"/>
          <p:cNvSpPr txBox="1"/>
          <p:nvPr>
            <p:ph idx="2" type="body"/>
          </p:nvPr>
        </p:nvSpPr>
        <p:spPr>
          <a:xfrm>
            <a:off x="4832400" y="1266175"/>
            <a:ext cx="3999900" cy="33027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9" name="Google Shape;129;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0" name="Shape 130"/>
        <p:cNvGrpSpPr/>
        <p:nvPr/>
      </p:nvGrpSpPr>
      <p:grpSpPr>
        <a:xfrm>
          <a:off x="0" y="0"/>
          <a:ext cx="0" cy="0"/>
          <a:chOff x="0" y="0"/>
          <a:chExt cx="0" cy="0"/>
        </a:xfrm>
      </p:grpSpPr>
      <p:sp>
        <p:nvSpPr>
          <p:cNvPr id="131" name="Google Shape;131;p31"/>
          <p:cNvSpPr txBox="1"/>
          <p:nvPr>
            <p:ph type="title"/>
          </p:nvPr>
        </p:nvSpPr>
        <p:spPr>
          <a:xfrm>
            <a:off x="311700" y="445025"/>
            <a:ext cx="8520600" cy="707400"/>
          </a:xfrm>
          <a:prstGeom prst="rect">
            <a:avLst/>
          </a:prstGeom>
        </p:spPr>
        <p:txBody>
          <a:bodyPr anchorCtr="0" anchor="t" bIns="91425" lIns="91425" spcFirstLastPara="1" rIns="91425" wrap="square" tIns="91425">
            <a:norm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132" name="Google Shape;132;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33" name="Shape 133"/>
        <p:cNvGrpSpPr/>
        <p:nvPr/>
      </p:nvGrpSpPr>
      <p:grpSpPr>
        <a:xfrm>
          <a:off x="0" y="0"/>
          <a:ext cx="0" cy="0"/>
          <a:chOff x="0" y="0"/>
          <a:chExt cx="0" cy="0"/>
        </a:xfrm>
      </p:grpSpPr>
      <p:sp>
        <p:nvSpPr>
          <p:cNvPr id="134" name="Google Shape;134;p32"/>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35" name="Google Shape;135;p32"/>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36" name="Google Shape;136;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6"/>
        </a:solidFill>
      </p:bgPr>
    </p:bg>
    <p:spTree>
      <p:nvGrpSpPr>
        <p:cNvPr id="137" name="Shape 137"/>
        <p:cNvGrpSpPr/>
        <p:nvPr/>
      </p:nvGrpSpPr>
      <p:grpSpPr>
        <a:xfrm>
          <a:off x="0" y="0"/>
          <a:ext cx="0" cy="0"/>
          <a:chOff x="0" y="0"/>
          <a:chExt cx="0" cy="0"/>
        </a:xfrm>
      </p:grpSpPr>
      <p:sp>
        <p:nvSpPr>
          <p:cNvPr id="138" name="Google Shape;138;p33"/>
          <p:cNvSpPr txBox="1"/>
          <p:nvPr>
            <p:ph type="title"/>
          </p:nvPr>
        </p:nvSpPr>
        <p:spPr>
          <a:xfrm>
            <a:off x="490250" y="526350"/>
            <a:ext cx="56136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5400"/>
              <a:buNone/>
              <a:defRPr b="0" sz="5400">
                <a:solidFill>
                  <a:schemeClr val="dk2"/>
                </a:solidFill>
              </a:defRPr>
            </a:lvl1pPr>
            <a:lvl2pPr lvl="1" rtl="0">
              <a:spcBef>
                <a:spcPts val="0"/>
              </a:spcBef>
              <a:spcAft>
                <a:spcPts val="0"/>
              </a:spcAft>
              <a:buClr>
                <a:schemeClr val="dk2"/>
              </a:buClr>
              <a:buSzPts val="5400"/>
              <a:buNone/>
              <a:defRPr b="0" sz="5400">
                <a:solidFill>
                  <a:schemeClr val="dk2"/>
                </a:solidFill>
              </a:defRPr>
            </a:lvl2pPr>
            <a:lvl3pPr lvl="2" rtl="0">
              <a:spcBef>
                <a:spcPts val="0"/>
              </a:spcBef>
              <a:spcAft>
                <a:spcPts val="0"/>
              </a:spcAft>
              <a:buClr>
                <a:schemeClr val="dk2"/>
              </a:buClr>
              <a:buSzPts val="5400"/>
              <a:buNone/>
              <a:defRPr b="0" sz="5400">
                <a:solidFill>
                  <a:schemeClr val="dk2"/>
                </a:solidFill>
              </a:defRPr>
            </a:lvl3pPr>
            <a:lvl4pPr lvl="3" rtl="0">
              <a:spcBef>
                <a:spcPts val="0"/>
              </a:spcBef>
              <a:spcAft>
                <a:spcPts val="0"/>
              </a:spcAft>
              <a:buClr>
                <a:schemeClr val="dk2"/>
              </a:buClr>
              <a:buSzPts val="5400"/>
              <a:buNone/>
              <a:defRPr b="0" sz="5400">
                <a:solidFill>
                  <a:schemeClr val="dk2"/>
                </a:solidFill>
              </a:defRPr>
            </a:lvl4pPr>
            <a:lvl5pPr lvl="4" rtl="0">
              <a:spcBef>
                <a:spcPts val="0"/>
              </a:spcBef>
              <a:spcAft>
                <a:spcPts val="0"/>
              </a:spcAft>
              <a:buClr>
                <a:schemeClr val="dk2"/>
              </a:buClr>
              <a:buSzPts val="5400"/>
              <a:buNone/>
              <a:defRPr b="0" sz="5400">
                <a:solidFill>
                  <a:schemeClr val="dk2"/>
                </a:solidFill>
              </a:defRPr>
            </a:lvl5pPr>
            <a:lvl6pPr lvl="5" rtl="0">
              <a:spcBef>
                <a:spcPts val="0"/>
              </a:spcBef>
              <a:spcAft>
                <a:spcPts val="0"/>
              </a:spcAft>
              <a:buClr>
                <a:schemeClr val="dk2"/>
              </a:buClr>
              <a:buSzPts val="5400"/>
              <a:buNone/>
              <a:defRPr b="0" sz="5400">
                <a:solidFill>
                  <a:schemeClr val="dk2"/>
                </a:solidFill>
              </a:defRPr>
            </a:lvl6pPr>
            <a:lvl7pPr lvl="6" rtl="0">
              <a:spcBef>
                <a:spcPts val="0"/>
              </a:spcBef>
              <a:spcAft>
                <a:spcPts val="0"/>
              </a:spcAft>
              <a:buClr>
                <a:schemeClr val="dk2"/>
              </a:buClr>
              <a:buSzPts val="5400"/>
              <a:buNone/>
              <a:defRPr b="0" sz="5400">
                <a:solidFill>
                  <a:schemeClr val="dk2"/>
                </a:solidFill>
              </a:defRPr>
            </a:lvl7pPr>
            <a:lvl8pPr lvl="7" rtl="0">
              <a:spcBef>
                <a:spcPts val="0"/>
              </a:spcBef>
              <a:spcAft>
                <a:spcPts val="0"/>
              </a:spcAft>
              <a:buClr>
                <a:schemeClr val="dk2"/>
              </a:buClr>
              <a:buSzPts val="5400"/>
              <a:buNone/>
              <a:defRPr b="0" sz="5400">
                <a:solidFill>
                  <a:schemeClr val="dk2"/>
                </a:solidFill>
              </a:defRPr>
            </a:lvl8pPr>
            <a:lvl9pPr lvl="8" rtl="0">
              <a:spcBef>
                <a:spcPts val="0"/>
              </a:spcBef>
              <a:spcAft>
                <a:spcPts val="0"/>
              </a:spcAft>
              <a:buClr>
                <a:schemeClr val="dk2"/>
              </a:buClr>
              <a:buSzPts val="5400"/>
              <a:buNone/>
              <a:defRPr b="0" sz="5400">
                <a:solidFill>
                  <a:schemeClr val="dk2"/>
                </a:solidFill>
              </a:defRPr>
            </a:lvl9pPr>
          </a:lstStyle>
          <a:p/>
        </p:txBody>
      </p:sp>
      <p:sp>
        <p:nvSpPr>
          <p:cNvPr id="139" name="Google Shape;139;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0" name="Shape 140"/>
        <p:cNvGrpSpPr/>
        <p:nvPr/>
      </p:nvGrpSpPr>
      <p:grpSpPr>
        <a:xfrm>
          <a:off x="0" y="0"/>
          <a:ext cx="0" cy="0"/>
          <a:chOff x="0" y="0"/>
          <a:chExt cx="0" cy="0"/>
        </a:xfrm>
      </p:grpSpPr>
      <p:sp>
        <p:nvSpPr>
          <p:cNvPr id="141" name="Google Shape;141;p34"/>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2" name="Google Shape;142;p34"/>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43" name="Google Shape;143;p34"/>
          <p:cNvSpPr txBox="1"/>
          <p:nvPr>
            <p:ph type="title"/>
          </p:nvPr>
        </p:nvSpPr>
        <p:spPr>
          <a:xfrm>
            <a:off x="265500" y="1039675"/>
            <a:ext cx="4045200" cy="16758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4" name="Google Shape;144;p34"/>
          <p:cNvSpPr txBox="1"/>
          <p:nvPr>
            <p:ph idx="1" type="subTitle"/>
          </p:nvPr>
        </p:nvSpPr>
        <p:spPr>
          <a:xfrm>
            <a:off x="265500" y="27268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5" name="Google Shape;145;p34"/>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46" name="Google Shape;14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7" name="Shape 147"/>
        <p:cNvGrpSpPr/>
        <p:nvPr/>
      </p:nvGrpSpPr>
      <p:grpSpPr>
        <a:xfrm>
          <a:off x="0" y="0"/>
          <a:ext cx="0" cy="0"/>
          <a:chOff x="0" y="0"/>
          <a:chExt cx="0" cy="0"/>
        </a:xfrm>
      </p:grpSpPr>
      <p:sp>
        <p:nvSpPr>
          <p:cNvPr id="148" name="Google Shape;148;p35"/>
          <p:cNvSpPr txBox="1"/>
          <p:nvPr>
            <p:ph idx="1" type="body"/>
          </p:nvPr>
        </p:nvSpPr>
        <p:spPr>
          <a:xfrm>
            <a:off x="311700" y="423072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149" name="Google Shape;149;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50" name="Shape 150"/>
        <p:cNvGrpSpPr/>
        <p:nvPr/>
      </p:nvGrpSpPr>
      <p:grpSpPr>
        <a:xfrm>
          <a:off x="0" y="0"/>
          <a:ext cx="0" cy="0"/>
          <a:chOff x="0" y="0"/>
          <a:chExt cx="0" cy="0"/>
        </a:xfrm>
      </p:grpSpPr>
      <p:sp>
        <p:nvSpPr>
          <p:cNvPr id="151" name="Google Shape;151;p36"/>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36"/>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accent3"/>
              </a:buClr>
              <a:buSzPts val="13000"/>
              <a:buNone/>
              <a:defRPr sz="13000">
                <a:solidFill>
                  <a:schemeClr val="accent3"/>
                </a:solidFill>
              </a:defRPr>
            </a:lvl1pPr>
            <a:lvl2pPr lvl="1" rtl="0" algn="ctr">
              <a:spcBef>
                <a:spcPts val="0"/>
              </a:spcBef>
              <a:spcAft>
                <a:spcPts val="0"/>
              </a:spcAft>
              <a:buClr>
                <a:schemeClr val="accent3"/>
              </a:buClr>
              <a:buSzPts val="13000"/>
              <a:buNone/>
              <a:defRPr sz="13000">
                <a:solidFill>
                  <a:schemeClr val="accent3"/>
                </a:solidFill>
              </a:defRPr>
            </a:lvl2pPr>
            <a:lvl3pPr lvl="2" rtl="0" algn="ctr">
              <a:spcBef>
                <a:spcPts val="0"/>
              </a:spcBef>
              <a:spcAft>
                <a:spcPts val="0"/>
              </a:spcAft>
              <a:buClr>
                <a:schemeClr val="accent3"/>
              </a:buClr>
              <a:buSzPts val="13000"/>
              <a:buNone/>
              <a:defRPr sz="13000">
                <a:solidFill>
                  <a:schemeClr val="accent3"/>
                </a:solidFill>
              </a:defRPr>
            </a:lvl3pPr>
            <a:lvl4pPr lvl="3" rtl="0" algn="ctr">
              <a:spcBef>
                <a:spcPts val="0"/>
              </a:spcBef>
              <a:spcAft>
                <a:spcPts val="0"/>
              </a:spcAft>
              <a:buClr>
                <a:schemeClr val="accent3"/>
              </a:buClr>
              <a:buSzPts val="13000"/>
              <a:buNone/>
              <a:defRPr sz="13000">
                <a:solidFill>
                  <a:schemeClr val="accent3"/>
                </a:solidFill>
              </a:defRPr>
            </a:lvl4pPr>
            <a:lvl5pPr lvl="4" rtl="0" algn="ctr">
              <a:spcBef>
                <a:spcPts val="0"/>
              </a:spcBef>
              <a:spcAft>
                <a:spcPts val="0"/>
              </a:spcAft>
              <a:buClr>
                <a:schemeClr val="accent3"/>
              </a:buClr>
              <a:buSzPts val="13000"/>
              <a:buNone/>
              <a:defRPr sz="13000">
                <a:solidFill>
                  <a:schemeClr val="accent3"/>
                </a:solidFill>
              </a:defRPr>
            </a:lvl5pPr>
            <a:lvl6pPr lvl="5" rtl="0" algn="ctr">
              <a:spcBef>
                <a:spcPts val="0"/>
              </a:spcBef>
              <a:spcAft>
                <a:spcPts val="0"/>
              </a:spcAft>
              <a:buClr>
                <a:schemeClr val="accent3"/>
              </a:buClr>
              <a:buSzPts val="13000"/>
              <a:buNone/>
              <a:defRPr sz="13000">
                <a:solidFill>
                  <a:schemeClr val="accent3"/>
                </a:solidFill>
              </a:defRPr>
            </a:lvl6pPr>
            <a:lvl7pPr lvl="6" rtl="0" algn="ctr">
              <a:spcBef>
                <a:spcPts val="0"/>
              </a:spcBef>
              <a:spcAft>
                <a:spcPts val="0"/>
              </a:spcAft>
              <a:buClr>
                <a:schemeClr val="accent3"/>
              </a:buClr>
              <a:buSzPts val="13000"/>
              <a:buNone/>
              <a:defRPr sz="13000">
                <a:solidFill>
                  <a:schemeClr val="accent3"/>
                </a:solidFill>
              </a:defRPr>
            </a:lvl7pPr>
            <a:lvl8pPr lvl="7" rtl="0" algn="ctr">
              <a:spcBef>
                <a:spcPts val="0"/>
              </a:spcBef>
              <a:spcAft>
                <a:spcPts val="0"/>
              </a:spcAft>
              <a:buClr>
                <a:schemeClr val="accent3"/>
              </a:buClr>
              <a:buSzPts val="13000"/>
              <a:buNone/>
              <a:defRPr sz="13000">
                <a:solidFill>
                  <a:schemeClr val="accent3"/>
                </a:solidFill>
              </a:defRPr>
            </a:lvl8pPr>
            <a:lvl9pPr lvl="8" rtl="0" algn="ctr">
              <a:spcBef>
                <a:spcPts val="0"/>
              </a:spcBef>
              <a:spcAft>
                <a:spcPts val="0"/>
              </a:spcAft>
              <a:buClr>
                <a:schemeClr val="accent3"/>
              </a:buClr>
              <a:buSzPts val="13000"/>
              <a:buNone/>
              <a:defRPr sz="13000">
                <a:solidFill>
                  <a:schemeClr val="accent3"/>
                </a:solidFill>
              </a:defRPr>
            </a:lvl9pPr>
          </a:lstStyle>
          <a:p>
            <a:r>
              <a:t>xx%</a:t>
            </a:r>
          </a:p>
        </p:txBody>
      </p:sp>
      <p:sp>
        <p:nvSpPr>
          <p:cNvPr id="153" name="Google Shape;153;p36"/>
          <p:cNvSpPr txBox="1"/>
          <p:nvPr>
            <p:ph idx="1" type="body"/>
          </p:nvPr>
        </p:nvSpPr>
        <p:spPr>
          <a:xfrm>
            <a:off x="311700" y="2995650"/>
            <a:ext cx="8520600" cy="10716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154" name="Google Shape;154;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5" name="Shape 155"/>
        <p:cNvGrpSpPr/>
        <p:nvPr/>
      </p:nvGrpSpPr>
      <p:grpSpPr>
        <a:xfrm>
          <a:off x="0" y="0"/>
          <a:ext cx="0" cy="0"/>
          <a:chOff x="0" y="0"/>
          <a:chExt cx="0" cy="0"/>
        </a:xfrm>
      </p:grpSpPr>
      <p:sp>
        <p:nvSpPr>
          <p:cNvPr id="156" name="Google Shape;156;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2.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180000" y="307450"/>
            <a:ext cx="8784000" cy="5727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2400"/>
              <a:buFont typeface="Fira Sans"/>
              <a:buNone/>
              <a:defRPr sz="2400">
                <a:solidFill>
                  <a:schemeClr val="dk1"/>
                </a:solidFill>
                <a:latin typeface="Fira Sans"/>
                <a:ea typeface="Fira Sans"/>
                <a:cs typeface="Fira Sans"/>
                <a:sym typeface="Fira Sans"/>
              </a:defRPr>
            </a:lvl1pPr>
            <a:lvl2pPr lvl="1" rtl="0" algn="ctr">
              <a:spcBef>
                <a:spcPts val="0"/>
              </a:spcBef>
              <a:spcAft>
                <a:spcPts val="0"/>
              </a:spcAft>
              <a:buClr>
                <a:schemeClr val="dk1"/>
              </a:buClr>
              <a:buSzPts val="2800"/>
              <a:buNone/>
              <a:defRPr sz="2800">
                <a:solidFill>
                  <a:schemeClr val="dk1"/>
                </a:solidFill>
              </a:defRPr>
            </a:lvl2pPr>
            <a:lvl3pPr lvl="2" rtl="0" algn="ctr">
              <a:spcBef>
                <a:spcPts val="0"/>
              </a:spcBef>
              <a:spcAft>
                <a:spcPts val="0"/>
              </a:spcAft>
              <a:buClr>
                <a:schemeClr val="dk1"/>
              </a:buClr>
              <a:buSzPts val="2800"/>
              <a:buNone/>
              <a:defRPr sz="2800">
                <a:solidFill>
                  <a:schemeClr val="dk1"/>
                </a:solidFill>
              </a:defRPr>
            </a:lvl3pPr>
            <a:lvl4pPr lvl="3" rtl="0" algn="ctr">
              <a:spcBef>
                <a:spcPts val="0"/>
              </a:spcBef>
              <a:spcAft>
                <a:spcPts val="0"/>
              </a:spcAft>
              <a:buClr>
                <a:schemeClr val="dk1"/>
              </a:buClr>
              <a:buSzPts val="2800"/>
              <a:buNone/>
              <a:defRPr sz="2800">
                <a:solidFill>
                  <a:schemeClr val="dk1"/>
                </a:solidFill>
              </a:defRPr>
            </a:lvl4pPr>
            <a:lvl5pPr lvl="4" rtl="0" algn="ctr">
              <a:spcBef>
                <a:spcPts val="0"/>
              </a:spcBef>
              <a:spcAft>
                <a:spcPts val="0"/>
              </a:spcAft>
              <a:buClr>
                <a:schemeClr val="dk1"/>
              </a:buClr>
              <a:buSzPts val="2800"/>
              <a:buNone/>
              <a:defRPr sz="2800">
                <a:solidFill>
                  <a:schemeClr val="dk1"/>
                </a:solidFill>
              </a:defRPr>
            </a:lvl5pPr>
            <a:lvl6pPr lvl="5" rtl="0" algn="ctr">
              <a:spcBef>
                <a:spcPts val="0"/>
              </a:spcBef>
              <a:spcAft>
                <a:spcPts val="0"/>
              </a:spcAft>
              <a:buClr>
                <a:schemeClr val="dk1"/>
              </a:buClr>
              <a:buSzPts val="2800"/>
              <a:buNone/>
              <a:defRPr sz="2800">
                <a:solidFill>
                  <a:schemeClr val="dk1"/>
                </a:solidFill>
              </a:defRPr>
            </a:lvl6pPr>
            <a:lvl7pPr lvl="6" rtl="0" algn="ctr">
              <a:spcBef>
                <a:spcPts val="0"/>
              </a:spcBef>
              <a:spcAft>
                <a:spcPts val="0"/>
              </a:spcAft>
              <a:buClr>
                <a:schemeClr val="dk1"/>
              </a:buClr>
              <a:buSzPts val="2800"/>
              <a:buNone/>
              <a:defRPr sz="2800">
                <a:solidFill>
                  <a:schemeClr val="dk1"/>
                </a:solidFill>
              </a:defRPr>
            </a:lvl7pPr>
            <a:lvl8pPr lvl="7" rtl="0" algn="ctr">
              <a:spcBef>
                <a:spcPts val="0"/>
              </a:spcBef>
              <a:spcAft>
                <a:spcPts val="0"/>
              </a:spcAft>
              <a:buClr>
                <a:schemeClr val="dk1"/>
              </a:buClr>
              <a:buSzPts val="2800"/>
              <a:buNone/>
              <a:defRPr sz="2800">
                <a:solidFill>
                  <a:schemeClr val="dk1"/>
                </a:solidFill>
              </a:defRPr>
            </a:lvl8pPr>
            <a:lvl9pPr lvl="8" rtl="0" algn="ctr">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04800" lvl="0" marL="457200" rtl="0">
              <a:lnSpc>
                <a:spcPct val="115000"/>
              </a:lnSpc>
              <a:spcBef>
                <a:spcPts val="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1pPr>
            <a:lvl2pPr indent="-304800" lvl="1" marL="914400" rtl="0">
              <a:lnSpc>
                <a:spcPct val="115000"/>
              </a:lnSpc>
              <a:spcBef>
                <a:spcPts val="160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2pPr>
            <a:lvl3pPr indent="-304800" lvl="2" marL="1371600" rtl="0">
              <a:lnSpc>
                <a:spcPct val="115000"/>
              </a:lnSpc>
              <a:spcBef>
                <a:spcPts val="160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3pPr>
            <a:lvl4pPr indent="-304800" lvl="3" marL="1828800" rtl="0">
              <a:lnSpc>
                <a:spcPct val="115000"/>
              </a:lnSpc>
              <a:spcBef>
                <a:spcPts val="160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4pPr>
            <a:lvl5pPr indent="-304800" lvl="4" marL="2286000" rtl="0">
              <a:lnSpc>
                <a:spcPct val="115000"/>
              </a:lnSpc>
              <a:spcBef>
                <a:spcPts val="160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5pPr>
            <a:lvl6pPr indent="-304800" lvl="5" marL="2743200" rtl="0">
              <a:lnSpc>
                <a:spcPct val="115000"/>
              </a:lnSpc>
              <a:spcBef>
                <a:spcPts val="160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6pPr>
            <a:lvl7pPr indent="-304800" lvl="6" marL="3200400" rtl="0">
              <a:lnSpc>
                <a:spcPct val="115000"/>
              </a:lnSpc>
              <a:spcBef>
                <a:spcPts val="160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7pPr>
            <a:lvl8pPr indent="-304800" lvl="7" marL="3657600" rtl="0">
              <a:lnSpc>
                <a:spcPct val="115000"/>
              </a:lnSpc>
              <a:spcBef>
                <a:spcPts val="1600"/>
              </a:spcBef>
              <a:spcAft>
                <a:spcPts val="0"/>
              </a:spcAft>
              <a:buClr>
                <a:schemeClr val="dk1"/>
              </a:buClr>
              <a:buSzPts val="1200"/>
              <a:buFont typeface="Fira Sans"/>
              <a:buChar char="○"/>
              <a:defRPr sz="1200">
                <a:solidFill>
                  <a:schemeClr val="dk1"/>
                </a:solidFill>
                <a:latin typeface="Fira Sans"/>
                <a:ea typeface="Fira Sans"/>
                <a:cs typeface="Fira Sans"/>
                <a:sym typeface="Fira Sans"/>
              </a:defRPr>
            </a:lvl8pPr>
            <a:lvl9pPr indent="-304800" lvl="8" marL="4114800" rtl="0">
              <a:lnSpc>
                <a:spcPct val="115000"/>
              </a:lnSpc>
              <a:spcBef>
                <a:spcPts val="1600"/>
              </a:spcBef>
              <a:spcAft>
                <a:spcPts val="1600"/>
              </a:spcAft>
              <a:buClr>
                <a:schemeClr val="dk1"/>
              </a:buClr>
              <a:buSzPts val="1200"/>
              <a:buFont typeface="Fira Sans"/>
              <a:buChar char="■"/>
              <a:defRPr sz="1200">
                <a:solidFill>
                  <a:schemeClr val="dk1"/>
                </a:solidFill>
                <a:latin typeface="Fira Sans"/>
                <a:ea typeface="Fira Sans"/>
                <a:cs typeface="Fira Sans"/>
                <a:sym typeface="Fira Sans"/>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guide id="3" pos="113">
          <p15:clr>
            <a:srgbClr val="EA4335"/>
          </p15:clr>
        </p15:guide>
        <p15:guide id="4" orient="horz" pos="113">
          <p15:clr>
            <a:srgbClr val="EA4335"/>
          </p15:clr>
        </p15:guide>
        <p15:guide id="5" orient="horz" pos="3127">
          <p15:clr>
            <a:srgbClr val="EA4335"/>
          </p15:clr>
        </p15:guide>
        <p15:guide id="6" pos="5647">
          <p15:clr>
            <a:srgbClr val="EA4335"/>
          </p15:clr>
        </p15:guide>
        <p15:guide id="7" pos="1497">
          <p15:clr>
            <a:srgbClr val="EA4335"/>
          </p15:clr>
        </p15:guide>
        <p15:guide id="8" pos="4263">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tropic">
    <p:bg>
      <p:bgPr>
        <a:solidFill>
          <a:schemeClr val="lt1"/>
        </a:solidFill>
      </p:bgPr>
    </p:bg>
    <p:spTree>
      <p:nvGrpSpPr>
        <p:cNvPr id="100" name="Shape 100"/>
        <p:cNvGrpSpPr/>
        <p:nvPr/>
      </p:nvGrpSpPr>
      <p:grpSpPr>
        <a:xfrm>
          <a:off x="0" y="0"/>
          <a:ext cx="0" cy="0"/>
          <a:chOff x="0" y="0"/>
          <a:chExt cx="0" cy="0"/>
        </a:xfrm>
      </p:grpSpPr>
      <p:sp>
        <p:nvSpPr>
          <p:cNvPr id="101" name="Google Shape;101;p2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rt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102" name="Google Shape;102;p26"/>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103" name="Google Shape;10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latin typeface="Open Sans"/>
                <a:ea typeface="Open Sans"/>
                <a:cs typeface="Open Sans"/>
                <a:sym typeface="Open Sans"/>
              </a:defRPr>
            </a:lvl1pPr>
            <a:lvl2pPr lvl="1" rtl="0" algn="r">
              <a:buNone/>
              <a:defRPr sz="1000">
                <a:solidFill>
                  <a:schemeClr val="dk2"/>
                </a:solidFill>
                <a:latin typeface="Open Sans"/>
                <a:ea typeface="Open Sans"/>
                <a:cs typeface="Open Sans"/>
                <a:sym typeface="Open Sans"/>
              </a:defRPr>
            </a:lvl2pPr>
            <a:lvl3pPr lvl="2" rtl="0" algn="r">
              <a:buNone/>
              <a:defRPr sz="1000">
                <a:solidFill>
                  <a:schemeClr val="dk2"/>
                </a:solidFill>
                <a:latin typeface="Open Sans"/>
                <a:ea typeface="Open Sans"/>
                <a:cs typeface="Open Sans"/>
                <a:sym typeface="Open Sans"/>
              </a:defRPr>
            </a:lvl3pPr>
            <a:lvl4pPr lvl="3" rtl="0" algn="r">
              <a:buNone/>
              <a:defRPr sz="1000">
                <a:solidFill>
                  <a:schemeClr val="dk2"/>
                </a:solidFill>
                <a:latin typeface="Open Sans"/>
                <a:ea typeface="Open Sans"/>
                <a:cs typeface="Open Sans"/>
                <a:sym typeface="Open Sans"/>
              </a:defRPr>
            </a:lvl4pPr>
            <a:lvl5pPr lvl="4" rtl="0" algn="r">
              <a:buNone/>
              <a:defRPr sz="1000">
                <a:solidFill>
                  <a:schemeClr val="dk2"/>
                </a:solidFill>
                <a:latin typeface="Open Sans"/>
                <a:ea typeface="Open Sans"/>
                <a:cs typeface="Open Sans"/>
                <a:sym typeface="Open Sans"/>
              </a:defRPr>
            </a:lvl5pPr>
            <a:lvl6pPr lvl="5" rtl="0" algn="r">
              <a:buNone/>
              <a:defRPr sz="1000">
                <a:solidFill>
                  <a:schemeClr val="dk2"/>
                </a:solidFill>
                <a:latin typeface="Open Sans"/>
                <a:ea typeface="Open Sans"/>
                <a:cs typeface="Open Sans"/>
                <a:sym typeface="Open Sans"/>
              </a:defRPr>
            </a:lvl6pPr>
            <a:lvl7pPr lvl="6" rtl="0" algn="r">
              <a:buNone/>
              <a:defRPr sz="1000">
                <a:solidFill>
                  <a:schemeClr val="dk2"/>
                </a:solidFill>
                <a:latin typeface="Open Sans"/>
                <a:ea typeface="Open Sans"/>
                <a:cs typeface="Open Sans"/>
                <a:sym typeface="Open Sans"/>
              </a:defRPr>
            </a:lvl7pPr>
            <a:lvl8pPr lvl="7" rtl="0" algn="r">
              <a:buNone/>
              <a:defRPr sz="1000">
                <a:solidFill>
                  <a:schemeClr val="dk2"/>
                </a:solidFill>
                <a:latin typeface="Open Sans"/>
                <a:ea typeface="Open Sans"/>
                <a:cs typeface="Open Sans"/>
                <a:sym typeface="Open Sans"/>
              </a:defRPr>
            </a:lvl8pPr>
            <a:lvl9pPr lvl="8" rtl="0" algn="r">
              <a:buNone/>
              <a:defRPr sz="1000">
                <a:solidFill>
                  <a:schemeClr val="dk2"/>
                </a:solidFill>
                <a:latin typeface="Open Sans"/>
                <a:ea typeface="Open Sans"/>
                <a:cs typeface="Open Sans"/>
                <a:sym typeface="Open Sans"/>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7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5.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7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png"/><Relationship Id="rId5"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image" Target="../media/image7.png"/><Relationship Id="rId5"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2.xml"/><Relationship Id="rId3"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3.xml"/><Relationship Id="rId3" Type="http://schemas.openxmlformats.org/officeDocument/2006/relationships/image" Target="../media/image1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4.xml"/><Relationship Id="rId3" Type="http://schemas.openxmlformats.org/officeDocument/2006/relationships/image" Target="../media/image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1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4.xml"/><Relationship Id="rId3" Type="http://schemas.openxmlformats.org/officeDocument/2006/relationships/image" Target="../media/image12.jpg"/><Relationship Id="rId4" Type="http://schemas.openxmlformats.org/officeDocument/2006/relationships/image" Target="../media/image1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5.xml"/><Relationship Id="rId3" Type="http://schemas.openxmlformats.org/officeDocument/2006/relationships/image" Target="../media/image17.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6.xml"/><Relationship Id="rId3" Type="http://schemas.openxmlformats.org/officeDocument/2006/relationships/image" Target="../media/image28.png"/><Relationship Id="rId4" Type="http://schemas.openxmlformats.org/officeDocument/2006/relationships/image" Target="../media/image27.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1.png"/><Relationship Id="rId8"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7.xml"/><Relationship Id="rId3" Type="http://schemas.openxmlformats.org/officeDocument/2006/relationships/image" Target="../media/image25.jpg"/><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8.xml"/><Relationship Id="rId3" Type="http://schemas.openxmlformats.org/officeDocument/2006/relationships/image" Target="../media/image23.jpg"/><Relationship Id="rId4" Type="http://schemas.openxmlformats.org/officeDocument/2006/relationships/image" Target="../media/image30.png"/><Relationship Id="rId5"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9.xml"/><Relationship Id="rId3" Type="http://schemas.openxmlformats.org/officeDocument/2006/relationships/image" Target="../media/image32.png"/><Relationship Id="rId4" Type="http://schemas.openxmlformats.org/officeDocument/2006/relationships/image" Target="../media/image31.png"/><Relationship Id="rId5" Type="http://schemas.openxmlformats.org/officeDocument/2006/relationships/image" Target="../media/image29.png"/><Relationship Id="rId6" Type="http://schemas.openxmlformats.org/officeDocument/2006/relationships/image" Target="../media/image33.png"/><Relationship Id="rId7" Type="http://schemas.openxmlformats.org/officeDocument/2006/relationships/image" Target="../media/image4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0.xml"/><Relationship Id="rId3" Type="http://schemas.openxmlformats.org/officeDocument/2006/relationships/image" Target="../media/image47.png"/><Relationship Id="rId4" Type="http://schemas.openxmlformats.org/officeDocument/2006/relationships/image" Target="../media/image35.png"/><Relationship Id="rId5" Type="http://schemas.openxmlformats.org/officeDocument/2006/relationships/image" Target="../media/image48.png"/><Relationship Id="rId6" Type="http://schemas.openxmlformats.org/officeDocument/2006/relationships/image" Target="../media/image34.png"/><Relationship Id="rId7" Type="http://schemas.openxmlformats.org/officeDocument/2006/relationships/image" Target="../media/image4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1.xml"/><Relationship Id="rId3" Type="http://schemas.openxmlformats.org/officeDocument/2006/relationships/image" Target="../media/image43.png"/><Relationship Id="rId4" Type="http://schemas.openxmlformats.org/officeDocument/2006/relationships/image" Target="../media/image37.png"/><Relationship Id="rId5" Type="http://schemas.openxmlformats.org/officeDocument/2006/relationships/image" Target="../media/image39.png"/></Relationships>
</file>

<file path=ppt/slides/_rels/slide52.xml.rels><?xml version="1.0" encoding="UTF-8" standalone="yes"?><Relationships xmlns="http://schemas.openxmlformats.org/package/2006/relationships"><Relationship Id="rId10" Type="http://schemas.openxmlformats.org/officeDocument/2006/relationships/image" Target="../media/image49.png"/><Relationship Id="rId1" Type="http://schemas.openxmlformats.org/officeDocument/2006/relationships/slideLayout" Target="../slideLayouts/slideLayout26.xml"/><Relationship Id="rId2" Type="http://schemas.openxmlformats.org/officeDocument/2006/relationships/notesSlide" Target="../notesSlides/notesSlide52.xml"/><Relationship Id="rId3" Type="http://schemas.openxmlformats.org/officeDocument/2006/relationships/image" Target="../media/image71.png"/><Relationship Id="rId4" Type="http://schemas.openxmlformats.org/officeDocument/2006/relationships/image" Target="../media/image38.png"/><Relationship Id="rId9" Type="http://schemas.openxmlformats.org/officeDocument/2006/relationships/image" Target="../media/image50.png"/><Relationship Id="rId5" Type="http://schemas.openxmlformats.org/officeDocument/2006/relationships/image" Target="../media/image36.png"/><Relationship Id="rId6" Type="http://schemas.openxmlformats.org/officeDocument/2006/relationships/image" Target="../media/image42.png"/><Relationship Id="rId7" Type="http://schemas.openxmlformats.org/officeDocument/2006/relationships/image" Target="../media/image46.png"/><Relationship Id="rId8"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61.png"/><Relationship Id="rId5" Type="http://schemas.openxmlformats.org/officeDocument/2006/relationships/image" Target="../media/image63.png"/><Relationship Id="rId6" Type="http://schemas.openxmlformats.org/officeDocument/2006/relationships/image" Target="../media/image53.png"/><Relationship Id="rId7" Type="http://schemas.openxmlformats.org/officeDocument/2006/relationships/image" Target="../media/image51.png"/><Relationship Id="rId8" Type="http://schemas.openxmlformats.org/officeDocument/2006/relationships/image" Target="../media/image5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4.xml"/><Relationship Id="rId3" Type="http://schemas.openxmlformats.org/officeDocument/2006/relationships/image" Target="../media/image64.png"/><Relationship Id="rId4" Type="http://schemas.openxmlformats.org/officeDocument/2006/relationships/image" Target="../media/image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6.xml"/><Relationship Id="rId3" Type="http://schemas.openxmlformats.org/officeDocument/2006/relationships/image" Target="../media/image6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7.xml"/><Relationship Id="rId3" Type="http://schemas.openxmlformats.org/officeDocument/2006/relationships/image" Target="../media/image5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8.xml"/><Relationship Id="rId3" Type="http://schemas.openxmlformats.org/officeDocument/2006/relationships/image" Target="../media/image58.png"/><Relationship Id="rId4" Type="http://schemas.openxmlformats.org/officeDocument/2006/relationships/image" Target="../media/image60.png"/><Relationship Id="rId5"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7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1.xml"/><Relationship Id="rId3" Type="http://schemas.openxmlformats.org/officeDocument/2006/relationships/image" Target="../media/image59.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2.xml"/><Relationship Id="rId3" Type="http://schemas.openxmlformats.org/officeDocument/2006/relationships/image" Target="../media/image6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3.xml"/><Relationship Id="rId3" Type="http://schemas.openxmlformats.org/officeDocument/2006/relationships/image" Target="../media/image65.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4.xml"/><Relationship Id="rId3" Type="http://schemas.openxmlformats.org/officeDocument/2006/relationships/image" Target="../media/image7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5.xml"/><Relationship Id="rId3" Type="http://schemas.openxmlformats.org/officeDocument/2006/relationships/image" Target="../media/image7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6.xml"/><Relationship Id="rId3" Type="http://schemas.openxmlformats.org/officeDocument/2006/relationships/image" Target="../media/image6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8.xml"/><Relationship Id="rId3" Type="http://schemas.openxmlformats.org/officeDocument/2006/relationships/image" Target="../media/image72.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73.xml"/><Relationship Id="rId3" Type="http://schemas.openxmlformats.org/officeDocument/2006/relationships/image" Target="../media/image7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5.xml"/><Relationship Id="rId3" Type="http://schemas.openxmlformats.org/officeDocument/2006/relationships/image" Target="../media/image68.png"/><Relationship Id="rId4" Type="http://schemas.openxmlformats.org/officeDocument/2006/relationships/hyperlink" Target="mailto:jessicafaith.ot@gmail.com"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6.xml"/><Relationship Id="rId3" Type="http://schemas.openxmlformats.org/officeDocument/2006/relationships/hyperlink" Target="https://andreasamadi.podbean.com/e/igniting-your-personal-leadership-that-builds-resiliency-inspired-by-dr-bruce-perry/" TargetMode="External"/><Relationship Id="rId4" Type="http://schemas.openxmlformats.org/officeDocument/2006/relationships/hyperlink" Target="https://andreasamadi.podbean.com/e/dr-bruce-perry-and-steve-graner-from-the-neurosequential-network-on-what-we-should-all-know-about-what-happened-to-you/#_ednref3" TargetMode="External"/><Relationship Id="rId9" Type="http://schemas.openxmlformats.org/officeDocument/2006/relationships/hyperlink" Target="https://andreasamadi.podbean.com/e/educational-neuroscience-pioneer-dr-lori-desautels-on-her-new-book-about-connections-over-compliance-rewiring-our-perceptions-of-discipline/" TargetMode="External"/><Relationship Id="rId5" Type="http://schemas.openxmlformats.org/officeDocument/2006/relationships/hyperlink" Target="https://www.amazon.com/What-Happened-You-Understanding-Resilience/dp/1250223180" TargetMode="External"/><Relationship Id="rId6" Type="http://schemas.openxmlformats.org/officeDocument/2006/relationships/hyperlink" Target="https://andreasamadi.podbean.com/e/dr-bruce-perry-and-steve-graner-from-the-neurosequential-network-on-what-we-should-all-know-about-what-happened-to-you/#_ednref4" TargetMode="External"/><Relationship Id="rId7" Type="http://schemas.openxmlformats.org/officeDocument/2006/relationships/hyperlink" Target="https://andreasamadi.podbean.com/e/the-legendary-bob-proctor-on/" TargetMode="External"/><Relationship Id="rId8" Type="http://schemas.openxmlformats.org/officeDocument/2006/relationships/hyperlink" Target="https://andreasamadi.podbean.com/e/self-regulation-and-your-brain-how-to-bounce-back-towards-resilience/" TargetMode="Externa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7.xml"/><Relationship Id="rId3" Type="http://schemas.openxmlformats.org/officeDocument/2006/relationships/hyperlink" Target="https://www.pbs.org/parents/learn-grow/age-3/emotions-self-awareness"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8.xml"/><Relationship Id="rId3" Type="http://schemas.openxmlformats.org/officeDocument/2006/relationships/hyperlink" Target="https://doi.org/10.1038/nrn894" TargetMode="External"/><Relationship Id="rId4" Type="http://schemas.openxmlformats.org/officeDocument/2006/relationships/hyperlink" Target="https://doi.org/10.1136/jech.2007.070797"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38"/>
          <p:cNvSpPr/>
          <p:nvPr/>
        </p:nvSpPr>
        <p:spPr>
          <a:xfrm>
            <a:off x="2376000" y="471125"/>
            <a:ext cx="4401900" cy="41427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38"/>
          <p:cNvSpPr txBox="1"/>
          <p:nvPr>
            <p:ph type="ctrTitle"/>
          </p:nvPr>
        </p:nvSpPr>
        <p:spPr>
          <a:xfrm>
            <a:off x="2481750" y="1099025"/>
            <a:ext cx="42081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4600"/>
              <a:t>Supporting  Children’s Regulation</a:t>
            </a:r>
            <a:endParaRPr sz="2200"/>
          </a:p>
        </p:txBody>
      </p:sp>
      <p:sp>
        <p:nvSpPr>
          <p:cNvPr id="163" name="Google Shape;163;p38"/>
          <p:cNvSpPr txBox="1"/>
          <p:nvPr>
            <p:ph idx="1" type="subTitle"/>
          </p:nvPr>
        </p:nvSpPr>
        <p:spPr>
          <a:xfrm>
            <a:off x="2895150" y="3051800"/>
            <a:ext cx="3381300" cy="7926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600">
                <a:solidFill>
                  <a:srgbClr val="18191B"/>
                </a:solidFill>
                <a:latin typeface="Arial"/>
                <a:ea typeface="Arial"/>
                <a:cs typeface="Arial"/>
                <a:sym typeface="Arial"/>
              </a:rPr>
              <a:t>Tools, </a:t>
            </a:r>
            <a:r>
              <a:rPr lang="en" sz="1600">
                <a:solidFill>
                  <a:srgbClr val="18191B"/>
                </a:solidFill>
                <a:latin typeface="Arial"/>
                <a:ea typeface="Arial"/>
                <a:cs typeface="Arial"/>
                <a:sym typeface="Arial"/>
              </a:rPr>
              <a:t>Tips and Tricks From an Occupational Therapist</a:t>
            </a:r>
            <a:endParaRPr sz="1600">
              <a:solidFill>
                <a:srgbClr val="18191B"/>
              </a:solidFill>
              <a:latin typeface="Arial"/>
              <a:ea typeface="Arial"/>
              <a:cs typeface="Arial"/>
              <a:sym typeface="Arial"/>
            </a:endParaRPr>
          </a:p>
          <a:p>
            <a:pPr indent="0" lvl="0" marL="0" rtl="0" algn="ctr">
              <a:spcBef>
                <a:spcPts val="0"/>
              </a:spcBef>
              <a:spcAft>
                <a:spcPts val="0"/>
              </a:spcAft>
              <a:buNone/>
            </a:pPr>
            <a:r>
              <a:t/>
            </a:r>
            <a:endParaRPr/>
          </a:p>
        </p:txBody>
      </p:sp>
      <p:sp>
        <p:nvSpPr>
          <p:cNvPr id="164" name="Google Shape;164;p38"/>
          <p:cNvSpPr/>
          <p:nvPr/>
        </p:nvSpPr>
        <p:spPr>
          <a:xfrm rot="1635335">
            <a:off x="-609401" y="-2000632"/>
            <a:ext cx="2322548" cy="5664635"/>
          </a:xfrm>
          <a:custGeom>
            <a:rect b="b" l="l" r="r" t="t"/>
            <a:pathLst>
              <a:path extrusionOk="0" h="22441" w="9201">
                <a:moveTo>
                  <a:pt x="1839" y="585"/>
                </a:moveTo>
                <a:cubicBezTo>
                  <a:pt x="2424" y="585"/>
                  <a:pt x="2901" y="1062"/>
                  <a:pt x="2901" y="1647"/>
                </a:cubicBezTo>
                <a:lnTo>
                  <a:pt x="2901" y="1865"/>
                </a:lnTo>
                <a:lnTo>
                  <a:pt x="2901" y="2163"/>
                </a:lnTo>
                <a:lnTo>
                  <a:pt x="2901" y="3253"/>
                </a:lnTo>
                <a:cubicBezTo>
                  <a:pt x="2901" y="3417"/>
                  <a:pt x="3021" y="3551"/>
                  <a:pt x="3185" y="3551"/>
                </a:cubicBezTo>
                <a:cubicBezTo>
                  <a:pt x="3348" y="3551"/>
                  <a:pt x="3485" y="3417"/>
                  <a:pt x="3485" y="3253"/>
                </a:cubicBezTo>
                <a:lnTo>
                  <a:pt x="3485" y="2339"/>
                </a:lnTo>
                <a:cubicBezTo>
                  <a:pt x="3726" y="2238"/>
                  <a:pt x="3980" y="2189"/>
                  <a:pt x="4233" y="2189"/>
                </a:cubicBezTo>
                <a:cubicBezTo>
                  <a:pt x="4725" y="2189"/>
                  <a:pt x="5213" y="2376"/>
                  <a:pt x="5582" y="2734"/>
                </a:cubicBezTo>
                <a:cubicBezTo>
                  <a:pt x="5608" y="2777"/>
                  <a:pt x="5647" y="2816"/>
                  <a:pt x="5676" y="2858"/>
                </a:cubicBezTo>
                <a:cubicBezTo>
                  <a:pt x="5690" y="2871"/>
                  <a:pt x="5703" y="2884"/>
                  <a:pt x="5716" y="2910"/>
                </a:cubicBezTo>
                <a:cubicBezTo>
                  <a:pt x="5758" y="2953"/>
                  <a:pt x="5797" y="3008"/>
                  <a:pt x="5840" y="3061"/>
                </a:cubicBezTo>
                <a:cubicBezTo>
                  <a:pt x="5921" y="3185"/>
                  <a:pt x="5990" y="3335"/>
                  <a:pt x="6029" y="3482"/>
                </a:cubicBezTo>
                <a:cubicBezTo>
                  <a:pt x="6206" y="4070"/>
                  <a:pt x="6042" y="4723"/>
                  <a:pt x="5552" y="5144"/>
                </a:cubicBezTo>
                <a:cubicBezTo>
                  <a:pt x="5432" y="5252"/>
                  <a:pt x="5418" y="5428"/>
                  <a:pt x="5526" y="5553"/>
                </a:cubicBezTo>
                <a:cubicBezTo>
                  <a:pt x="5582" y="5621"/>
                  <a:pt x="5663" y="5660"/>
                  <a:pt x="5745" y="5660"/>
                </a:cubicBezTo>
                <a:cubicBezTo>
                  <a:pt x="5810" y="5660"/>
                  <a:pt x="5879" y="5634"/>
                  <a:pt x="5934" y="5592"/>
                </a:cubicBezTo>
                <a:cubicBezTo>
                  <a:pt x="6261" y="5321"/>
                  <a:pt x="6480" y="4968"/>
                  <a:pt x="6601" y="4586"/>
                </a:cubicBezTo>
                <a:cubicBezTo>
                  <a:pt x="6927" y="4723"/>
                  <a:pt x="7241" y="4925"/>
                  <a:pt x="7499" y="5183"/>
                </a:cubicBezTo>
                <a:cubicBezTo>
                  <a:pt x="8439" y="6124"/>
                  <a:pt x="8573" y="7607"/>
                  <a:pt x="7852" y="8694"/>
                </a:cubicBezTo>
                <a:cubicBezTo>
                  <a:pt x="7566" y="8573"/>
                  <a:pt x="7253" y="8507"/>
                  <a:pt x="6928" y="8507"/>
                </a:cubicBezTo>
                <a:cubicBezTo>
                  <a:pt x="6851" y="8507"/>
                  <a:pt x="6773" y="8510"/>
                  <a:pt x="6695" y="8518"/>
                </a:cubicBezTo>
                <a:cubicBezTo>
                  <a:pt x="6532" y="8544"/>
                  <a:pt x="6411" y="8681"/>
                  <a:pt x="6437" y="8844"/>
                </a:cubicBezTo>
                <a:cubicBezTo>
                  <a:pt x="6450" y="8999"/>
                  <a:pt x="6585" y="9104"/>
                  <a:pt x="6737" y="9104"/>
                </a:cubicBezTo>
                <a:cubicBezTo>
                  <a:pt x="6746" y="9104"/>
                  <a:pt x="6755" y="9103"/>
                  <a:pt x="6764" y="9102"/>
                </a:cubicBezTo>
                <a:cubicBezTo>
                  <a:pt x="6825" y="9095"/>
                  <a:pt x="6886" y="9092"/>
                  <a:pt x="6947" y="9092"/>
                </a:cubicBezTo>
                <a:cubicBezTo>
                  <a:pt x="7474" y="9092"/>
                  <a:pt x="7954" y="9354"/>
                  <a:pt x="8247" y="9756"/>
                </a:cubicBezTo>
                <a:cubicBezTo>
                  <a:pt x="8358" y="9961"/>
                  <a:pt x="8452" y="10177"/>
                  <a:pt x="8521" y="10409"/>
                </a:cubicBezTo>
                <a:cubicBezTo>
                  <a:pt x="8521" y="10438"/>
                  <a:pt x="8521" y="10464"/>
                  <a:pt x="8534" y="10490"/>
                </a:cubicBezTo>
                <a:cubicBezTo>
                  <a:pt x="8534" y="10533"/>
                  <a:pt x="8547" y="10559"/>
                  <a:pt x="8560" y="10601"/>
                </a:cubicBezTo>
                <a:cubicBezTo>
                  <a:pt x="8603" y="10778"/>
                  <a:pt x="8616" y="10967"/>
                  <a:pt x="8616" y="11157"/>
                </a:cubicBezTo>
                <a:cubicBezTo>
                  <a:pt x="8616" y="11891"/>
                  <a:pt x="8328" y="12587"/>
                  <a:pt x="7812" y="13103"/>
                </a:cubicBezTo>
                <a:cubicBezTo>
                  <a:pt x="7430" y="12695"/>
                  <a:pt x="6888" y="12437"/>
                  <a:pt x="6274" y="12424"/>
                </a:cubicBezTo>
                <a:cubicBezTo>
                  <a:pt x="6111" y="12424"/>
                  <a:pt x="5974" y="12561"/>
                  <a:pt x="5974" y="12724"/>
                </a:cubicBezTo>
                <a:cubicBezTo>
                  <a:pt x="5974" y="12871"/>
                  <a:pt x="6098" y="13008"/>
                  <a:pt x="6261" y="13008"/>
                </a:cubicBezTo>
                <a:cubicBezTo>
                  <a:pt x="6833" y="13021"/>
                  <a:pt x="7336" y="13335"/>
                  <a:pt x="7607" y="13799"/>
                </a:cubicBezTo>
                <a:cubicBezTo>
                  <a:pt x="7718" y="14031"/>
                  <a:pt x="7786" y="14275"/>
                  <a:pt x="7825" y="14520"/>
                </a:cubicBezTo>
                <a:lnTo>
                  <a:pt x="7825" y="14628"/>
                </a:lnTo>
                <a:cubicBezTo>
                  <a:pt x="7825" y="14667"/>
                  <a:pt x="7838" y="14710"/>
                  <a:pt x="7852" y="14749"/>
                </a:cubicBezTo>
                <a:lnTo>
                  <a:pt x="7852" y="14955"/>
                </a:lnTo>
                <a:cubicBezTo>
                  <a:pt x="7852" y="16055"/>
                  <a:pt x="7228" y="17022"/>
                  <a:pt x="6261" y="17486"/>
                </a:cubicBezTo>
                <a:cubicBezTo>
                  <a:pt x="6137" y="16656"/>
                  <a:pt x="5526" y="15948"/>
                  <a:pt x="4667" y="15716"/>
                </a:cubicBezTo>
                <a:cubicBezTo>
                  <a:pt x="4643" y="15710"/>
                  <a:pt x="4618" y="15707"/>
                  <a:pt x="4594" y="15707"/>
                </a:cubicBezTo>
                <a:cubicBezTo>
                  <a:pt x="4462" y="15707"/>
                  <a:pt x="4351" y="15796"/>
                  <a:pt x="4315" y="15935"/>
                </a:cubicBezTo>
                <a:cubicBezTo>
                  <a:pt x="4275" y="16085"/>
                  <a:pt x="4370" y="16248"/>
                  <a:pt x="4520" y="16287"/>
                </a:cubicBezTo>
                <a:cubicBezTo>
                  <a:pt x="5226" y="16464"/>
                  <a:pt x="5690" y="17104"/>
                  <a:pt x="5703" y="17799"/>
                </a:cubicBezTo>
                <a:cubicBezTo>
                  <a:pt x="5690" y="17839"/>
                  <a:pt x="5690" y="17881"/>
                  <a:pt x="5690" y="17920"/>
                </a:cubicBezTo>
                <a:lnTo>
                  <a:pt x="5690" y="18044"/>
                </a:lnTo>
                <a:lnTo>
                  <a:pt x="5690" y="18057"/>
                </a:lnTo>
                <a:cubicBezTo>
                  <a:pt x="5676" y="18113"/>
                  <a:pt x="5676" y="18165"/>
                  <a:pt x="5647" y="18221"/>
                </a:cubicBezTo>
                <a:cubicBezTo>
                  <a:pt x="5634" y="18276"/>
                  <a:pt x="5647" y="18328"/>
                  <a:pt x="5663" y="18384"/>
                </a:cubicBezTo>
                <a:cubicBezTo>
                  <a:pt x="5500" y="19269"/>
                  <a:pt x="4723" y="19935"/>
                  <a:pt x="3799" y="19935"/>
                </a:cubicBezTo>
                <a:cubicBezTo>
                  <a:pt x="3622" y="19935"/>
                  <a:pt x="3443" y="19909"/>
                  <a:pt x="3266" y="19867"/>
                </a:cubicBezTo>
                <a:cubicBezTo>
                  <a:pt x="3240" y="19854"/>
                  <a:pt x="3214" y="19854"/>
                  <a:pt x="3185" y="19854"/>
                </a:cubicBezTo>
                <a:cubicBezTo>
                  <a:pt x="2858" y="19690"/>
                  <a:pt x="2600" y="19377"/>
                  <a:pt x="2545" y="18982"/>
                </a:cubicBezTo>
                <a:cubicBezTo>
                  <a:pt x="2521" y="18845"/>
                  <a:pt x="2395" y="18733"/>
                  <a:pt x="2259" y="18733"/>
                </a:cubicBezTo>
                <a:cubicBezTo>
                  <a:pt x="2246" y="18733"/>
                  <a:pt x="2232" y="18734"/>
                  <a:pt x="2218" y="18737"/>
                </a:cubicBezTo>
                <a:cubicBezTo>
                  <a:pt x="2055" y="18766"/>
                  <a:pt x="1947" y="18913"/>
                  <a:pt x="1960" y="19076"/>
                </a:cubicBezTo>
                <a:cubicBezTo>
                  <a:pt x="2042" y="19648"/>
                  <a:pt x="2411" y="20112"/>
                  <a:pt x="2901" y="20356"/>
                </a:cubicBezTo>
                <a:lnTo>
                  <a:pt x="2901" y="20791"/>
                </a:lnTo>
                <a:cubicBezTo>
                  <a:pt x="2901" y="21379"/>
                  <a:pt x="2424" y="21852"/>
                  <a:pt x="1839" y="21852"/>
                </a:cubicBezTo>
                <a:cubicBezTo>
                  <a:pt x="1255" y="21852"/>
                  <a:pt x="778" y="21379"/>
                  <a:pt x="778" y="20791"/>
                </a:cubicBezTo>
                <a:lnTo>
                  <a:pt x="778" y="17567"/>
                </a:lnTo>
                <a:cubicBezTo>
                  <a:pt x="1075" y="17839"/>
                  <a:pt x="1483" y="18002"/>
                  <a:pt x="1921" y="18002"/>
                </a:cubicBezTo>
                <a:cubicBezTo>
                  <a:pt x="2260" y="18002"/>
                  <a:pt x="2574" y="17907"/>
                  <a:pt x="2845" y="17744"/>
                </a:cubicBezTo>
                <a:cubicBezTo>
                  <a:pt x="2974" y="17690"/>
                  <a:pt x="3110" y="17663"/>
                  <a:pt x="3248" y="17663"/>
                </a:cubicBezTo>
                <a:cubicBezTo>
                  <a:pt x="3386" y="17663"/>
                  <a:pt x="3526" y="17690"/>
                  <a:pt x="3661" y="17744"/>
                </a:cubicBezTo>
                <a:cubicBezTo>
                  <a:pt x="3949" y="17852"/>
                  <a:pt x="4164" y="18070"/>
                  <a:pt x="4288" y="18341"/>
                </a:cubicBezTo>
                <a:cubicBezTo>
                  <a:pt x="4328" y="18452"/>
                  <a:pt x="4439" y="18521"/>
                  <a:pt x="4560" y="18521"/>
                </a:cubicBezTo>
                <a:cubicBezTo>
                  <a:pt x="4586" y="18521"/>
                  <a:pt x="4628" y="18505"/>
                  <a:pt x="4667" y="18492"/>
                </a:cubicBezTo>
                <a:cubicBezTo>
                  <a:pt x="4818" y="18423"/>
                  <a:pt x="4886" y="18260"/>
                  <a:pt x="4818" y="18113"/>
                </a:cubicBezTo>
                <a:cubicBezTo>
                  <a:pt x="4641" y="17688"/>
                  <a:pt x="4302" y="17362"/>
                  <a:pt x="3880" y="17198"/>
                </a:cubicBezTo>
                <a:cubicBezTo>
                  <a:pt x="3743" y="17133"/>
                  <a:pt x="3593" y="17104"/>
                  <a:pt x="3443" y="17091"/>
                </a:cubicBezTo>
                <a:cubicBezTo>
                  <a:pt x="3580" y="16846"/>
                  <a:pt x="3648" y="16562"/>
                  <a:pt x="3648" y="16274"/>
                </a:cubicBezTo>
                <a:lnTo>
                  <a:pt x="3648" y="15036"/>
                </a:lnTo>
                <a:cubicBezTo>
                  <a:pt x="3648" y="14873"/>
                  <a:pt x="3511" y="14736"/>
                  <a:pt x="3348" y="14736"/>
                </a:cubicBezTo>
                <a:cubicBezTo>
                  <a:pt x="3185" y="14736"/>
                  <a:pt x="3064" y="14873"/>
                  <a:pt x="3064" y="15036"/>
                </a:cubicBezTo>
                <a:lnTo>
                  <a:pt x="3064" y="16274"/>
                </a:lnTo>
                <a:cubicBezTo>
                  <a:pt x="3064" y="16656"/>
                  <a:pt x="2858" y="17009"/>
                  <a:pt x="2574" y="17215"/>
                </a:cubicBezTo>
                <a:lnTo>
                  <a:pt x="2561" y="17215"/>
                </a:lnTo>
                <a:cubicBezTo>
                  <a:pt x="2531" y="17228"/>
                  <a:pt x="2505" y="17241"/>
                  <a:pt x="2479" y="17267"/>
                </a:cubicBezTo>
                <a:cubicBezTo>
                  <a:pt x="2316" y="17362"/>
                  <a:pt x="2123" y="17417"/>
                  <a:pt x="1921" y="17417"/>
                </a:cubicBezTo>
                <a:cubicBezTo>
                  <a:pt x="1281" y="17417"/>
                  <a:pt x="778" y="16901"/>
                  <a:pt x="778" y="16274"/>
                </a:cubicBezTo>
                <a:lnTo>
                  <a:pt x="778" y="15595"/>
                </a:lnTo>
                <a:cubicBezTo>
                  <a:pt x="1049" y="15784"/>
                  <a:pt x="1388" y="15892"/>
                  <a:pt x="1757" y="15892"/>
                </a:cubicBezTo>
                <a:cubicBezTo>
                  <a:pt x="1908" y="15892"/>
                  <a:pt x="2042" y="15771"/>
                  <a:pt x="2042" y="15608"/>
                </a:cubicBezTo>
                <a:cubicBezTo>
                  <a:pt x="2042" y="15445"/>
                  <a:pt x="1908" y="15307"/>
                  <a:pt x="1757" y="15307"/>
                </a:cubicBezTo>
                <a:cubicBezTo>
                  <a:pt x="1104" y="15307"/>
                  <a:pt x="585" y="14791"/>
                  <a:pt x="585" y="14138"/>
                </a:cubicBezTo>
                <a:cubicBezTo>
                  <a:pt x="585" y="13498"/>
                  <a:pt x="1104" y="12969"/>
                  <a:pt x="1757" y="12969"/>
                </a:cubicBezTo>
                <a:lnTo>
                  <a:pt x="1921" y="12969"/>
                </a:lnTo>
                <a:cubicBezTo>
                  <a:pt x="2871" y="12969"/>
                  <a:pt x="3648" y="12192"/>
                  <a:pt x="3648" y="11238"/>
                </a:cubicBezTo>
                <a:lnTo>
                  <a:pt x="3648" y="10340"/>
                </a:lnTo>
                <a:cubicBezTo>
                  <a:pt x="4831" y="10206"/>
                  <a:pt x="5758" y="9197"/>
                  <a:pt x="5758" y="7989"/>
                </a:cubicBezTo>
                <a:cubicBezTo>
                  <a:pt x="5758" y="6682"/>
                  <a:pt x="4710" y="5634"/>
                  <a:pt x="3417" y="5621"/>
                </a:cubicBezTo>
                <a:cubicBezTo>
                  <a:pt x="3159" y="5089"/>
                  <a:pt x="2613" y="4707"/>
                  <a:pt x="1973" y="4707"/>
                </a:cubicBezTo>
                <a:cubicBezTo>
                  <a:pt x="1810" y="4707"/>
                  <a:pt x="1689" y="4844"/>
                  <a:pt x="1689" y="5007"/>
                </a:cubicBezTo>
                <a:cubicBezTo>
                  <a:pt x="1689" y="5170"/>
                  <a:pt x="1810" y="5308"/>
                  <a:pt x="1973" y="5308"/>
                </a:cubicBezTo>
                <a:cubicBezTo>
                  <a:pt x="2531" y="5308"/>
                  <a:pt x="2982" y="5755"/>
                  <a:pt x="2982" y="6313"/>
                </a:cubicBezTo>
                <a:cubicBezTo>
                  <a:pt x="2982" y="6872"/>
                  <a:pt x="2531" y="7319"/>
                  <a:pt x="1973" y="7319"/>
                </a:cubicBezTo>
                <a:cubicBezTo>
                  <a:pt x="1810" y="7319"/>
                  <a:pt x="1689" y="7456"/>
                  <a:pt x="1689" y="7620"/>
                </a:cubicBezTo>
                <a:cubicBezTo>
                  <a:pt x="1689" y="7783"/>
                  <a:pt x="1810" y="7907"/>
                  <a:pt x="1973" y="7907"/>
                </a:cubicBezTo>
                <a:cubicBezTo>
                  <a:pt x="2858" y="7907"/>
                  <a:pt x="3580" y="7198"/>
                  <a:pt x="3580" y="6313"/>
                </a:cubicBezTo>
                <a:cubicBezTo>
                  <a:pt x="3580" y="6274"/>
                  <a:pt x="3567" y="6245"/>
                  <a:pt x="3567" y="6219"/>
                </a:cubicBezTo>
                <a:lnTo>
                  <a:pt x="3567" y="6219"/>
                </a:lnTo>
                <a:cubicBezTo>
                  <a:pt x="4465" y="6300"/>
                  <a:pt x="5174" y="7061"/>
                  <a:pt x="5174" y="7989"/>
                </a:cubicBezTo>
                <a:cubicBezTo>
                  <a:pt x="5174" y="8844"/>
                  <a:pt x="4560" y="9566"/>
                  <a:pt x="3730" y="9729"/>
                </a:cubicBezTo>
                <a:lnTo>
                  <a:pt x="3635" y="9729"/>
                </a:lnTo>
                <a:cubicBezTo>
                  <a:pt x="3551" y="9748"/>
                  <a:pt x="3467" y="9757"/>
                  <a:pt x="3384" y="9757"/>
                </a:cubicBezTo>
                <a:cubicBezTo>
                  <a:pt x="2860" y="9757"/>
                  <a:pt x="2379" y="9399"/>
                  <a:pt x="2260" y="8858"/>
                </a:cubicBezTo>
                <a:cubicBezTo>
                  <a:pt x="2238" y="8721"/>
                  <a:pt x="2120" y="8632"/>
                  <a:pt x="1986" y="8632"/>
                </a:cubicBezTo>
                <a:cubicBezTo>
                  <a:pt x="1960" y="8632"/>
                  <a:pt x="1934" y="8635"/>
                  <a:pt x="1908" y="8642"/>
                </a:cubicBezTo>
                <a:cubicBezTo>
                  <a:pt x="1757" y="8668"/>
                  <a:pt x="1646" y="8831"/>
                  <a:pt x="1689" y="8982"/>
                </a:cubicBezTo>
                <a:cubicBezTo>
                  <a:pt x="1839" y="9687"/>
                  <a:pt x="2398" y="10193"/>
                  <a:pt x="3064" y="10314"/>
                </a:cubicBezTo>
                <a:lnTo>
                  <a:pt x="3064" y="11238"/>
                </a:lnTo>
                <a:cubicBezTo>
                  <a:pt x="3064" y="11865"/>
                  <a:pt x="2545" y="12381"/>
                  <a:pt x="1921" y="12381"/>
                </a:cubicBezTo>
                <a:cubicBezTo>
                  <a:pt x="1281" y="12381"/>
                  <a:pt x="778" y="11865"/>
                  <a:pt x="778" y="11238"/>
                </a:cubicBezTo>
                <a:lnTo>
                  <a:pt x="778" y="1647"/>
                </a:lnTo>
                <a:cubicBezTo>
                  <a:pt x="778" y="1062"/>
                  <a:pt x="1255" y="585"/>
                  <a:pt x="1839" y="585"/>
                </a:cubicBezTo>
                <a:close/>
                <a:moveTo>
                  <a:pt x="1839" y="1"/>
                </a:moveTo>
                <a:cubicBezTo>
                  <a:pt x="928" y="1"/>
                  <a:pt x="193" y="735"/>
                  <a:pt x="193" y="1647"/>
                </a:cubicBezTo>
                <a:lnTo>
                  <a:pt x="193" y="11238"/>
                </a:lnTo>
                <a:cubicBezTo>
                  <a:pt x="193" y="11797"/>
                  <a:pt x="451" y="12300"/>
                  <a:pt x="872" y="12626"/>
                </a:cubicBezTo>
                <a:cubicBezTo>
                  <a:pt x="356" y="12927"/>
                  <a:pt x="0" y="13498"/>
                  <a:pt x="0" y="14138"/>
                </a:cubicBezTo>
                <a:cubicBezTo>
                  <a:pt x="0" y="14422"/>
                  <a:pt x="69" y="14697"/>
                  <a:pt x="193" y="14942"/>
                </a:cubicBezTo>
                <a:lnTo>
                  <a:pt x="193" y="14968"/>
                </a:lnTo>
                <a:lnTo>
                  <a:pt x="193" y="20791"/>
                </a:lnTo>
                <a:cubicBezTo>
                  <a:pt x="193" y="21705"/>
                  <a:pt x="928" y="22440"/>
                  <a:pt x="1839" y="22440"/>
                </a:cubicBezTo>
                <a:cubicBezTo>
                  <a:pt x="2750" y="22440"/>
                  <a:pt x="3485" y="21705"/>
                  <a:pt x="3485" y="20791"/>
                </a:cubicBezTo>
                <a:lnTo>
                  <a:pt x="3485" y="20533"/>
                </a:lnTo>
                <a:cubicBezTo>
                  <a:pt x="3541" y="20546"/>
                  <a:pt x="3606" y="20546"/>
                  <a:pt x="3661" y="20546"/>
                </a:cubicBezTo>
                <a:cubicBezTo>
                  <a:pt x="3743" y="20546"/>
                  <a:pt x="3825" y="20533"/>
                  <a:pt x="3906" y="20533"/>
                </a:cubicBezTo>
                <a:cubicBezTo>
                  <a:pt x="3933" y="20520"/>
                  <a:pt x="3949" y="20520"/>
                  <a:pt x="3962" y="20520"/>
                </a:cubicBezTo>
                <a:cubicBezTo>
                  <a:pt x="5226" y="20438"/>
                  <a:pt x="6235" y="19390"/>
                  <a:pt x="6274" y="18113"/>
                </a:cubicBezTo>
                <a:cubicBezTo>
                  <a:pt x="7580" y="17607"/>
                  <a:pt x="8452" y="16369"/>
                  <a:pt x="8452" y="14955"/>
                </a:cubicBezTo>
                <a:cubicBezTo>
                  <a:pt x="8452" y="14791"/>
                  <a:pt x="8439" y="14628"/>
                  <a:pt x="8410" y="14465"/>
                </a:cubicBezTo>
                <a:cubicBezTo>
                  <a:pt x="8384" y="14151"/>
                  <a:pt x="8302" y="13851"/>
                  <a:pt x="8165" y="13593"/>
                </a:cubicBezTo>
                <a:cubicBezTo>
                  <a:pt x="8831" y="12953"/>
                  <a:pt x="9200" y="12084"/>
                  <a:pt x="9200" y="11157"/>
                </a:cubicBezTo>
                <a:cubicBezTo>
                  <a:pt x="9200" y="10846"/>
                  <a:pt x="9158" y="10546"/>
                  <a:pt x="9076" y="10259"/>
                </a:cubicBezTo>
                <a:cubicBezTo>
                  <a:pt x="9024" y="9961"/>
                  <a:pt x="8913" y="9687"/>
                  <a:pt x="8750" y="9458"/>
                </a:cubicBezTo>
                <a:cubicBezTo>
                  <a:pt x="8642" y="9279"/>
                  <a:pt x="8521" y="9116"/>
                  <a:pt x="8384" y="8952"/>
                </a:cubicBezTo>
                <a:cubicBezTo>
                  <a:pt x="8766" y="8342"/>
                  <a:pt x="8942" y="7633"/>
                  <a:pt x="8900" y="6911"/>
                </a:cubicBezTo>
                <a:cubicBezTo>
                  <a:pt x="8831" y="6111"/>
                  <a:pt x="8492" y="5334"/>
                  <a:pt x="7920" y="4762"/>
                </a:cubicBezTo>
                <a:cubicBezTo>
                  <a:pt x="7580" y="4423"/>
                  <a:pt x="7159" y="4165"/>
                  <a:pt x="6725" y="3988"/>
                </a:cubicBezTo>
                <a:cubicBezTo>
                  <a:pt x="6708" y="3782"/>
                  <a:pt x="6682" y="3580"/>
                  <a:pt x="6614" y="3374"/>
                </a:cubicBezTo>
                <a:cubicBezTo>
                  <a:pt x="6562" y="3142"/>
                  <a:pt x="6450" y="2910"/>
                  <a:pt x="6300" y="2708"/>
                </a:cubicBezTo>
                <a:cubicBezTo>
                  <a:pt x="6219" y="2571"/>
                  <a:pt x="6111" y="2437"/>
                  <a:pt x="5990" y="2326"/>
                </a:cubicBezTo>
                <a:cubicBezTo>
                  <a:pt x="5521" y="1847"/>
                  <a:pt x="4883" y="1600"/>
                  <a:pt x="4238" y="1600"/>
                </a:cubicBezTo>
                <a:cubicBezTo>
                  <a:pt x="3985" y="1600"/>
                  <a:pt x="3731" y="1638"/>
                  <a:pt x="3485" y="1715"/>
                </a:cubicBezTo>
                <a:lnTo>
                  <a:pt x="3485" y="1647"/>
                </a:lnTo>
                <a:cubicBezTo>
                  <a:pt x="3485" y="735"/>
                  <a:pt x="2750" y="1"/>
                  <a:pt x="18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38"/>
          <p:cNvSpPr/>
          <p:nvPr/>
        </p:nvSpPr>
        <p:spPr>
          <a:xfrm rot="7199981">
            <a:off x="-328418" y="1706060"/>
            <a:ext cx="2322738" cy="5659561"/>
          </a:xfrm>
          <a:custGeom>
            <a:rect b="b" l="l" r="r" t="t"/>
            <a:pathLst>
              <a:path extrusionOk="0" h="22441" w="9210">
                <a:moveTo>
                  <a:pt x="7361" y="585"/>
                </a:moveTo>
                <a:cubicBezTo>
                  <a:pt x="7946" y="585"/>
                  <a:pt x="8423" y="1062"/>
                  <a:pt x="8423" y="1647"/>
                </a:cubicBezTo>
                <a:lnTo>
                  <a:pt x="8423" y="11238"/>
                </a:lnTo>
                <a:cubicBezTo>
                  <a:pt x="8423" y="11865"/>
                  <a:pt x="7920" y="12381"/>
                  <a:pt x="7280" y="12381"/>
                </a:cubicBezTo>
                <a:cubicBezTo>
                  <a:pt x="6653" y="12381"/>
                  <a:pt x="6137" y="11865"/>
                  <a:pt x="6137" y="11238"/>
                </a:cubicBezTo>
                <a:lnTo>
                  <a:pt x="6137" y="10314"/>
                </a:lnTo>
                <a:cubicBezTo>
                  <a:pt x="6803" y="10193"/>
                  <a:pt x="7361" y="9687"/>
                  <a:pt x="7511" y="8982"/>
                </a:cubicBezTo>
                <a:cubicBezTo>
                  <a:pt x="7551" y="8831"/>
                  <a:pt x="7443" y="8668"/>
                  <a:pt x="7293" y="8642"/>
                </a:cubicBezTo>
                <a:cubicBezTo>
                  <a:pt x="7266" y="8635"/>
                  <a:pt x="7240" y="8632"/>
                  <a:pt x="7215" y="8632"/>
                </a:cubicBezTo>
                <a:cubicBezTo>
                  <a:pt x="7084" y="8632"/>
                  <a:pt x="6973" y="8721"/>
                  <a:pt x="6940" y="8858"/>
                </a:cubicBezTo>
                <a:cubicBezTo>
                  <a:pt x="6822" y="9399"/>
                  <a:pt x="6348" y="9757"/>
                  <a:pt x="5820" y="9757"/>
                </a:cubicBezTo>
                <a:cubicBezTo>
                  <a:pt x="5736" y="9757"/>
                  <a:pt x="5650" y="9748"/>
                  <a:pt x="5565" y="9729"/>
                </a:cubicBezTo>
                <a:lnTo>
                  <a:pt x="5470" y="9729"/>
                </a:lnTo>
                <a:cubicBezTo>
                  <a:pt x="4654" y="9566"/>
                  <a:pt x="4027" y="8844"/>
                  <a:pt x="4027" y="7989"/>
                </a:cubicBezTo>
                <a:cubicBezTo>
                  <a:pt x="4027" y="7061"/>
                  <a:pt x="4735" y="6300"/>
                  <a:pt x="5634" y="6219"/>
                </a:cubicBezTo>
                <a:lnTo>
                  <a:pt x="5634" y="6313"/>
                </a:lnTo>
                <a:cubicBezTo>
                  <a:pt x="5634" y="7198"/>
                  <a:pt x="6339" y="7907"/>
                  <a:pt x="7224" y="7907"/>
                </a:cubicBezTo>
                <a:cubicBezTo>
                  <a:pt x="7387" y="7907"/>
                  <a:pt x="7524" y="7783"/>
                  <a:pt x="7524" y="7620"/>
                </a:cubicBezTo>
                <a:cubicBezTo>
                  <a:pt x="7524" y="7456"/>
                  <a:pt x="7387" y="7319"/>
                  <a:pt x="7224" y="7319"/>
                </a:cubicBezTo>
                <a:cubicBezTo>
                  <a:pt x="6666" y="7319"/>
                  <a:pt x="6218" y="6872"/>
                  <a:pt x="6218" y="6313"/>
                </a:cubicBezTo>
                <a:cubicBezTo>
                  <a:pt x="6218" y="5755"/>
                  <a:pt x="6666" y="5308"/>
                  <a:pt x="7224" y="5308"/>
                </a:cubicBezTo>
                <a:cubicBezTo>
                  <a:pt x="7387" y="5308"/>
                  <a:pt x="7524" y="5170"/>
                  <a:pt x="7524" y="5007"/>
                </a:cubicBezTo>
                <a:cubicBezTo>
                  <a:pt x="7524" y="4844"/>
                  <a:pt x="7387" y="4707"/>
                  <a:pt x="7224" y="4707"/>
                </a:cubicBezTo>
                <a:cubicBezTo>
                  <a:pt x="6597" y="4707"/>
                  <a:pt x="6042" y="5089"/>
                  <a:pt x="5781" y="5621"/>
                </a:cubicBezTo>
                <a:cubicBezTo>
                  <a:pt x="4491" y="5634"/>
                  <a:pt x="3442" y="6682"/>
                  <a:pt x="3442" y="7989"/>
                </a:cubicBezTo>
                <a:cubicBezTo>
                  <a:pt x="3442" y="9197"/>
                  <a:pt x="4366" y="10206"/>
                  <a:pt x="5552" y="10340"/>
                </a:cubicBezTo>
                <a:lnTo>
                  <a:pt x="5552" y="11238"/>
                </a:lnTo>
                <a:cubicBezTo>
                  <a:pt x="5552" y="12192"/>
                  <a:pt x="6326" y="12969"/>
                  <a:pt x="7280" y="12969"/>
                </a:cubicBezTo>
                <a:lnTo>
                  <a:pt x="7456" y="12969"/>
                </a:lnTo>
                <a:cubicBezTo>
                  <a:pt x="8096" y="12969"/>
                  <a:pt x="8612" y="13498"/>
                  <a:pt x="8612" y="14138"/>
                </a:cubicBezTo>
                <a:cubicBezTo>
                  <a:pt x="8612" y="14791"/>
                  <a:pt x="8096" y="15307"/>
                  <a:pt x="7456" y="15307"/>
                </a:cubicBezTo>
                <a:cubicBezTo>
                  <a:pt x="7293" y="15307"/>
                  <a:pt x="7155" y="15445"/>
                  <a:pt x="7155" y="15608"/>
                </a:cubicBezTo>
                <a:cubicBezTo>
                  <a:pt x="7155" y="15771"/>
                  <a:pt x="7293" y="15892"/>
                  <a:pt x="7456" y="15892"/>
                </a:cubicBezTo>
                <a:cubicBezTo>
                  <a:pt x="7809" y="15892"/>
                  <a:pt x="8148" y="15784"/>
                  <a:pt x="8423" y="15595"/>
                </a:cubicBezTo>
                <a:lnTo>
                  <a:pt x="8423" y="16274"/>
                </a:lnTo>
                <a:cubicBezTo>
                  <a:pt x="8423" y="16901"/>
                  <a:pt x="7920" y="17417"/>
                  <a:pt x="7280" y="17417"/>
                </a:cubicBezTo>
                <a:cubicBezTo>
                  <a:pt x="7074" y="17417"/>
                  <a:pt x="6884" y="17362"/>
                  <a:pt x="6721" y="17267"/>
                </a:cubicBezTo>
                <a:cubicBezTo>
                  <a:pt x="6695" y="17241"/>
                  <a:pt x="6666" y="17228"/>
                  <a:pt x="6639" y="17215"/>
                </a:cubicBezTo>
                <a:cubicBezTo>
                  <a:pt x="6339" y="17009"/>
                  <a:pt x="6137" y="16656"/>
                  <a:pt x="6137" y="16274"/>
                </a:cubicBezTo>
                <a:lnTo>
                  <a:pt x="6137" y="15036"/>
                </a:lnTo>
                <a:cubicBezTo>
                  <a:pt x="6137" y="14873"/>
                  <a:pt x="6012" y="14736"/>
                  <a:pt x="5849" y="14736"/>
                </a:cubicBezTo>
                <a:cubicBezTo>
                  <a:pt x="5686" y="14736"/>
                  <a:pt x="5552" y="14873"/>
                  <a:pt x="5552" y="15036"/>
                </a:cubicBezTo>
                <a:lnTo>
                  <a:pt x="5552" y="16274"/>
                </a:lnTo>
                <a:cubicBezTo>
                  <a:pt x="5552" y="16562"/>
                  <a:pt x="5634" y="16846"/>
                  <a:pt x="5754" y="17091"/>
                </a:cubicBezTo>
                <a:cubicBezTo>
                  <a:pt x="5604" y="17104"/>
                  <a:pt x="5470" y="17133"/>
                  <a:pt x="5320" y="17198"/>
                </a:cubicBezTo>
                <a:cubicBezTo>
                  <a:pt x="4899" y="17362"/>
                  <a:pt x="4556" y="17688"/>
                  <a:pt x="4379" y="18113"/>
                </a:cubicBezTo>
                <a:cubicBezTo>
                  <a:pt x="4311" y="18260"/>
                  <a:pt x="4379" y="18423"/>
                  <a:pt x="4530" y="18492"/>
                </a:cubicBezTo>
                <a:cubicBezTo>
                  <a:pt x="4572" y="18505"/>
                  <a:pt x="4611" y="18521"/>
                  <a:pt x="4654" y="18521"/>
                </a:cubicBezTo>
                <a:cubicBezTo>
                  <a:pt x="4762" y="18521"/>
                  <a:pt x="4869" y="18452"/>
                  <a:pt x="4912" y="18341"/>
                </a:cubicBezTo>
                <a:cubicBezTo>
                  <a:pt x="5033" y="18070"/>
                  <a:pt x="5265" y="17852"/>
                  <a:pt x="5536" y="17744"/>
                </a:cubicBezTo>
                <a:cubicBezTo>
                  <a:pt x="5673" y="17690"/>
                  <a:pt x="5812" y="17663"/>
                  <a:pt x="5952" y="17663"/>
                </a:cubicBezTo>
                <a:cubicBezTo>
                  <a:pt x="6092" y="17663"/>
                  <a:pt x="6231" y="17690"/>
                  <a:pt x="6368" y="17744"/>
                </a:cubicBezTo>
                <a:cubicBezTo>
                  <a:pt x="6626" y="17907"/>
                  <a:pt x="6953" y="18002"/>
                  <a:pt x="7280" y="18002"/>
                </a:cubicBezTo>
                <a:cubicBezTo>
                  <a:pt x="7727" y="18002"/>
                  <a:pt x="8122" y="17839"/>
                  <a:pt x="8423" y="17567"/>
                </a:cubicBezTo>
                <a:lnTo>
                  <a:pt x="8423" y="20791"/>
                </a:lnTo>
                <a:cubicBezTo>
                  <a:pt x="8423" y="21379"/>
                  <a:pt x="7946" y="21852"/>
                  <a:pt x="7361" y="21852"/>
                </a:cubicBezTo>
                <a:cubicBezTo>
                  <a:pt x="6777" y="21852"/>
                  <a:pt x="6300" y="21379"/>
                  <a:pt x="6300" y="20791"/>
                </a:cubicBezTo>
                <a:lnTo>
                  <a:pt x="6300" y="20356"/>
                </a:lnTo>
                <a:cubicBezTo>
                  <a:pt x="6790" y="20112"/>
                  <a:pt x="7155" y="19648"/>
                  <a:pt x="7237" y="19076"/>
                </a:cubicBezTo>
                <a:cubicBezTo>
                  <a:pt x="7266" y="18913"/>
                  <a:pt x="7142" y="18766"/>
                  <a:pt x="6992" y="18737"/>
                </a:cubicBezTo>
                <a:cubicBezTo>
                  <a:pt x="6977" y="18734"/>
                  <a:pt x="6962" y="18733"/>
                  <a:pt x="6947" y="18733"/>
                </a:cubicBezTo>
                <a:cubicBezTo>
                  <a:pt x="6802" y="18733"/>
                  <a:pt x="6676" y="18845"/>
                  <a:pt x="6653" y="18982"/>
                </a:cubicBezTo>
                <a:cubicBezTo>
                  <a:pt x="6597" y="19377"/>
                  <a:pt x="6352" y="19690"/>
                  <a:pt x="6012" y="19854"/>
                </a:cubicBezTo>
                <a:cubicBezTo>
                  <a:pt x="5986" y="19854"/>
                  <a:pt x="5960" y="19854"/>
                  <a:pt x="5931" y="19867"/>
                </a:cubicBezTo>
                <a:cubicBezTo>
                  <a:pt x="5754" y="19909"/>
                  <a:pt x="5578" y="19935"/>
                  <a:pt x="5402" y="19935"/>
                </a:cubicBezTo>
                <a:cubicBezTo>
                  <a:pt x="4474" y="19935"/>
                  <a:pt x="3700" y="19269"/>
                  <a:pt x="3537" y="18384"/>
                </a:cubicBezTo>
                <a:cubicBezTo>
                  <a:pt x="3563" y="18328"/>
                  <a:pt x="3563" y="18276"/>
                  <a:pt x="3550" y="18221"/>
                </a:cubicBezTo>
                <a:cubicBezTo>
                  <a:pt x="3537" y="18165"/>
                  <a:pt x="3524" y="18113"/>
                  <a:pt x="3511" y="18044"/>
                </a:cubicBezTo>
                <a:lnTo>
                  <a:pt x="3511" y="17920"/>
                </a:lnTo>
                <a:cubicBezTo>
                  <a:pt x="3524" y="17881"/>
                  <a:pt x="3511" y="17839"/>
                  <a:pt x="3494" y="17799"/>
                </a:cubicBezTo>
                <a:cubicBezTo>
                  <a:pt x="3511" y="17104"/>
                  <a:pt x="3971" y="16464"/>
                  <a:pt x="4680" y="16287"/>
                </a:cubicBezTo>
                <a:cubicBezTo>
                  <a:pt x="4843" y="16248"/>
                  <a:pt x="4938" y="16085"/>
                  <a:pt x="4899" y="15935"/>
                </a:cubicBezTo>
                <a:cubicBezTo>
                  <a:pt x="4863" y="15796"/>
                  <a:pt x="4740" y="15707"/>
                  <a:pt x="4604" y="15707"/>
                </a:cubicBezTo>
                <a:cubicBezTo>
                  <a:pt x="4579" y="15707"/>
                  <a:pt x="4555" y="15710"/>
                  <a:pt x="4530" y="15716"/>
                </a:cubicBezTo>
                <a:cubicBezTo>
                  <a:pt x="3674" y="15948"/>
                  <a:pt x="3073" y="16656"/>
                  <a:pt x="2939" y="17473"/>
                </a:cubicBezTo>
                <a:cubicBezTo>
                  <a:pt x="1973" y="17022"/>
                  <a:pt x="1346" y="16055"/>
                  <a:pt x="1346" y="14955"/>
                </a:cubicBezTo>
                <a:lnTo>
                  <a:pt x="1346" y="14749"/>
                </a:lnTo>
                <a:cubicBezTo>
                  <a:pt x="1372" y="14710"/>
                  <a:pt x="1372" y="14667"/>
                  <a:pt x="1372" y="14628"/>
                </a:cubicBezTo>
                <a:lnTo>
                  <a:pt x="1372" y="14520"/>
                </a:lnTo>
                <a:cubicBezTo>
                  <a:pt x="1414" y="14275"/>
                  <a:pt x="1483" y="14031"/>
                  <a:pt x="1590" y="13799"/>
                </a:cubicBezTo>
                <a:cubicBezTo>
                  <a:pt x="1862" y="13335"/>
                  <a:pt x="2368" y="13021"/>
                  <a:pt x="2939" y="13008"/>
                </a:cubicBezTo>
                <a:cubicBezTo>
                  <a:pt x="3103" y="13008"/>
                  <a:pt x="3223" y="12871"/>
                  <a:pt x="3223" y="12724"/>
                </a:cubicBezTo>
                <a:cubicBezTo>
                  <a:pt x="3223" y="12561"/>
                  <a:pt x="3086" y="12424"/>
                  <a:pt x="2923" y="12424"/>
                </a:cubicBezTo>
                <a:cubicBezTo>
                  <a:pt x="2325" y="12437"/>
                  <a:pt x="1767" y="12695"/>
                  <a:pt x="1388" y="13103"/>
                </a:cubicBezTo>
                <a:cubicBezTo>
                  <a:pt x="869" y="12587"/>
                  <a:pt x="585" y="11891"/>
                  <a:pt x="585" y="11157"/>
                </a:cubicBezTo>
                <a:cubicBezTo>
                  <a:pt x="585" y="10967"/>
                  <a:pt x="611" y="10778"/>
                  <a:pt x="637" y="10601"/>
                </a:cubicBezTo>
                <a:cubicBezTo>
                  <a:pt x="666" y="10559"/>
                  <a:pt x="666" y="10533"/>
                  <a:pt x="679" y="10490"/>
                </a:cubicBezTo>
                <a:cubicBezTo>
                  <a:pt x="679" y="10464"/>
                  <a:pt x="679" y="10438"/>
                  <a:pt x="692" y="10409"/>
                </a:cubicBezTo>
                <a:cubicBezTo>
                  <a:pt x="748" y="10177"/>
                  <a:pt x="843" y="9961"/>
                  <a:pt x="950" y="9756"/>
                </a:cubicBezTo>
                <a:cubicBezTo>
                  <a:pt x="1243" y="9354"/>
                  <a:pt x="1734" y="9092"/>
                  <a:pt x="2254" y="9092"/>
                </a:cubicBezTo>
                <a:cubicBezTo>
                  <a:pt x="2313" y="9092"/>
                  <a:pt x="2373" y="9095"/>
                  <a:pt x="2433" y="9102"/>
                </a:cubicBezTo>
                <a:cubicBezTo>
                  <a:pt x="2442" y="9103"/>
                  <a:pt x="2451" y="9104"/>
                  <a:pt x="2460" y="9104"/>
                </a:cubicBezTo>
                <a:cubicBezTo>
                  <a:pt x="2612" y="9104"/>
                  <a:pt x="2747" y="8999"/>
                  <a:pt x="2760" y="8844"/>
                </a:cubicBezTo>
                <a:cubicBezTo>
                  <a:pt x="2789" y="8681"/>
                  <a:pt x="2665" y="8544"/>
                  <a:pt x="2515" y="8518"/>
                </a:cubicBezTo>
                <a:cubicBezTo>
                  <a:pt x="2434" y="8510"/>
                  <a:pt x="2355" y="8507"/>
                  <a:pt x="2276" y="8507"/>
                </a:cubicBezTo>
                <a:cubicBezTo>
                  <a:pt x="1944" y="8507"/>
                  <a:pt x="1631" y="8573"/>
                  <a:pt x="1346" y="8694"/>
                </a:cubicBezTo>
                <a:cubicBezTo>
                  <a:pt x="624" y="7607"/>
                  <a:pt x="761" y="6124"/>
                  <a:pt x="1698" y="5183"/>
                </a:cubicBezTo>
                <a:cubicBezTo>
                  <a:pt x="1960" y="4925"/>
                  <a:pt x="2270" y="4723"/>
                  <a:pt x="2596" y="4586"/>
                </a:cubicBezTo>
                <a:cubicBezTo>
                  <a:pt x="2720" y="4968"/>
                  <a:pt x="2952" y="5321"/>
                  <a:pt x="3266" y="5592"/>
                </a:cubicBezTo>
                <a:cubicBezTo>
                  <a:pt x="3318" y="5634"/>
                  <a:pt x="3387" y="5660"/>
                  <a:pt x="3455" y="5660"/>
                </a:cubicBezTo>
                <a:cubicBezTo>
                  <a:pt x="3537" y="5660"/>
                  <a:pt x="3619" y="5621"/>
                  <a:pt x="3674" y="5553"/>
                </a:cubicBezTo>
                <a:cubicBezTo>
                  <a:pt x="3782" y="5428"/>
                  <a:pt x="3769" y="5252"/>
                  <a:pt x="3645" y="5144"/>
                </a:cubicBezTo>
                <a:cubicBezTo>
                  <a:pt x="3155" y="4723"/>
                  <a:pt x="2992" y="4070"/>
                  <a:pt x="3168" y="3482"/>
                </a:cubicBezTo>
                <a:cubicBezTo>
                  <a:pt x="3210" y="3335"/>
                  <a:pt x="3279" y="3198"/>
                  <a:pt x="3374" y="3061"/>
                </a:cubicBezTo>
                <a:cubicBezTo>
                  <a:pt x="3400" y="3008"/>
                  <a:pt x="3442" y="2953"/>
                  <a:pt x="3481" y="2910"/>
                </a:cubicBezTo>
                <a:cubicBezTo>
                  <a:pt x="3494" y="2884"/>
                  <a:pt x="3511" y="2871"/>
                  <a:pt x="3524" y="2858"/>
                </a:cubicBezTo>
                <a:cubicBezTo>
                  <a:pt x="3550" y="2816"/>
                  <a:pt x="3592" y="2777"/>
                  <a:pt x="3619" y="2734"/>
                </a:cubicBezTo>
                <a:cubicBezTo>
                  <a:pt x="3988" y="2376"/>
                  <a:pt x="4475" y="2189"/>
                  <a:pt x="4968" y="2189"/>
                </a:cubicBezTo>
                <a:cubicBezTo>
                  <a:pt x="5220" y="2189"/>
                  <a:pt x="5475" y="2238"/>
                  <a:pt x="5715" y="2339"/>
                </a:cubicBezTo>
                <a:lnTo>
                  <a:pt x="5715" y="3253"/>
                </a:lnTo>
                <a:cubicBezTo>
                  <a:pt x="5715" y="3417"/>
                  <a:pt x="5849" y="3551"/>
                  <a:pt x="6012" y="3551"/>
                </a:cubicBezTo>
                <a:cubicBezTo>
                  <a:pt x="6176" y="3551"/>
                  <a:pt x="6300" y="3417"/>
                  <a:pt x="6300" y="3253"/>
                </a:cubicBezTo>
                <a:lnTo>
                  <a:pt x="6300" y="2163"/>
                </a:lnTo>
                <a:lnTo>
                  <a:pt x="6300" y="1865"/>
                </a:lnTo>
                <a:lnTo>
                  <a:pt x="6300" y="1647"/>
                </a:lnTo>
                <a:cubicBezTo>
                  <a:pt x="6300" y="1062"/>
                  <a:pt x="6777" y="585"/>
                  <a:pt x="7361" y="585"/>
                </a:cubicBezTo>
                <a:close/>
                <a:moveTo>
                  <a:pt x="7361" y="1"/>
                </a:moveTo>
                <a:cubicBezTo>
                  <a:pt x="6463" y="1"/>
                  <a:pt x="5715" y="735"/>
                  <a:pt x="5715" y="1647"/>
                </a:cubicBezTo>
                <a:lnTo>
                  <a:pt x="5715" y="1715"/>
                </a:lnTo>
                <a:cubicBezTo>
                  <a:pt x="5469" y="1638"/>
                  <a:pt x="5215" y="1600"/>
                  <a:pt x="4962" y="1600"/>
                </a:cubicBezTo>
                <a:cubicBezTo>
                  <a:pt x="4317" y="1600"/>
                  <a:pt x="3679" y="1847"/>
                  <a:pt x="3210" y="2326"/>
                </a:cubicBezTo>
                <a:cubicBezTo>
                  <a:pt x="3086" y="2450"/>
                  <a:pt x="2978" y="2571"/>
                  <a:pt x="2897" y="2708"/>
                </a:cubicBezTo>
                <a:cubicBezTo>
                  <a:pt x="2747" y="2910"/>
                  <a:pt x="2652" y="3142"/>
                  <a:pt x="2583" y="3374"/>
                </a:cubicBezTo>
                <a:cubicBezTo>
                  <a:pt x="2531" y="3580"/>
                  <a:pt x="2489" y="3782"/>
                  <a:pt x="2489" y="3988"/>
                </a:cubicBezTo>
                <a:cubicBezTo>
                  <a:pt x="2041" y="4165"/>
                  <a:pt x="1633" y="4423"/>
                  <a:pt x="1290" y="4762"/>
                </a:cubicBezTo>
                <a:cubicBezTo>
                  <a:pt x="705" y="5334"/>
                  <a:pt x="366" y="6111"/>
                  <a:pt x="310" y="6911"/>
                </a:cubicBezTo>
                <a:cubicBezTo>
                  <a:pt x="258" y="7633"/>
                  <a:pt x="434" y="8342"/>
                  <a:pt x="816" y="8952"/>
                </a:cubicBezTo>
                <a:cubicBezTo>
                  <a:pt x="679" y="9116"/>
                  <a:pt x="555" y="9279"/>
                  <a:pt x="447" y="9458"/>
                </a:cubicBezTo>
                <a:cubicBezTo>
                  <a:pt x="297" y="9687"/>
                  <a:pt x="176" y="9961"/>
                  <a:pt x="121" y="10259"/>
                </a:cubicBezTo>
                <a:cubicBezTo>
                  <a:pt x="39" y="10546"/>
                  <a:pt x="0" y="10846"/>
                  <a:pt x="0" y="11157"/>
                </a:cubicBezTo>
                <a:cubicBezTo>
                  <a:pt x="0" y="12084"/>
                  <a:pt x="379" y="12953"/>
                  <a:pt x="1032" y="13593"/>
                </a:cubicBezTo>
                <a:cubicBezTo>
                  <a:pt x="898" y="13851"/>
                  <a:pt x="816" y="14151"/>
                  <a:pt x="787" y="14465"/>
                </a:cubicBezTo>
                <a:cubicBezTo>
                  <a:pt x="774" y="14628"/>
                  <a:pt x="761" y="14791"/>
                  <a:pt x="761" y="14955"/>
                </a:cubicBezTo>
                <a:cubicBezTo>
                  <a:pt x="761" y="16369"/>
                  <a:pt x="1617" y="17607"/>
                  <a:pt x="2923" y="18113"/>
                </a:cubicBezTo>
                <a:cubicBezTo>
                  <a:pt x="2965" y="19390"/>
                  <a:pt x="3971" y="20438"/>
                  <a:pt x="5238" y="20520"/>
                </a:cubicBezTo>
                <a:cubicBezTo>
                  <a:pt x="5251" y="20520"/>
                  <a:pt x="5278" y="20520"/>
                  <a:pt x="5291" y="20533"/>
                </a:cubicBezTo>
                <a:cubicBezTo>
                  <a:pt x="5372" y="20533"/>
                  <a:pt x="5454" y="20546"/>
                  <a:pt x="5536" y="20546"/>
                </a:cubicBezTo>
                <a:cubicBezTo>
                  <a:pt x="5591" y="20546"/>
                  <a:pt x="5660" y="20546"/>
                  <a:pt x="5715" y="20533"/>
                </a:cubicBezTo>
                <a:lnTo>
                  <a:pt x="5715" y="20791"/>
                </a:lnTo>
                <a:cubicBezTo>
                  <a:pt x="5715" y="21705"/>
                  <a:pt x="6463" y="22440"/>
                  <a:pt x="7361" y="22440"/>
                </a:cubicBezTo>
                <a:cubicBezTo>
                  <a:pt x="8272" y="22440"/>
                  <a:pt x="9020" y="21705"/>
                  <a:pt x="9020" y="20791"/>
                </a:cubicBezTo>
                <a:lnTo>
                  <a:pt x="9020" y="14968"/>
                </a:lnTo>
                <a:cubicBezTo>
                  <a:pt x="9020" y="14955"/>
                  <a:pt x="9007" y="14955"/>
                  <a:pt x="9007" y="14942"/>
                </a:cubicBezTo>
                <a:cubicBezTo>
                  <a:pt x="9144" y="14697"/>
                  <a:pt x="9210" y="14422"/>
                  <a:pt x="9210" y="14138"/>
                </a:cubicBezTo>
                <a:cubicBezTo>
                  <a:pt x="9210" y="13498"/>
                  <a:pt x="8857" y="12927"/>
                  <a:pt x="8328" y="12626"/>
                </a:cubicBezTo>
                <a:cubicBezTo>
                  <a:pt x="8749" y="12300"/>
                  <a:pt x="9020" y="11797"/>
                  <a:pt x="9020" y="11238"/>
                </a:cubicBezTo>
                <a:lnTo>
                  <a:pt x="9020" y="1647"/>
                </a:lnTo>
                <a:cubicBezTo>
                  <a:pt x="9020" y="735"/>
                  <a:pt x="8272" y="1"/>
                  <a:pt x="73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8"/>
          <p:cNvSpPr/>
          <p:nvPr/>
        </p:nvSpPr>
        <p:spPr>
          <a:xfrm flipH="1" rot="-1635335">
            <a:off x="7458454" y="-2000632"/>
            <a:ext cx="2322548" cy="5664635"/>
          </a:xfrm>
          <a:custGeom>
            <a:rect b="b" l="l" r="r" t="t"/>
            <a:pathLst>
              <a:path extrusionOk="0" h="22441" w="9201">
                <a:moveTo>
                  <a:pt x="1839" y="585"/>
                </a:moveTo>
                <a:cubicBezTo>
                  <a:pt x="2424" y="585"/>
                  <a:pt x="2901" y="1062"/>
                  <a:pt x="2901" y="1647"/>
                </a:cubicBezTo>
                <a:lnTo>
                  <a:pt x="2901" y="1865"/>
                </a:lnTo>
                <a:lnTo>
                  <a:pt x="2901" y="2163"/>
                </a:lnTo>
                <a:lnTo>
                  <a:pt x="2901" y="3253"/>
                </a:lnTo>
                <a:cubicBezTo>
                  <a:pt x="2901" y="3417"/>
                  <a:pt x="3021" y="3551"/>
                  <a:pt x="3185" y="3551"/>
                </a:cubicBezTo>
                <a:cubicBezTo>
                  <a:pt x="3348" y="3551"/>
                  <a:pt x="3485" y="3417"/>
                  <a:pt x="3485" y="3253"/>
                </a:cubicBezTo>
                <a:lnTo>
                  <a:pt x="3485" y="2339"/>
                </a:lnTo>
                <a:cubicBezTo>
                  <a:pt x="3726" y="2238"/>
                  <a:pt x="3980" y="2189"/>
                  <a:pt x="4233" y="2189"/>
                </a:cubicBezTo>
                <a:cubicBezTo>
                  <a:pt x="4725" y="2189"/>
                  <a:pt x="5213" y="2376"/>
                  <a:pt x="5582" y="2734"/>
                </a:cubicBezTo>
                <a:cubicBezTo>
                  <a:pt x="5608" y="2777"/>
                  <a:pt x="5647" y="2816"/>
                  <a:pt x="5676" y="2858"/>
                </a:cubicBezTo>
                <a:cubicBezTo>
                  <a:pt x="5690" y="2871"/>
                  <a:pt x="5703" y="2884"/>
                  <a:pt x="5716" y="2910"/>
                </a:cubicBezTo>
                <a:cubicBezTo>
                  <a:pt x="5758" y="2953"/>
                  <a:pt x="5797" y="3008"/>
                  <a:pt x="5840" y="3061"/>
                </a:cubicBezTo>
                <a:cubicBezTo>
                  <a:pt x="5921" y="3185"/>
                  <a:pt x="5990" y="3335"/>
                  <a:pt x="6029" y="3482"/>
                </a:cubicBezTo>
                <a:cubicBezTo>
                  <a:pt x="6206" y="4070"/>
                  <a:pt x="6042" y="4723"/>
                  <a:pt x="5552" y="5144"/>
                </a:cubicBezTo>
                <a:cubicBezTo>
                  <a:pt x="5432" y="5252"/>
                  <a:pt x="5418" y="5428"/>
                  <a:pt x="5526" y="5553"/>
                </a:cubicBezTo>
                <a:cubicBezTo>
                  <a:pt x="5582" y="5621"/>
                  <a:pt x="5663" y="5660"/>
                  <a:pt x="5745" y="5660"/>
                </a:cubicBezTo>
                <a:cubicBezTo>
                  <a:pt x="5810" y="5660"/>
                  <a:pt x="5879" y="5634"/>
                  <a:pt x="5934" y="5592"/>
                </a:cubicBezTo>
                <a:cubicBezTo>
                  <a:pt x="6261" y="5321"/>
                  <a:pt x="6480" y="4968"/>
                  <a:pt x="6601" y="4586"/>
                </a:cubicBezTo>
                <a:cubicBezTo>
                  <a:pt x="6927" y="4723"/>
                  <a:pt x="7241" y="4925"/>
                  <a:pt x="7499" y="5183"/>
                </a:cubicBezTo>
                <a:cubicBezTo>
                  <a:pt x="8439" y="6124"/>
                  <a:pt x="8573" y="7607"/>
                  <a:pt x="7852" y="8694"/>
                </a:cubicBezTo>
                <a:cubicBezTo>
                  <a:pt x="7566" y="8573"/>
                  <a:pt x="7253" y="8507"/>
                  <a:pt x="6928" y="8507"/>
                </a:cubicBezTo>
                <a:cubicBezTo>
                  <a:pt x="6851" y="8507"/>
                  <a:pt x="6773" y="8510"/>
                  <a:pt x="6695" y="8518"/>
                </a:cubicBezTo>
                <a:cubicBezTo>
                  <a:pt x="6532" y="8544"/>
                  <a:pt x="6411" y="8681"/>
                  <a:pt x="6437" y="8844"/>
                </a:cubicBezTo>
                <a:cubicBezTo>
                  <a:pt x="6450" y="8999"/>
                  <a:pt x="6585" y="9104"/>
                  <a:pt x="6737" y="9104"/>
                </a:cubicBezTo>
                <a:cubicBezTo>
                  <a:pt x="6746" y="9104"/>
                  <a:pt x="6755" y="9103"/>
                  <a:pt x="6764" y="9102"/>
                </a:cubicBezTo>
                <a:cubicBezTo>
                  <a:pt x="6825" y="9095"/>
                  <a:pt x="6886" y="9092"/>
                  <a:pt x="6947" y="9092"/>
                </a:cubicBezTo>
                <a:cubicBezTo>
                  <a:pt x="7474" y="9092"/>
                  <a:pt x="7954" y="9354"/>
                  <a:pt x="8247" y="9756"/>
                </a:cubicBezTo>
                <a:cubicBezTo>
                  <a:pt x="8358" y="9961"/>
                  <a:pt x="8452" y="10177"/>
                  <a:pt x="8521" y="10409"/>
                </a:cubicBezTo>
                <a:cubicBezTo>
                  <a:pt x="8521" y="10438"/>
                  <a:pt x="8521" y="10464"/>
                  <a:pt x="8534" y="10490"/>
                </a:cubicBezTo>
                <a:cubicBezTo>
                  <a:pt x="8534" y="10533"/>
                  <a:pt x="8547" y="10559"/>
                  <a:pt x="8560" y="10601"/>
                </a:cubicBezTo>
                <a:cubicBezTo>
                  <a:pt x="8603" y="10778"/>
                  <a:pt x="8616" y="10967"/>
                  <a:pt x="8616" y="11157"/>
                </a:cubicBezTo>
                <a:cubicBezTo>
                  <a:pt x="8616" y="11891"/>
                  <a:pt x="8328" y="12587"/>
                  <a:pt x="7812" y="13103"/>
                </a:cubicBezTo>
                <a:cubicBezTo>
                  <a:pt x="7430" y="12695"/>
                  <a:pt x="6888" y="12437"/>
                  <a:pt x="6274" y="12424"/>
                </a:cubicBezTo>
                <a:cubicBezTo>
                  <a:pt x="6111" y="12424"/>
                  <a:pt x="5974" y="12561"/>
                  <a:pt x="5974" y="12724"/>
                </a:cubicBezTo>
                <a:cubicBezTo>
                  <a:pt x="5974" y="12871"/>
                  <a:pt x="6098" y="13008"/>
                  <a:pt x="6261" y="13008"/>
                </a:cubicBezTo>
                <a:cubicBezTo>
                  <a:pt x="6833" y="13021"/>
                  <a:pt x="7336" y="13335"/>
                  <a:pt x="7607" y="13799"/>
                </a:cubicBezTo>
                <a:cubicBezTo>
                  <a:pt x="7718" y="14031"/>
                  <a:pt x="7786" y="14275"/>
                  <a:pt x="7825" y="14520"/>
                </a:cubicBezTo>
                <a:lnTo>
                  <a:pt x="7825" y="14628"/>
                </a:lnTo>
                <a:cubicBezTo>
                  <a:pt x="7825" y="14667"/>
                  <a:pt x="7838" y="14710"/>
                  <a:pt x="7852" y="14749"/>
                </a:cubicBezTo>
                <a:lnTo>
                  <a:pt x="7852" y="14955"/>
                </a:lnTo>
                <a:cubicBezTo>
                  <a:pt x="7852" y="16055"/>
                  <a:pt x="7228" y="17022"/>
                  <a:pt x="6261" y="17486"/>
                </a:cubicBezTo>
                <a:cubicBezTo>
                  <a:pt x="6137" y="16656"/>
                  <a:pt x="5526" y="15948"/>
                  <a:pt x="4667" y="15716"/>
                </a:cubicBezTo>
                <a:cubicBezTo>
                  <a:pt x="4643" y="15710"/>
                  <a:pt x="4618" y="15707"/>
                  <a:pt x="4594" y="15707"/>
                </a:cubicBezTo>
                <a:cubicBezTo>
                  <a:pt x="4462" y="15707"/>
                  <a:pt x="4351" y="15796"/>
                  <a:pt x="4315" y="15935"/>
                </a:cubicBezTo>
                <a:cubicBezTo>
                  <a:pt x="4275" y="16085"/>
                  <a:pt x="4370" y="16248"/>
                  <a:pt x="4520" y="16287"/>
                </a:cubicBezTo>
                <a:cubicBezTo>
                  <a:pt x="5226" y="16464"/>
                  <a:pt x="5690" y="17104"/>
                  <a:pt x="5703" y="17799"/>
                </a:cubicBezTo>
                <a:cubicBezTo>
                  <a:pt x="5690" y="17839"/>
                  <a:pt x="5690" y="17881"/>
                  <a:pt x="5690" y="17920"/>
                </a:cubicBezTo>
                <a:lnTo>
                  <a:pt x="5690" y="18044"/>
                </a:lnTo>
                <a:lnTo>
                  <a:pt x="5690" y="18057"/>
                </a:lnTo>
                <a:cubicBezTo>
                  <a:pt x="5676" y="18113"/>
                  <a:pt x="5676" y="18165"/>
                  <a:pt x="5647" y="18221"/>
                </a:cubicBezTo>
                <a:cubicBezTo>
                  <a:pt x="5634" y="18276"/>
                  <a:pt x="5647" y="18328"/>
                  <a:pt x="5663" y="18384"/>
                </a:cubicBezTo>
                <a:cubicBezTo>
                  <a:pt x="5500" y="19269"/>
                  <a:pt x="4723" y="19935"/>
                  <a:pt x="3799" y="19935"/>
                </a:cubicBezTo>
                <a:cubicBezTo>
                  <a:pt x="3622" y="19935"/>
                  <a:pt x="3443" y="19909"/>
                  <a:pt x="3266" y="19867"/>
                </a:cubicBezTo>
                <a:cubicBezTo>
                  <a:pt x="3240" y="19854"/>
                  <a:pt x="3214" y="19854"/>
                  <a:pt x="3185" y="19854"/>
                </a:cubicBezTo>
                <a:cubicBezTo>
                  <a:pt x="2858" y="19690"/>
                  <a:pt x="2600" y="19377"/>
                  <a:pt x="2545" y="18982"/>
                </a:cubicBezTo>
                <a:cubicBezTo>
                  <a:pt x="2521" y="18845"/>
                  <a:pt x="2395" y="18733"/>
                  <a:pt x="2259" y="18733"/>
                </a:cubicBezTo>
                <a:cubicBezTo>
                  <a:pt x="2246" y="18733"/>
                  <a:pt x="2232" y="18734"/>
                  <a:pt x="2218" y="18737"/>
                </a:cubicBezTo>
                <a:cubicBezTo>
                  <a:pt x="2055" y="18766"/>
                  <a:pt x="1947" y="18913"/>
                  <a:pt x="1960" y="19076"/>
                </a:cubicBezTo>
                <a:cubicBezTo>
                  <a:pt x="2042" y="19648"/>
                  <a:pt x="2411" y="20112"/>
                  <a:pt x="2901" y="20356"/>
                </a:cubicBezTo>
                <a:lnTo>
                  <a:pt x="2901" y="20791"/>
                </a:lnTo>
                <a:cubicBezTo>
                  <a:pt x="2901" y="21379"/>
                  <a:pt x="2424" y="21852"/>
                  <a:pt x="1839" y="21852"/>
                </a:cubicBezTo>
                <a:cubicBezTo>
                  <a:pt x="1255" y="21852"/>
                  <a:pt x="778" y="21379"/>
                  <a:pt x="778" y="20791"/>
                </a:cubicBezTo>
                <a:lnTo>
                  <a:pt x="778" y="17567"/>
                </a:lnTo>
                <a:cubicBezTo>
                  <a:pt x="1075" y="17839"/>
                  <a:pt x="1483" y="18002"/>
                  <a:pt x="1921" y="18002"/>
                </a:cubicBezTo>
                <a:cubicBezTo>
                  <a:pt x="2260" y="18002"/>
                  <a:pt x="2574" y="17907"/>
                  <a:pt x="2845" y="17744"/>
                </a:cubicBezTo>
                <a:cubicBezTo>
                  <a:pt x="2974" y="17690"/>
                  <a:pt x="3110" y="17663"/>
                  <a:pt x="3248" y="17663"/>
                </a:cubicBezTo>
                <a:cubicBezTo>
                  <a:pt x="3386" y="17663"/>
                  <a:pt x="3526" y="17690"/>
                  <a:pt x="3661" y="17744"/>
                </a:cubicBezTo>
                <a:cubicBezTo>
                  <a:pt x="3949" y="17852"/>
                  <a:pt x="4164" y="18070"/>
                  <a:pt x="4288" y="18341"/>
                </a:cubicBezTo>
                <a:cubicBezTo>
                  <a:pt x="4328" y="18452"/>
                  <a:pt x="4439" y="18521"/>
                  <a:pt x="4560" y="18521"/>
                </a:cubicBezTo>
                <a:cubicBezTo>
                  <a:pt x="4586" y="18521"/>
                  <a:pt x="4628" y="18505"/>
                  <a:pt x="4667" y="18492"/>
                </a:cubicBezTo>
                <a:cubicBezTo>
                  <a:pt x="4818" y="18423"/>
                  <a:pt x="4886" y="18260"/>
                  <a:pt x="4818" y="18113"/>
                </a:cubicBezTo>
                <a:cubicBezTo>
                  <a:pt x="4641" y="17688"/>
                  <a:pt x="4302" y="17362"/>
                  <a:pt x="3880" y="17198"/>
                </a:cubicBezTo>
                <a:cubicBezTo>
                  <a:pt x="3743" y="17133"/>
                  <a:pt x="3593" y="17104"/>
                  <a:pt x="3443" y="17091"/>
                </a:cubicBezTo>
                <a:cubicBezTo>
                  <a:pt x="3580" y="16846"/>
                  <a:pt x="3648" y="16562"/>
                  <a:pt x="3648" y="16274"/>
                </a:cubicBezTo>
                <a:lnTo>
                  <a:pt x="3648" y="15036"/>
                </a:lnTo>
                <a:cubicBezTo>
                  <a:pt x="3648" y="14873"/>
                  <a:pt x="3511" y="14736"/>
                  <a:pt x="3348" y="14736"/>
                </a:cubicBezTo>
                <a:cubicBezTo>
                  <a:pt x="3185" y="14736"/>
                  <a:pt x="3064" y="14873"/>
                  <a:pt x="3064" y="15036"/>
                </a:cubicBezTo>
                <a:lnTo>
                  <a:pt x="3064" y="16274"/>
                </a:lnTo>
                <a:cubicBezTo>
                  <a:pt x="3064" y="16656"/>
                  <a:pt x="2858" y="17009"/>
                  <a:pt x="2574" y="17215"/>
                </a:cubicBezTo>
                <a:lnTo>
                  <a:pt x="2561" y="17215"/>
                </a:lnTo>
                <a:cubicBezTo>
                  <a:pt x="2531" y="17228"/>
                  <a:pt x="2505" y="17241"/>
                  <a:pt x="2479" y="17267"/>
                </a:cubicBezTo>
                <a:cubicBezTo>
                  <a:pt x="2316" y="17362"/>
                  <a:pt x="2123" y="17417"/>
                  <a:pt x="1921" y="17417"/>
                </a:cubicBezTo>
                <a:cubicBezTo>
                  <a:pt x="1281" y="17417"/>
                  <a:pt x="778" y="16901"/>
                  <a:pt x="778" y="16274"/>
                </a:cubicBezTo>
                <a:lnTo>
                  <a:pt x="778" y="15595"/>
                </a:lnTo>
                <a:cubicBezTo>
                  <a:pt x="1049" y="15784"/>
                  <a:pt x="1388" y="15892"/>
                  <a:pt x="1757" y="15892"/>
                </a:cubicBezTo>
                <a:cubicBezTo>
                  <a:pt x="1908" y="15892"/>
                  <a:pt x="2042" y="15771"/>
                  <a:pt x="2042" y="15608"/>
                </a:cubicBezTo>
                <a:cubicBezTo>
                  <a:pt x="2042" y="15445"/>
                  <a:pt x="1908" y="15307"/>
                  <a:pt x="1757" y="15307"/>
                </a:cubicBezTo>
                <a:cubicBezTo>
                  <a:pt x="1104" y="15307"/>
                  <a:pt x="585" y="14791"/>
                  <a:pt x="585" y="14138"/>
                </a:cubicBezTo>
                <a:cubicBezTo>
                  <a:pt x="585" y="13498"/>
                  <a:pt x="1104" y="12969"/>
                  <a:pt x="1757" y="12969"/>
                </a:cubicBezTo>
                <a:lnTo>
                  <a:pt x="1921" y="12969"/>
                </a:lnTo>
                <a:cubicBezTo>
                  <a:pt x="2871" y="12969"/>
                  <a:pt x="3648" y="12192"/>
                  <a:pt x="3648" y="11238"/>
                </a:cubicBezTo>
                <a:lnTo>
                  <a:pt x="3648" y="10340"/>
                </a:lnTo>
                <a:cubicBezTo>
                  <a:pt x="4831" y="10206"/>
                  <a:pt x="5758" y="9197"/>
                  <a:pt x="5758" y="7989"/>
                </a:cubicBezTo>
                <a:cubicBezTo>
                  <a:pt x="5758" y="6682"/>
                  <a:pt x="4710" y="5634"/>
                  <a:pt x="3417" y="5621"/>
                </a:cubicBezTo>
                <a:cubicBezTo>
                  <a:pt x="3159" y="5089"/>
                  <a:pt x="2613" y="4707"/>
                  <a:pt x="1973" y="4707"/>
                </a:cubicBezTo>
                <a:cubicBezTo>
                  <a:pt x="1810" y="4707"/>
                  <a:pt x="1689" y="4844"/>
                  <a:pt x="1689" y="5007"/>
                </a:cubicBezTo>
                <a:cubicBezTo>
                  <a:pt x="1689" y="5170"/>
                  <a:pt x="1810" y="5308"/>
                  <a:pt x="1973" y="5308"/>
                </a:cubicBezTo>
                <a:cubicBezTo>
                  <a:pt x="2531" y="5308"/>
                  <a:pt x="2982" y="5755"/>
                  <a:pt x="2982" y="6313"/>
                </a:cubicBezTo>
                <a:cubicBezTo>
                  <a:pt x="2982" y="6872"/>
                  <a:pt x="2531" y="7319"/>
                  <a:pt x="1973" y="7319"/>
                </a:cubicBezTo>
                <a:cubicBezTo>
                  <a:pt x="1810" y="7319"/>
                  <a:pt x="1689" y="7456"/>
                  <a:pt x="1689" y="7620"/>
                </a:cubicBezTo>
                <a:cubicBezTo>
                  <a:pt x="1689" y="7783"/>
                  <a:pt x="1810" y="7907"/>
                  <a:pt x="1973" y="7907"/>
                </a:cubicBezTo>
                <a:cubicBezTo>
                  <a:pt x="2858" y="7907"/>
                  <a:pt x="3580" y="7198"/>
                  <a:pt x="3580" y="6313"/>
                </a:cubicBezTo>
                <a:cubicBezTo>
                  <a:pt x="3580" y="6274"/>
                  <a:pt x="3567" y="6245"/>
                  <a:pt x="3567" y="6219"/>
                </a:cubicBezTo>
                <a:lnTo>
                  <a:pt x="3567" y="6219"/>
                </a:lnTo>
                <a:cubicBezTo>
                  <a:pt x="4465" y="6300"/>
                  <a:pt x="5174" y="7061"/>
                  <a:pt x="5174" y="7989"/>
                </a:cubicBezTo>
                <a:cubicBezTo>
                  <a:pt x="5174" y="8844"/>
                  <a:pt x="4560" y="9566"/>
                  <a:pt x="3730" y="9729"/>
                </a:cubicBezTo>
                <a:lnTo>
                  <a:pt x="3635" y="9729"/>
                </a:lnTo>
                <a:cubicBezTo>
                  <a:pt x="3551" y="9748"/>
                  <a:pt x="3467" y="9757"/>
                  <a:pt x="3384" y="9757"/>
                </a:cubicBezTo>
                <a:cubicBezTo>
                  <a:pt x="2860" y="9757"/>
                  <a:pt x="2379" y="9399"/>
                  <a:pt x="2260" y="8858"/>
                </a:cubicBezTo>
                <a:cubicBezTo>
                  <a:pt x="2238" y="8721"/>
                  <a:pt x="2120" y="8632"/>
                  <a:pt x="1986" y="8632"/>
                </a:cubicBezTo>
                <a:cubicBezTo>
                  <a:pt x="1960" y="8632"/>
                  <a:pt x="1934" y="8635"/>
                  <a:pt x="1908" y="8642"/>
                </a:cubicBezTo>
                <a:cubicBezTo>
                  <a:pt x="1757" y="8668"/>
                  <a:pt x="1646" y="8831"/>
                  <a:pt x="1689" y="8982"/>
                </a:cubicBezTo>
                <a:cubicBezTo>
                  <a:pt x="1839" y="9687"/>
                  <a:pt x="2398" y="10193"/>
                  <a:pt x="3064" y="10314"/>
                </a:cubicBezTo>
                <a:lnTo>
                  <a:pt x="3064" y="11238"/>
                </a:lnTo>
                <a:cubicBezTo>
                  <a:pt x="3064" y="11865"/>
                  <a:pt x="2545" y="12381"/>
                  <a:pt x="1921" y="12381"/>
                </a:cubicBezTo>
                <a:cubicBezTo>
                  <a:pt x="1281" y="12381"/>
                  <a:pt x="778" y="11865"/>
                  <a:pt x="778" y="11238"/>
                </a:cubicBezTo>
                <a:lnTo>
                  <a:pt x="778" y="1647"/>
                </a:lnTo>
                <a:cubicBezTo>
                  <a:pt x="778" y="1062"/>
                  <a:pt x="1255" y="585"/>
                  <a:pt x="1839" y="585"/>
                </a:cubicBezTo>
                <a:close/>
                <a:moveTo>
                  <a:pt x="1839" y="1"/>
                </a:moveTo>
                <a:cubicBezTo>
                  <a:pt x="928" y="1"/>
                  <a:pt x="193" y="735"/>
                  <a:pt x="193" y="1647"/>
                </a:cubicBezTo>
                <a:lnTo>
                  <a:pt x="193" y="11238"/>
                </a:lnTo>
                <a:cubicBezTo>
                  <a:pt x="193" y="11797"/>
                  <a:pt x="451" y="12300"/>
                  <a:pt x="872" y="12626"/>
                </a:cubicBezTo>
                <a:cubicBezTo>
                  <a:pt x="356" y="12927"/>
                  <a:pt x="0" y="13498"/>
                  <a:pt x="0" y="14138"/>
                </a:cubicBezTo>
                <a:cubicBezTo>
                  <a:pt x="0" y="14422"/>
                  <a:pt x="69" y="14697"/>
                  <a:pt x="193" y="14942"/>
                </a:cubicBezTo>
                <a:lnTo>
                  <a:pt x="193" y="14968"/>
                </a:lnTo>
                <a:lnTo>
                  <a:pt x="193" y="20791"/>
                </a:lnTo>
                <a:cubicBezTo>
                  <a:pt x="193" y="21705"/>
                  <a:pt x="928" y="22440"/>
                  <a:pt x="1839" y="22440"/>
                </a:cubicBezTo>
                <a:cubicBezTo>
                  <a:pt x="2750" y="22440"/>
                  <a:pt x="3485" y="21705"/>
                  <a:pt x="3485" y="20791"/>
                </a:cubicBezTo>
                <a:lnTo>
                  <a:pt x="3485" y="20533"/>
                </a:lnTo>
                <a:cubicBezTo>
                  <a:pt x="3541" y="20546"/>
                  <a:pt x="3606" y="20546"/>
                  <a:pt x="3661" y="20546"/>
                </a:cubicBezTo>
                <a:cubicBezTo>
                  <a:pt x="3743" y="20546"/>
                  <a:pt x="3825" y="20533"/>
                  <a:pt x="3906" y="20533"/>
                </a:cubicBezTo>
                <a:cubicBezTo>
                  <a:pt x="3933" y="20520"/>
                  <a:pt x="3949" y="20520"/>
                  <a:pt x="3962" y="20520"/>
                </a:cubicBezTo>
                <a:cubicBezTo>
                  <a:pt x="5226" y="20438"/>
                  <a:pt x="6235" y="19390"/>
                  <a:pt x="6274" y="18113"/>
                </a:cubicBezTo>
                <a:cubicBezTo>
                  <a:pt x="7580" y="17607"/>
                  <a:pt x="8452" y="16369"/>
                  <a:pt x="8452" y="14955"/>
                </a:cubicBezTo>
                <a:cubicBezTo>
                  <a:pt x="8452" y="14791"/>
                  <a:pt x="8439" y="14628"/>
                  <a:pt x="8410" y="14465"/>
                </a:cubicBezTo>
                <a:cubicBezTo>
                  <a:pt x="8384" y="14151"/>
                  <a:pt x="8302" y="13851"/>
                  <a:pt x="8165" y="13593"/>
                </a:cubicBezTo>
                <a:cubicBezTo>
                  <a:pt x="8831" y="12953"/>
                  <a:pt x="9200" y="12084"/>
                  <a:pt x="9200" y="11157"/>
                </a:cubicBezTo>
                <a:cubicBezTo>
                  <a:pt x="9200" y="10846"/>
                  <a:pt x="9158" y="10546"/>
                  <a:pt x="9076" y="10259"/>
                </a:cubicBezTo>
                <a:cubicBezTo>
                  <a:pt x="9024" y="9961"/>
                  <a:pt x="8913" y="9687"/>
                  <a:pt x="8750" y="9458"/>
                </a:cubicBezTo>
                <a:cubicBezTo>
                  <a:pt x="8642" y="9279"/>
                  <a:pt x="8521" y="9116"/>
                  <a:pt x="8384" y="8952"/>
                </a:cubicBezTo>
                <a:cubicBezTo>
                  <a:pt x="8766" y="8342"/>
                  <a:pt x="8942" y="7633"/>
                  <a:pt x="8900" y="6911"/>
                </a:cubicBezTo>
                <a:cubicBezTo>
                  <a:pt x="8831" y="6111"/>
                  <a:pt x="8492" y="5334"/>
                  <a:pt x="7920" y="4762"/>
                </a:cubicBezTo>
                <a:cubicBezTo>
                  <a:pt x="7580" y="4423"/>
                  <a:pt x="7159" y="4165"/>
                  <a:pt x="6725" y="3988"/>
                </a:cubicBezTo>
                <a:cubicBezTo>
                  <a:pt x="6708" y="3782"/>
                  <a:pt x="6682" y="3580"/>
                  <a:pt x="6614" y="3374"/>
                </a:cubicBezTo>
                <a:cubicBezTo>
                  <a:pt x="6562" y="3142"/>
                  <a:pt x="6450" y="2910"/>
                  <a:pt x="6300" y="2708"/>
                </a:cubicBezTo>
                <a:cubicBezTo>
                  <a:pt x="6219" y="2571"/>
                  <a:pt x="6111" y="2437"/>
                  <a:pt x="5990" y="2326"/>
                </a:cubicBezTo>
                <a:cubicBezTo>
                  <a:pt x="5521" y="1847"/>
                  <a:pt x="4883" y="1600"/>
                  <a:pt x="4238" y="1600"/>
                </a:cubicBezTo>
                <a:cubicBezTo>
                  <a:pt x="3985" y="1600"/>
                  <a:pt x="3731" y="1638"/>
                  <a:pt x="3485" y="1715"/>
                </a:cubicBezTo>
                <a:lnTo>
                  <a:pt x="3485" y="1647"/>
                </a:lnTo>
                <a:cubicBezTo>
                  <a:pt x="3485" y="735"/>
                  <a:pt x="2750" y="1"/>
                  <a:pt x="18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8"/>
          <p:cNvSpPr/>
          <p:nvPr/>
        </p:nvSpPr>
        <p:spPr>
          <a:xfrm flipH="1" rot="-7199981">
            <a:off x="7177282" y="1706060"/>
            <a:ext cx="2322738" cy="5659561"/>
          </a:xfrm>
          <a:custGeom>
            <a:rect b="b" l="l" r="r" t="t"/>
            <a:pathLst>
              <a:path extrusionOk="0" h="22441" w="9210">
                <a:moveTo>
                  <a:pt x="7361" y="585"/>
                </a:moveTo>
                <a:cubicBezTo>
                  <a:pt x="7946" y="585"/>
                  <a:pt x="8423" y="1062"/>
                  <a:pt x="8423" y="1647"/>
                </a:cubicBezTo>
                <a:lnTo>
                  <a:pt x="8423" y="11238"/>
                </a:lnTo>
                <a:cubicBezTo>
                  <a:pt x="8423" y="11865"/>
                  <a:pt x="7920" y="12381"/>
                  <a:pt x="7280" y="12381"/>
                </a:cubicBezTo>
                <a:cubicBezTo>
                  <a:pt x="6653" y="12381"/>
                  <a:pt x="6137" y="11865"/>
                  <a:pt x="6137" y="11238"/>
                </a:cubicBezTo>
                <a:lnTo>
                  <a:pt x="6137" y="10314"/>
                </a:lnTo>
                <a:cubicBezTo>
                  <a:pt x="6803" y="10193"/>
                  <a:pt x="7361" y="9687"/>
                  <a:pt x="7511" y="8982"/>
                </a:cubicBezTo>
                <a:cubicBezTo>
                  <a:pt x="7551" y="8831"/>
                  <a:pt x="7443" y="8668"/>
                  <a:pt x="7293" y="8642"/>
                </a:cubicBezTo>
                <a:cubicBezTo>
                  <a:pt x="7266" y="8635"/>
                  <a:pt x="7240" y="8632"/>
                  <a:pt x="7215" y="8632"/>
                </a:cubicBezTo>
                <a:cubicBezTo>
                  <a:pt x="7084" y="8632"/>
                  <a:pt x="6973" y="8721"/>
                  <a:pt x="6940" y="8858"/>
                </a:cubicBezTo>
                <a:cubicBezTo>
                  <a:pt x="6822" y="9399"/>
                  <a:pt x="6348" y="9757"/>
                  <a:pt x="5820" y="9757"/>
                </a:cubicBezTo>
                <a:cubicBezTo>
                  <a:pt x="5736" y="9757"/>
                  <a:pt x="5650" y="9748"/>
                  <a:pt x="5565" y="9729"/>
                </a:cubicBezTo>
                <a:lnTo>
                  <a:pt x="5470" y="9729"/>
                </a:lnTo>
                <a:cubicBezTo>
                  <a:pt x="4654" y="9566"/>
                  <a:pt x="4027" y="8844"/>
                  <a:pt x="4027" y="7989"/>
                </a:cubicBezTo>
                <a:cubicBezTo>
                  <a:pt x="4027" y="7061"/>
                  <a:pt x="4735" y="6300"/>
                  <a:pt x="5634" y="6219"/>
                </a:cubicBezTo>
                <a:lnTo>
                  <a:pt x="5634" y="6313"/>
                </a:lnTo>
                <a:cubicBezTo>
                  <a:pt x="5634" y="7198"/>
                  <a:pt x="6339" y="7907"/>
                  <a:pt x="7224" y="7907"/>
                </a:cubicBezTo>
                <a:cubicBezTo>
                  <a:pt x="7387" y="7907"/>
                  <a:pt x="7524" y="7783"/>
                  <a:pt x="7524" y="7620"/>
                </a:cubicBezTo>
                <a:cubicBezTo>
                  <a:pt x="7524" y="7456"/>
                  <a:pt x="7387" y="7319"/>
                  <a:pt x="7224" y="7319"/>
                </a:cubicBezTo>
                <a:cubicBezTo>
                  <a:pt x="6666" y="7319"/>
                  <a:pt x="6218" y="6872"/>
                  <a:pt x="6218" y="6313"/>
                </a:cubicBezTo>
                <a:cubicBezTo>
                  <a:pt x="6218" y="5755"/>
                  <a:pt x="6666" y="5308"/>
                  <a:pt x="7224" y="5308"/>
                </a:cubicBezTo>
                <a:cubicBezTo>
                  <a:pt x="7387" y="5308"/>
                  <a:pt x="7524" y="5170"/>
                  <a:pt x="7524" y="5007"/>
                </a:cubicBezTo>
                <a:cubicBezTo>
                  <a:pt x="7524" y="4844"/>
                  <a:pt x="7387" y="4707"/>
                  <a:pt x="7224" y="4707"/>
                </a:cubicBezTo>
                <a:cubicBezTo>
                  <a:pt x="6597" y="4707"/>
                  <a:pt x="6042" y="5089"/>
                  <a:pt x="5781" y="5621"/>
                </a:cubicBezTo>
                <a:cubicBezTo>
                  <a:pt x="4491" y="5634"/>
                  <a:pt x="3442" y="6682"/>
                  <a:pt x="3442" y="7989"/>
                </a:cubicBezTo>
                <a:cubicBezTo>
                  <a:pt x="3442" y="9197"/>
                  <a:pt x="4366" y="10206"/>
                  <a:pt x="5552" y="10340"/>
                </a:cubicBezTo>
                <a:lnTo>
                  <a:pt x="5552" y="11238"/>
                </a:lnTo>
                <a:cubicBezTo>
                  <a:pt x="5552" y="12192"/>
                  <a:pt x="6326" y="12969"/>
                  <a:pt x="7280" y="12969"/>
                </a:cubicBezTo>
                <a:lnTo>
                  <a:pt x="7456" y="12969"/>
                </a:lnTo>
                <a:cubicBezTo>
                  <a:pt x="8096" y="12969"/>
                  <a:pt x="8612" y="13498"/>
                  <a:pt x="8612" y="14138"/>
                </a:cubicBezTo>
                <a:cubicBezTo>
                  <a:pt x="8612" y="14791"/>
                  <a:pt x="8096" y="15307"/>
                  <a:pt x="7456" y="15307"/>
                </a:cubicBezTo>
                <a:cubicBezTo>
                  <a:pt x="7293" y="15307"/>
                  <a:pt x="7155" y="15445"/>
                  <a:pt x="7155" y="15608"/>
                </a:cubicBezTo>
                <a:cubicBezTo>
                  <a:pt x="7155" y="15771"/>
                  <a:pt x="7293" y="15892"/>
                  <a:pt x="7456" y="15892"/>
                </a:cubicBezTo>
                <a:cubicBezTo>
                  <a:pt x="7809" y="15892"/>
                  <a:pt x="8148" y="15784"/>
                  <a:pt x="8423" y="15595"/>
                </a:cubicBezTo>
                <a:lnTo>
                  <a:pt x="8423" y="16274"/>
                </a:lnTo>
                <a:cubicBezTo>
                  <a:pt x="8423" y="16901"/>
                  <a:pt x="7920" y="17417"/>
                  <a:pt x="7280" y="17417"/>
                </a:cubicBezTo>
                <a:cubicBezTo>
                  <a:pt x="7074" y="17417"/>
                  <a:pt x="6884" y="17362"/>
                  <a:pt x="6721" y="17267"/>
                </a:cubicBezTo>
                <a:cubicBezTo>
                  <a:pt x="6695" y="17241"/>
                  <a:pt x="6666" y="17228"/>
                  <a:pt x="6639" y="17215"/>
                </a:cubicBezTo>
                <a:cubicBezTo>
                  <a:pt x="6339" y="17009"/>
                  <a:pt x="6137" y="16656"/>
                  <a:pt x="6137" y="16274"/>
                </a:cubicBezTo>
                <a:lnTo>
                  <a:pt x="6137" y="15036"/>
                </a:lnTo>
                <a:cubicBezTo>
                  <a:pt x="6137" y="14873"/>
                  <a:pt x="6012" y="14736"/>
                  <a:pt x="5849" y="14736"/>
                </a:cubicBezTo>
                <a:cubicBezTo>
                  <a:pt x="5686" y="14736"/>
                  <a:pt x="5552" y="14873"/>
                  <a:pt x="5552" y="15036"/>
                </a:cubicBezTo>
                <a:lnTo>
                  <a:pt x="5552" y="16274"/>
                </a:lnTo>
                <a:cubicBezTo>
                  <a:pt x="5552" y="16562"/>
                  <a:pt x="5634" y="16846"/>
                  <a:pt x="5754" y="17091"/>
                </a:cubicBezTo>
                <a:cubicBezTo>
                  <a:pt x="5604" y="17104"/>
                  <a:pt x="5470" y="17133"/>
                  <a:pt x="5320" y="17198"/>
                </a:cubicBezTo>
                <a:cubicBezTo>
                  <a:pt x="4899" y="17362"/>
                  <a:pt x="4556" y="17688"/>
                  <a:pt x="4379" y="18113"/>
                </a:cubicBezTo>
                <a:cubicBezTo>
                  <a:pt x="4311" y="18260"/>
                  <a:pt x="4379" y="18423"/>
                  <a:pt x="4530" y="18492"/>
                </a:cubicBezTo>
                <a:cubicBezTo>
                  <a:pt x="4572" y="18505"/>
                  <a:pt x="4611" y="18521"/>
                  <a:pt x="4654" y="18521"/>
                </a:cubicBezTo>
                <a:cubicBezTo>
                  <a:pt x="4762" y="18521"/>
                  <a:pt x="4869" y="18452"/>
                  <a:pt x="4912" y="18341"/>
                </a:cubicBezTo>
                <a:cubicBezTo>
                  <a:pt x="5033" y="18070"/>
                  <a:pt x="5265" y="17852"/>
                  <a:pt x="5536" y="17744"/>
                </a:cubicBezTo>
                <a:cubicBezTo>
                  <a:pt x="5673" y="17690"/>
                  <a:pt x="5812" y="17663"/>
                  <a:pt x="5952" y="17663"/>
                </a:cubicBezTo>
                <a:cubicBezTo>
                  <a:pt x="6092" y="17663"/>
                  <a:pt x="6231" y="17690"/>
                  <a:pt x="6368" y="17744"/>
                </a:cubicBezTo>
                <a:cubicBezTo>
                  <a:pt x="6626" y="17907"/>
                  <a:pt x="6953" y="18002"/>
                  <a:pt x="7280" y="18002"/>
                </a:cubicBezTo>
                <a:cubicBezTo>
                  <a:pt x="7727" y="18002"/>
                  <a:pt x="8122" y="17839"/>
                  <a:pt x="8423" y="17567"/>
                </a:cubicBezTo>
                <a:lnTo>
                  <a:pt x="8423" y="20791"/>
                </a:lnTo>
                <a:cubicBezTo>
                  <a:pt x="8423" y="21379"/>
                  <a:pt x="7946" y="21852"/>
                  <a:pt x="7361" y="21852"/>
                </a:cubicBezTo>
                <a:cubicBezTo>
                  <a:pt x="6777" y="21852"/>
                  <a:pt x="6300" y="21379"/>
                  <a:pt x="6300" y="20791"/>
                </a:cubicBezTo>
                <a:lnTo>
                  <a:pt x="6300" y="20356"/>
                </a:lnTo>
                <a:cubicBezTo>
                  <a:pt x="6790" y="20112"/>
                  <a:pt x="7155" y="19648"/>
                  <a:pt x="7237" y="19076"/>
                </a:cubicBezTo>
                <a:cubicBezTo>
                  <a:pt x="7266" y="18913"/>
                  <a:pt x="7142" y="18766"/>
                  <a:pt x="6992" y="18737"/>
                </a:cubicBezTo>
                <a:cubicBezTo>
                  <a:pt x="6977" y="18734"/>
                  <a:pt x="6962" y="18733"/>
                  <a:pt x="6947" y="18733"/>
                </a:cubicBezTo>
                <a:cubicBezTo>
                  <a:pt x="6802" y="18733"/>
                  <a:pt x="6676" y="18845"/>
                  <a:pt x="6653" y="18982"/>
                </a:cubicBezTo>
                <a:cubicBezTo>
                  <a:pt x="6597" y="19377"/>
                  <a:pt x="6352" y="19690"/>
                  <a:pt x="6012" y="19854"/>
                </a:cubicBezTo>
                <a:cubicBezTo>
                  <a:pt x="5986" y="19854"/>
                  <a:pt x="5960" y="19854"/>
                  <a:pt x="5931" y="19867"/>
                </a:cubicBezTo>
                <a:cubicBezTo>
                  <a:pt x="5754" y="19909"/>
                  <a:pt x="5578" y="19935"/>
                  <a:pt x="5402" y="19935"/>
                </a:cubicBezTo>
                <a:cubicBezTo>
                  <a:pt x="4474" y="19935"/>
                  <a:pt x="3700" y="19269"/>
                  <a:pt x="3537" y="18384"/>
                </a:cubicBezTo>
                <a:cubicBezTo>
                  <a:pt x="3563" y="18328"/>
                  <a:pt x="3563" y="18276"/>
                  <a:pt x="3550" y="18221"/>
                </a:cubicBezTo>
                <a:cubicBezTo>
                  <a:pt x="3537" y="18165"/>
                  <a:pt x="3524" y="18113"/>
                  <a:pt x="3511" y="18044"/>
                </a:cubicBezTo>
                <a:lnTo>
                  <a:pt x="3511" y="17920"/>
                </a:lnTo>
                <a:cubicBezTo>
                  <a:pt x="3524" y="17881"/>
                  <a:pt x="3511" y="17839"/>
                  <a:pt x="3494" y="17799"/>
                </a:cubicBezTo>
                <a:cubicBezTo>
                  <a:pt x="3511" y="17104"/>
                  <a:pt x="3971" y="16464"/>
                  <a:pt x="4680" y="16287"/>
                </a:cubicBezTo>
                <a:cubicBezTo>
                  <a:pt x="4843" y="16248"/>
                  <a:pt x="4938" y="16085"/>
                  <a:pt x="4899" y="15935"/>
                </a:cubicBezTo>
                <a:cubicBezTo>
                  <a:pt x="4863" y="15796"/>
                  <a:pt x="4740" y="15707"/>
                  <a:pt x="4604" y="15707"/>
                </a:cubicBezTo>
                <a:cubicBezTo>
                  <a:pt x="4579" y="15707"/>
                  <a:pt x="4555" y="15710"/>
                  <a:pt x="4530" y="15716"/>
                </a:cubicBezTo>
                <a:cubicBezTo>
                  <a:pt x="3674" y="15948"/>
                  <a:pt x="3073" y="16656"/>
                  <a:pt x="2939" y="17473"/>
                </a:cubicBezTo>
                <a:cubicBezTo>
                  <a:pt x="1973" y="17022"/>
                  <a:pt x="1346" y="16055"/>
                  <a:pt x="1346" y="14955"/>
                </a:cubicBezTo>
                <a:lnTo>
                  <a:pt x="1346" y="14749"/>
                </a:lnTo>
                <a:cubicBezTo>
                  <a:pt x="1372" y="14710"/>
                  <a:pt x="1372" y="14667"/>
                  <a:pt x="1372" y="14628"/>
                </a:cubicBezTo>
                <a:lnTo>
                  <a:pt x="1372" y="14520"/>
                </a:lnTo>
                <a:cubicBezTo>
                  <a:pt x="1414" y="14275"/>
                  <a:pt x="1483" y="14031"/>
                  <a:pt x="1590" y="13799"/>
                </a:cubicBezTo>
                <a:cubicBezTo>
                  <a:pt x="1862" y="13335"/>
                  <a:pt x="2368" y="13021"/>
                  <a:pt x="2939" y="13008"/>
                </a:cubicBezTo>
                <a:cubicBezTo>
                  <a:pt x="3103" y="13008"/>
                  <a:pt x="3223" y="12871"/>
                  <a:pt x="3223" y="12724"/>
                </a:cubicBezTo>
                <a:cubicBezTo>
                  <a:pt x="3223" y="12561"/>
                  <a:pt x="3086" y="12424"/>
                  <a:pt x="2923" y="12424"/>
                </a:cubicBezTo>
                <a:cubicBezTo>
                  <a:pt x="2325" y="12437"/>
                  <a:pt x="1767" y="12695"/>
                  <a:pt x="1388" y="13103"/>
                </a:cubicBezTo>
                <a:cubicBezTo>
                  <a:pt x="869" y="12587"/>
                  <a:pt x="585" y="11891"/>
                  <a:pt x="585" y="11157"/>
                </a:cubicBezTo>
                <a:cubicBezTo>
                  <a:pt x="585" y="10967"/>
                  <a:pt x="611" y="10778"/>
                  <a:pt x="637" y="10601"/>
                </a:cubicBezTo>
                <a:cubicBezTo>
                  <a:pt x="666" y="10559"/>
                  <a:pt x="666" y="10533"/>
                  <a:pt x="679" y="10490"/>
                </a:cubicBezTo>
                <a:cubicBezTo>
                  <a:pt x="679" y="10464"/>
                  <a:pt x="679" y="10438"/>
                  <a:pt x="692" y="10409"/>
                </a:cubicBezTo>
                <a:cubicBezTo>
                  <a:pt x="748" y="10177"/>
                  <a:pt x="843" y="9961"/>
                  <a:pt x="950" y="9756"/>
                </a:cubicBezTo>
                <a:cubicBezTo>
                  <a:pt x="1243" y="9354"/>
                  <a:pt x="1734" y="9092"/>
                  <a:pt x="2254" y="9092"/>
                </a:cubicBezTo>
                <a:cubicBezTo>
                  <a:pt x="2313" y="9092"/>
                  <a:pt x="2373" y="9095"/>
                  <a:pt x="2433" y="9102"/>
                </a:cubicBezTo>
                <a:cubicBezTo>
                  <a:pt x="2442" y="9103"/>
                  <a:pt x="2451" y="9104"/>
                  <a:pt x="2460" y="9104"/>
                </a:cubicBezTo>
                <a:cubicBezTo>
                  <a:pt x="2612" y="9104"/>
                  <a:pt x="2747" y="8999"/>
                  <a:pt x="2760" y="8844"/>
                </a:cubicBezTo>
                <a:cubicBezTo>
                  <a:pt x="2789" y="8681"/>
                  <a:pt x="2665" y="8544"/>
                  <a:pt x="2515" y="8518"/>
                </a:cubicBezTo>
                <a:cubicBezTo>
                  <a:pt x="2434" y="8510"/>
                  <a:pt x="2355" y="8507"/>
                  <a:pt x="2276" y="8507"/>
                </a:cubicBezTo>
                <a:cubicBezTo>
                  <a:pt x="1944" y="8507"/>
                  <a:pt x="1631" y="8573"/>
                  <a:pt x="1346" y="8694"/>
                </a:cubicBezTo>
                <a:cubicBezTo>
                  <a:pt x="624" y="7607"/>
                  <a:pt x="761" y="6124"/>
                  <a:pt x="1698" y="5183"/>
                </a:cubicBezTo>
                <a:cubicBezTo>
                  <a:pt x="1960" y="4925"/>
                  <a:pt x="2270" y="4723"/>
                  <a:pt x="2596" y="4586"/>
                </a:cubicBezTo>
                <a:cubicBezTo>
                  <a:pt x="2720" y="4968"/>
                  <a:pt x="2952" y="5321"/>
                  <a:pt x="3266" y="5592"/>
                </a:cubicBezTo>
                <a:cubicBezTo>
                  <a:pt x="3318" y="5634"/>
                  <a:pt x="3387" y="5660"/>
                  <a:pt x="3455" y="5660"/>
                </a:cubicBezTo>
                <a:cubicBezTo>
                  <a:pt x="3537" y="5660"/>
                  <a:pt x="3619" y="5621"/>
                  <a:pt x="3674" y="5553"/>
                </a:cubicBezTo>
                <a:cubicBezTo>
                  <a:pt x="3782" y="5428"/>
                  <a:pt x="3769" y="5252"/>
                  <a:pt x="3645" y="5144"/>
                </a:cubicBezTo>
                <a:cubicBezTo>
                  <a:pt x="3155" y="4723"/>
                  <a:pt x="2992" y="4070"/>
                  <a:pt x="3168" y="3482"/>
                </a:cubicBezTo>
                <a:cubicBezTo>
                  <a:pt x="3210" y="3335"/>
                  <a:pt x="3279" y="3198"/>
                  <a:pt x="3374" y="3061"/>
                </a:cubicBezTo>
                <a:cubicBezTo>
                  <a:pt x="3400" y="3008"/>
                  <a:pt x="3442" y="2953"/>
                  <a:pt x="3481" y="2910"/>
                </a:cubicBezTo>
                <a:cubicBezTo>
                  <a:pt x="3494" y="2884"/>
                  <a:pt x="3511" y="2871"/>
                  <a:pt x="3524" y="2858"/>
                </a:cubicBezTo>
                <a:cubicBezTo>
                  <a:pt x="3550" y="2816"/>
                  <a:pt x="3592" y="2777"/>
                  <a:pt x="3619" y="2734"/>
                </a:cubicBezTo>
                <a:cubicBezTo>
                  <a:pt x="3988" y="2376"/>
                  <a:pt x="4475" y="2189"/>
                  <a:pt x="4968" y="2189"/>
                </a:cubicBezTo>
                <a:cubicBezTo>
                  <a:pt x="5220" y="2189"/>
                  <a:pt x="5475" y="2238"/>
                  <a:pt x="5715" y="2339"/>
                </a:cubicBezTo>
                <a:lnTo>
                  <a:pt x="5715" y="3253"/>
                </a:lnTo>
                <a:cubicBezTo>
                  <a:pt x="5715" y="3417"/>
                  <a:pt x="5849" y="3551"/>
                  <a:pt x="6012" y="3551"/>
                </a:cubicBezTo>
                <a:cubicBezTo>
                  <a:pt x="6176" y="3551"/>
                  <a:pt x="6300" y="3417"/>
                  <a:pt x="6300" y="3253"/>
                </a:cubicBezTo>
                <a:lnTo>
                  <a:pt x="6300" y="2163"/>
                </a:lnTo>
                <a:lnTo>
                  <a:pt x="6300" y="1865"/>
                </a:lnTo>
                <a:lnTo>
                  <a:pt x="6300" y="1647"/>
                </a:lnTo>
                <a:cubicBezTo>
                  <a:pt x="6300" y="1062"/>
                  <a:pt x="6777" y="585"/>
                  <a:pt x="7361" y="585"/>
                </a:cubicBezTo>
                <a:close/>
                <a:moveTo>
                  <a:pt x="7361" y="1"/>
                </a:moveTo>
                <a:cubicBezTo>
                  <a:pt x="6463" y="1"/>
                  <a:pt x="5715" y="735"/>
                  <a:pt x="5715" y="1647"/>
                </a:cubicBezTo>
                <a:lnTo>
                  <a:pt x="5715" y="1715"/>
                </a:lnTo>
                <a:cubicBezTo>
                  <a:pt x="5469" y="1638"/>
                  <a:pt x="5215" y="1600"/>
                  <a:pt x="4962" y="1600"/>
                </a:cubicBezTo>
                <a:cubicBezTo>
                  <a:pt x="4317" y="1600"/>
                  <a:pt x="3679" y="1847"/>
                  <a:pt x="3210" y="2326"/>
                </a:cubicBezTo>
                <a:cubicBezTo>
                  <a:pt x="3086" y="2450"/>
                  <a:pt x="2978" y="2571"/>
                  <a:pt x="2897" y="2708"/>
                </a:cubicBezTo>
                <a:cubicBezTo>
                  <a:pt x="2747" y="2910"/>
                  <a:pt x="2652" y="3142"/>
                  <a:pt x="2583" y="3374"/>
                </a:cubicBezTo>
                <a:cubicBezTo>
                  <a:pt x="2531" y="3580"/>
                  <a:pt x="2489" y="3782"/>
                  <a:pt x="2489" y="3988"/>
                </a:cubicBezTo>
                <a:cubicBezTo>
                  <a:pt x="2041" y="4165"/>
                  <a:pt x="1633" y="4423"/>
                  <a:pt x="1290" y="4762"/>
                </a:cubicBezTo>
                <a:cubicBezTo>
                  <a:pt x="705" y="5334"/>
                  <a:pt x="366" y="6111"/>
                  <a:pt x="310" y="6911"/>
                </a:cubicBezTo>
                <a:cubicBezTo>
                  <a:pt x="258" y="7633"/>
                  <a:pt x="434" y="8342"/>
                  <a:pt x="816" y="8952"/>
                </a:cubicBezTo>
                <a:cubicBezTo>
                  <a:pt x="679" y="9116"/>
                  <a:pt x="555" y="9279"/>
                  <a:pt x="447" y="9458"/>
                </a:cubicBezTo>
                <a:cubicBezTo>
                  <a:pt x="297" y="9687"/>
                  <a:pt x="176" y="9961"/>
                  <a:pt x="121" y="10259"/>
                </a:cubicBezTo>
                <a:cubicBezTo>
                  <a:pt x="39" y="10546"/>
                  <a:pt x="0" y="10846"/>
                  <a:pt x="0" y="11157"/>
                </a:cubicBezTo>
                <a:cubicBezTo>
                  <a:pt x="0" y="12084"/>
                  <a:pt x="379" y="12953"/>
                  <a:pt x="1032" y="13593"/>
                </a:cubicBezTo>
                <a:cubicBezTo>
                  <a:pt x="898" y="13851"/>
                  <a:pt x="816" y="14151"/>
                  <a:pt x="787" y="14465"/>
                </a:cubicBezTo>
                <a:cubicBezTo>
                  <a:pt x="774" y="14628"/>
                  <a:pt x="761" y="14791"/>
                  <a:pt x="761" y="14955"/>
                </a:cubicBezTo>
                <a:cubicBezTo>
                  <a:pt x="761" y="16369"/>
                  <a:pt x="1617" y="17607"/>
                  <a:pt x="2923" y="18113"/>
                </a:cubicBezTo>
                <a:cubicBezTo>
                  <a:pt x="2965" y="19390"/>
                  <a:pt x="3971" y="20438"/>
                  <a:pt x="5238" y="20520"/>
                </a:cubicBezTo>
                <a:cubicBezTo>
                  <a:pt x="5251" y="20520"/>
                  <a:pt x="5278" y="20520"/>
                  <a:pt x="5291" y="20533"/>
                </a:cubicBezTo>
                <a:cubicBezTo>
                  <a:pt x="5372" y="20533"/>
                  <a:pt x="5454" y="20546"/>
                  <a:pt x="5536" y="20546"/>
                </a:cubicBezTo>
                <a:cubicBezTo>
                  <a:pt x="5591" y="20546"/>
                  <a:pt x="5660" y="20546"/>
                  <a:pt x="5715" y="20533"/>
                </a:cubicBezTo>
                <a:lnTo>
                  <a:pt x="5715" y="20791"/>
                </a:lnTo>
                <a:cubicBezTo>
                  <a:pt x="5715" y="21705"/>
                  <a:pt x="6463" y="22440"/>
                  <a:pt x="7361" y="22440"/>
                </a:cubicBezTo>
                <a:cubicBezTo>
                  <a:pt x="8272" y="22440"/>
                  <a:pt x="9020" y="21705"/>
                  <a:pt x="9020" y="20791"/>
                </a:cubicBezTo>
                <a:lnTo>
                  <a:pt x="9020" y="14968"/>
                </a:lnTo>
                <a:cubicBezTo>
                  <a:pt x="9020" y="14955"/>
                  <a:pt x="9007" y="14955"/>
                  <a:pt x="9007" y="14942"/>
                </a:cubicBezTo>
                <a:cubicBezTo>
                  <a:pt x="9144" y="14697"/>
                  <a:pt x="9210" y="14422"/>
                  <a:pt x="9210" y="14138"/>
                </a:cubicBezTo>
                <a:cubicBezTo>
                  <a:pt x="9210" y="13498"/>
                  <a:pt x="8857" y="12927"/>
                  <a:pt x="8328" y="12626"/>
                </a:cubicBezTo>
                <a:cubicBezTo>
                  <a:pt x="8749" y="12300"/>
                  <a:pt x="9020" y="11797"/>
                  <a:pt x="9020" y="11238"/>
                </a:cubicBezTo>
                <a:lnTo>
                  <a:pt x="9020" y="1647"/>
                </a:lnTo>
                <a:cubicBezTo>
                  <a:pt x="9020" y="735"/>
                  <a:pt x="8272" y="1"/>
                  <a:pt x="73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8"/>
          <p:cNvSpPr txBox="1"/>
          <p:nvPr/>
        </p:nvSpPr>
        <p:spPr>
          <a:xfrm>
            <a:off x="0" y="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solidFill>
                <a:srgbClr val="18191B"/>
              </a:solidFill>
              <a:highlight>
                <a:srgbClr val="FFFFFF"/>
              </a:highlight>
            </a:endParaRPr>
          </a:p>
        </p:txBody>
      </p:sp>
      <p:sp>
        <p:nvSpPr>
          <p:cNvPr id="169" name="Google Shape;169;p38"/>
          <p:cNvSpPr txBox="1"/>
          <p:nvPr/>
        </p:nvSpPr>
        <p:spPr>
          <a:xfrm>
            <a:off x="1978500" y="3881350"/>
            <a:ext cx="5214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100">
                <a:latin typeface="Fira Sans"/>
                <a:ea typeface="Fira Sans"/>
                <a:cs typeface="Fira Sans"/>
                <a:sym typeface="Fira Sans"/>
              </a:rPr>
              <a:t>Jessica Faith, OT Reg. (Ont.)</a:t>
            </a:r>
            <a:endParaRPr sz="1100">
              <a:latin typeface="Fira Sans"/>
              <a:ea typeface="Fira Sans"/>
              <a:cs typeface="Fira Sans"/>
              <a:sym typeface="Fira Sans"/>
            </a:endParaRPr>
          </a:p>
          <a:p>
            <a:pPr indent="0" lvl="0" marL="0" rtl="0" algn="ctr">
              <a:spcBef>
                <a:spcPts val="0"/>
              </a:spcBef>
              <a:spcAft>
                <a:spcPts val="0"/>
              </a:spcAft>
              <a:buNone/>
            </a:pPr>
            <a:r>
              <a:rPr lang="en" sz="1100">
                <a:latin typeface="Fira Sans"/>
                <a:ea typeface="Fira Sans"/>
                <a:cs typeface="Fira Sans"/>
                <a:sym typeface="Fira Sans"/>
              </a:rPr>
              <a:t>2024</a:t>
            </a:r>
            <a:endParaRPr sz="1100">
              <a:latin typeface="Fira Sans"/>
              <a:ea typeface="Fira Sans"/>
              <a:cs typeface="Fira Sans"/>
              <a:sym typeface="Fira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47"/>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solidFill>
                  <a:srgbClr val="3D85C6"/>
                </a:solidFill>
              </a:rPr>
              <a:t>The Brain</a:t>
            </a:r>
            <a:endParaRPr sz="4340">
              <a:solidFill>
                <a:srgbClr val="3D85C6"/>
              </a:solidFill>
            </a:endParaRPr>
          </a:p>
        </p:txBody>
      </p:sp>
      <p:sp>
        <p:nvSpPr>
          <p:cNvPr id="312" name="Google Shape;312;p4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t/>
            </a:r>
            <a:endParaRPr/>
          </a:p>
        </p:txBody>
      </p:sp>
      <p:pic>
        <p:nvPicPr>
          <p:cNvPr id="313" name="Google Shape;313;p47"/>
          <p:cNvPicPr preferRelativeResize="0"/>
          <p:nvPr/>
        </p:nvPicPr>
        <p:blipFill>
          <a:blip r:embed="rId3">
            <a:alphaModFix/>
          </a:blip>
          <a:stretch>
            <a:fillRect/>
          </a:stretch>
        </p:blipFill>
        <p:spPr>
          <a:xfrm>
            <a:off x="2825525" y="1684036"/>
            <a:ext cx="3069373" cy="2191724"/>
          </a:xfrm>
          <a:prstGeom prst="rect">
            <a:avLst/>
          </a:prstGeom>
          <a:noFill/>
          <a:ln>
            <a:noFill/>
          </a:ln>
        </p:spPr>
      </p:pic>
      <p:sp>
        <p:nvSpPr>
          <p:cNvPr id="314" name="Google Shape;314;p47"/>
          <p:cNvSpPr txBox="1"/>
          <p:nvPr/>
        </p:nvSpPr>
        <p:spPr>
          <a:xfrm>
            <a:off x="131875" y="1836100"/>
            <a:ext cx="3000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highlight>
                  <a:schemeClr val="lt1"/>
                </a:highlight>
              </a:rPr>
              <a:t>ll</a:t>
            </a:r>
            <a:r>
              <a:rPr b="1" lang="en">
                <a:highlight>
                  <a:schemeClr val="lt1"/>
                </a:highlight>
              </a:rPr>
              <a:t>Prefrontal</a:t>
            </a:r>
            <a:r>
              <a:rPr b="1" lang="en">
                <a:solidFill>
                  <a:schemeClr val="lt1"/>
                </a:solidFill>
                <a:highlight>
                  <a:schemeClr val="lt1"/>
                </a:highlight>
              </a:rPr>
              <a:t>l</a:t>
            </a:r>
            <a:r>
              <a:rPr b="1" lang="en">
                <a:highlight>
                  <a:schemeClr val="lt1"/>
                </a:highlight>
              </a:rPr>
              <a:t>Cortex:</a:t>
            </a:r>
            <a:r>
              <a:rPr b="1" lang="en">
                <a:solidFill>
                  <a:schemeClr val="lt1"/>
                </a:solidFill>
                <a:highlight>
                  <a:schemeClr val="lt1"/>
                </a:highlight>
              </a:rPr>
              <a:t>ll</a:t>
            </a:r>
            <a:r>
              <a:rPr b="1" lang="en">
                <a:highlight>
                  <a:schemeClr val="lt1"/>
                </a:highlight>
              </a:rPr>
              <a:t>  </a:t>
            </a:r>
            <a:endParaRPr b="1">
              <a:highlight>
                <a:schemeClr val="lt1"/>
              </a:highlight>
            </a:endParaRPr>
          </a:p>
          <a:p>
            <a:pPr indent="0" lvl="0" marL="0" rtl="0" algn="ctr">
              <a:spcBef>
                <a:spcPts val="0"/>
              </a:spcBef>
              <a:spcAft>
                <a:spcPts val="0"/>
              </a:spcAft>
              <a:buNone/>
            </a:pPr>
            <a:r>
              <a:rPr b="1" lang="en">
                <a:solidFill>
                  <a:schemeClr val="lt1"/>
                </a:solidFill>
                <a:highlight>
                  <a:schemeClr val="lt1"/>
                </a:highlight>
              </a:rPr>
              <a:t>ll</a:t>
            </a:r>
            <a:r>
              <a:rPr b="1" lang="en">
                <a:highlight>
                  <a:schemeClr val="lt1"/>
                </a:highlight>
              </a:rPr>
              <a:t>Logic and</a:t>
            </a:r>
            <a:r>
              <a:rPr b="1" lang="en">
                <a:solidFill>
                  <a:schemeClr val="lt1"/>
                </a:solidFill>
                <a:highlight>
                  <a:schemeClr val="lt1"/>
                </a:highlight>
              </a:rPr>
              <a:t>ll</a:t>
            </a:r>
            <a:r>
              <a:rPr b="1" lang="en">
                <a:highlight>
                  <a:schemeClr val="lt1"/>
                </a:highlight>
              </a:rPr>
              <a:t> </a:t>
            </a:r>
            <a:endParaRPr b="1">
              <a:highlight>
                <a:schemeClr val="lt1"/>
              </a:highlight>
            </a:endParaRPr>
          </a:p>
          <a:p>
            <a:pPr indent="0" lvl="0" marL="0" rtl="0" algn="ctr">
              <a:spcBef>
                <a:spcPts val="0"/>
              </a:spcBef>
              <a:spcAft>
                <a:spcPts val="0"/>
              </a:spcAft>
              <a:buNone/>
            </a:pPr>
            <a:r>
              <a:rPr b="1" lang="en">
                <a:solidFill>
                  <a:schemeClr val="lt1"/>
                </a:solidFill>
                <a:highlight>
                  <a:schemeClr val="lt1"/>
                </a:highlight>
              </a:rPr>
              <a:t>ll</a:t>
            </a:r>
            <a:r>
              <a:rPr b="1" lang="en">
                <a:highlight>
                  <a:schemeClr val="lt1"/>
                </a:highlight>
              </a:rPr>
              <a:t>Problem Solving</a:t>
            </a:r>
            <a:r>
              <a:rPr b="1" lang="en">
                <a:solidFill>
                  <a:schemeClr val="lt1"/>
                </a:solidFill>
                <a:highlight>
                  <a:schemeClr val="lt1"/>
                </a:highlight>
              </a:rPr>
              <a:t>ll</a:t>
            </a:r>
            <a:r>
              <a:rPr b="1" lang="en">
                <a:highlight>
                  <a:schemeClr val="lt1"/>
                </a:highlight>
              </a:rPr>
              <a:t>  </a:t>
            </a:r>
            <a:endParaRPr/>
          </a:p>
        </p:txBody>
      </p:sp>
      <p:sp>
        <p:nvSpPr>
          <p:cNvPr id="315" name="Google Shape;315;p47"/>
          <p:cNvSpPr/>
          <p:nvPr/>
        </p:nvSpPr>
        <p:spPr>
          <a:xfrm>
            <a:off x="1821450" y="2710500"/>
            <a:ext cx="677400" cy="308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7"/>
          <p:cNvSpPr txBox="1"/>
          <p:nvPr/>
        </p:nvSpPr>
        <p:spPr>
          <a:xfrm>
            <a:off x="5018275" y="3767975"/>
            <a:ext cx="26787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highlight>
                  <a:schemeClr val="lt1"/>
                </a:highlight>
              </a:rPr>
              <a:t>  Brain</a:t>
            </a:r>
            <a:r>
              <a:rPr b="1" lang="en">
                <a:solidFill>
                  <a:schemeClr val="lt1"/>
                </a:solidFill>
                <a:highlight>
                  <a:schemeClr val="lt1"/>
                </a:highlight>
              </a:rPr>
              <a:t>l</a:t>
            </a:r>
            <a:r>
              <a:rPr b="1" lang="en">
                <a:highlight>
                  <a:schemeClr val="lt1"/>
                </a:highlight>
              </a:rPr>
              <a:t>Stem/Limbic System: </a:t>
            </a:r>
            <a:r>
              <a:rPr b="1" lang="en">
                <a:solidFill>
                  <a:schemeClr val="lt1"/>
                </a:solidFill>
                <a:highlight>
                  <a:schemeClr val="lt1"/>
                </a:highlight>
              </a:rPr>
              <a:t>l</a:t>
            </a:r>
            <a:r>
              <a:rPr b="1" lang="en">
                <a:highlight>
                  <a:schemeClr val="lt1"/>
                </a:highlight>
              </a:rPr>
              <a:t>5 F’s</a:t>
            </a:r>
            <a:r>
              <a:rPr b="1" lang="en">
                <a:solidFill>
                  <a:schemeClr val="lt1"/>
                </a:solidFill>
                <a:highlight>
                  <a:schemeClr val="lt1"/>
                </a:highlight>
              </a:rPr>
              <a:t>ll</a:t>
            </a:r>
            <a:endParaRPr b="1">
              <a:solidFill>
                <a:schemeClr val="lt1"/>
              </a:solidFill>
              <a:highlight>
                <a:schemeClr val="lt1"/>
              </a:highlight>
            </a:endParaRPr>
          </a:p>
        </p:txBody>
      </p:sp>
      <p:sp>
        <p:nvSpPr>
          <p:cNvPr id="317" name="Google Shape;317;p47"/>
          <p:cNvSpPr/>
          <p:nvPr/>
        </p:nvSpPr>
        <p:spPr>
          <a:xfrm>
            <a:off x="7696975" y="3599025"/>
            <a:ext cx="246600" cy="615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47"/>
          <p:cNvSpPr txBox="1"/>
          <p:nvPr/>
        </p:nvSpPr>
        <p:spPr>
          <a:xfrm>
            <a:off x="8075875" y="4792375"/>
            <a:ext cx="109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319" name="Google Shape;319;p47"/>
          <p:cNvSpPr txBox="1"/>
          <p:nvPr/>
        </p:nvSpPr>
        <p:spPr>
          <a:xfrm>
            <a:off x="7762700" y="4754425"/>
            <a:ext cx="140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320" name="Google Shape;320;p47"/>
          <p:cNvSpPr txBox="1"/>
          <p:nvPr/>
        </p:nvSpPr>
        <p:spPr>
          <a:xfrm>
            <a:off x="394025" y="4302225"/>
            <a:ext cx="613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Van Der Kolk, 2005</a:t>
            </a:r>
            <a:endParaRPr/>
          </a:p>
        </p:txBody>
      </p:sp>
      <p:sp>
        <p:nvSpPr>
          <p:cNvPr id="321" name="Google Shape;321;p47"/>
          <p:cNvSpPr/>
          <p:nvPr/>
        </p:nvSpPr>
        <p:spPr>
          <a:xfrm>
            <a:off x="2547200" y="2285725"/>
            <a:ext cx="1268400" cy="1149900"/>
          </a:xfrm>
          <a:prstGeom prst="octagon">
            <a:avLst>
              <a:gd fmla="val 29289"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7"/>
          <p:cNvSpPr txBox="1"/>
          <p:nvPr/>
        </p:nvSpPr>
        <p:spPr>
          <a:xfrm>
            <a:off x="2547200" y="2448900"/>
            <a:ext cx="1268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Unavailable or Limited Availability</a:t>
            </a:r>
            <a:endParaRPr>
              <a:solidFill>
                <a:schemeClr val="lt1"/>
              </a:solidFill>
              <a:latin typeface="Open Sans"/>
              <a:ea typeface="Open Sans"/>
              <a:cs typeface="Open Sans"/>
              <a:sym typeface="Open Sans"/>
            </a:endParaRPr>
          </a:p>
        </p:txBody>
      </p:sp>
      <p:sp>
        <p:nvSpPr>
          <p:cNvPr id="323" name="Google Shape;323;p47"/>
          <p:cNvSpPr txBox="1"/>
          <p:nvPr/>
        </p:nvSpPr>
        <p:spPr>
          <a:xfrm>
            <a:off x="7442800" y="2556750"/>
            <a:ext cx="95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324" name="Google Shape;324;p47"/>
          <p:cNvSpPr/>
          <p:nvPr/>
        </p:nvSpPr>
        <p:spPr>
          <a:xfrm>
            <a:off x="3972775" y="2854926"/>
            <a:ext cx="1045500" cy="9948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7"/>
          <p:cNvSpPr txBox="1"/>
          <p:nvPr/>
        </p:nvSpPr>
        <p:spPr>
          <a:xfrm>
            <a:off x="4026300" y="2936675"/>
            <a:ext cx="1091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Activated</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  Threat Response</a:t>
            </a:r>
            <a:endParaRPr>
              <a:latin typeface="Open Sans"/>
              <a:ea typeface="Open Sans"/>
              <a:cs typeface="Open Sans"/>
              <a:sym typeface="Open Sans"/>
            </a:endParaRPr>
          </a:p>
        </p:txBody>
      </p:sp>
      <p:sp>
        <p:nvSpPr>
          <p:cNvPr id="326" name="Google Shape;326;p47"/>
          <p:cNvSpPr/>
          <p:nvPr/>
        </p:nvSpPr>
        <p:spPr>
          <a:xfrm>
            <a:off x="7634050" y="118151"/>
            <a:ext cx="1193190" cy="951302"/>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47"/>
          <p:cNvSpPr txBox="1"/>
          <p:nvPr/>
        </p:nvSpPr>
        <p:spPr>
          <a:xfrm>
            <a:off x="6069900" y="2667400"/>
            <a:ext cx="27624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ira Sans"/>
                <a:ea typeface="Fira Sans"/>
                <a:cs typeface="Fira Sans"/>
                <a:sym typeface="Fira Sans"/>
              </a:rPr>
              <a:t>I</a:t>
            </a:r>
            <a:r>
              <a:rPr lang="en" sz="1200">
                <a:latin typeface="Fira Sans"/>
                <a:ea typeface="Fira Sans"/>
                <a:cs typeface="Fira Sans"/>
                <a:sym typeface="Fira Sans"/>
              </a:rPr>
              <a:t>ncreased heart rate, blood flow and respiration rate. Ready muscles for action on threat.</a:t>
            </a:r>
            <a:endParaRPr sz="1200">
              <a:latin typeface="Fira Sans"/>
              <a:ea typeface="Fira Sans"/>
              <a:cs typeface="Fira Sans"/>
              <a:sym typeface="Fira Sans"/>
            </a:endParaRPr>
          </a:p>
          <a:p>
            <a:pPr indent="0" lvl="0" marL="0" rtl="0" algn="l">
              <a:spcBef>
                <a:spcPts val="0"/>
              </a:spcBef>
              <a:spcAft>
                <a:spcPts val="0"/>
              </a:spcAft>
              <a:buNone/>
            </a:pPr>
            <a:r>
              <a:rPr lang="en" sz="1200">
                <a:latin typeface="Fira Sans"/>
                <a:ea typeface="Fira Sans"/>
                <a:cs typeface="Fira Sans"/>
                <a:sym typeface="Fira Sans"/>
              </a:rPr>
              <a:t>Release Adrenaline and Cortisol.</a:t>
            </a:r>
            <a:endParaRPr sz="1200">
              <a:latin typeface="Fira Sans"/>
              <a:ea typeface="Fira Sans"/>
              <a:cs typeface="Fira Sans"/>
              <a:sym typeface="Fira Sans"/>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48"/>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lnSpc>
                <a:spcPct val="123456"/>
              </a:lnSpc>
              <a:spcBef>
                <a:spcPts val="0"/>
              </a:spcBef>
              <a:spcAft>
                <a:spcPts val="0"/>
              </a:spcAft>
              <a:buClr>
                <a:schemeClr val="dk2"/>
              </a:buClr>
              <a:buSzPts val="4860"/>
              <a:buFont typeface="Candara"/>
              <a:buNone/>
            </a:pPr>
            <a:r>
              <a:rPr lang="en" sz="4560">
                <a:solidFill>
                  <a:srgbClr val="3D85C6"/>
                </a:solidFill>
              </a:rPr>
              <a:t>Arousal and Self-Regulation</a:t>
            </a:r>
            <a:endParaRPr sz="4560">
              <a:solidFill>
                <a:srgbClr val="3D85C6"/>
              </a:solidFill>
            </a:endParaRPr>
          </a:p>
          <a:p>
            <a:pPr indent="0" lvl="0" marL="0" rtl="0" algn="ctr">
              <a:spcBef>
                <a:spcPts val="0"/>
              </a:spcBef>
              <a:spcAft>
                <a:spcPts val="0"/>
              </a:spcAft>
              <a:buNone/>
            </a:pPr>
            <a:r>
              <a:t/>
            </a:r>
            <a:endParaRPr/>
          </a:p>
        </p:txBody>
      </p:sp>
      <p:sp>
        <p:nvSpPr>
          <p:cNvPr id="333" name="Google Shape;333;p48"/>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lnSpc>
                <a:spcPct val="90000"/>
              </a:lnSpc>
              <a:spcBef>
                <a:spcPts val="2400"/>
              </a:spcBef>
              <a:spcAft>
                <a:spcPts val="0"/>
              </a:spcAft>
              <a:buClr>
                <a:srgbClr val="000000"/>
              </a:buClr>
              <a:buSzPts val="2590"/>
              <a:buFont typeface="Arial"/>
              <a:buNone/>
            </a:pPr>
            <a:r>
              <a:t/>
            </a:r>
            <a:endParaRPr b="1" sz="2590">
              <a:solidFill>
                <a:srgbClr val="2F1F58"/>
              </a:solidFill>
              <a:latin typeface="Candara"/>
              <a:ea typeface="Candara"/>
              <a:cs typeface="Candara"/>
              <a:sym typeface="Candara"/>
            </a:endParaRPr>
          </a:p>
          <a:p>
            <a:pPr indent="-342900" lvl="0" marL="400050" rtl="0" algn="l">
              <a:lnSpc>
                <a:spcPct val="90000"/>
              </a:lnSpc>
              <a:spcBef>
                <a:spcPts val="2400"/>
              </a:spcBef>
              <a:spcAft>
                <a:spcPts val="0"/>
              </a:spcAft>
              <a:buClr>
                <a:srgbClr val="000000"/>
              </a:buClr>
              <a:buSzPts val="2590"/>
              <a:buFont typeface="Arial"/>
              <a:buNone/>
            </a:pPr>
            <a:r>
              <a:rPr b="1" lang="en" sz="2000">
                <a:solidFill>
                  <a:srgbClr val="2F1F58"/>
                </a:solidFill>
              </a:rPr>
              <a:t>Arousal</a:t>
            </a:r>
            <a:r>
              <a:rPr lang="en" sz="2000">
                <a:solidFill>
                  <a:srgbClr val="2F1F58"/>
                </a:solidFill>
              </a:rPr>
              <a:t> (physiological arousal) is the state of the nervous system: it is expressed in how alert one feels, how calm, how excited or lethargic, etc.</a:t>
            </a:r>
            <a:endParaRPr sz="2000">
              <a:solidFill>
                <a:srgbClr val="2F1F58"/>
              </a:solidFill>
            </a:endParaRPr>
          </a:p>
          <a:p>
            <a:pPr indent="0" lvl="0" marL="0" rtl="0" algn="l">
              <a:spcBef>
                <a:spcPts val="0"/>
              </a:spcBef>
              <a:spcAft>
                <a:spcPts val="1600"/>
              </a:spcAft>
              <a:buNone/>
            </a:pPr>
            <a:r>
              <a:t/>
            </a:r>
            <a:endParaRPr/>
          </a:p>
        </p:txBody>
      </p:sp>
      <p:sp>
        <p:nvSpPr>
          <p:cNvPr id="334" name="Google Shape;334;p48"/>
          <p:cNvSpPr txBox="1"/>
          <p:nvPr/>
        </p:nvSpPr>
        <p:spPr>
          <a:xfrm>
            <a:off x="7819650" y="4754425"/>
            <a:ext cx="1347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335" name="Google Shape;335;p48"/>
          <p:cNvSpPr txBox="1"/>
          <p:nvPr>
            <p:ph idx="2" type="body"/>
          </p:nvPr>
        </p:nvSpPr>
        <p:spPr>
          <a:xfrm>
            <a:off x="4572000" y="1152475"/>
            <a:ext cx="4260300" cy="3416400"/>
          </a:xfrm>
          <a:prstGeom prst="rect">
            <a:avLst/>
          </a:prstGeom>
        </p:spPr>
        <p:txBody>
          <a:bodyPr anchorCtr="0" anchor="t" bIns="91425" lIns="91425" spcFirstLastPara="1" rIns="91425" wrap="square" tIns="91425">
            <a:noAutofit/>
          </a:bodyPr>
          <a:lstStyle/>
          <a:p>
            <a:pPr indent="-342900" lvl="0" marL="342900" rtl="0" algn="l">
              <a:lnSpc>
                <a:spcPct val="90000"/>
              </a:lnSpc>
              <a:spcBef>
                <a:spcPts val="2400"/>
              </a:spcBef>
              <a:spcAft>
                <a:spcPts val="0"/>
              </a:spcAft>
              <a:buNone/>
            </a:pPr>
            <a:r>
              <a:t/>
            </a:r>
            <a:endParaRPr b="1" sz="2590">
              <a:solidFill>
                <a:srgbClr val="2F1F58"/>
              </a:solidFill>
              <a:latin typeface="Candara"/>
              <a:ea typeface="Candara"/>
              <a:cs typeface="Candara"/>
              <a:sym typeface="Candara"/>
            </a:endParaRPr>
          </a:p>
          <a:p>
            <a:pPr indent="-342900" lvl="0" marL="342900" rtl="0" algn="l">
              <a:lnSpc>
                <a:spcPct val="90000"/>
              </a:lnSpc>
              <a:spcBef>
                <a:spcPts val="2400"/>
              </a:spcBef>
              <a:spcAft>
                <a:spcPts val="0"/>
              </a:spcAft>
              <a:buClr>
                <a:schemeClr val="dk1"/>
              </a:buClr>
              <a:buSzPts val="2590"/>
              <a:buFont typeface="Arial"/>
              <a:buNone/>
            </a:pPr>
            <a:r>
              <a:rPr b="1" lang="en" sz="2000">
                <a:solidFill>
                  <a:srgbClr val="2F1F58"/>
                </a:solidFill>
              </a:rPr>
              <a:t>Self-Regulation</a:t>
            </a:r>
            <a:r>
              <a:rPr lang="en" sz="2000">
                <a:solidFill>
                  <a:srgbClr val="2F1F58"/>
                </a:solidFill>
              </a:rPr>
              <a:t> is the ability for a person to attain, maintain, or return to, an arousal level that is appropriate for the task they are performing or the context they are in.</a:t>
            </a:r>
            <a:endParaRPr sz="2000">
              <a:solidFill>
                <a:srgbClr val="2F1F58"/>
              </a:solidFill>
            </a:endParaRPr>
          </a:p>
          <a:p>
            <a:pPr indent="0" lvl="0" marL="0" rtl="0" algn="l">
              <a:spcBef>
                <a:spcPts val="0"/>
              </a:spcBef>
              <a:spcAft>
                <a:spcPts val="1600"/>
              </a:spcAft>
              <a:buNone/>
            </a:pPr>
            <a:r>
              <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9"/>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900">
                <a:solidFill>
                  <a:srgbClr val="3D85C6"/>
                </a:solidFill>
              </a:rPr>
              <a:t>When should a child be able to self-regulate?</a:t>
            </a:r>
            <a:endParaRPr sz="2900">
              <a:solidFill>
                <a:srgbClr val="3D85C6"/>
              </a:solidFill>
            </a:endParaRPr>
          </a:p>
        </p:txBody>
      </p:sp>
      <p:sp>
        <p:nvSpPr>
          <p:cNvPr id="341" name="Google Shape;341;p49"/>
          <p:cNvSpPr txBox="1"/>
          <p:nvPr>
            <p:ph idx="1" type="body"/>
          </p:nvPr>
        </p:nvSpPr>
        <p:spPr>
          <a:xfrm>
            <a:off x="311700" y="1152475"/>
            <a:ext cx="5872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From 0-12 months: a child requires an adult to help manage regulation. The child is should be regulated enough to explore their environment and begin to learn how to engage with others.</a:t>
            </a:r>
            <a:endParaRPr/>
          </a:p>
          <a:p>
            <a:pPr indent="0" lvl="0" marL="0" rtl="0" algn="l">
              <a:spcBef>
                <a:spcPts val="1600"/>
              </a:spcBef>
              <a:spcAft>
                <a:spcPts val="0"/>
              </a:spcAft>
              <a:buNone/>
            </a:pPr>
            <a:r>
              <a:rPr lang="en"/>
              <a:t>From 18 months -3 years, a child should be able to regulate enough to follow basic adult instruction. A regulated child can Imitate others, learn new skills and enjoy reciprocal social interaction.</a:t>
            </a:r>
            <a:endParaRPr/>
          </a:p>
          <a:p>
            <a:pPr indent="0" lvl="0" marL="0" rtl="0" algn="l">
              <a:spcBef>
                <a:spcPts val="1600"/>
              </a:spcBef>
              <a:spcAft>
                <a:spcPts val="0"/>
              </a:spcAft>
              <a:buNone/>
            </a:pPr>
            <a:r>
              <a:rPr lang="en"/>
              <a:t>By age 5, a child should be able to </a:t>
            </a:r>
            <a:r>
              <a:rPr lang="en"/>
              <a:t>recognize</a:t>
            </a:r>
            <a:r>
              <a:rPr lang="en"/>
              <a:t> </a:t>
            </a:r>
            <a:r>
              <a:rPr lang="en"/>
              <a:t>basic</a:t>
            </a:r>
            <a:r>
              <a:rPr lang="en"/>
              <a:t> emotions and regulate these emotions with some assistance from an adult. </a:t>
            </a:r>
            <a:endParaRPr/>
          </a:p>
          <a:p>
            <a:pPr indent="0" lvl="0" marL="0" rtl="0" algn="l">
              <a:spcBef>
                <a:spcPts val="1600"/>
              </a:spcBef>
              <a:spcAft>
                <a:spcPts val="1600"/>
              </a:spcAft>
              <a:buNone/>
            </a:pPr>
            <a:r>
              <a:rPr lang="en"/>
              <a:t>Some psychologists believe that you can’t truly self-regulate until your 25 years of age!!</a:t>
            </a:r>
            <a:endParaRPr/>
          </a:p>
        </p:txBody>
      </p:sp>
      <p:sp>
        <p:nvSpPr>
          <p:cNvPr id="342" name="Google Shape;342;p49"/>
          <p:cNvSpPr txBox="1"/>
          <p:nvPr>
            <p:ph idx="2" type="body"/>
          </p:nvPr>
        </p:nvSpPr>
        <p:spPr>
          <a:xfrm>
            <a:off x="6674325" y="1474575"/>
            <a:ext cx="1344600" cy="2306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9600"/>
              <a:t> </a:t>
            </a:r>
            <a:r>
              <a:rPr lang="en" sz="9600"/>
              <a:t>?</a:t>
            </a:r>
            <a:endParaRPr sz="96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0"/>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100">
                <a:solidFill>
                  <a:srgbClr val="3D85C6"/>
                </a:solidFill>
              </a:rPr>
              <a:t>Arousal Management vs. Self-Regulation</a:t>
            </a:r>
            <a:endParaRPr sz="3100">
              <a:solidFill>
                <a:srgbClr val="3D85C6"/>
              </a:solidFill>
            </a:endParaRPr>
          </a:p>
        </p:txBody>
      </p:sp>
      <p:sp>
        <p:nvSpPr>
          <p:cNvPr id="348" name="Google Shape;348;p5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Arousal Management</a:t>
            </a:r>
            <a:endParaRPr/>
          </a:p>
          <a:p>
            <a:pPr indent="-317500" lvl="0" marL="457200" rtl="0" algn="l">
              <a:spcBef>
                <a:spcPts val="1600"/>
              </a:spcBef>
              <a:spcAft>
                <a:spcPts val="0"/>
              </a:spcAft>
              <a:buSzPts val="1400"/>
              <a:buChar char="●"/>
            </a:pPr>
            <a:r>
              <a:rPr b="1" lang="en"/>
              <a:t>Adult assisted</a:t>
            </a:r>
            <a:r>
              <a:rPr lang="en"/>
              <a:t> </a:t>
            </a:r>
            <a:r>
              <a:rPr i="1" lang="en"/>
              <a:t>monitoring</a:t>
            </a:r>
            <a:r>
              <a:rPr lang="en"/>
              <a:t> and </a:t>
            </a:r>
            <a:r>
              <a:rPr i="1" lang="en"/>
              <a:t>identification</a:t>
            </a:r>
            <a:r>
              <a:rPr lang="en"/>
              <a:t> of arousal state. </a:t>
            </a:r>
            <a:endParaRPr/>
          </a:p>
          <a:p>
            <a:pPr indent="0" lvl="0" marL="457200" rtl="0" algn="l">
              <a:spcBef>
                <a:spcPts val="1600"/>
              </a:spcBef>
              <a:spcAft>
                <a:spcPts val="0"/>
              </a:spcAft>
              <a:buNone/>
            </a:pPr>
            <a:r>
              <a:t/>
            </a:r>
            <a:endParaRPr/>
          </a:p>
          <a:p>
            <a:pPr indent="-317500" lvl="0" marL="457200" rtl="0" algn="l">
              <a:spcBef>
                <a:spcPts val="1600"/>
              </a:spcBef>
              <a:spcAft>
                <a:spcPts val="1600"/>
              </a:spcAft>
              <a:buSzPts val="1400"/>
              <a:buChar char="●"/>
            </a:pPr>
            <a:r>
              <a:rPr b="1" lang="en"/>
              <a:t>Adult assisted</a:t>
            </a:r>
            <a:r>
              <a:rPr lang="en"/>
              <a:t> </a:t>
            </a:r>
            <a:r>
              <a:rPr i="1" lang="en"/>
              <a:t>management</a:t>
            </a:r>
            <a:r>
              <a:rPr lang="en"/>
              <a:t> of arousal state based on context.</a:t>
            </a:r>
            <a:endParaRPr/>
          </a:p>
        </p:txBody>
      </p:sp>
      <p:sp>
        <p:nvSpPr>
          <p:cNvPr id="349" name="Google Shape;349;p50"/>
          <p:cNvSpPr txBox="1"/>
          <p:nvPr>
            <p:ph idx="2" type="body"/>
          </p:nvPr>
        </p:nvSpPr>
        <p:spPr>
          <a:xfrm>
            <a:off x="476805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1600"/>
              </a:spcBef>
              <a:spcAft>
                <a:spcPts val="0"/>
              </a:spcAft>
              <a:buNone/>
            </a:pPr>
            <a:r>
              <a:rPr lang="en"/>
              <a:t>Self-Regulation</a:t>
            </a:r>
            <a:endParaRPr/>
          </a:p>
          <a:p>
            <a:pPr indent="-317500" lvl="0" marL="457200" rtl="0" algn="l">
              <a:spcBef>
                <a:spcPts val="1600"/>
              </a:spcBef>
              <a:spcAft>
                <a:spcPts val="0"/>
              </a:spcAft>
              <a:buSzPts val="1400"/>
              <a:buChar char="●"/>
            </a:pPr>
            <a:r>
              <a:rPr b="1" lang="en"/>
              <a:t>Self</a:t>
            </a:r>
            <a:r>
              <a:rPr lang="en"/>
              <a:t> </a:t>
            </a:r>
            <a:r>
              <a:rPr i="1" lang="en"/>
              <a:t>monitoring</a:t>
            </a:r>
            <a:r>
              <a:rPr lang="en"/>
              <a:t> and </a:t>
            </a:r>
            <a:r>
              <a:rPr i="1" lang="en"/>
              <a:t>identification</a:t>
            </a:r>
            <a:r>
              <a:rPr lang="en"/>
              <a:t> of arousal state.</a:t>
            </a:r>
            <a:endParaRPr/>
          </a:p>
          <a:p>
            <a:pPr indent="0" lvl="0" marL="0" rtl="0" algn="l">
              <a:spcBef>
                <a:spcPts val="1600"/>
              </a:spcBef>
              <a:spcAft>
                <a:spcPts val="0"/>
              </a:spcAft>
              <a:buNone/>
            </a:pPr>
            <a:r>
              <a:t/>
            </a:r>
            <a:endParaRPr/>
          </a:p>
          <a:p>
            <a:pPr indent="-317500" lvl="0" marL="457200" rtl="0" algn="l">
              <a:spcBef>
                <a:spcPts val="1600"/>
              </a:spcBef>
              <a:spcAft>
                <a:spcPts val="1600"/>
              </a:spcAft>
              <a:buSzPts val="1400"/>
              <a:buChar char="●"/>
            </a:pPr>
            <a:r>
              <a:rPr b="1" lang="en"/>
              <a:t>Self</a:t>
            </a:r>
            <a:r>
              <a:rPr lang="en"/>
              <a:t> </a:t>
            </a:r>
            <a:r>
              <a:rPr i="1" lang="en"/>
              <a:t>management</a:t>
            </a:r>
            <a:r>
              <a:rPr lang="en"/>
              <a:t> of arousal state based on context.</a:t>
            </a:r>
            <a:endParaRPr/>
          </a:p>
        </p:txBody>
      </p:sp>
      <p:sp>
        <p:nvSpPr>
          <p:cNvPr id="350" name="Google Shape;350;p50"/>
          <p:cNvSpPr/>
          <p:nvPr/>
        </p:nvSpPr>
        <p:spPr>
          <a:xfrm>
            <a:off x="3996900" y="2428050"/>
            <a:ext cx="575100" cy="2874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0"/>
          <p:cNvSpPr txBox="1"/>
          <p:nvPr/>
        </p:nvSpPr>
        <p:spPr>
          <a:xfrm>
            <a:off x="7516750" y="4755325"/>
            <a:ext cx="1817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p51"/>
          <p:cNvSpPr txBox="1"/>
          <p:nvPr>
            <p:ph type="title"/>
          </p:nvPr>
        </p:nvSpPr>
        <p:spPr>
          <a:xfrm>
            <a:off x="311700" y="2746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600">
                <a:solidFill>
                  <a:srgbClr val="3D85C6"/>
                </a:solidFill>
              </a:rPr>
              <a:t>Levels of Arousal</a:t>
            </a:r>
            <a:endParaRPr sz="3600">
              <a:solidFill>
                <a:srgbClr val="3D85C6"/>
              </a:solidFill>
            </a:endParaRPr>
          </a:p>
        </p:txBody>
      </p:sp>
      <p:sp>
        <p:nvSpPr>
          <p:cNvPr id="357" name="Google Shape;357;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Threat Response/Meltdown</a:t>
            </a:r>
            <a:r>
              <a:rPr lang="en" sz="1500"/>
              <a:t> (Fight, Flight, Freeze, Fawn)</a:t>
            </a:r>
            <a:endParaRPr sz="1500"/>
          </a:p>
          <a:p>
            <a:pPr indent="0" lvl="0" marL="0" rtl="0" algn="l">
              <a:spcBef>
                <a:spcPts val="1600"/>
              </a:spcBef>
              <a:spcAft>
                <a:spcPts val="0"/>
              </a:spcAft>
              <a:buNone/>
            </a:pPr>
            <a:r>
              <a:rPr b="1" lang="en" sz="1500"/>
              <a:t>High Arousal</a:t>
            </a:r>
            <a:r>
              <a:rPr lang="en" sz="1500"/>
              <a:t> (Anxious, Angry, Scared, Elevated, Shocked, Aggravated, Excited)</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rPr b="1" lang="en" sz="1500"/>
              <a:t>Optimal Arousal</a:t>
            </a:r>
            <a:r>
              <a:rPr lang="en" sz="1500"/>
              <a:t> (Calm, Focused, Alert, Adaptive, Flexible, Curious, Problem Solving) “window of tolerance” </a:t>
            </a:r>
            <a:endParaRPr sz="1500"/>
          </a:p>
          <a:p>
            <a:pPr indent="0" lvl="0" marL="0" rtl="0" algn="l">
              <a:spcBef>
                <a:spcPts val="1600"/>
              </a:spcBef>
              <a:spcAft>
                <a:spcPts val="0"/>
              </a:spcAft>
              <a:buNone/>
            </a:pPr>
            <a:r>
              <a:t/>
            </a:r>
            <a:endParaRPr sz="1500"/>
          </a:p>
          <a:p>
            <a:pPr indent="0" lvl="0" marL="0" rtl="0" algn="l">
              <a:spcBef>
                <a:spcPts val="1600"/>
              </a:spcBef>
              <a:spcAft>
                <a:spcPts val="0"/>
              </a:spcAft>
              <a:buNone/>
            </a:pPr>
            <a:r>
              <a:rPr b="1" lang="en" sz="1500"/>
              <a:t>Low Arousal </a:t>
            </a:r>
            <a:r>
              <a:rPr lang="en" sz="1500"/>
              <a:t>(Sluggish, Sad, Tired, Sick, Bored)</a:t>
            </a:r>
            <a:endParaRPr sz="1500"/>
          </a:p>
          <a:p>
            <a:pPr indent="0" lvl="0" marL="0" rtl="0" algn="l">
              <a:spcBef>
                <a:spcPts val="1600"/>
              </a:spcBef>
              <a:spcAft>
                <a:spcPts val="1600"/>
              </a:spcAft>
              <a:buNone/>
            </a:pPr>
            <a:r>
              <a:rPr b="1" lang="en" sz="1500"/>
              <a:t>Sleep</a:t>
            </a:r>
            <a:endParaRPr sz="1500"/>
          </a:p>
        </p:txBody>
      </p:sp>
      <p:sp>
        <p:nvSpPr>
          <p:cNvPr id="358" name="Google Shape;358;p51"/>
          <p:cNvSpPr/>
          <p:nvPr/>
        </p:nvSpPr>
        <p:spPr>
          <a:xfrm>
            <a:off x="311700" y="2072575"/>
            <a:ext cx="8399400" cy="15762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1"/>
          <p:cNvSpPr txBox="1"/>
          <p:nvPr/>
        </p:nvSpPr>
        <p:spPr>
          <a:xfrm>
            <a:off x="7737300" y="4684750"/>
            <a:ext cx="1491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2"/>
          <p:cNvSpPr txBox="1"/>
          <p:nvPr>
            <p:ph type="title"/>
          </p:nvPr>
        </p:nvSpPr>
        <p:spPr>
          <a:xfrm>
            <a:off x="311700" y="2214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0" lang="en" sz="2940">
                <a:solidFill>
                  <a:srgbClr val="3D85C6"/>
                </a:solidFill>
                <a:latin typeface="Fira Sans"/>
                <a:ea typeface="Fira Sans"/>
                <a:cs typeface="Fira Sans"/>
                <a:sym typeface="Fira Sans"/>
              </a:rPr>
              <a:t>Optimal Arousal “The Window of Tolerance”</a:t>
            </a:r>
            <a:endParaRPr b="0" sz="2940">
              <a:solidFill>
                <a:srgbClr val="3D85C6"/>
              </a:solidFill>
              <a:latin typeface="Fira Sans"/>
              <a:ea typeface="Fira Sans"/>
              <a:cs typeface="Fira Sans"/>
              <a:sym typeface="Fira Sans"/>
            </a:endParaRPr>
          </a:p>
        </p:txBody>
      </p:sp>
      <p:sp>
        <p:nvSpPr>
          <p:cNvPr id="365" name="Google Shape;365;p5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a:t> </a:t>
            </a:r>
            <a:endParaRPr/>
          </a:p>
        </p:txBody>
      </p:sp>
      <p:pic>
        <p:nvPicPr>
          <p:cNvPr id="366" name="Google Shape;366;p52"/>
          <p:cNvPicPr preferRelativeResize="0"/>
          <p:nvPr/>
        </p:nvPicPr>
        <p:blipFill>
          <a:blip r:embed="rId3">
            <a:alphaModFix/>
          </a:blip>
          <a:stretch>
            <a:fillRect/>
          </a:stretch>
        </p:blipFill>
        <p:spPr>
          <a:xfrm>
            <a:off x="434875" y="739213"/>
            <a:ext cx="7920352" cy="4242926"/>
          </a:xfrm>
          <a:prstGeom prst="rect">
            <a:avLst/>
          </a:prstGeom>
          <a:noFill/>
          <a:ln>
            <a:noFill/>
          </a:ln>
        </p:spPr>
      </p:pic>
      <p:sp>
        <p:nvSpPr>
          <p:cNvPr id="367" name="Google Shape;367;p52"/>
          <p:cNvSpPr txBox="1"/>
          <p:nvPr/>
        </p:nvSpPr>
        <p:spPr>
          <a:xfrm>
            <a:off x="3902975" y="1852925"/>
            <a:ext cx="572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68" name="Google Shape;368;p52"/>
          <p:cNvSpPr txBox="1"/>
          <p:nvPr/>
        </p:nvSpPr>
        <p:spPr>
          <a:xfrm>
            <a:off x="3902975" y="4046650"/>
            <a:ext cx="1203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69" name="Google Shape;369;p52"/>
          <p:cNvSpPr/>
          <p:nvPr/>
        </p:nvSpPr>
        <p:spPr>
          <a:xfrm>
            <a:off x="1277900" y="3780425"/>
            <a:ext cx="6932400" cy="7884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2"/>
          <p:cNvSpPr/>
          <p:nvPr/>
        </p:nvSpPr>
        <p:spPr>
          <a:xfrm>
            <a:off x="1251200" y="1618125"/>
            <a:ext cx="6985800" cy="744600"/>
          </a:xfrm>
          <a:prstGeom prst="rect">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2"/>
          <p:cNvSpPr/>
          <p:nvPr/>
        </p:nvSpPr>
        <p:spPr>
          <a:xfrm>
            <a:off x="1277900" y="2436775"/>
            <a:ext cx="6932400" cy="1269600"/>
          </a:xfrm>
          <a:prstGeom prst="rect">
            <a:avLst/>
          </a:prstGeom>
          <a:solidFill>
            <a:srgbClr val="93C47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2"/>
          <p:cNvSpPr txBox="1"/>
          <p:nvPr/>
        </p:nvSpPr>
        <p:spPr>
          <a:xfrm>
            <a:off x="1505100" y="2864600"/>
            <a:ext cx="6133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The window of tolerance</a:t>
            </a:r>
            <a:endParaRPr/>
          </a:p>
        </p:txBody>
      </p:sp>
      <p:sp>
        <p:nvSpPr>
          <p:cNvPr id="373" name="Google Shape;373;p52"/>
          <p:cNvSpPr/>
          <p:nvPr/>
        </p:nvSpPr>
        <p:spPr>
          <a:xfrm>
            <a:off x="1235300" y="1309825"/>
            <a:ext cx="6985800" cy="266100"/>
          </a:xfrm>
          <a:prstGeom prst="rect">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2"/>
          <p:cNvSpPr txBox="1"/>
          <p:nvPr/>
        </p:nvSpPr>
        <p:spPr>
          <a:xfrm>
            <a:off x="8048325" y="4764125"/>
            <a:ext cx="1203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53"/>
          <p:cNvPicPr preferRelativeResize="0"/>
          <p:nvPr/>
        </p:nvPicPr>
        <p:blipFill>
          <a:blip r:embed="rId3">
            <a:alphaModFix/>
          </a:blip>
          <a:stretch>
            <a:fillRect/>
          </a:stretch>
        </p:blipFill>
        <p:spPr>
          <a:xfrm>
            <a:off x="152400" y="152400"/>
            <a:ext cx="8600789" cy="4838700"/>
          </a:xfrm>
          <a:prstGeom prst="rect">
            <a:avLst/>
          </a:prstGeom>
          <a:noFill/>
          <a:ln>
            <a:noFill/>
          </a:ln>
        </p:spPr>
      </p:pic>
      <p:sp>
        <p:nvSpPr>
          <p:cNvPr id="380" name="Google Shape;380;p53"/>
          <p:cNvSpPr/>
          <p:nvPr/>
        </p:nvSpPr>
        <p:spPr>
          <a:xfrm>
            <a:off x="2267350" y="4251250"/>
            <a:ext cx="273000" cy="546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3"/>
          <p:cNvSpPr/>
          <p:nvPr/>
        </p:nvSpPr>
        <p:spPr>
          <a:xfrm>
            <a:off x="3647900" y="4251250"/>
            <a:ext cx="273000" cy="546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3"/>
          <p:cNvSpPr/>
          <p:nvPr/>
        </p:nvSpPr>
        <p:spPr>
          <a:xfrm>
            <a:off x="5563775" y="4251250"/>
            <a:ext cx="273000" cy="546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3"/>
          <p:cNvSpPr/>
          <p:nvPr/>
        </p:nvSpPr>
        <p:spPr>
          <a:xfrm>
            <a:off x="7017800" y="4251250"/>
            <a:ext cx="273000" cy="546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3"/>
          <p:cNvSpPr txBox="1"/>
          <p:nvPr/>
        </p:nvSpPr>
        <p:spPr>
          <a:xfrm>
            <a:off x="7872300" y="4797250"/>
            <a:ext cx="1271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p:txBody>
      </p:sp>
      <p:sp>
        <p:nvSpPr>
          <p:cNvPr id="385" name="Google Shape;385;p53"/>
          <p:cNvSpPr txBox="1"/>
          <p:nvPr/>
        </p:nvSpPr>
        <p:spPr>
          <a:xfrm>
            <a:off x="2052750" y="2405525"/>
            <a:ext cx="5038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The window of tolerance</a:t>
            </a:r>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5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t>A </a:t>
            </a:r>
            <a:r>
              <a:rPr lang="en" sz="4340"/>
              <a:t>Regulated Brain</a:t>
            </a:r>
            <a:endParaRPr sz="4340"/>
          </a:p>
        </p:txBody>
      </p:sp>
      <p:sp>
        <p:nvSpPr>
          <p:cNvPr id="391" name="Google Shape;391;p5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t/>
            </a:r>
            <a:endParaRPr/>
          </a:p>
        </p:txBody>
      </p:sp>
      <p:pic>
        <p:nvPicPr>
          <p:cNvPr id="392" name="Google Shape;392;p54"/>
          <p:cNvPicPr preferRelativeResize="0"/>
          <p:nvPr/>
        </p:nvPicPr>
        <p:blipFill>
          <a:blip r:embed="rId3">
            <a:alphaModFix/>
          </a:blip>
          <a:stretch>
            <a:fillRect/>
          </a:stretch>
        </p:blipFill>
        <p:spPr>
          <a:xfrm>
            <a:off x="2825525" y="1684036"/>
            <a:ext cx="3069373" cy="2191724"/>
          </a:xfrm>
          <a:prstGeom prst="rect">
            <a:avLst/>
          </a:prstGeom>
          <a:noFill/>
          <a:ln>
            <a:noFill/>
          </a:ln>
        </p:spPr>
      </p:pic>
      <p:sp>
        <p:nvSpPr>
          <p:cNvPr id="393" name="Google Shape;393;p54"/>
          <p:cNvSpPr txBox="1"/>
          <p:nvPr/>
        </p:nvSpPr>
        <p:spPr>
          <a:xfrm>
            <a:off x="131875" y="1836100"/>
            <a:ext cx="3000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highlight>
                  <a:schemeClr val="lt1"/>
                </a:highlight>
              </a:rPr>
              <a:t>ll</a:t>
            </a:r>
            <a:r>
              <a:rPr b="1" lang="en">
                <a:highlight>
                  <a:schemeClr val="lt1"/>
                </a:highlight>
              </a:rPr>
              <a:t>Prefrontal</a:t>
            </a:r>
            <a:r>
              <a:rPr b="1" lang="en">
                <a:solidFill>
                  <a:schemeClr val="lt1"/>
                </a:solidFill>
                <a:highlight>
                  <a:schemeClr val="lt1"/>
                </a:highlight>
              </a:rPr>
              <a:t>l</a:t>
            </a:r>
            <a:r>
              <a:rPr b="1" lang="en">
                <a:highlight>
                  <a:schemeClr val="lt1"/>
                </a:highlight>
              </a:rPr>
              <a:t>Cortex:</a:t>
            </a:r>
            <a:r>
              <a:rPr b="1" lang="en">
                <a:solidFill>
                  <a:schemeClr val="lt1"/>
                </a:solidFill>
                <a:highlight>
                  <a:schemeClr val="lt1"/>
                </a:highlight>
              </a:rPr>
              <a:t>ll</a:t>
            </a:r>
            <a:r>
              <a:rPr b="1" lang="en">
                <a:highlight>
                  <a:schemeClr val="lt1"/>
                </a:highlight>
              </a:rPr>
              <a:t>  </a:t>
            </a:r>
            <a:endParaRPr b="1">
              <a:highlight>
                <a:schemeClr val="lt1"/>
              </a:highlight>
            </a:endParaRPr>
          </a:p>
          <a:p>
            <a:pPr indent="0" lvl="0" marL="0" rtl="0" algn="ctr">
              <a:spcBef>
                <a:spcPts val="0"/>
              </a:spcBef>
              <a:spcAft>
                <a:spcPts val="0"/>
              </a:spcAft>
              <a:buNone/>
            </a:pPr>
            <a:r>
              <a:rPr b="1" lang="en">
                <a:solidFill>
                  <a:schemeClr val="lt1"/>
                </a:solidFill>
                <a:highlight>
                  <a:schemeClr val="lt1"/>
                </a:highlight>
              </a:rPr>
              <a:t>llll</a:t>
            </a:r>
            <a:r>
              <a:rPr b="1" lang="en">
                <a:highlight>
                  <a:schemeClr val="lt1"/>
                </a:highlight>
              </a:rPr>
              <a:t>  </a:t>
            </a:r>
            <a:endParaRPr/>
          </a:p>
        </p:txBody>
      </p:sp>
      <p:sp>
        <p:nvSpPr>
          <p:cNvPr id="394" name="Google Shape;394;p54"/>
          <p:cNvSpPr/>
          <p:nvPr/>
        </p:nvSpPr>
        <p:spPr>
          <a:xfrm>
            <a:off x="2369300" y="2169550"/>
            <a:ext cx="677400" cy="308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54"/>
          <p:cNvSpPr txBox="1"/>
          <p:nvPr/>
        </p:nvSpPr>
        <p:spPr>
          <a:xfrm>
            <a:off x="4955350" y="3767900"/>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highlight>
                  <a:schemeClr val="lt1"/>
                </a:highlight>
              </a:rPr>
              <a:t>  Brain</a:t>
            </a:r>
            <a:r>
              <a:rPr b="1" lang="en">
                <a:solidFill>
                  <a:schemeClr val="lt1"/>
                </a:solidFill>
                <a:highlight>
                  <a:schemeClr val="lt1"/>
                </a:highlight>
              </a:rPr>
              <a:t>l</a:t>
            </a:r>
            <a:r>
              <a:rPr b="1" lang="en">
                <a:highlight>
                  <a:schemeClr val="lt1"/>
                </a:highlight>
              </a:rPr>
              <a:t>Stem/Diencephalon </a:t>
            </a:r>
            <a:r>
              <a:rPr b="1" lang="en">
                <a:solidFill>
                  <a:schemeClr val="lt1"/>
                </a:solidFill>
                <a:highlight>
                  <a:schemeClr val="lt1"/>
                </a:highlight>
              </a:rPr>
              <a:t>l</a:t>
            </a:r>
            <a:endParaRPr b="1">
              <a:solidFill>
                <a:schemeClr val="lt1"/>
              </a:solidFill>
              <a:highlight>
                <a:schemeClr val="lt1"/>
              </a:highlight>
            </a:endParaRPr>
          </a:p>
        </p:txBody>
      </p:sp>
      <p:sp>
        <p:nvSpPr>
          <p:cNvPr id="396" name="Google Shape;396;p54"/>
          <p:cNvSpPr/>
          <p:nvPr/>
        </p:nvSpPr>
        <p:spPr>
          <a:xfrm>
            <a:off x="4800100" y="3875750"/>
            <a:ext cx="246600" cy="615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54"/>
          <p:cNvSpPr txBox="1"/>
          <p:nvPr/>
        </p:nvSpPr>
        <p:spPr>
          <a:xfrm>
            <a:off x="8075875" y="4792375"/>
            <a:ext cx="109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398" name="Google Shape;398;p54"/>
          <p:cNvSpPr txBox="1"/>
          <p:nvPr/>
        </p:nvSpPr>
        <p:spPr>
          <a:xfrm>
            <a:off x="7762700" y="4754425"/>
            <a:ext cx="140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399" name="Google Shape;399;p54"/>
          <p:cNvSpPr txBox="1"/>
          <p:nvPr/>
        </p:nvSpPr>
        <p:spPr>
          <a:xfrm>
            <a:off x="394025" y="4302225"/>
            <a:ext cx="613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Van Der Kolk, 2005</a:t>
            </a:r>
            <a:endParaRPr/>
          </a:p>
        </p:txBody>
      </p:sp>
      <p:sp>
        <p:nvSpPr>
          <p:cNvPr id="400" name="Google Shape;400;p54"/>
          <p:cNvSpPr/>
          <p:nvPr/>
        </p:nvSpPr>
        <p:spPr>
          <a:xfrm>
            <a:off x="4356400" y="2864100"/>
            <a:ext cx="1134000" cy="1011600"/>
          </a:xfrm>
          <a:prstGeom prst="octagon">
            <a:avLst>
              <a:gd fmla="val 29289"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54"/>
          <p:cNvSpPr txBox="1"/>
          <p:nvPr/>
        </p:nvSpPr>
        <p:spPr>
          <a:xfrm>
            <a:off x="4356400" y="3169800"/>
            <a:ext cx="1199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Rest/Digest</a:t>
            </a:r>
            <a:endParaRPr>
              <a:solidFill>
                <a:schemeClr val="lt1"/>
              </a:solidFill>
              <a:latin typeface="Open Sans"/>
              <a:ea typeface="Open Sans"/>
              <a:cs typeface="Open Sans"/>
              <a:sym typeface="Open Sans"/>
            </a:endParaRPr>
          </a:p>
        </p:txBody>
      </p:sp>
      <p:sp>
        <p:nvSpPr>
          <p:cNvPr id="402" name="Google Shape;402;p54"/>
          <p:cNvSpPr txBox="1"/>
          <p:nvPr/>
        </p:nvSpPr>
        <p:spPr>
          <a:xfrm>
            <a:off x="683825" y="3181250"/>
            <a:ext cx="570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403" name="Google Shape;403;p54"/>
          <p:cNvSpPr/>
          <p:nvPr/>
        </p:nvSpPr>
        <p:spPr>
          <a:xfrm>
            <a:off x="3062375" y="2096088"/>
            <a:ext cx="951300" cy="9513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54"/>
          <p:cNvSpPr txBox="1"/>
          <p:nvPr/>
        </p:nvSpPr>
        <p:spPr>
          <a:xfrm>
            <a:off x="1139700" y="3310075"/>
            <a:ext cx="570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405" name="Google Shape;405;p54"/>
          <p:cNvSpPr txBox="1"/>
          <p:nvPr/>
        </p:nvSpPr>
        <p:spPr>
          <a:xfrm>
            <a:off x="3131875" y="2096100"/>
            <a:ext cx="10914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latin typeface="Open Sans"/>
                <a:ea typeface="Open Sans"/>
                <a:cs typeface="Open Sans"/>
                <a:sym typeface="Open Sans"/>
              </a:rPr>
              <a:t>Alert</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Focused</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Logical</a:t>
            </a:r>
            <a:endParaRPr sz="1200">
              <a:latin typeface="Open Sans"/>
              <a:ea typeface="Open Sans"/>
              <a:cs typeface="Open Sans"/>
              <a:sym typeface="Open Sans"/>
            </a:endParaRPr>
          </a:p>
          <a:p>
            <a:pPr indent="0" lvl="0" marL="0" rtl="0" algn="l">
              <a:spcBef>
                <a:spcPts val="0"/>
              </a:spcBef>
              <a:spcAft>
                <a:spcPts val="0"/>
              </a:spcAft>
              <a:buNone/>
            </a:pPr>
            <a:r>
              <a:rPr lang="en" sz="1200">
                <a:latin typeface="Open Sans"/>
                <a:ea typeface="Open Sans"/>
                <a:cs typeface="Open Sans"/>
                <a:sym typeface="Open Sans"/>
              </a:rPr>
              <a:t>Learning</a:t>
            </a:r>
            <a:endParaRPr sz="1200">
              <a:latin typeface="Open Sans"/>
              <a:ea typeface="Open Sans"/>
              <a:cs typeface="Open Sans"/>
              <a:sym typeface="Open Sans"/>
            </a:endParaRPr>
          </a:p>
        </p:txBody>
      </p:sp>
      <p:sp>
        <p:nvSpPr>
          <p:cNvPr id="406" name="Google Shape;406;p54"/>
          <p:cNvSpPr/>
          <p:nvPr/>
        </p:nvSpPr>
        <p:spPr>
          <a:xfrm>
            <a:off x="7762700" y="140801"/>
            <a:ext cx="1261989" cy="1011613"/>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5"/>
          <p:cNvSpPr txBox="1"/>
          <p:nvPr>
            <p:ph idx="4294967295"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0" lang="en" sz="3240">
                <a:solidFill>
                  <a:srgbClr val="3D85C6"/>
                </a:solidFill>
                <a:latin typeface="Fira Sans"/>
                <a:ea typeface="Fira Sans"/>
                <a:cs typeface="Fira Sans"/>
                <a:sym typeface="Fira Sans"/>
              </a:rPr>
              <a:t>Regulated Activation vs. Reactive Emotions </a:t>
            </a:r>
            <a:endParaRPr b="0" sz="3240">
              <a:solidFill>
                <a:srgbClr val="3D85C6"/>
              </a:solidFill>
              <a:latin typeface="Fira Sans"/>
              <a:ea typeface="Fira Sans"/>
              <a:cs typeface="Fira Sans"/>
              <a:sym typeface="Fira Sans"/>
            </a:endParaRPr>
          </a:p>
        </p:txBody>
      </p:sp>
      <p:sp>
        <p:nvSpPr>
          <p:cNvPr id="412" name="Google Shape;412;p55"/>
          <p:cNvSpPr txBox="1"/>
          <p:nvPr/>
        </p:nvSpPr>
        <p:spPr>
          <a:xfrm>
            <a:off x="705975" y="1327700"/>
            <a:ext cx="76311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1A1A1A"/>
                </a:solidFill>
                <a:highlight>
                  <a:schemeClr val="lt1"/>
                </a:highlight>
                <a:latin typeface="PT Sans Narrow"/>
                <a:ea typeface="PT Sans Narrow"/>
                <a:cs typeface="PT Sans Narrow"/>
                <a:sym typeface="PT Sans Narrow"/>
              </a:rPr>
              <a:t>“It is neurobiologically and behaviourally possible to be highly aroused and still be regulated and contained within one’s window of tolerance…..”</a:t>
            </a:r>
            <a:endParaRPr b="1" sz="2100">
              <a:solidFill>
                <a:srgbClr val="1A1A1A"/>
              </a:solidFill>
              <a:highlight>
                <a:schemeClr val="lt1"/>
              </a:highlight>
              <a:latin typeface="PT Sans Narrow"/>
              <a:ea typeface="PT Sans Narrow"/>
              <a:cs typeface="PT Sans Narrow"/>
              <a:sym typeface="PT Sans Narrow"/>
            </a:endParaRPr>
          </a:p>
          <a:p>
            <a:pPr indent="0" lvl="0" marL="0" rtl="0" algn="l">
              <a:spcBef>
                <a:spcPts val="0"/>
              </a:spcBef>
              <a:spcAft>
                <a:spcPts val="0"/>
              </a:spcAft>
              <a:buNone/>
            </a:pPr>
            <a:r>
              <a:t/>
            </a:r>
            <a:endParaRPr b="1" sz="2100">
              <a:solidFill>
                <a:srgbClr val="1A1A1A"/>
              </a:solidFill>
              <a:highlight>
                <a:srgbClr val="FFFFFF"/>
              </a:highlight>
              <a:latin typeface="PT Sans Narrow"/>
              <a:ea typeface="PT Sans Narrow"/>
              <a:cs typeface="PT Sans Narrow"/>
              <a:sym typeface="PT Sans Narrow"/>
            </a:endParaRPr>
          </a:p>
          <a:p>
            <a:pPr indent="0" lvl="0" marL="0" rtl="0" algn="l">
              <a:spcBef>
                <a:spcPts val="0"/>
              </a:spcBef>
              <a:spcAft>
                <a:spcPts val="0"/>
              </a:spcAft>
              <a:buNone/>
            </a:pPr>
            <a:r>
              <a:rPr b="1" lang="en" sz="2100">
                <a:solidFill>
                  <a:srgbClr val="1A1A1A"/>
                </a:solidFill>
                <a:highlight>
                  <a:srgbClr val="FFFFFF"/>
                </a:highlight>
                <a:latin typeface="PT Sans Narrow"/>
                <a:ea typeface="PT Sans Narrow"/>
                <a:cs typeface="PT Sans Narrow"/>
                <a:sym typeface="PT Sans Narrow"/>
              </a:rPr>
              <a:t>“….</a:t>
            </a:r>
            <a:r>
              <a:rPr b="1" lang="en" sz="2100">
                <a:solidFill>
                  <a:srgbClr val="1A1A1A"/>
                </a:solidFill>
                <a:highlight>
                  <a:srgbClr val="FFFFFF"/>
                </a:highlight>
                <a:latin typeface="PT Sans Narrow"/>
                <a:ea typeface="PT Sans Narrow"/>
                <a:cs typeface="PT Sans Narrow"/>
                <a:sym typeface="PT Sans Narrow"/>
              </a:rPr>
              <a:t>Disconnected, harmful and reactive emotions that are truly dysregulated can result in the perpetuation of suffering rather than as a communication aimed at restoring and maintaining contact in relationship.” </a:t>
            </a:r>
            <a:endParaRPr b="1" sz="2100">
              <a:solidFill>
                <a:srgbClr val="1A1A1A"/>
              </a:solidFill>
              <a:highlight>
                <a:srgbClr val="FFFFFF"/>
              </a:highlight>
              <a:latin typeface="PT Sans Narrow"/>
              <a:ea typeface="PT Sans Narrow"/>
              <a:cs typeface="PT Sans Narrow"/>
              <a:sym typeface="PT Sans Narrow"/>
            </a:endParaRPr>
          </a:p>
          <a:p>
            <a:pPr indent="0" lvl="0" marL="0" rtl="0" algn="l">
              <a:spcBef>
                <a:spcPts val="0"/>
              </a:spcBef>
              <a:spcAft>
                <a:spcPts val="0"/>
              </a:spcAft>
              <a:buNone/>
            </a:pPr>
            <a:r>
              <a:t/>
            </a:r>
            <a:endParaRPr sz="2100">
              <a:solidFill>
                <a:srgbClr val="1A1A1A"/>
              </a:solidFill>
              <a:highlight>
                <a:srgbClr val="FFFFFF"/>
              </a:highlight>
              <a:latin typeface="PT Sans Narrow"/>
              <a:ea typeface="PT Sans Narrow"/>
              <a:cs typeface="PT Sans Narrow"/>
              <a:sym typeface="PT Sans Narrow"/>
            </a:endParaRPr>
          </a:p>
          <a:p>
            <a:pPr indent="0" lvl="0" marL="0" rtl="0" algn="l">
              <a:spcBef>
                <a:spcPts val="0"/>
              </a:spcBef>
              <a:spcAft>
                <a:spcPts val="0"/>
              </a:spcAft>
              <a:buNone/>
            </a:pPr>
            <a:r>
              <a:rPr lang="en" sz="2100">
                <a:solidFill>
                  <a:srgbClr val="1A1A1A"/>
                </a:solidFill>
                <a:highlight>
                  <a:srgbClr val="FFFFFF"/>
                </a:highlight>
                <a:latin typeface="Open Sans"/>
                <a:ea typeface="Open Sans"/>
                <a:cs typeface="Open Sans"/>
                <a:sym typeface="Open Sans"/>
              </a:rPr>
              <a:t>-Kim Barthel</a:t>
            </a:r>
            <a:endParaRPr sz="2100">
              <a:solidFill>
                <a:srgbClr val="1A1A1A"/>
              </a:solidFill>
              <a:latin typeface="Open Sans"/>
              <a:ea typeface="Open Sans"/>
              <a:cs typeface="Open Sans"/>
              <a:sym typeface="Open Sans"/>
            </a:endParaRPr>
          </a:p>
        </p:txBody>
      </p:sp>
      <p:sp>
        <p:nvSpPr>
          <p:cNvPr id="413" name="Google Shape;413;p55"/>
          <p:cNvSpPr txBox="1"/>
          <p:nvPr/>
        </p:nvSpPr>
        <p:spPr>
          <a:xfrm>
            <a:off x="8019625" y="4711200"/>
            <a:ext cx="1138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56"/>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0" lang="en">
                <a:solidFill>
                  <a:srgbClr val="3D85C6"/>
                </a:solidFill>
              </a:rPr>
              <a:t>Sensory Processing Differences and the Impact on Arousa</a:t>
            </a:r>
            <a:r>
              <a:rPr b="0" lang="en">
                <a:solidFill>
                  <a:srgbClr val="3D85C6"/>
                </a:solidFill>
                <a:latin typeface="Arial"/>
                <a:ea typeface="Arial"/>
                <a:cs typeface="Arial"/>
                <a:sym typeface="Arial"/>
              </a:rPr>
              <a:t>l</a:t>
            </a:r>
            <a:endParaRPr b="0">
              <a:solidFill>
                <a:srgbClr val="3D85C6"/>
              </a:solidFill>
              <a:latin typeface="Arial"/>
              <a:ea typeface="Arial"/>
              <a:cs typeface="Arial"/>
              <a:sym typeface="Arial"/>
            </a:endParaRPr>
          </a:p>
        </p:txBody>
      </p:sp>
      <p:grpSp>
        <p:nvGrpSpPr>
          <p:cNvPr id="419" name="Google Shape;419;p56"/>
          <p:cNvGrpSpPr/>
          <p:nvPr/>
        </p:nvGrpSpPr>
        <p:grpSpPr>
          <a:xfrm flipH="1">
            <a:off x="2875632" y="1234171"/>
            <a:ext cx="3392730" cy="3367634"/>
            <a:chOff x="400500" y="1028698"/>
            <a:chExt cx="3070900" cy="3297399"/>
          </a:xfrm>
        </p:grpSpPr>
        <p:sp>
          <p:nvSpPr>
            <p:cNvPr id="420" name="Google Shape;420;p56"/>
            <p:cNvSpPr/>
            <p:nvPr/>
          </p:nvSpPr>
          <p:spPr>
            <a:xfrm flipH="1">
              <a:off x="400500" y="1028698"/>
              <a:ext cx="3070900" cy="3297399"/>
            </a:xfrm>
            <a:custGeom>
              <a:rect b="b" l="l" r="r" t="t"/>
              <a:pathLst>
                <a:path extrusionOk="0" h="27704" w="25801">
                  <a:moveTo>
                    <a:pt x="13762" y="493"/>
                  </a:moveTo>
                  <a:cubicBezTo>
                    <a:pt x="13992" y="493"/>
                    <a:pt x="14222" y="500"/>
                    <a:pt x="14452" y="515"/>
                  </a:cubicBezTo>
                  <a:cubicBezTo>
                    <a:pt x="15977" y="626"/>
                    <a:pt x="17446" y="1074"/>
                    <a:pt x="18710" y="1822"/>
                  </a:cubicBezTo>
                  <a:cubicBezTo>
                    <a:pt x="20059" y="2599"/>
                    <a:pt x="21133" y="3686"/>
                    <a:pt x="21924" y="5019"/>
                  </a:cubicBezTo>
                  <a:cubicBezTo>
                    <a:pt x="25229" y="10695"/>
                    <a:pt x="22221" y="15878"/>
                    <a:pt x="20235" y="19307"/>
                  </a:cubicBezTo>
                  <a:cubicBezTo>
                    <a:pt x="19664" y="20286"/>
                    <a:pt x="19174" y="21145"/>
                    <a:pt x="18929" y="21838"/>
                  </a:cubicBezTo>
                  <a:lnTo>
                    <a:pt x="18903" y="21893"/>
                  </a:lnTo>
                  <a:lnTo>
                    <a:pt x="19474" y="27213"/>
                  </a:lnTo>
                  <a:lnTo>
                    <a:pt x="9595" y="27213"/>
                  </a:lnTo>
                  <a:lnTo>
                    <a:pt x="9226" y="25365"/>
                  </a:lnTo>
                  <a:lnTo>
                    <a:pt x="8981" y="25430"/>
                  </a:lnTo>
                  <a:cubicBezTo>
                    <a:pt x="8950" y="25430"/>
                    <a:pt x="6753" y="25968"/>
                    <a:pt x="5178" y="25968"/>
                  </a:cubicBezTo>
                  <a:cubicBezTo>
                    <a:pt x="4747" y="25968"/>
                    <a:pt x="4363" y="25928"/>
                    <a:pt x="4083" y="25825"/>
                  </a:cubicBezTo>
                  <a:cubicBezTo>
                    <a:pt x="3485" y="25610"/>
                    <a:pt x="3309" y="24832"/>
                    <a:pt x="3253" y="24235"/>
                  </a:cubicBezTo>
                  <a:cubicBezTo>
                    <a:pt x="3197" y="23513"/>
                    <a:pt x="3309" y="22847"/>
                    <a:pt x="3309" y="22847"/>
                  </a:cubicBezTo>
                  <a:lnTo>
                    <a:pt x="3322" y="22736"/>
                  </a:lnTo>
                  <a:lnTo>
                    <a:pt x="2776" y="22070"/>
                  </a:lnTo>
                  <a:cubicBezTo>
                    <a:pt x="2737" y="22001"/>
                    <a:pt x="2708" y="21919"/>
                    <a:pt x="2737" y="21838"/>
                  </a:cubicBezTo>
                  <a:cubicBezTo>
                    <a:pt x="2763" y="21756"/>
                    <a:pt x="2819" y="21704"/>
                    <a:pt x="2900" y="21674"/>
                  </a:cubicBezTo>
                  <a:lnTo>
                    <a:pt x="3606" y="21446"/>
                  </a:lnTo>
                  <a:lnTo>
                    <a:pt x="2355" y="20874"/>
                  </a:lnTo>
                  <a:cubicBezTo>
                    <a:pt x="2179" y="20776"/>
                    <a:pt x="2110" y="20574"/>
                    <a:pt x="2192" y="20398"/>
                  </a:cubicBezTo>
                  <a:cubicBezTo>
                    <a:pt x="2355" y="20028"/>
                    <a:pt x="2544" y="19457"/>
                    <a:pt x="2544" y="18833"/>
                  </a:cubicBezTo>
                  <a:lnTo>
                    <a:pt x="2544" y="18627"/>
                  </a:lnTo>
                  <a:lnTo>
                    <a:pt x="804" y="18245"/>
                  </a:lnTo>
                  <a:cubicBezTo>
                    <a:pt x="696" y="18219"/>
                    <a:pt x="614" y="18138"/>
                    <a:pt x="559" y="18043"/>
                  </a:cubicBezTo>
                  <a:cubicBezTo>
                    <a:pt x="520" y="17935"/>
                    <a:pt x="520" y="17824"/>
                    <a:pt x="572" y="17729"/>
                  </a:cubicBezTo>
                  <a:lnTo>
                    <a:pt x="2789" y="13853"/>
                  </a:lnTo>
                  <a:cubicBezTo>
                    <a:pt x="3103" y="13294"/>
                    <a:pt x="3158" y="12641"/>
                    <a:pt x="2926" y="12040"/>
                  </a:cubicBezTo>
                  <a:cubicBezTo>
                    <a:pt x="2845" y="11795"/>
                    <a:pt x="2737" y="11511"/>
                    <a:pt x="2626" y="11211"/>
                  </a:cubicBezTo>
                  <a:cubicBezTo>
                    <a:pt x="2205" y="9999"/>
                    <a:pt x="3390" y="7060"/>
                    <a:pt x="5281" y="4666"/>
                  </a:cubicBezTo>
                  <a:cubicBezTo>
                    <a:pt x="6437" y="3196"/>
                    <a:pt x="7868" y="2096"/>
                    <a:pt x="9540" y="1374"/>
                  </a:cubicBezTo>
                  <a:cubicBezTo>
                    <a:pt x="10878" y="785"/>
                    <a:pt x="12318" y="493"/>
                    <a:pt x="13762" y="493"/>
                  </a:cubicBezTo>
                  <a:close/>
                  <a:moveTo>
                    <a:pt x="13747" y="0"/>
                  </a:moveTo>
                  <a:cubicBezTo>
                    <a:pt x="12245" y="0"/>
                    <a:pt x="10741" y="317"/>
                    <a:pt x="9337" y="923"/>
                  </a:cubicBezTo>
                  <a:cubicBezTo>
                    <a:pt x="7593" y="1671"/>
                    <a:pt x="6098" y="2831"/>
                    <a:pt x="4899" y="4366"/>
                  </a:cubicBezTo>
                  <a:cubicBezTo>
                    <a:pt x="3132" y="6613"/>
                    <a:pt x="1633" y="9836"/>
                    <a:pt x="2165" y="11374"/>
                  </a:cubicBezTo>
                  <a:cubicBezTo>
                    <a:pt x="2273" y="11675"/>
                    <a:pt x="2381" y="11959"/>
                    <a:pt x="2479" y="12204"/>
                  </a:cubicBezTo>
                  <a:cubicBezTo>
                    <a:pt x="2642" y="12667"/>
                    <a:pt x="2600" y="13183"/>
                    <a:pt x="2355" y="13608"/>
                  </a:cubicBezTo>
                  <a:lnTo>
                    <a:pt x="150" y="17484"/>
                  </a:lnTo>
                  <a:cubicBezTo>
                    <a:pt x="13" y="17716"/>
                    <a:pt x="0" y="17987"/>
                    <a:pt x="111" y="18232"/>
                  </a:cubicBezTo>
                  <a:cubicBezTo>
                    <a:pt x="219" y="18490"/>
                    <a:pt x="438" y="18670"/>
                    <a:pt x="696" y="18722"/>
                  </a:cubicBezTo>
                  <a:lnTo>
                    <a:pt x="2054" y="19023"/>
                  </a:lnTo>
                  <a:cubicBezTo>
                    <a:pt x="2015" y="19486"/>
                    <a:pt x="1865" y="19908"/>
                    <a:pt x="1744" y="20192"/>
                  </a:cubicBezTo>
                  <a:cubicBezTo>
                    <a:pt x="1552" y="20613"/>
                    <a:pt x="1728" y="21119"/>
                    <a:pt x="2152" y="21309"/>
                  </a:cubicBezTo>
                  <a:lnTo>
                    <a:pt x="2410" y="21430"/>
                  </a:lnTo>
                  <a:cubicBezTo>
                    <a:pt x="2355" y="21511"/>
                    <a:pt x="2299" y="21593"/>
                    <a:pt x="2273" y="21704"/>
                  </a:cubicBezTo>
                  <a:cubicBezTo>
                    <a:pt x="2205" y="21936"/>
                    <a:pt x="2247" y="22194"/>
                    <a:pt x="2410" y="22370"/>
                  </a:cubicBezTo>
                  <a:lnTo>
                    <a:pt x="2806" y="22873"/>
                  </a:lnTo>
                  <a:cubicBezTo>
                    <a:pt x="2737" y="23418"/>
                    <a:pt x="2505" y="25773"/>
                    <a:pt x="3906" y="26289"/>
                  </a:cubicBezTo>
                  <a:cubicBezTo>
                    <a:pt x="4238" y="26408"/>
                    <a:pt x="4682" y="26454"/>
                    <a:pt x="5170" y="26454"/>
                  </a:cubicBezTo>
                  <a:cubicBezTo>
                    <a:pt x="6522" y="26454"/>
                    <a:pt x="8217" y="26102"/>
                    <a:pt x="8847" y="25962"/>
                  </a:cubicBezTo>
                  <a:lnTo>
                    <a:pt x="9200" y="27703"/>
                  </a:lnTo>
                  <a:lnTo>
                    <a:pt x="20016" y="27703"/>
                  </a:lnTo>
                  <a:lnTo>
                    <a:pt x="19406" y="21949"/>
                  </a:lnTo>
                  <a:cubicBezTo>
                    <a:pt x="19638" y="21309"/>
                    <a:pt x="20114" y="20492"/>
                    <a:pt x="20657" y="19552"/>
                  </a:cubicBezTo>
                  <a:cubicBezTo>
                    <a:pt x="22711" y="16028"/>
                    <a:pt x="25800" y="10695"/>
                    <a:pt x="22345" y="4774"/>
                  </a:cubicBezTo>
                  <a:cubicBezTo>
                    <a:pt x="21516" y="3360"/>
                    <a:pt x="20386" y="2230"/>
                    <a:pt x="18971" y="1400"/>
                  </a:cubicBezTo>
                  <a:cubicBezTo>
                    <a:pt x="17636" y="610"/>
                    <a:pt x="16084" y="136"/>
                    <a:pt x="14481" y="25"/>
                  </a:cubicBezTo>
                  <a:cubicBezTo>
                    <a:pt x="14237" y="8"/>
                    <a:pt x="13992" y="0"/>
                    <a:pt x="1374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56"/>
            <p:cNvSpPr/>
            <p:nvPr/>
          </p:nvSpPr>
          <p:spPr>
            <a:xfrm flipH="1">
              <a:off x="927575" y="1279893"/>
              <a:ext cx="1929048" cy="1666964"/>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56"/>
            <p:cNvSpPr/>
            <p:nvPr/>
          </p:nvSpPr>
          <p:spPr>
            <a:xfrm flipH="1">
              <a:off x="1423975" y="2353232"/>
              <a:ext cx="112" cy="112"/>
            </a:xfrm>
            <a:custGeom>
              <a:rect b="b" l="l" r="r" t="t"/>
              <a:pathLst>
                <a:path extrusionOk="0" h="1" w="1">
                  <a:moveTo>
                    <a:pt x="0" y="0"/>
                  </a:moveTo>
                  <a:close/>
                </a:path>
              </a:pathLst>
            </a:custGeom>
            <a:solidFill>
              <a:srgbClr val="009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6"/>
            <p:cNvSpPr/>
            <p:nvPr/>
          </p:nvSpPr>
          <p:spPr>
            <a:xfrm flipH="1">
              <a:off x="927576" y="1884939"/>
              <a:ext cx="1545067" cy="1063168"/>
            </a:xfrm>
            <a:custGeom>
              <a:rect b="b" l="l" r="r" t="t"/>
              <a:pathLst>
                <a:path extrusionOk="0" h="9533" w="13854">
                  <a:moveTo>
                    <a:pt x="10365" y="0"/>
                  </a:moveTo>
                  <a:cubicBezTo>
                    <a:pt x="9396" y="0"/>
                    <a:pt x="8509" y="338"/>
                    <a:pt x="7894" y="1028"/>
                  </a:cubicBezTo>
                  <a:cubicBezTo>
                    <a:pt x="7374" y="1600"/>
                    <a:pt x="7129" y="2335"/>
                    <a:pt x="7129" y="3122"/>
                  </a:cubicBezTo>
                  <a:cubicBezTo>
                    <a:pt x="7035" y="3095"/>
                    <a:pt x="6953" y="3069"/>
                    <a:pt x="6871" y="3056"/>
                  </a:cubicBezTo>
                  <a:cubicBezTo>
                    <a:pt x="6220" y="2898"/>
                    <a:pt x="5573" y="2823"/>
                    <a:pt x="4949" y="2823"/>
                  </a:cubicBezTo>
                  <a:cubicBezTo>
                    <a:pt x="2821" y="2823"/>
                    <a:pt x="947" y="3695"/>
                    <a:pt x="0" y="5137"/>
                  </a:cubicBezTo>
                  <a:cubicBezTo>
                    <a:pt x="301" y="5110"/>
                    <a:pt x="598" y="5029"/>
                    <a:pt x="898" y="4905"/>
                  </a:cubicBezTo>
                  <a:cubicBezTo>
                    <a:pt x="1006" y="4852"/>
                    <a:pt x="1130" y="4797"/>
                    <a:pt x="1238" y="4728"/>
                  </a:cubicBezTo>
                  <a:cubicBezTo>
                    <a:pt x="1251" y="4797"/>
                    <a:pt x="1280" y="4866"/>
                    <a:pt x="1306" y="4934"/>
                  </a:cubicBezTo>
                  <a:cubicBezTo>
                    <a:pt x="1743" y="5958"/>
                    <a:pt x="2776" y="6560"/>
                    <a:pt x="3886" y="6560"/>
                  </a:cubicBezTo>
                  <a:cubicBezTo>
                    <a:pt x="4295" y="6560"/>
                    <a:pt x="4714" y="6478"/>
                    <a:pt x="5118" y="6306"/>
                  </a:cubicBezTo>
                  <a:cubicBezTo>
                    <a:pt x="5170" y="6293"/>
                    <a:pt x="5225" y="6267"/>
                    <a:pt x="5281" y="6240"/>
                  </a:cubicBezTo>
                  <a:cubicBezTo>
                    <a:pt x="5579" y="6567"/>
                    <a:pt x="6020" y="6756"/>
                    <a:pt x="6486" y="6756"/>
                  </a:cubicBezTo>
                  <a:cubicBezTo>
                    <a:pt x="6659" y="6756"/>
                    <a:pt x="6835" y="6730"/>
                    <a:pt x="7009" y="6675"/>
                  </a:cubicBezTo>
                  <a:cubicBezTo>
                    <a:pt x="7077" y="6920"/>
                    <a:pt x="7185" y="7165"/>
                    <a:pt x="7306" y="7410"/>
                  </a:cubicBezTo>
                  <a:cubicBezTo>
                    <a:pt x="7946" y="8621"/>
                    <a:pt x="9050" y="9382"/>
                    <a:pt x="10163" y="9532"/>
                  </a:cubicBezTo>
                  <a:lnTo>
                    <a:pt x="10670" y="9069"/>
                  </a:lnTo>
                  <a:cubicBezTo>
                    <a:pt x="10653" y="9069"/>
                    <a:pt x="10653" y="9056"/>
                    <a:pt x="10640" y="9056"/>
                  </a:cubicBezTo>
                  <a:cubicBezTo>
                    <a:pt x="9634" y="8742"/>
                    <a:pt x="8886" y="7792"/>
                    <a:pt x="8886" y="6675"/>
                  </a:cubicBezTo>
                  <a:lnTo>
                    <a:pt x="8886" y="6567"/>
                  </a:lnTo>
                  <a:cubicBezTo>
                    <a:pt x="9325" y="6828"/>
                    <a:pt x="9839" y="6967"/>
                    <a:pt x="10372" y="6967"/>
                  </a:cubicBezTo>
                  <a:cubicBezTo>
                    <a:pt x="10780" y="6967"/>
                    <a:pt x="11200" y="6885"/>
                    <a:pt x="11607" y="6714"/>
                  </a:cubicBezTo>
                  <a:cubicBezTo>
                    <a:pt x="13119" y="6077"/>
                    <a:pt x="13854" y="4415"/>
                    <a:pt x="13253" y="3001"/>
                  </a:cubicBezTo>
                  <a:cubicBezTo>
                    <a:pt x="13158" y="2769"/>
                    <a:pt x="13021" y="2550"/>
                    <a:pt x="12874" y="2374"/>
                  </a:cubicBezTo>
                  <a:cubicBezTo>
                    <a:pt x="13184" y="2034"/>
                    <a:pt x="13403" y="1600"/>
                    <a:pt x="13485" y="1110"/>
                  </a:cubicBezTo>
                  <a:cubicBezTo>
                    <a:pt x="12501" y="376"/>
                    <a:pt x="11387" y="0"/>
                    <a:pt x="10365" y="0"/>
                  </a:cubicBezTo>
                  <a:close/>
                </a:path>
              </a:pathLst>
            </a:custGeom>
            <a:solidFill>
              <a:schemeClr val="accent4"/>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56"/>
            <p:cNvSpPr/>
            <p:nvPr/>
          </p:nvSpPr>
          <p:spPr>
            <a:xfrm flipH="1">
              <a:off x="941406" y="1279848"/>
              <a:ext cx="1141235" cy="1161867"/>
            </a:xfrm>
            <a:custGeom>
              <a:rect b="b" l="l" r="r" t="t"/>
              <a:pathLst>
                <a:path extrusionOk="0" h="10418" w="10233">
                  <a:moveTo>
                    <a:pt x="3470" y="1"/>
                  </a:moveTo>
                  <a:cubicBezTo>
                    <a:pt x="2582" y="1"/>
                    <a:pt x="1787" y="232"/>
                    <a:pt x="1252" y="630"/>
                  </a:cubicBezTo>
                  <a:cubicBezTo>
                    <a:pt x="1239" y="630"/>
                    <a:pt x="625" y="1352"/>
                    <a:pt x="491" y="1829"/>
                  </a:cubicBezTo>
                  <a:cubicBezTo>
                    <a:pt x="1" y="3556"/>
                    <a:pt x="1196" y="5408"/>
                    <a:pt x="3172" y="5966"/>
                  </a:cubicBezTo>
                  <a:cubicBezTo>
                    <a:pt x="3554" y="6071"/>
                    <a:pt x="3936" y="6119"/>
                    <a:pt x="4307" y="6119"/>
                  </a:cubicBezTo>
                  <a:cubicBezTo>
                    <a:pt x="4517" y="6119"/>
                    <a:pt x="4724" y="6104"/>
                    <a:pt x="4926" y="6074"/>
                  </a:cubicBezTo>
                  <a:lnTo>
                    <a:pt x="4926" y="6074"/>
                  </a:lnTo>
                  <a:cubicBezTo>
                    <a:pt x="4818" y="6851"/>
                    <a:pt x="5007" y="7612"/>
                    <a:pt x="5510" y="8184"/>
                  </a:cubicBezTo>
                  <a:cubicBezTo>
                    <a:pt x="5824" y="8537"/>
                    <a:pt x="6219" y="8781"/>
                    <a:pt x="6640" y="8919"/>
                  </a:cubicBezTo>
                  <a:cubicBezTo>
                    <a:pt x="6533" y="9774"/>
                    <a:pt x="7130" y="10375"/>
                    <a:pt x="8015" y="10414"/>
                  </a:cubicBezTo>
                  <a:cubicBezTo>
                    <a:pt x="8056" y="10416"/>
                    <a:pt x="8096" y="10417"/>
                    <a:pt x="8135" y="10417"/>
                  </a:cubicBezTo>
                  <a:cubicBezTo>
                    <a:pt x="9572" y="10417"/>
                    <a:pt x="9920" y="9219"/>
                    <a:pt x="9962" y="9203"/>
                  </a:cubicBezTo>
                  <a:cubicBezTo>
                    <a:pt x="9932" y="8945"/>
                    <a:pt x="9867" y="8687"/>
                    <a:pt x="9756" y="8429"/>
                  </a:cubicBezTo>
                  <a:cubicBezTo>
                    <a:pt x="9661" y="8197"/>
                    <a:pt x="9524" y="7978"/>
                    <a:pt x="9377" y="7802"/>
                  </a:cubicBezTo>
                  <a:cubicBezTo>
                    <a:pt x="10043" y="7096"/>
                    <a:pt x="10233" y="5911"/>
                    <a:pt x="9769" y="4794"/>
                  </a:cubicBezTo>
                  <a:cubicBezTo>
                    <a:pt x="9348" y="3801"/>
                    <a:pt x="8492" y="3148"/>
                    <a:pt x="7620" y="3027"/>
                  </a:cubicBezTo>
                  <a:cubicBezTo>
                    <a:pt x="7796" y="1802"/>
                    <a:pt x="6451" y="509"/>
                    <a:pt x="4560" y="114"/>
                  </a:cubicBezTo>
                  <a:cubicBezTo>
                    <a:pt x="4189" y="37"/>
                    <a:pt x="3823" y="1"/>
                    <a:pt x="3470" y="1"/>
                  </a:cubicBezTo>
                  <a:close/>
                </a:path>
              </a:pathLst>
            </a:custGeom>
            <a:solidFill>
              <a:schemeClr val="accent3"/>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56"/>
            <p:cNvSpPr/>
            <p:nvPr/>
          </p:nvSpPr>
          <p:spPr>
            <a:xfrm flipH="1">
              <a:off x="2228180" y="1736946"/>
              <a:ext cx="628443" cy="723351"/>
            </a:xfrm>
            <a:custGeom>
              <a:rect b="b" l="l" r="r" t="t"/>
              <a:pathLst>
                <a:path extrusionOk="0" h="6486" w="5635">
                  <a:moveTo>
                    <a:pt x="1797" y="1"/>
                  </a:moveTo>
                  <a:cubicBezTo>
                    <a:pt x="1686" y="1"/>
                    <a:pt x="1458" y="40"/>
                    <a:pt x="1458" y="56"/>
                  </a:cubicBezTo>
                  <a:cubicBezTo>
                    <a:pt x="736" y="245"/>
                    <a:pt x="164" y="843"/>
                    <a:pt x="53" y="1620"/>
                  </a:cubicBezTo>
                  <a:cubicBezTo>
                    <a:pt x="1" y="2136"/>
                    <a:pt x="151" y="2626"/>
                    <a:pt x="448" y="3008"/>
                  </a:cubicBezTo>
                  <a:cubicBezTo>
                    <a:pt x="259" y="3606"/>
                    <a:pt x="259" y="4246"/>
                    <a:pt x="517" y="4844"/>
                  </a:cubicBezTo>
                  <a:cubicBezTo>
                    <a:pt x="954" y="5880"/>
                    <a:pt x="1988" y="6485"/>
                    <a:pt x="3104" y="6485"/>
                  </a:cubicBezTo>
                  <a:cubicBezTo>
                    <a:pt x="3514" y="6485"/>
                    <a:pt x="3935" y="6404"/>
                    <a:pt x="4341" y="6232"/>
                  </a:cubicBezTo>
                  <a:cubicBezTo>
                    <a:pt x="4449" y="6179"/>
                    <a:pt x="4573" y="6124"/>
                    <a:pt x="4681" y="6055"/>
                  </a:cubicBezTo>
                  <a:cubicBezTo>
                    <a:pt x="4681" y="6055"/>
                    <a:pt x="4681" y="6056"/>
                    <a:pt x="4681" y="6056"/>
                  </a:cubicBezTo>
                  <a:cubicBezTo>
                    <a:pt x="4695" y="6056"/>
                    <a:pt x="5497" y="5311"/>
                    <a:pt x="5416" y="4178"/>
                  </a:cubicBezTo>
                  <a:cubicBezTo>
                    <a:pt x="5390" y="3730"/>
                    <a:pt x="5308" y="3292"/>
                    <a:pt x="5132" y="2914"/>
                  </a:cubicBezTo>
                  <a:cubicBezTo>
                    <a:pt x="5635" y="2368"/>
                    <a:pt x="5621" y="1496"/>
                    <a:pt x="5089" y="954"/>
                  </a:cubicBezTo>
                  <a:cubicBezTo>
                    <a:pt x="4799" y="656"/>
                    <a:pt x="4419" y="507"/>
                    <a:pt x="4039" y="507"/>
                  </a:cubicBezTo>
                  <a:cubicBezTo>
                    <a:pt x="3812" y="507"/>
                    <a:pt x="3584" y="560"/>
                    <a:pt x="3375" y="667"/>
                  </a:cubicBezTo>
                  <a:cubicBezTo>
                    <a:pt x="2966" y="259"/>
                    <a:pt x="2408" y="1"/>
                    <a:pt x="1797" y="1"/>
                  </a:cubicBezTo>
                  <a:close/>
                </a:path>
              </a:pathLst>
            </a:custGeom>
            <a:solidFill>
              <a:schemeClr val="accent1"/>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6" name="Google Shape;426;p56"/>
          <p:cNvSpPr txBox="1"/>
          <p:nvPr/>
        </p:nvSpPr>
        <p:spPr>
          <a:xfrm>
            <a:off x="7776000" y="4601800"/>
            <a:ext cx="1368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39"/>
          <p:cNvSpPr/>
          <p:nvPr/>
        </p:nvSpPr>
        <p:spPr>
          <a:xfrm>
            <a:off x="5916250" y="2284213"/>
            <a:ext cx="2832081" cy="901598"/>
          </a:xfrm>
          <a:custGeom>
            <a:rect b="b" l="l" r="r" t="t"/>
            <a:pathLst>
              <a:path extrusionOk="0" h="3388" w="12016">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9"/>
          <p:cNvSpPr/>
          <p:nvPr/>
        </p:nvSpPr>
        <p:spPr>
          <a:xfrm>
            <a:off x="5916250" y="3445438"/>
            <a:ext cx="2832081" cy="901598"/>
          </a:xfrm>
          <a:custGeom>
            <a:rect b="b" l="l" r="r" t="t"/>
            <a:pathLst>
              <a:path extrusionOk="0" h="3388" w="12016">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9"/>
          <p:cNvSpPr/>
          <p:nvPr/>
        </p:nvSpPr>
        <p:spPr>
          <a:xfrm>
            <a:off x="5916250" y="1122975"/>
            <a:ext cx="2832081" cy="901598"/>
          </a:xfrm>
          <a:custGeom>
            <a:rect b="b" l="l" r="r" t="t"/>
            <a:pathLst>
              <a:path extrusionOk="0" h="3388" w="12016">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9"/>
          <p:cNvSpPr/>
          <p:nvPr/>
        </p:nvSpPr>
        <p:spPr>
          <a:xfrm>
            <a:off x="1524425" y="2284213"/>
            <a:ext cx="2832081" cy="901598"/>
          </a:xfrm>
          <a:custGeom>
            <a:rect b="b" l="l" r="r" t="t"/>
            <a:pathLst>
              <a:path extrusionOk="0" h="3388" w="12016">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9"/>
          <p:cNvSpPr/>
          <p:nvPr/>
        </p:nvSpPr>
        <p:spPr>
          <a:xfrm>
            <a:off x="1524425" y="3445438"/>
            <a:ext cx="2832081" cy="901598"/>
          </a:xfrm>
          <a:custGeom>
            <a:rect b="b" l="l" r="r" t="t"/>
            <a:pathLst>
              <a:path extrusionOk="0" h="3388" w="12016">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9"/>
          <p:cNvSpPr/>
          <p:nvPr/>
        </p:nvSpPr>
        <p:spPr>
          <a:xfrm>
            <a:off x="1524425" y="1122975"/>
            <a:ext cx="2832081" cy="901598"/>
          </a:xfrm>
          <a:custGeom>
            <a:rect b="b" l="l" r="r" t="t"/>
            <a:pathLst>
              <a:path extrusionOk="0" h="3388" w="12016">
                <a:moveTo>
                  <a:pt x="1702" y="1"/>
                </a:moveTo>
                <a:cubicBezTo>
                  <a:pt x="761" y="1"/>
                  <a:pt x="0" y="761"/>
                  <a:pt x="0" y="1689"/>
                </a:cubicBezTo>
                <a:cubicBezTo>
                  <a:pt x="0" y="2626"/>
                  <a:pt x="761" y="3387"/>
                  <a:pt x="1702" y="3387"/>
                </a:cubicBezTo>
                <a:lnTo>
                  <a:pt x="10327" y="3387"/>
                </a:lnTo>
                <a:cubicBezTo>
                  <a:pt x="11267" y="3387"/>
                  <a:pt x="12015" y="2626"/>
                  <a:pt x="12015" y="1689"/>
                </a:cubicBezTo>
                <a:cubicBezTo>
                  <a:pt x="12015" y="761"/>
                  <a:pt x="11267" y="1"/>
                  <a:pt x="1032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9"/>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600">
                <a:latin typeface="Arial"/>
                <a:ea typeface="Arial"/>
                <a:cs typeface="Arial"/>
                <a:sym typeface="Arial"/>
              </a:rPr>
              <a:t>This Workshop Will </a:t>
            </a:r>
            <a:r>
              <a:rPr lang="en" sz="2600">
                <a:latin typeface="Arial"/>
                <a:ea typeface="Arial"/>
                <a:cs typeface="Arial"/>
                <a:sym typeface="Arial"/>
              </a:rPr>
              <a:t>Explore</a:t>
            </a:r>
            <a:endParaRPr sz="2600">
              <a:latin typeface="Arial"/>
              <a:ea typeface="Arial"/>
              <a:cs typeface="Arial"/>
              <a:sym typeface="Arial"/>
            </a:endParaRPr>
          </a:p>
        </p:txBody>
      </p:sp>
      <p:sp>
        <p:nvSpPr>
          <p:cNvPr id="181" name="Google Shape;181;p39"/>
          <p:cNvSpPr/>
          <p:nvPr/>
        </p:nvSpPr>
        <p:spPr>
          <a:xfrm>
            <a:off x="6892771" y="2483613"/>
            <a:ext cx="123" cy="123"/>
          </a:xfrm>
          <a:custGeom>
            <a:rect b="b" l="l" r="r" t="t"/>
            <a:pathLst>
              <a:path extrusionOk="0" h="1" w="1">
                <a:moveTo>
                  <a:pt x="0" y="0"/>
                </a:moveTo>
                <a:close/>
              </a:path>
            </a:pathLst>
          </a:custGeom>
          <a:solidFill>
            <a:srgbClr val="009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9"/>
          <p:cNvSpPr/>
          <p:nvPr/>
        </p:nvSpPr>
        <p:spPr>
          <a:xfrm>
            <a:off x="4787676" y="3519238"/>
            <a:ext cx="946405" cy="817825"/>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9"/>
          <p:cNvSpPr txBox="1"/>
          <p:nvPr/>
        </p:nvSpPr>
        <p:spPr>
          <a:xfrm>
            <a:off x="2160488" y="3445445"/>
            <a:ext cx="2040300" cy="4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accent1"/>
              </a:solidFill>
              <a:latin typeface="Fira Sans Extra Condensed Medium"/>
              <a:ea typeface="Fira Sans Extra Condensed Medium"/>
              <a:cs typeface="Fira Sans Extra Condensed Medium"/>
              <a:sym typeface="Fira Sans Extra Condensed Medium"/>
            </a:endParaRPr>
          </a:p>
        </p:txBody>
      </p:sp>
      <p:sp>
        <p:nvSpPr>
          <p:cNvPr id="184" name="Google Shape;184;p39"/>
          <p:cNvSpPr txBox="1"/>
          <p:nvPr/>
        </p:nvSpPr>
        <p:spPr>
          <a:xfrm>
            <a:off x="2160488" y="3660710"/>
            <a:ext cx="2040300" cy="53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18191B"/>
                </a:solidFill>
              </a:rPr>
              <a:t>How to identify and monitor dysregulation</a:t>
            </a:r>
            <a:endParaRPr sz="1200">
              <a:solidFill>
                <a:srgbClr val="18191B"/>
              </a:solidFill>
            </a:endParaRPr>
          </a:p>
        </p:txBody>
      </p:sp>
      <p:sp>
        <p:nvSpPr>
          <p:cNvPr id="185" name="Google Shape;185;p39"/>
          <p:cNvSpPr/>
          <p:nvPr/>
        </p:nvSpPr>
        <p:spPr>
          <a:xfrm>
            <a:off x="1670213" y="3724000"/>
            <a:ext cx="408300" cy="408300"/>
          </a:xfrm>
          <a:prstGeom prst="ellipse">
            <a:avLst/>
          </a:prstGeom>
          <a:solidFill>
            <a:schemeClr val="accent1"/>
          </a:solidFill>
          <a:ln>
            <a:noFill/>
          </a:ln>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en" sz="1700">
                <a:solidFill>
                  <a:srgbClr val="FFFFFF"/>
                </a:solidFill>
                <a:latin typeface="Fira Sans Extra Condensed Medium"/>
                <a:ea typeface="Fira Sans Extra Condensed Medium"/>
                <a:cs typeface="Fira Sans Extra Condensed Medium"/>
                <a:sym typeface="Fira Sans Extra Condensed Medium"/>
              </a:rPr>
              <a:t>03</a:t>
            </a:r>
            <a:endParaRPr>
              <a:solidFill>
                <a:srgbClr val="FFFFFF"/>
              </a:solidFill>
            </a:endParaRPr>
          </a:p>
        </p:txBody>
      </p:sp>
      <p:sp>
        <p:nvSpPr>
          <p:cNvPr id="186" name="Google Shape;186;p39"/>
          <p:cNvSpPr txBox="1"/>
          <p:nvPr/>
        </p:nvSpPr>
        <p:spPr>
          <a:xfrm>
            <a:off x="2160488" y="1089350"/>
            <a:ext cx="2040300" cy="4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dk2"/>
              </a:solidFill>
              <a:latin typeface="Fira Sans Extra Condensed Medium"/>
              <a:ea typeface="Fira Sans Extra Condensed Medium"/>
              <a:cs typeface="Fira Sans Extra Condensed Medium"/>
              <a:sym typeface="Fira Sans Extra Condensed Medium"/>
            </a:endParaRPr>
          </a:p>
        </p:txBody>
      </p:sp>
      <p:sp>
        <p:nvSpPr>
          <p:cNvPr id="187" name="Google Shape;187;p39"/>
          <p:cNvSpPr txBox="1"/>
          <p:nvPr/>
        </p:nvSpPr>
        <p:spPr>
          <a:xfrm>
            <a:off x="2160488" y="1314740"/>
            <a:ext cx="2040300" cy="53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Fira Sans"/>
              <a:ea typeface="Fira Sans"/>
              <a:cs typeface="Fira Sans"/>
              <a:sym typeface="Fira Sans"/>
            </a:endParaRPr>
          </a:p>
          <a:p>
            <a:pPr indent="0" lvl="0" marL="0" rtl="0" algn="l">
              <a:spcBef>
                <a:spcPts val="0"/>
              </a:spcBef>
              <a:spcAft>
                <a:spcPts val="0"/>
              </a:spcAft>
              <a:buNone/>
            </a:pPr>
            <a:r>
              <a:rPr lang="en" sz="1200"/>
              <a:t>What factors cause dysregulation</a:t>
            </a:r>
            <a:endParaRPr sz="1200"/>
          </a:p>
          <a:p>
            <a:pPr indent="0" lvl="0" marL="0" rtl="0" algn="l">
              <a:lnSpc>
                <a:spcPct val="115000"/>
              </a:lnSpc>
              <a:spcBef>
                <a:spcPts val="0"/>
              </a:spcBef>
              <a:spcAft>
                <a:spcPts val="0"/>
              </a:spcAft>
              <a:buNone/>
            </a:pPr>
            <a:r>
              <a:t/>
            </a:r>
            <a:endParaRPr sz="1500">
              <a:latin typeface="Fira Sans"/>
              <a:ea typeface="Fira Sans"/>
              <a:cs typeface="Fira Sans"/>
              <a:sym typeface="Fira Sans"/>
            </a:endParaRPr>
          </a:p>
        </p:txBody>
      </p:sp>
      <p:sp>
        <p:nvSpPr>
          <p:cNvPr id="188" name="Google Shape;188;p39"/>
          <p:cNvSpPr/>
          <p:nvPr/>
        </p:nvSpPr>
        <p:spPr>
          <a:xfrm>
            <a:off x="1670213" y="1362263"/>
            <a:ext cx="408300" cy="408300"/>
          </a:xfrm>
          <a:prstGeom prst="ellipse">
            <a:avLst/>
          </a:prstGeom>
          <a:solidFill>
            <a:schemeClr val="dk2"/>
          </a:solidFill>
          <a:ln>
            <a:noFill/>
          </a:ln>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en" sz="1700">
                <a:solidFill>
                  <a:srgbClr val="FFFFFF"/>
                </a:solidFill>
                <a:latin typeface="Fira Sans Extra Condensed Medium"/>
                <a:ea typeface="Fira Sans Extra Condensed Medium"/>
                <a:cs typeface="Fira Sans Extra Condensed Medium"/>
                <a:sym typeface="Fira Sans Extra Condensed Medium"/>
              </a:rPr>
              <a:t>01</a:t>
            </a:r>
            <a:endParaRPr>
              <a:solidFill>
                <a:srgbClr val="FFFFFF"/>
              </a:solidFill>
            </a:endParaRPr>
          </a:p>
        </p:txBody>
      </p:sp>
      <p:sp>
        <p:nvSpPr>
          <p:cNvPr id="189" name="Google Shape;189;p39"/>
          <p:cNvSpPr txBox="1"/>
          <p:nvPr/>
        </p:nvSpPr>
        <p:spPr>
          <a:xfrm>
            <a:off x="2160488" y="2267391"/>
            <a:ext cx="2040300" cy="4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lt2"/>
              </a:solidFill>
              <a:latin typeface="Fira Sans Extra Condensed Medium"/>
              <a:ea typeface="Fira Sans Extra Condensed Medium"/>
              <a:cs typeface="Fira Sans Extra Condensed Medium"/>
              <a:sym typeface="Fira Sans Extra Condensed Medium"/>
            </a:endParaRPr>
          </a:p>
        </p:txBody>
      </p:sp>
      <p:sp>
        <p:nvSpPr>
          <p:cNvPr id="190" name="Google Shape;190;p39"/>
          <p:cNvSpPr txBox="1"/>
          <p:nvPr/>
        </p:nvSpPr>
        <p:spPr>
          <a:xfrm>
            <a:off x="2160500" y="2467550"/>
            <a:ext cx="2040300" cy="691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18191B"/>
                </a:solidFill>
              </a:rPr>
              <a:t>What happens in the brain during periods of calm and stress </a:t>
            </a:r>
            <a:endParaRPr sz="1500">
              <a:latin typeface="Fira Sans"/>
              <a:ea typeface="Fira Sans"/>
              <a:cs typeface="Fira Sans"/>
              <a:sym typeface="Fira Sans"/>
            </a:endParaRPr>
          </a:p>
          <a:p>
            <a:pPr indent="0" lvl="0" marL="0" rtl="0" algn="l">
              <a:spcBef>
                <a:spcPts val="0"/>
              </a:spcBef>
              <a:spcAft>
                <a:spcPts val="0"/>
              </a:spcAft>
              <a:buNone/>
            </a:pPr>
            <a:r>
              <a:t/>
            </a:r>
            <a:endParaRPr sz="1200">
              <a:latin typeface="Fira Sans"/>
              <a:ea typeface="Fira Sans"/>
              <a:cs typeface="Fira Sans"/>
              <a:sym typeface="Fira Sans"/>
            </a:endParaRPr>
          </a:p>
        </p:txBody>
      </p:sp>
      <p:sp>
        <p:nvSpPr>
          <p:cNvPr id="191" name="Google Shape;191;p39"/>
          <p:cNvSpPr/>
          <p:nvPr/>
        </p:nvSpPr>
        <p:spPr>
          <a:xfrm>
            <a:off x="1670213" y="2545950"/>
            <a:ext cx="408300" cy="408300"/>
          </a:xfrm>
          <a:prstGeom prst="ellipse">
            <a:avLst/>
          </a:prstGeom>
          <a:solidFill>
            <a:schemeClr val="lt2"/>
          </a:solidFill>
          <a:ln>
            <a:noFill/>
          </a:ln>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en" sz="1700">
                <a:solidFill>
                  <a:srgbClr val="FFFFFF"/>
                </a:solidFill>
                <a:latin typeface="Fira Sans Extra Condensed Medium"/>
                <a:ea typeface="Fira Sans Extra Condensed Medium"/>
                <a:cs typeface="Fira Sans Extra Condensed Medium"/>
                <a:sym typeface="Fira Sans Extra Condensed Medium"/>
              </a:rPr>
              <a:t>02</a:t>
            </a:r>
            <a:endParaRPr>
              <a:solidFill>
                <a:srgbClr val="FFFFFF"/>
              </a:solidFill>
            </a:endParaRPr>
          </a:p>
        </p:txBody>
      </p:sp>
      <p:sp>
        <p:nvSpPr>
          <p:cNvPr id="192" name="Google Shape;192;p39"/>
          <p:cNvSpPr txBox="1"/>
          <p:nvPr/>
        </p:nvSpPr>
        <p:spPr>
          <a:xfrm>
            <a:off x="6552325" y="1306327"/>
            <a:ext cx="2040300" cy="53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1200">
                <a:solidFill>
                  <a:srgbClr val="18191B"/>
                </a:solidFill>
              </a:rPr>
              <a:t>Useful s</a:t>
            </a:r>
            <a:r>
              <a:rPr lang="en" sz="1200">
                <a:solidFill>
                  <a:srgbClr val="18191B"/>
                </a:solidFill>
              </a:rPr>
              <a:t>ensory-motor and cognitive behavioural tools for a daycare or classroom setting.</a:t>
            </a:r>
            <a:endParaRPr sz="1500">
              <a:latin typeface="Fira Sans"/>
              <a:ea typeface="Fira Sans"/>
              <a:cs typeface="Fira Sans"/>
              <a:sym typeface="Fira Sans"/>
            </a:endParaRPr>
          </a:p>
        </p:txBody>
      </p:sp>
      <p:sp>
        <p:nvSpPr>
          <p:cNvPr id="193" name="Google Shape;193;p39"/>
          <p:cNvSpPr txBox="1"/>
          <p:nvPr/>
        </p:nvSpPr>
        <p:spPr>
          <a:xfrm>
            <a:off x="6552325" y="943375"/>
            <a:ext cx="2040300" cy="4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accent2"/>
              </a:solidFill>
              <a:latin typeface="Fira Sans Extra Condensed Medium"/>
              <a:ea typeface="Fira Sans Extra Condensed Medium"/>
              <a:cs typeface="Fira Sans Extra Condensed Medium"/>
              <a:sym typeface="Fira Sans Extra Condensed Medium"/>
            </a:endParaRPr>
          </a:p>
        </p:txBody>
      </p:sp>
      <p:sp>
        <p:nvSpPr>
          <p:cNvPr id="194" name="Google Shape;194;p39"/>
          <p:cNvSpPr/>
          <p:nvPr/>
        </p:nvSpPr>
        <p:spPr>
          <a:xfrm>
            <a:off x="6061188" y="1362263"/>
            <a:ext cx="408300" cy="408300"/>
          </a:xfrm>
          <a:prstGeom prst="ellipse">
            <a:avLst/>
          </a:prstGeom>
          <a:solidFill>
            <a:schemeClr val="accent2"/>
          </a:solidFill>
          <a:ln>
            <a:noFill/>
          </a:ln>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en" sz="1700">
                <a:solidFill>
                  <a:srgbClr val="FFFFFF"/>
                </a:solidFill>
                <a:latin typeface="Fira Sans Extra Condensed Medium"/>
                <a:ea typeface="Fira Sans Extra Condensed Medium"/>
                <a:cs typeface="Fira Sans Extra Condensed Medium"/>
                <a:sym typeface="Fira Sans Extra Condensed Medium"/>
              </a:rPr>
              <a:t>04</a:t>
            </a:r>
            <a:endParaRPr>
              <a:solidFill>
                <a:srgbClr val="FFFFFF"/>
              </a:solidFill>
            </a:endParaRPr>
          </a:p>
        </p:txBody>
      </p:sp>
      <p:sp>
        <p:nvSpPr>
          <p:cNvPr id="195" name="Google Shape;195;p39"/>
          <p:cNvSpPr txBox="1"/>
          <p:nvPr/>
        </p:nvSpPr>
        <p:spPr>
          <a:xfrm>
            <a:off x="6552325" y="2267391"/>
            <a:ext cx="2040300" cy="42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700">
              <a:solidFill>
                <a:schemeClr val="accent3"/>
              </a:solidFill>
              <a:latin typeface="Fira Sans Extra Condensed Medium"/>
              <a:ea typeface="Fira Sans Extra Condensed Medium"/>
              <a:cs typeface="Fira Sans Extra Condensed Medium"/>
              <a:sym typeface="Fira Sans Extra Condensed Medium"/>
            </a:endParaRPr>
          </a:p>
        </p:txBody>
      </p:sp>
      <p:sp>
        <p:nvSpPr>
          <p:cNvPr id="196" name="Google Shape;196;p39"/>
          <p:cNvSpPr txBox="1"/>
          <p:nvPr/>
        </p:nvSpPr>
        <p:spPr>
          <a:xfrm>
            <a:off x="6552325" y="2402653"/>
            <a:ext cx="2315400" cy="6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solidFill>
                  <a:srgbClr val="222222"/>
                </a:solidFill>
              </a:rPr>
              <a:t>E</a:t>
            </a:r>
            <a:r>
              <a:rPr lang="en" sz="1200">
                <a:solidFill>
                  <a:srgbClr val="222222"/>
                </a:solidFill>
              </a:rPr>
              <a:t>nvironmental supports to promote regulation. </a:t>
            </a:r>
            <a:endParaRPr sz="1200">
              <a:solidFill>
                <a:srgbClr val="222222"/>
              </a:solidFill>
            </a:endParaRPr>
          </a:p>
        </p:txBody>
      </p:sp>
      <p:sp>
        <p:nvSpPr>
          <p:cNvPr id="197" name="Google Shape;197;p39"/>
          <p:cNvSpPr/>
          <p:nvPr/>
        </p:nvSpPr>
        <p:spPr>
          <a:xfrm>
            <a:off x="6061188" y="2545950"/>
            <a:ext cx="408300" cy="408300"/>
          </a:xfrm>
          <a:prstGeom prst="ellipse">
            <a:avLst/>
          </a:prstGeom>
          <a:solidFill>
            <a:schemeClr val="accent3"/>
          </a:solidFill>
          <a:ln>
            <a:noFill/>
          </a:ln>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en" sz="1700">
                <a:solidFill>
                  <a:srgbClr val="FFFFFF"/>
                </a:solidFill>
                <a:latin typeface="Fira Sans Extra Condensed Medium"/>
                <a:ea typeface="Fira Sans Extra Condensed Medium"/>
                <a:cs typeface="Fira Sans Extra Condensed Medium"/>
                <a:sym typeface="Fira Sans Extra Condensed Medium"/>
              </a:rPr>
              <a:t>05</a:t>
            </a:r>
            <a:endParaRPr>
              <a:solidFill>
                <a:srgbClr val="FFFFFF"/>
              </a:solidFill>
            </a:endParaRPr>
          </a:p>
        </p:txBody>
      </p:sp>
      <p:sp>
        <p:nvSpPr>
          <p:cNvPr id="198" name="Google Shape;198;p39"/>
          <p:cNvSpPr txBox="1"/>
          <p:nvPr/>
        </p:nvSpPr>
        <p:spPr>
          <a:xfrm>
            <a:off x="6552325" y="3628797"/>
            <a:ext cx="2040300" cy="53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a:p>
            <a:pPr indent="0" lvl="0" marL="0" rtl="0" algn="l">
              <a:spcBef>
                <a:spcPts val="0"/>
              </a:spcBef>
              <a:spcAft>
                <a:spcPts val="0"/>
              </a:spcAft>
              <a:buNone/>
            </a:pPr>
            <a:r>
              <a:rPr lang="en" sz="1200"/>
              <a:t>How you, the participant, can learn to co-regulate with the children in your care.</a:t>
            </a:r>
            <a:endParaRPr sz="1500">
              <a:latin typeface="Fira Sans"/>
              <a:ea typeface="Fira Sans"/>
              <a:cs typeface="Fira Sans"/>
              <a:sym typeface="Fira Sans"/>
            </a:endParaRPr>
          </a:p>
          <a:p>
            <a:pPr indent="0" lvl="0" marL="0" rtl="0" algn="l">
              <a:lnSpc>
                <a:spcPct val="100000"/>
              </a:lnSpc>
              <a:spcBef>
                <a:spcPts val="0"/>
              </a:spcBef>
              <a:spcAft>
                <a:spcPts val="0"/>
              </a:spcAft>
              <a:buNone/>
            </a:pPr>
            <a:r>
              <a:t/>
            </a:r>
            <a:endParaRPr sz="1200">
              <a:solidFill>
                <a:srgbClr val="222222"/>
              </a:solidFill>
            </a:endParaRPr>
          </a:p>
        </p:txBody>
      </p:sp>
      <p:sp>
        <p:nvSpPr>
          <p:cNvPr id="199" name="Google Shape;199;p39"/>
          <p:cNvSpPr/>
          <p:nvPr/>
        </p:nvSpPr>
        <p:spPr>
          <a:xfrm>
            <a:off x="6061188" y="3724000"/>
            <a:ext cx="408300" cy="408300"/>
          </a:xfrm>
          <a:prstGeom prst="ellipse">
            <a:avLst/>
          </a:prstGeom>
          <a:solidFill>
            <a:schemeClr val="accent4"/>
          </a:solidFill>
          <a:ln>
            <a:noFill/>
          </a:ln>
        </p:spPr>
        <p:txBody>
          <a:bodyPr anchorCtr="0" anchor="ctr" bIns="91425" lIns="0" spcFirstLastPara="1" rIns="0" wrap="square" tIns="91425">
            <a:noAutofit/>
          </a:bodyPr>
          <a:lstStyle/>
          <a:p>
            <a:pPr indent="0" lvl="0" marL="0" rtl="0" algn="ctr">
              <a:spcBef>
                <a:spcPts val="0"/>
              </a:spcBef>
              <a:spcAft>
                <a:spcPts val="0"/>
              </a:spcAft>
              <a:buClr>
                <a:schemeClr val="dk1"/>
              </a:buClr>
              <a:buSzPts val="1100"/>
              <a:buFont typeface="Arial"/>
              <a:buNone/>
            </a:pPr>
            <a:r>
              <a:rPr lang="en" sz="1700">
                <a:solidFill>
                  <a:srgbClr val="FFFFFF"/>
                </a:solidFill>
                <a:latin typeface="Fira Sans Extra Condensed Medium"/>
                <a:ea typeface="Fira Sans Extra Condensed Medium"/>
                <a:cs typeface="Fira Sans Extra Condensed Medium"/>
                <a:sym typeface="Fira Sans Extra Condensed Medium"/>
              </a:rPr>
              <a:t>06</a:t>
            </a:r>
            <a:endParaRPr>
              <a:solidFill>
                <a:srgbClr val="FFFFFF"/>
              </a:solidFill>
            </a:endParaRPr>
          </a:p>
        </p:txBody>
      </p:sp>
      <p:sp>
        <p:nvSpPr>
          <p:cNvPr id="200" name="Google Shape;200;p39"/>
          <p:cNvSpPr/>
          <p:nvPr/>
        </p:nvSpPr>
        <p:spPr>
          <a:xfrm>
            <a:off x="395489" y="3519238"/>
            <a:ext cx="946405" cy="817825"/>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9"/>
          <p:cNvSpPr/>
          <p:nvPr/>
        </p:nvSpPr>
        <p:spPr>
          <a:xfrm>
            <a:off x="4787676" y="2341175"/>
            <a:ext cx="946405" cy="817825"/>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9"/>
          <p:cNvSpPr/>
          <p:nvPr/>
        </p:nvSpPr>
        <p:spPr>
          <a:xfrm>
            <a:off x="395489" y="2341175"/>
            <a:ext cx="946405" cy="817825"/>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9"/>
          <p:cNvSpPr/>
          <p:nvPr/>
        </p:nvSpPr>
        <p:spPr>
          <a:xfrm>
            <a:off x="4787676" y="1157513"/>
            <a:ext cx="946405" cy="817825"/>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9"/>
          <p:cNvSpPr/>
          <p:nvPr/>
        </p:nvSpPr>
        <p:spPr>
          <a:xfrm>
            <a:off x="395489" y="1157513"/>
            <a:ext cx="946405" cy="817825"/>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9"/>
          <p:cNvSpPr txBox="1"/>
          <p:nvPr/>
        </p:nvSpPr>
        <p:spPr>
          <a:xfrm>
            <a:off x="7618200" y="4686450"/>
            <a:ext cx="1525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57"/>
          <p:cNvSpPr txBox="1"/>
          <p:nvPr>
            <p:ph type="ctrTitle"/>
          </p:nvPr>
        </p:nvSpPr>
        <p:spPr>
          <a:xfrm>
            <a:off x="2881350" y="474525"/>
            <a:ext cx="3381300" cy="102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rgbClr val="3D85C6"/>
                </a:solidFill>
                <a:latin typeface="Arial"/>
                <a:ea typeface="Arial"/>
                <a:cs typeface="Arial"/>
                <a:sym typeface="Arial"/>
              </a:rPr>
              <a:t>Our Eight Senses</a:t>
            </a:r>
            <a:endParaRPr sz="3000">
              <a:solidFill>
                <a:srgbClr val="3D85C6"/>
              </a:solidFill>
              <a:latin typeface="Arial"/>
              <a:ea typeface="Arial"/>
              <a:cs typeface="Arial"/>
              <a:sym typeface="Arial"/>
            </a:endParaRPr>
          </a:p>
          <a:p>
            <a:pPr indent="0" lvl="0" marL="0" rtl="0" algn="ctr">
              <a:spcBef>
                <a:spcPts val="0"/>
              </a:spcBef>
              <a:spcAft>
                <a:spcPts val="0"/>
              </a:spcAft>
              <a:buNone/>
            </a:pPr>
            <a:r>
              <a:t/>
            </a:r>
            <a:endParaRPr sz="3600"/>
          </a:p>
        </p:txBody>
      </p:sp>
      <p:sp>
        <p:nvSpPr>
          <p:cNvPr id="432" name="Google Shape;432;p57"/>
          <p:cNvSpPr txBox="1"/>
          <p:nvPr>
            <p:ph idx="1" type="subTitle"/>
          </p:nvPr>
        </p:nvSpPr>
        <p:spPr>
          <a:xfrm>
            <a:off x="1027925" y="1027900"/>
            <a:ext cx="7687800" cy="2028900"/>
          </a:xfrm>
          <a:prstGeom prst="rect">
            <a:avLst/>
          </a:prstGeom>
        </p:spPr>
        <p:txBody>
          <a:bodyPr anchorCtr="0" anchor="t" bIns="91425" lIns="91425" spcFirstLastPara="1" rIns="91425" wrap="square" tIns="91425">
            <a:noAutofit/>
          </a:bodyPr>
          <a:lstStyle/>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Vestibular </a:t>
            </a:r>
            <a:r>
              <a:rPr lang="en" sz="1908">
                <a:solidFill>
                  <a:srgbClr val="595959"/>
                </a:solidFill>
                <a:latin typeface="Arial"/>
                <a:ea typeface="Arial"/>
                <a:cs typeface="Arial"/>
                <a:sym typeface="Arial"/>
              </a:rPr>
              <a:t>(head movement in space and orientation to gravity)</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Proprioception</a:t>
            </a:r>
            <a:r>
              <a:rPr lang="en" sz="1908">
                <a:solidFill>
                  <a:srgbClr val="595959"/>
                </a:solidFill>
                <a:latin typeface="Arial"/>
                <a:ea typeface="Arial"/>
                <a:cs typeface="Arial"/>
                <a:sym typeface="Arial"/>
              </a:rPr>
              <a:t> (body awareness, body position in space)</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878">
                <a:solidFill>
                  <a:srgbClr val="595959"/>
                </a:solidFill>
                <a:latin typeface="Arial"/>
                <a:ea typeface="Arial"/>
                <a:cs typeface="Arial"/>
                <a:sym typeface="Arial"/>
              </a:rPr>
              <a:t>Interoception</a:t>
            </a:r>
            <a:r>
              <a:rPr lang="en" sz="1878">
                <a:solidFill>
                  <a:srgbClr val="595959"/>
                </a:solidFill>
                <a:latin typeface="Arial"/>
                <a:ea typeface="Arial"/>
                <a:cs typeface="Arial"/>
                <a:sym typeface="Arial"/>
              </a:rPr>
              <a:t> (Inner body sensations: full bladder/bowel, fatigue, hunger/thirst, pain, nervousness, fast heart beat, flutters in stomach, etc)</a:t>
            </a:r>
            <a:r>
              <a:rPr lang="en" sz="2114">
                <a:solidFill>
                  <a:srgbClr val="595959"/>
                </a:solidFill>
                <a:latin typeface="Arial"/>
                <a:ea typeface="Arial"/>
                <a:cs typeface="Arial"/>
                <a:sym typeface="Arial"/>
              </a:rPr>
              <a:t>   </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Auditory</a:t>
            </a:r>
            <a:r>
              <a:rPr lang="en" sz="1908">
                <a:solidFill>
                  <a:srgbClr val="595959"/>
                </a:solidFill>
                <a:latin typeface="Arial"/>
                <a:ea typeface="Arial"/>
                <a:cs typeface="Arial"/>
                <a:sym typeface="Arial"/>
              </a:rPr>
              <a:t> (hearing)</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Visual</a:t>
            </a:r>
            <a:r>
              <a:rPr lang="en" sz="1908">
                <a:solidFill>
                  <a:srgbClr val="595959"/>
                </a:solidFill>
                <a:latin typeface="Arial"/>
                <a:ea typeface="Arial"/>
                <a:cs typeface="Arial"/>
                <a:sym typeface="Arial"/>
              </a:rPr>
              <a:t> (sight)</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Tactile</a:t>
            </a:r>
            <a:r>
              <a:rPr lang="en" sz="1908">
                <a:solidFill>
                  <a:srgbClr val="595959"/>
                </a:solidFill>
                <a:latin typeface="Arial"/>
                <a:ea typeface="Arial"/>
                <a:cs typeface="Arial"/>
                <a:sym typeface="Arial"/>
              </a:rPr>
              <a:t> (touch)</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Olfactory</a:t>
            </a:r>
            <a:r>
              <a:rPr lang="en" sz="1908">
                <a:solidFill>
                  <a:srgbClr val="595959"/>
                </a:solidFill>
                <a:latin typeface="Arial"/>
                <a:ea typeface="Arial"/>
                <a:cs typeface="Arial"/>
                <a:sym typeface="Arial"/>
              </a:rPr>
              <a:t> (smell)</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Gustatory</a:t>
            </a:r>
            <a:r>
              <a:rPr lang="en" sz="1908">
                <a:solidFill>
                  <a:srgbClr val="595959"/>
                </a:solidFill>
                <a:latin typeface="Arial"/>
                <a:ea typeface="Arial"/>
                <a:cs typeface="Arial"/>
                <a:sym typeface="Arial"/>
              </a:rPr>
              <a:t> (taste)</a:t>
            </a:r>
            <a:r>
              <a:rPr lang="en" sz="2530">
                <a:solidFill>
                  <a:srgbClr val="595959"/>
                </a:solidFill>
                <a:latin typeface="Arial"/>
                <a:ea typeface="Arial"/>
                <a:cs typeface="Arial"/>
                <a:sym typeface="Arial"/>
              </a:rPr>
              <a:t> </a:t>
            </a:r>
            <a:endParaRPr/>
          </a:p>
        </p:txBody>
      </p:sp>
      <p:sp>
        <p:nvSpPr>
          <p:cNvPr id="433" name="Google Shape;433;p57"/>
          <p:cNvSpPr/>
          <p:nvPr/>
        </p:nvSpPr>
        <p:spPr>
          <a:xfrm rot="1635354">
            <a:off x="-1148208" y="-2369660"/>
            <a:ext cx="1967414" cy="5664635"/>
          </a:xfrm>
          <a:custGeom>
            <a:rect b="b" l="l" r="r" t="t"/>
            <a:pathLst>
              <a:path extrusionOk="0" h="22441" w="9201">
                <a:moveTo>
                  <a:pt x="1839" y="585"/>
                </a:moveTo>
                <a:cubicBezTo>
                  <a:pt x="2424" y="585"/>
                  <a:pt x="2901" y="1062"/>
                  <a:pt x="2901" y="1647"/>
                </a:cubicBezTo>
                <a:lnTo>
                  <a:pt x="2901" y="1865"/>
                </a:lnTo>
                <a:lnTo>
                  <a:pt x="2901" y="2163"/>
                </a:lnTo>
                <a:lnTo>
                  <a:pt x="2901" y="3253"/>
                </a:lnTo>
                <a:cubicBezTo>
                  <a:pt x="2901" y="3417"/>
                  <a:pt x="3021" y="3551"/>
                  <a:pt x="3185" y="3551"/>
                </a:cubicBezTo>
                <a:cubicBezTo>
                  <a:pt x="3348" y="3551"/>
                  <a:pt x="3485" y="3417"/>
                  <a:pt x="3485" y="3253"/>
                </a:cubicBezTo>
                <a:lnTo>
                  <a:pt x="3485" y="2339"/>
                </a:lnTo>
                <a:cubicBezTo>
                  <a:pt x="3726" y="2238"/>
                  <a:pt x="3980" y="2189"/>
                  <a:pt x="4233" y="2189"/>
                </a:cubicBezTo>
                <a:cubicBezTo>
                  <a:pt x="4725" y="2189"/>
                  <a:pt x="5213" y="2376"/>
                  <a:pt x="5582" y="2734"/>
                </a:cubicBezTo>
                <a:cubicBezTo>
                  <a:pt x="5608" y="2777"/>
                  <a:pt x="5647" y="2816"/>
                  <a:pt x="5676" y="2858"/>
                </a:cubicBezTo>
                <a:cubicBezTo>
                  <a:pt x="5690" y="2871"/>
                  <a:pt x="5703" y="2884"/>
                  <a:pt x="5716" y="2910"/>
                </a:cubicBezTo>
                <a:cubicBezTo>
                  <a:pt x="5758" y="2953"/>
                  <a:pt x="5797" y="3008"/>
                  <a:pt x="5840" y="3061"/>
                </a:cubicBezTo>
                <a:cubicBezTo>
                  <a:pt x="5921" y="3185"/>
                  <a:pt x="5990" y="3335"/>
                  <a:pt x="6029" y="3482"/>
                </a:cubicBezTo>
                <a:cubicBezTo>
                  <a:pt x="6206" y="4070"/>
                  <a:pt x="6042" y="4723"/>
                  <a:pt x="5552" y="5144"/>
                </a:cubicBezTo>
                <a:cubicBezTo>
                  <a:pt x="5432" y="5252"/>
                  <a:pt x="5418" y="5428"/>
                  <a:pt x="5526" y="5553"/>
                </a:cubicBezTo>
                <a:cubicBezTo>
                  <a:pt x="5582" y="5621"/>
                  <a:pt x="5663" y="5660"/>
                  <a:pt x="5745" y="5660"/>
                </a:cubicBezTo>
                <a:cubicBezTo>
                  <a:pt x="5810" y="5660"/>
                  <a:pt x="5879" y="5634"/>
                  <a:pt x="5934" y="5592"/>
                </a:cubicBezTo>
                <a:cubicBezTo>
                  <a:pt x="6261" y="5321"/>
                  <a:pt x="6480" y="4968"/>
                  <a:pt x="6601" y="4586"/>
                </a:cubicBezTo>
                <a:cubicBezTo>
                  <a:pt x="6927" y="4723"/>
                  <a:pt x="7241" y="4925"/>
                  <a:pt x="7499" y="5183"/>
                </a:cubicBezTo>
                <a:cubicBezTo>
                  <a:pt x="8439" y="6124"/>
                  <a:pt x="8573" y="7607"/>
                  <a:pt x="7852" y="8694"/>
                </a:cubicBezTo>
                <a:cubicBezTo>
                  <a:pt x="7566" y="8573"/>
                  <a:pt x="7253" y="8507"/>
                  <a:pt x="6928" y="8507"/>
                </a:cubicBezTo>
                <a:cubicBezTo>
                  <a:pt x="6851" y="8507"/>
                  <a:pt x="6773" y="8510"/>
                  <a:pt x="6695" y="8518"/>
                </a:cubicBezTo>
                <a:cubicBezTo>
                  <a:pt x="6532" y="8544"/>
                  <a:pt x="6411" y="8681"/>
                  <a:pt x="6437" y="8844"/>
                </a:cubicBezTo>
                <a:cubicBezTo>
                  <a:pt x="6450" y="8999"/>
                  <a:pt x="6585" y="9104"/>
                  <a:pt x="6737" y="9104"/>
                </a:cubicBezTo>
                <a:cubicBezTo>
                  <a:pt x="6746" y="9104"/>
                  <a:pt x="6755" y="9103"/>
                  <a:pt x="6764" y="9102"/>
                </a:cubicBezTo>
                <a:cubicBezTo>
                  <a:pt x="6825" y="9095"/>
                  <a:pt x="6886" y="9092"/>
                  <a:pt x="6947" y="9092"/>
                </a:cubicBezTo>
                <a:cubicBezTo>
                  <a:pt x="7474" y="9092"/>
                  <a:pt x="7954" y="9354"/>
                  <a:pt x="8247" y="9756"/>
                </a:cubicBezTo>
                <a:cubicBezTo>
                  <a:pt x="8358" y="9961"/>
                  <a:pt x="8452" y="10177"/>
                  <a:pt x="8521" y="10409"/>
                </a:cubicBezTo>
                <a:cubicBezTo>
                  <a:pt x="8521" y="10438"/>
                  <a:pt x="8521" y="10464"/>
                  <a:pt x="8534" y="10490"/>
                </a:cubicBezTo>
                <a:cubicBezTo>
                  <a:pt x="8534" y="10533"/>
                  <a:pt x="8547" y="10559"/>
                  <a:pt x="8560" y="10601"/>
                </a:cubicBezTo>
                <a:cubicBezTo>
                  <a:pt x="8603" y="10778"/>
                  <a:pt x="8616" y="10967"/>
                  <a:pt x="8616" y="11157"/>
                </a:cubicBezTo>
                <a:cubicBezTo>
                  <a:pt x="8616" y="11891"/>
                  <a:pt x="8328" y="12587"/>
                  <a:pt x="7812" y="13103"/>
                </a:cubicBezTo>
                <a:cubicBezTo>
                  <a:pt x="7430" y="12695"/>
                  <a:pt x="6888" y="12437"/>
                  <a:pt x="6274" y="12424"/>
                </a:cubicBezTo>
                <a:cubicBezTo>
                  <a:pt x="6111" y="12424"/>
                  <a:pt x="5974" y="12561"/>
                  <a:pt x="5974" y="12724"/>
                </a:cubicBezTo>
                <a:cubicBezTo>
                  <a:pt x="5974" y="12871"/>
                  <a:pt x="6098" y="13008"/>
                  <a:pt x="6261" y="13008"/>
                </a:cubicBezTo>
                <a:cubicBezTo>
                  <a:pt x="6833" y="13021"/>
                  <a:pt x="7336" y="13335"/>
                  <a:pt x="7607" y="13799"/>
                </a:cubicBezTo>
                <a:cubicBezTo>
                  <a:pt x="7718" y="14031"/>
                  <a:pt x="7786" y="14275"/>
                  <a:pt x="7825" y="14520"/>
                </a:cubicBezTo>
                <a:lnTo>
                  <a:pt x="7825" y="14628"/>
                </a:lnTo>
                <a:cubicBezTo>
                  <a:pt x="7825" y="14667"/>
                  <a:pt x="7838" y="14710"/>
                  <a:pt x="7852" y="14749"/>
                </a:cubicBezTo>
                <a:lnTo>
                  <a:pt x="7852" y="14955"/>
                </a:lnTo>
                <a:cubicBezTo>
                  <a:pt x="7852" y="16055"/>
                  <a:pt x="7228" y="17022"/>
                  <a:pt x="6261" y="17486"/>
                </a:cubicBezTo>
                <a:cubicBezTo>
                  <a:pt x="6137" y="16656"/>
                  <a:pt x="5526" y="15948"/>
                  <a:pt x="4667" y="15716"/>
                </a:cubicBezTo>
                <a:cubicBezTo>
                  <a:pt x="4643" y="15710"/>
                  <a:pt x="4618" y="15707"/>
                  <a:pt x="4594" y="15707"/>
                </a:cubicBezTo>
                <a:cubicBezTo>
                  <a:pt x="4462" y="15707"/>
                  <a:pt x="4351" y="15796"/>
                  <a:pt x="4315" y="15935"/>
                </a:cubicBezTo>
                <a:cubicBezTo>
                  <a:pt x="4275" y="16085"/>
                  <a:pt x="4370" y="16248"/>
                  <a:pt x="4520" y="16287"/>
                </a:cubicBezTo>
                <a:cubicBezTo>
                  <a:pt x="5226" y="16464"/>
                  <a:pt x="5690" y="17104"/>
                  <a:pt x="5703" y="17799"/>
                </a:cubicBezTo>
                <a:cubicBezTo>
                  <a:pt x="5690" y="17839"/>
                  <a:pt x="5690" y="17881"/>
                  <a:pt x="5690" y="17920"/>
                </a:cubicBezTo>
                <a:lnTo>
                  <a:pt x="5690" y="18044"/>
                </a:lnTo>
                <a:lnTo>
                  <a:pt x="5690" y="18057"/>
                </a:lnTo>
                <a:cubicBezTo>
                  <a:pt x="5676" y="18113"/>
                  <a:pt x="5676" y="18165"/>
                  <a:pt x="5647" y="18221"/>
                </a:cubicBezTo>
                <a:cubicBezTo>
                  <a:pt x="5634" y="18276"/>
                  <a:pt x="5647" y="18328"/>
                  <a:pt x="5663" y="18384"/>
                </a:cubicBezTo>
                <a:cubicBezTo>
                  <a:pt x="5500" y="19269"/>
                  <a:pt x="4723" y="19935"/>
                  <a:pt x="3799" y="19935"/>
                </a:cubicBezTo>
                <a:cubicBezTo>
                  <a:pt x="3622" y="19935"/>
                  <a:pt x="3443" y="19909"/>
                  <a:pt x="3266" y="19867"/>
                </a:cubicBezTo>
                <a:cubicBezTo>
                  <a:pt x="3240" y="19854"/>
                  <a:pt x="3214" y="19854"/>
                  <a:pt x="3185" y="19854"/>
                </a:cubicBezTo>
                <a:cubicBezTo>
                  <a:pt x="2858" y="19690"/>
                  <a:pt x="2600" y="19377"/>
                  <a:pt x="2545" y="18982"/>
                </a:cubicBezTo>
                <a:cubicBezTo>
                  <a:pt x="2521" y="18845"/>
                  <a:pt x="2395" y="18733"/>
                  <a:pt x="2259" y="18733"/>
                </a:cubicBezTo>
                <a:cubicBezTo>
                  <a:pt x="2246" y="18733"/>
                  <a:pt x="2232" y="18734"/>
                  <a:pt x="2218" y="18737"/>
                </a:cubicBezTo>
                <a:cubicBezTo>
                  <a:pt x="2055" y="18766"/>
                  <a:pt x="1947" y="18913"/>
                  <a:pt x="1960" y="19076"/>
                </a:cubicBezTo>
                <a:cubicBezTo>
                  <a:pt x="2042" y="19648"/>
                  <a:pt x="2411" y="20112"/>
                  <a:pt x="2901" y="20356"/>
                </a:cubicBezTo>
                <a:lnTo>
                  <a:pt x="2901" y="20791"/>
                </a:lnTo>
                <a:cubicBezTo>
                  <a:pt x="2901" y="21379"/>
                  <a:pt x="2424" y="21852"/>
                  <a:pt x="1839" y="21852"/>
                </a:cubicBezTo>
                <a:cubicBezTo>
                  <a:pt x="1255" y="21852"/>
                  <a:pt x="778" y="21379"/>
                  <a:pt x="778" y="20791"/>
                </a:cubicBezTo>
                <a:lnTo>
                  <a:pt x="778" y="17567"/>
                </a:lnTo>
                <a:cubicBezTo>
                  <a:pt x="1075" y="17839"/>
                  <a:pt x="1483" y="18002"/>
                  <a:pt x="1921" y="18002"/>
                </a:cubicBezTo>
                <a:cubicBezTo>
                  <a:pt x="2260" y="18002"/>
                  <a:pt x="2574" y="17907"/>
                  <a:pt x="2845" y="17744"/>
                </a:cubicBezTo>
                <a:cubicBezTo>
                  <a:pt x="2974" y="17690"/>
                  <a:pt x="3110" y="17663"/>
                  <a:pt x="3248" y="17663"/>
                </a:cubicBezTo>
                <a:cubicBezTo>
                  <a:pt x="3386" y="17663"/>
                  <a:pt x="3526" y="17690"/>
                  <a:pt x="3661" y="17744"/>
                </a:cubicBezTo>
                <a:cubicBezTo>
                  <a:pt x="3949" y="17852"/>
                  <a:pt x="4164" y="18070"/>
                  <a:pt x="4288" y="18341"/>
                </a:cubicBezTo>
                <a:cubicBezTo>
                  <a:pt x="4328" y="18452"/>
                  <a:pt x="4439" y="18521"/>
                  <a:pt x="4560" y="18521"/>
                </a:cubicBezTo>
                <a:cubicBezTo>
                  <a:pt x="4586" y="18521"/>
                  <a:pt x="4628" y="18505"/>
                  <a:pt x="4667" y="18492"/>
                </a:cubicBezTo>
                <a:cubicBezTo>
                  <a:pt x="4818" y="18423"/>
                  <a:pt x="4886" y="18260"/>
                  <a:pt x="4818" y="18113"/>
                </a:cubicBezTo>
                <a:cubicBezTo>
                  <a:pt x="4641" y="17688"/>
                  <a:pt x="4302" y="17362"/>
                  <a:pt x="3880" y="17198"/>
                </a:cubicBezTo>
                <a:cubicBezTo>
                  <a:pt x="3743" y="17133"/>
                  <a:pt x="3593" y="17104"/>
                  <a:pt x="3443" y="17091"/>
                </a:cubicBezTo>
                <a:cubicBezTo>
                  <a:pt x="3580" y="16846"/>
                  <a:pt x="3648" y="16562"/>
                  <a:pt x="3648" y="16274"/>
                </a:cubicBezTo>
                <a:lnTo>
                  <a:pt x="3648" y="15036"/>
                </a:lnTo>
                <a:cubicBezTo>
                  <a:pt x="3648" y="14873"/>
                  <a:pt x="3511" y="14736"/>
                  <a:pt x="3348" y="14736"/>
                </a:cubicBezTo>
                <a:cubicBezTo>
                  <a:pt x="3185" y="14736"/>
                  <a:pt x="3064" y="14873"/>
                  <a:pt x="3064" y="15036"/>
                </a:cubicBezTo>
                <a:lnTo>
                  <a:pt x="3064" y="16274"/>
                </a:lnTo>
                <a:cubicBezTo>
                  <a:pt x="3064" y="16656"/>
                  <a:pt x="2858" y="17009"/>
                  <a:pt x="2574" y="17215"/>
                </a:cubicBezTo>
                <a:lnTo>
                  <a:pt x="2561" y="17215"/>
                </a:lnTo>
                <a:cubicBezTo>
                  <a:pt x="2531" y="17228"/>
                  <a:pt x="2505" y="17241"/>
                  <a:pt x="2479" y="17267"/>
                </a:cubicBezTo>
                <a:cubicBezTo>
                  <a:pt x="2316" y="17362"/>
                  <a:pt x="2123" y="17417"/>
                  <a:pt x="1921" y="17417"/>
                </a:cubicBezTo>
                <a:cubicBezTo>
                  <a:pt x="1281" y="17417"/>
                  <a:pt x="778" y="16901"/>
                  <a:pt x="778" y="16274"/>
                </a:cubicBezTo>
                <a:lnTo>
                  <a:pt x="778" y="15595"/>
                </a:lnTo>
                <a:cubicBezTo>
                  <a:pt x="1049" y="15784"/>
                  <a:pt x="1388" y="15892"/>
                  <a:pt x="1757" y="15892"/>
                </a:cubicBezTo>
                <a:cubicBezTo>
                  <a:pt x="1908" y="15892"/>
                  <a:pt x="2042" y="15771"/>
                  <a:pt x="2042" y="15608"/>
                </a:cubicBezTo>
                <a:cubicBezTo>
                  <a:pt x="2042" y="15445"/>
                  <a:pt x="1908" y="15307"/>
                  <a:pt x="1757" y="15307"/>
                </a:cubicBezTo>
                <a:cubicBezTo>
                  <a:pt x="1104" y="15307"/>
                  <a:pt x="585" y="14791"/>
                  <a:pt x="585" y="14138"/>
                </a:cubicBezTo>
                <a:cubicBezTo>
                  <a:pt x="585" y="13498"/>
                  <a:pt x="1104" y="12969"/>
                  <a:pt x="1757" y="12969"/>
                </a:cubicBezTo>
                <a:lnTo>
                  <a:pt x="1921" y="12969"/>
                </a:lnTo>
                <a:cubicBezTo>
                  <a:pt x="2871" y="12969"/>
                  <a:pt x="3648" y="12192"/>
                  <a:pt x="3648" y="11238"/>
                </a:cubicBezTo>
                <a:lnTo>
                  <a:pt x="3648" y="10340"/>
                </a:lnTo>
                <a:cubicBezTo>
                  <a:pt x="4831" y="10206"/>
                  <a:pt x="5758" y="9197"/>
                  <a:pt x="5758" y="7989"/>
                </a:cubicBezTo>
                <a:cubicBezTo>
                  <a:pt x="5758" y="6682"/>
                  <a:pt x="4710" y="5634"/>
                  <a:pt x="3417" y="5621"/>
                </a:cubicBezTo>
                <a:cubicBezTo>
                  <a:pt x="3159" y="5089"/>
                  <a:pt x="2613" y="4707"/>
                  <a:pt x="1973" y="4707"/>
                </a:cubicBezTo>
                <a:cubicBezTo>
                  <a:pt x="1810" y="4707"/>
                  <a:pt x="1689" y="4844"/>
                  <a:pt x="1689" y="5007"/>
                </a:cubicBezTo>
                <a:cubicBezTo>
                  <a:pt x="1689" y="5170"/>
                  <a:pt x="1810" y="5308"/>
                  <a:pt x="1973" y="5308"/>
                </a:cubicBezTo>
                <a:cubicBezTo>
                  <a:pt x="2531" y="5308"/>
                  <a:pt x="2982" y="5755"/>
                  <a:pt x="2982" y="6313"/>
                </a:cubicBezTo>
                <a:cubicBezTo>
                  <a:pt x="2982" y="6872"/>
                  <a:pt x="2531" y="7319"/>
                  <a:pt x="1973" y="7319"/>
                </a:cubicBezTo>
                <a:cubicBezTo>
                  <a:pt x="1810" y="7319"/>
                  <a:pt x="1689" y="7456"/>
                  <a:pt x="1689" y="7620"/>
                </a:cubicBezTo>
                <a:cubicBezTo>
                  <a:pt x="1689" y="7783"/>
                  <a:pt x="1810" y="7907"/>
                  <a:pt x="1973" y="7907"/>
                </a:cubicBezTo>
                <a:cubicBezTo>
                  <a:pt x="2858" y="7907"/>
                  <a:pt x="3580" y="7198"/>
                  <a:pt x="3580" y="6313"/>
                </a:cubicBezTo>
                <a:cubicBezTo>
                  <a:pt x="3580" y="6274"/>
                  <a:pt x="3567" y="6245"/>
                  <a:pt x="3567" y="6219"/>
                </a:cubicBezTo>
                <a:lnTo>
                  <a:pt x="3567" y="6219"/>
                </a:lnTo>
                <a:cubicBezTo>
                  <a:pt x="4465" y="6300"/>
                  <a:pt x="5174" y="7061"/>
                  <a:pt x="5174" y="7989"/>
                </a:cubicBezTo>
                <a:cubicBezTo>
                  <a:pt x="5174" y="8844"/>
                  <a:pt x="4560" y="9566"/>
                  <a:pt x="3730" y="9729"/>
                </a:cubicBezTo>
                <a:lnTo>
                  <a:pt x="3635" y="9729"/>
                </a:lnTo>
                <a:cubicBezTo>
                  <a:pt x="3551" y="9748"/>
                  <a:pt x="3467" y="9757"/>
                  <a:pt x="3384" y="9757"/>
                </a:cubicBezTo>
                <a:cubicBezTo>
                  <a:pt x="2860" y="9757"/>
                  <a:pt x="2379" y="9399"/>
                  <a:pt x="2260" y="8858"/>
                </a:cubicBezTo>
                <a:cubicBezTo>
                  <a:pt x="2238" y="8721"/>
                  <a:pt x="2120" y="8632"/>
                  <a:pt x="1986" y="8632"/>
                </a:cubicBezTo>
                <a:cubicBezTo>
                  <a:pt x="1960" y="8632"/>
                  <a:pt x="1934" y="8635"/>
                  <a:pt x="1908" y="8642"/>
                </a:cubicBezTo>
                <a:cubicBezTo>
                  <a:pt x="1757" y="8668"/>
                  <a:pt x="1646" y="8831"/>
                  <a:pt x="1689" y="8982"/>
                </a:cubicBezTo>
                <a:cubicBezTo>
                  <a:pt x="1839" y="9687"/>
                  <a:pt x="2398" y="10193"/>
                  <a:pt x="3064" y="10314"/>
                </a:cubicBezTo>
                <a:lnTo>
                  <a:pt x="3064" y="11238"/>
                </a:lnTo>
                <a:cubicBezTo>
                  <a:pt x="3064" y="11865"/>
                  <a:pt x="2545" y="12381"/>
                  <a:pt x="1921" y="12381"/>
                </a:cubicBezTo>
                <a:cubicBezTo>
                  <a:pt x="1281" y="12381"/>
                  <a:pt x="778" y="11865"/>
                  <a:pt x="778" y="11238"/>
                </a:cubicBezTo>
                <a:lnTo>
                  <a:pt x="778" y="1647"/>
                </a:lnTo>
                <a:cubicBezTo>
                  <a:pt x="778" y="1062"/>
                  <a:pt x="1255" y="585"/>
                  <a:pt x="1839" y="585"/>
                </a:cubicBezTo>
                <a:close/>
                <a:moveTo>
                  <a:pt x="1839" y="1"/>
                </a:moveTo>
                <a:cubicBezTo>
                  <a:pt x="928" y="1"/>
                  <a:pt x="193" y="735"/>
                  <a:pt x="193" y="1647"/>
                </a:cubicBezTo>
                <a:lnTo>
                  <a:pt x="193" y="11238"/>
                </a:lnTo>
                <a:cubicBezTo>
                  <a:pt x="193" y="11797"/>
                  <a:pt x="451" y="12300"/>
                  <a:pt x="872" y="12626"/>
                </a:cubicBezTo>
                <a:cubicBezTo>
                  <a:pt x="356" y="12927"/>
                  <a:pt x="0" y="13498"/>
                  <a:pt x="0" y="14138"/>
                </a:cubicBezTo>
                <a:cubicBezTo>
                  <a:pt x="0" y="14422"/>
                  <a:pt x="69" y="14697"/>
                  <a:pt x="193" y="14942"/>
                </a:cubicBezTo>
                <a:lnTo>
                  <a:pt x="193" y="14968"/>
                </a:lnTo>
                <a:lnTo>
                  <a:pt x="193" y="20791"/>
                </a:lnTo>
                <a:cubicBezTo>
                  <a:pt x="193" y="21705"/>
                  <a:pt x="928" y="22440"/>
                  <a:pt x="1839" y="22440"/>
                </a:cubicBezTo>
                <a:cubicBezTo>
                  <a:pt x="2750" y="22440"/>
                  <a:pt x="3485" y="21705"/>
                  <a:pt x="3485" y="20791"/>
                </a:cubicBezTo>
                <a:lnTo>
                  <a:pt x="3485" y="20533"/>
                </a:lnTo>
                <a:cubicBezTo>
                  <a:pt x="3541" y="20546"/>
                  <a:pt x="3606" y="20546"/>
                  <a:pt x="3661" y="20546"/>
                </a:cubicBezTo>
                <a:cubicBezTo>
                  <a:pt x="3743" y="20546"/>
                  <a:pt x="3825" y="20533"/>
                  <a:pt x="3906" y="20533"/>
                </a:cubicBezTo>
                <a:cubicBezTo>
                  <a:pt x="3933" y="20520"/>
                  <a:pt x="3949" y="20520"/>
                  <a:pt x="3962" y="20520"/>
                </a:cubicBezTo>
                <a:cubicBezTo>
                  <a:pt x="5226" y="20438"/>
                  <a:pt x="6235" y="19390"/>
                  <a:pt x="6274" y="18113"/>
                </a:cubicBezTo>
                <a:cubicBezTo>
                  <a:pt x="7580" y="17607"/>
                  <a:pt x="8452" y="16369"/>
                  <a:pt x="8452" y="14955"/>
                </a:cubicBezTo>
                <a:cubicBezTo>
                  <a:pt x="8452" y="14791"/>
                  <a:pt x="8439" y="14628"/>
                  <a:pt x="8410" y="14465"/>
                </a:cubicBezTo>
                <a:cubicBezTo>
                  <a:pt x="8384" y="14151"/>
                  <a:pt x="8302" y="13851"/>
                  <a:pt x="8165" y="13593"/>
                </a:cubicBezTo>
                <a:cubicBezTo>
                  <a:pt x="8831" y="12953"/>
                  <a:pt x="9200" y="12084"/>
                  <a:pt x="9200" y="11157"/>
                </a:cubicBezTo>
                <a:cubicBezTo>
                  <a:pt x="9200" y="10846"/>
                  <a:pt x="9158" y="10546"/>
                  <a:pt x="9076" y="10259"/>
                </a:cubicBezTo>
                <a:cubicBezTo>
                  <a:pt x="9024" y="9961"/>
                  <a:pt x="8913" y="9687"/>
                  <a:pt x="8750" y="9458"/>
                </a:cubicBezTo>
                <a:cubicBezTo>
                  <a:pt x="8642" y="9279"/>
                  <a:pt x="8521" y="9116"/>
                  <a:pt x="8384" y="8952"/>
                </a:cubicBezTo>
                <a:cubicBezTo>
                  <a:pt x="8766" y="8342"/>
                  <a:pt x="8942" y="7633"/>
                  <a:pt x="8900" y="6911"/>
                </a:cubicBezTo>
                <a:cubicBezTo>
                  <a:pt x="8831" y="6111"/>
                  <a:pt x="8492" y="5334"/>
                  <a:pt x="7920" y="4762"/>
                </a:cubicBezTo>
                <a:cubicBezTo>
                  <a:pt x="7580" y="4423"/>
                  <a:pt x="7159" y="4165"/>
                  <a:pt x="6725" y="3988"/>
                </a:cubicBezTo>
                <a:cubicBezTo>
                  <a:pt x="6708" y="3782"/>
                  <a:pt x="6682" y="3580"/>
                  <a:pt x="6614" y="3374"/>
                </a:cubicBezTo>
                <a:cubicBezTo>
                  <a:pt x="6562" y="3142"/>
                  <a:pt x="6450" y="2910"/>
                  <a:pt x="6300" y="2708"/>
                </a:cubicBezTo>
                <a:cubicBezTo>
                  <a:pt x="6219" y="2571"/>
                  <a:pt x="6111" y="2437"/>
                  <a:pt x="5990" y="2326"/>
                </a:cubicBezTo>
                <a:cubicBezTo>
                  <a:pt x="5521" y="1847"/>
                  <a:pt x="4883" y="1600"/>
                  <a:pt x="4238" y="1600"/>
                </a:cubicBezTo>
                <a:cubicBezTo>
                  <a:pt x="3985" y="1600"/>
                  <a:pt x="3731" y="1638"/>
                  <a:pt x="3485" y="1715"/>
                </a:cubicBezTo>
                <a:lnTo>
                  <a:pt x="3485" y="1647"/>
                </a:lnTo>
                <a:cubicBezTo>
                  <a:pt x="3485" y="735"/>
                  <a:pt x="2750" y="1"/>
                  <a:pt x="18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57"/>
          <p:cNvSpPr/>
          <p:nvPr/>
        </p:nvSpPr>
        <p:spPr>
          <a:xfrm rot="7199941">
            <a:off x="-350875" y="2367126"/>
            <a:ext cx="1513156" cy="5659561"/>
          </a:xfrm>
          <a:custGeom>
            <a:rect b="b" l="l" r="r" t="t"/>
            <a:pathLst>
              <a:path extrusionOk="0" h="22441" w="9210">
                <a:moveTo>
                  <a:pt x="7361" y="585"/>
                </a:moveTo>
                <a:cubicBezTo>
                  <a:pt x="7946" y="585"/>
                  <a:pt x="8423" y="1062"/>
                  <a:pt x="8423" y="1647"/>
                </a:cubicBezTo>
                <a:lnTo>
                  <a:pt x="8423" y="11238"/>
                </a:lnTo>
                <a:cubicBezTo>
                  <a:pt x="8423" y="11865"/>
                  <a:pt x="7920" y="12381"/>
                  <a:pt x="7280" y="12381"/>
                </a:cubicBezTo>
                <a:cubicBezTo>
                  <a:pt x="6653" y="12381"/>
                  <a:pt x="6137" y="11865"/>
                  <a:pt x="6137" y="11238"/>
                </a:cubicBezTo>
                <a:lnTo>
                  <a:pt x="6137" y="10314"/>
                </a:lnTo>
                <a:cubicBezTo>
                  <a:pt x="6803" y="10193"/>
                  <a:pt x="7361" y="9687"/>
                  <a:pt x="7511" y="8982"/>
                </a:cubicBezTo>
                <a:cubicBezTo>
                  <a:pt x="7551" y="8831"/>
                  <a:pt x="7443" y="8668"/>
                  <a:pt x="7293" y="8642"/>
                </a:cubicBezTo>
                <a:cubicBezTo>
                  <a:pt x="7266" y="8635"/>
                  <a:pt x="7240" y="8632"/>
                  <a:pt x="7215" y="8632"/>
                </a:cubicBezTo>
                <a:cubicBezTo>
                  <a:pt x="7084" y="8632"/>
                  <a:pt x="6973" y="8721"/>
                  <a:pt x="6940" y="8858"/>
                </a:cubicBezTo>
                <a:cubicBezTo>
                  <a:pt x="6822" y="9399"/>
                  <a:pt x="6348" y="9757"/>
                  <a:pt x="5820" y="9757"/>
                </a:cubicBezTo>
                <a:cubicBezTo>
                  <a:pt x="5736" y="9757"/>
                  <a:pt x="5650" y="9748"/>
                  <a:pt x="5565" y="9729"/>
                </a:cubicBezTo>
                <a:lnTo>
                  <a:pt x="5470" y="9729"/>
                </a:lnTo>
                <a:cubicBezTo>
                  <a:pt x="4654" y="9566"/>
                  <a:pt x="4027" y="8844"/>
                  <a:pt x="4027" y="7989"/>
                </a:cubicBezTo>
                <a:cubicBezTo>
                  <a:pt x="4027" y="7061"/>
                  <a:pt x="4735" y="6300"/>
                  <a:pt x="5634" y="6219"/>
                </a:cubicBezTo>
                <a:lnTo>
                  <a:pt x="5634" y="6313"/>
                </a:lnTo>
                <a:cubicBezTo>
                  <a:pt x="5634" y="7198"/>
                  <a:pt x="6339" y="7907"/>
                  <a:pt x="7224" y="7907"/>
                </a:cubicBezTo>
                <a:cubicBezTo>
                  <a:pt x="7387" y="7907"/>
                  <a:pt x="7524" y="7783"/>
                  <a:pt x="7524" y="7620"/>
                </a:cubicBezTo>
                <a:cubicBezTo>
                  <a:pt x="7524" y="7456"/>
                  <a:pt x="7387" y="7319"/>
                  <a:pt x="7224" y="7319"/>
                </a:cubicBezTo>
                <a:cubicBezTo>
                  <a:pt x="6666" y="7319"/>
                  <a:pt x="6218" y="6872"/>
                  <a:pt x="6218" y="6313"/>
                </a:cubicBezTo>
                <a:cubicBezTo>
                  <a:pt x="6218" y="5755"/>
                  <a:pt x="6666" y="5308"/>
                  <a:pt x="7224" y="5308"/>
                </a:cubicBezTo>
                <a:cubicBezTo>
                  <a:pt x="7387" y="5308"/>
                  <a:pt x="7524" y="5170"/>
                  <a:pt x="7524" y="5007"/>
                </a:cubicBezTo>
                <a:cubicBezTo>
                  <a:pt x="7524" y="4844"/>
                  <a:pt x="7387" y="4707"/>
                  <a:pt x="7224" y="4707"/>
                </a:cubicBezTo>
                <a:cubicBezTo>
                  <a:pt x="6597" y="4707"/>
                  <a:pt x="6042" y="5089"/>
                  <a:pt x="5781" y="5621"/>
                </a:cubicBezTo>
                <a:cubicBezTo>
                  <a:pt x="4491" y="5634"/>
                  <a:pt x="3442" y="6682"/>
                  <a:pt x="3442" y="7989"/>
                </a:cubicBezTo>
                <a:cubicBezTo>
                  <a:pt x="3442" y="9197"/>
                  <a:pt x="4366" y="10206"/>
                  <a:pt x="5552" y="10340"/>
                </a:cubicBezTo>
                <a:lnTo>
                  <a:pt x="5552" y="11238"/>
                </a:lnTo>
                <a:cubicBezTo>
                  <a:pt x="5552" y="12192"/>
                  <a:pt x="6326" y="12969"/>
                  <a:pt x="7280" y="12969"/>
                </a:cubicBezTo>
                <a:lnTo>
                  <a:pt x="7456" y="12969"/>
                </a:lnTo>
                <a:cubicBezTo>
                  <a:pt x="8096" y="12969"/>
                  <a:pt x="8612" y="13498"/>
                  <a:pt x="8612" y="14138"/>
                </a:cubicBezTo>
                <a:cubicBezTo>
                  <a:pt x="8612" y="14791"/>
                  <a:pt x="8096" y="15307"/>
                  <a:pt x="7456" y="15307"/>
                </a:cubicBezTo>
                <a:cubicBezTo>
                  <a:pt x="7293" y="15307"/>
                  <a:pt x="7155" y="15445"/>
                  <a:pt x="7155" y="15608"/>
                </a:cubicBezTo>
                <a:cubicBezTo>
                  <a:pt x="7155" y="15771"/>
                  <a:pt x="7293" y="15892"/>
                  <a:pt x="7456" y="15892"/>
                </a:cubicBezTo>
                <a:cubicBezTo>
                  <a:pt x="7809" y="15892"/>
                  <a:pt x="8148" y="15784"/>
                  <a:pt x="8423" y="15595"/>
                </a:cubicBezTo>
                <a:lnTo>
                  <a:pt x="8423" y="16274"/>
                </a:lnTo>
                <a:cubicBezTo>
                  <a:pt x="8423" y="16901"/>
                  <a:pt x="7920" y="17417"/>
                  <a:pt x="7280" y="17417"/>
                </a:cubicBezTo>
                <a:cubicBezTo>
                  <a:pt x="7074" y="17417"/>
                  <a:pt x="6884" y="17362"/>
                  <a:pt x="6721" y="17267"/>
                </a:cubicBezTo>
                <a:cubicBezTo>
                  <a:pt x="6695" y="17241"/>
                  <a:pt x="6666" y="17228"/>
                  <a:pt x="6639" y="17215"/>
                </a:cubicBezTo>
                <a:cubicBezTo>
                  <a:pt x="6339" y="17009"/>
                  <a:pt x="6137" y="16656"/>
                  <a:pt x="6137" y="16274"/>
                </a:cubicBezTo>
                <a:lnTo>
                  <a:pt x="6137" y="15036"/>
                </a:lnTo>
                <a:cubicBezTo>
                  <a:pt x="6137" y="14873"/>
                  <a:pt x="6012" y="14736"/>
                  <a:pt x="5849" y="14736"/>
                </a:cubicBezTo>
                <a:cubicBezTo>
                  <a:pt x="5686" y="14736"/>
                  <a:pt x="5552" y="14873"/>
                  <a:pt x="5552" y="15036"/>
                </a:cubicBezTo>
                <a:lnTo>
                  <a:pt x="5552" y="16274"/>
                </a:lnTo>
                <a:cubicBezTo>
                  <a:pt x="5552" y="16562"/>
                  <a:pt x="5634" y="16846"/>
                  <a:pt x="5754" y="17091"/>
                </a:cubicBezTo>
                <a:cubicBezTo>
                  <a:pt x="5604" y="17104"/>
                  <a:pt x="5470" y="17133"/>
                  <a:pt x="5320" y="17198"/>
                </a:cubicBezTo>
                <a:cubicBezTo>
                  <a:pt x="4899" y="17362"/>
                  <a:pt x="4556" y="17688"/>
                  <a:pt x="4379" y="18113"/>
                </a:cubicBezTo>
                <a:cubicBezTo>
                  <a:pt x="4311" y="18260"/>
                  <a:pt x="4379" y="18423"/>
                  <a:pt x="4530" y="18492"/>
                </a:cubicBezTo>
                <a:cubicBezTo>
                  <a:pt x="4572" y="18505"/>
                  <a:pt x="4611" y="18521"/>
                  <a:pt x="4654" y="18521"/>
                </a:cubicBezTo>
                <a:cubicBezTo>
                  <a:pt x="4762" y="18521"/>
                  <a:pt x="4869" y="18452"/>
                  <a:pt x="4912" y="18341"/>
                </a:cubicBezTo>
                <a:cubicBezTo>
                  <a:pt x="5033" y="18070"/>
                  <a:pt x="5265" y="17852"/>
                  <a:pt x="5536" y="17744"/>
                </a:cubicBezTo>
                <a:cubicBezTo>
                  <a:pt x="5673" y="17690"/>
                  <a:pt x="5812" y="17663"/>
                  <a:pt x="5952" y="17663"/>
                </a:cubicBezTo>
                <a:cubicBezTo>
                  <a:pt x="6092" y="17663"/>
                  <a:pt x="6231" y="17690"/>
                  <a:pt x="6368" y="17744"/>
                </a:cubicBezTo>
                <a:cubicBezTo>
                  <a:pt x="6626" y="17907"/>
                  <a:pt x="6953" y="18002"/>
                  <a:pt x="7280" y="18002"/>
                </a:cubicBezTo>
                <a:cubicBezTo>
                  <a:pt x="7727" y="18002"/>
                  <a:pt x="8122" y="17839"/>
                  <a:pt x="8423" y="17567"/>
                </a:cubicBezTo>
                <a:lnTo>
                  <a:pt x="8423" y="20791"/>
                </a:lnTo>
                <a:cubicBezTo>
                  <a:pt x="8423" y="21379"/>
                  <a:pt x="7946" y="21852"/>
                  <a:pt x="7361" y="21852"/>
                </a:cubicBezTo>
                <a:cubicBezTo>
                  <a:pt x="6777" y="21852"/>
                  <a:pt x="6300" y="21379"/>
                  <a:pt x="6300" y="20791"/>
                </a:cubicBezTo>
                <a:lnTo>
                  <a:pt x="6300" y="20356"/>
                </a:lnTo>
                <a:cubicBezTo>
                  <a:pt x="6790" y="20112"/>
                  <a:pt x="7155" y="19648"/>
                  <a:pt x="7237" y="19076"/>
                </a:cubicBezTo>
                <a:cubicBezTo>
                  <a:pt x="7266" y="18913"/>
                  <a:pt x="7142" y="18766"/>
                  <a:pt x="6992" y="18737"/>
                </a:cubicBezTo>
                <a:cubicBezTo>
                  <a:pt x="6977" y="18734"/>
                  <a:pt x="6962" y="18733"/>
                  <a:pt x="6947" y="18733"/>
                </a:cubicBezTo>
                <a:cubicBezTo>
                  <a:pt x="6802" y="18733"/>
                  <a:pt x="6676" y="18845"/>
                  <a:pt x="6653" y="18982"/>
                </a:cubicBezTo>
                <a:cubicBezTo>
                  <a:pt x="6597" y="19377"/>
                  <a:pt x="6352" y="19690"/>
                  <a:pt x="6012" y="19854"/>
                </a:cubicBezTo>
                <a:cubicBezTo>
                  <a:pt x="5986" y="19854"/>
                  <a:pt x="5960" y="19854"/>
                  <a:pt x="5931" y="19867"/>
                </a:cubicBezTo>
                <a:cubicBezTo>
                  <a:pt x="5754" y="19909"/>
                  <a:pt x="5578" y="19935"/>
                  <a:pt x="5402" y="19935"/>
                </a:cubicBezTo>
                <a:cubicBezTo>
                  <a:pt x="4474" y="19935"/>
                  <a:pt x="3700" y="19269"/>
                  <a:pt x="3537" y="18384"/>
                </a:cubicBezTo>
                <a:cubicBezTo>
                  <a:pt x="3563" y="18328"/>
                  <a:pt x="3563" y="18276"/>
                  <a:pt x="3550" y="18221"/>
                </a:cubicBezTo>
                <a:cubicBezTo>
                  <a:pt x="3537" y="18165"/>
                  <a:pt x="3524" y="18113"/>
                  <a:pt x="3511" y="18044"/>
                </a:cubicBezTo>
                <a:lnTo>
                  <a:pt x="3511" y="17920"/>
                </a:lnTo>
                <a:cubicBezTo>
                  <a:pt x="3524" y="17881"/>
                  <a:pt x="3511" y="17839"/>
                  <a:pt x="3494" y="17799"/>
                </a:cubicBezTo>
                <a:cubicBezTo>
                  <a:pt x="3511" y="17104"/>
                  <a:pt x="3971" y="16464"/>
                  <a:pt x="4680" y="16287"/>
                </a:cubicBezTo>
                <a:cubicBezTo>
                  <a:pt x="4843" y="16248"/>
                  <a:pt x="4938" y="16085"/>
                  <a:pt x="4899" y="15935"/>
                </a:cubicBezTo>
                <a:cubicBezTo>
                  <a:pt x="4863" y="15796"/>
                  <a:pt x="4740" y="15707"/>
                  <a:pt x="4604" y="15707"/>
                </a:cubicBezTo>
                <a:cubicBezTo>
                  <a:pt x="4579" y="15707"/>
                  <a:pt x="4555" y="15710"/>
                  <a:pt x="4530" y="15716"/>
                </a:cubicBezTo>
                <a:cubicBezTo>
                  <a:pt x="3674" y="15948"/>
                  <a:pt x="3073" y="16656"/>
                  <a:pt x="2939" y="17473"/>
                </a:cubicBezTo>
                <a:cubicBezTo>
                  <a:pt x="1973" y="17022"/>
                  <a:pt x="1346" y="16055"/>
                  <a:pt x="1346" y="14955"/>
                </a:cubicBezTo>
                <a:lnTo>
                  <a:pt x="1346" y="14749"/>
                </a:lnTo>
                <a:cubicBezTo>
                  <a:pt x="1372" y="14710"/>
                  <a:pt x="1372" y="14667"/>
                  <a:pt x="1372" y="14628"/>
                </a:cubicBezTo>
                <a:lnTo>
                  <a:pt x="1372" y="14520"/>
                </a:lnTo>
                <a:cubicBezTo>
                  <a:pt x="1414" y="14275"/>
                  <a:pt x="1483" y="14031"/>
                  <a:pt x="1590" y="13799"/>
                </a:cubicBezTo>
                <a:cubicBezTo>
                  <a:pt x="1862" y="13335"/>
                  <a:pt x="2368" y="13021"/>
                  <a:pt x="2939" y="13008"/>
                </a:cubicBezTo>
                <a:cubicBezTo>
                  <a:pt x="3103" y="13008"/>
                  <a:pt x="3223" y="12871"/>
                  <a:pt x="3223" y="12724"/>
                </a:cubicBezTo>
                <a:cubicBezTo>
                  <a:pt x="3223" y="12561"/>
                  <a:pt x="3086" y="12424"/>
                  <a:pt x="2923" y="12424"/>
                </a:cubicBezTo>
                <a:cubicBezTo>
                  <a:pt x="2325" y="12437"/>
                  <a:pt x="1767" y="12695"/>
                  <a:pt x="1388" y="13103"/>
                </a:cubicBezTo>
                <a:cubicBezTo>
                  <a:pt x="869" y="12587"/>
                  <a:pt x="585" y="11891"/>
                  <a:pt x="585" y="11157"/>
                </a:cubicBezTo>
                <a:cubicBezTo>
                  <a:pt x="585" y="10967"/>
                  <a:pt x="611" y="10778"/>
                  <a:pt x="637" y="10601"/>
                </a:cubicBezTo>
                <a:cubicBezTo>
                  <a:pt x="666" y="10559"/>
                  <a:pt x="666" y="10533"/>
                  <a:pt x="679" y="10490"/>
                </a:cubicBezTo>
                <a:cubicBezTo>
                  <a:pt x="679" y="10464"/>
                  <a:pt x="679" y="10438"/>
                  <a:pt x="692" y="10409"/>
                </a:cubicBezTo>
                <a:cubicBezTo>
                  <a:pt x="748" y="10177"/>
                  <a:pt x="843" y="9961"/>
                  <a:pt x="950" y="9756"/>
                </a:cubicBezTo>
                <a:cubicBezTo>
                  <a:pt x="1243" y="9354"/>
                  <a:pt x="1734" y="9092"/>
                  <a:pt x="2254" y="9092"/>
                </a:cubicBezTo>
                <a:cubicBezTo>
                  <a:pt x="2313" y="9092"/>
                  <a:pt x="2373" y="9095"/>
                  <a:pt x="2433" y="9102"/>
                </a:cubicBezTo>
                <a:cubicBezTo>
                  <a:pt x="2442" y="9103"/>
                  <a:pt x="2451" y="9104"/>
                  <a:pt x="2460" y="9104"/>
                </a:cubicBezTo>
                <a:cubicBezTo>
                  <a:pt x="2612" y="9104"/>
                  <a:pt x="2747" y="8999"/>
                  <a:pt x="2760" y="8844"/>
                </a:cubicBezTo>
                <a:cubicBezTo>
                  <a:pt x="2789" y="8681"/>
                  <a:pt x="2665" y="8544"/>
                  <a:pt x="2515" y="8518"/>
                </a:cubicBezTo>
                <a:cubicBezTo>
                  <a:pt x="2434" y="8510"/>
                  <a:pt x="2355" y="8507"/>
                  <a:pt x="2276" y="8507"/>
                </a:cubicBezTo>
                <a:cubicBezTo>
                  <a:pt x="1944" y="8507"/>
                  <a:pt x="1631" y="8573"/>
                  <a:pt x="1346" y="8694"/>
                </a:cubicBezTo>
                <a:cubicBezTo>
                  <a:pt x="624" y="7607"/>
                  <a:pt x="761" y="6124"/>
                  <a:pt x="1698" y="5183"/>
                </a:cubicBezTo>
                <a:cubicBezTo>
                  <a:pt x="1960" y="4925"/>
                  <a:pt x="2270" y="4723"/>
                  <a:pt x="2596" y="4586"/>
                </a:cubicBezTo>
                <a:cubicBezTo>
                  <a:pt x="2720" y="4968"/>
                  <a:pt x="2952" y="5321"/>
                  <a:pt x="3266" y="5592"/>
                </a:cubicBezTo>
                <a:cubicBezTo>
                  <a:pt x="3318" y="5634"/>
                  <a:pt x="3387" y="5660"/>
                  <a:pt x="3455" y="5660"/>
                </a:cubicBezTo>
                <a:cubicBezTo>
                  <a:pt x="3537" y="5660"/>
                  <a:pt x="3619" y="5621"/>
                  <a:pt x="3674" y="5553"/>
                </a:cubicBezTo>
                <a:cubicBezTo>
                  <a:pt x="3782" y="5428"/>
                  <a:pt x="3769" y="5252"/>
                  <a:pt x="3645" y="5144"/>
                </a:cubicBezTo>
                <a:cubicBezTo>
                  <a:pt x="3155" y="4723"/>
                  <a:pt x="2992" y="4070"/>
                  <a:pt x="3168" y="3482"/>
                </a:cubicBezTo>
                <a:cubicBezTo>
                  <a:pt x="3210" y="3335"/>
                  <a:pt x="3279" y="3198"/>
                  <a:pt x="3374" y="3061"/>
                </a:cubicBezTo>
                <a:cubicBezTo>
                  <a:pt x="3400" y="3008"/>
                  <a:pt x="3442" y="2953"/>
                  <a:pt x="3481" y="2910"/>
                </a:cubicBezTo>
                <a:cubicBezTo>
                  <a:pt x="3494" y="2884"/>
                  <a:pt x="3511" y="2871"/>
                  <a:pt x="3524" y="2858"/>
                </a:cubicBezTo>
                <a:cubicBezTo>
                  <a:pt x="3550" y="2816"/>
                  <a:pt x="3592" y="2777"/>
                  <a:pt x="3619" y="2734"/>
                </a:cubicBezTo>
                <a:cubicBezTo>
                  <a:pt x="3988" y="2376"/>
                  <a:pt x="4475" y="2189"/>
                  <a:pt x="4968" y="2189"/>
                </a:cubicBezTo>
                <a:cubicBezTo>
                  <a:pt x="5220" y="2189"/>
                  <a:pt x="5475" y="2238"/>
                  <a:pt x="5715" y="2339"/>
                </a:cubicBezTo>
                <a:lnTo>
                  <a:pt x="5715" y="3253"/>
                </a:lnTo>
                <a:cubicBezTo>
                  <a:pt x="5715" y="3417"/>
                  <a:pt x="5849" y="3551"/>
                  <a:pt x="6012" y="3551"/>
                </a:cubicBezTo>
                <a:cubicBezTo>
                  <a:pt x="6176" y="3551"/>
                  <a:pt x="6300" y="3417"/>
                  <a:pt x="6300" y="3253"/>
                </a:cubicBezTo>
                <a:lnTo>
                  <a:pt x="6300" y="2163"/>
                </a:lnTo>
                <a:lnTo>
                  <a:pt x="6300" y="1865"/>
                </a:lnTo>
                <a:lnTo>
                  <a:pt x="6300" y="1647"/>
                </a:lnTo>
                <a:cubicBezTo>
                  <a:pt x="6300" y="1062"/>
                  <a:pt x="6777" y="585"/>
                  <a:pt x="7361" y="585"/>
                </a:cubicBezTo>
                <a:close/>
                <a:moveTo>
                  <a:pt x="7361" y="1"/>
                </a:moveTo>
                <a:cubicBezTo>
                  <a:pt x="6463" y="1"/>
                  <a:pt x="5715" y="735"/>
                  <a:pt x="5715" y="1647"/>
                </a:cubicBezTo>
                <a:lnTo>
                  <a:pt x="5715" y="1715"/>
                </a:lnTo>
                <a:cubicBezTo>
                  <a:pt x="5469" y="1638"/>
                  <a:pt x="5215" y="1600"/>
                  <a:pt x="4962" y="1600"/>
                </a:cubicBezTo>
                <a:cubicBezTo>
                  <a:pt x="4317" y="1600"/>
                  <a:pt x="3679" y="1847"/>
                  <a:pt x="3210" y="2326"/>
                </a:cubicBezTo>
                <a:cubicBezTo>
                  <a:pt x="3086" y="2450"/>
                  <a:pt x="2978" y="2571"/>
                  <a:pt x="2897" y="2708"/>
                </a:cubicBezTo>
                <a:cubicBezTo>
                  <a:pt x="2747" y="2910"/>
                  <a:pt x="2652" y="3142"/>
                  <a:pt x="2583" y="3374"/>
                </a:cubicBezTo>
                <a:cubicBezTo>
                  <a:pt x="2531" y="3580"/>
                  <a:pt x="2489" y="3782"/>
                  <a:pt x="2489" y="3988"/>
                </a:cubicBezTo>
                <a:cubicBezTo>
                  <a:pt x="2041" y="4165"/>
                  <a:pt x="1633" y="4423"/>
                  <a:pt x="1290" y="4762"/>
                </a:cubicBezTo>
                <a:cubicBezTo>
                  <a:pt x="705" y="5334"/>
                  <a:pt x="366" y="6111"/>
                  <a:pt x="310" y="6911"/>
                </a:cubicBezTo>
                <a:cubicBezTo>
                  <a:pt x="258" y="7633"/>
                  <a:pt x="434" y="8342"/>
                  <a:pt x="816" y="8952"/>
                </a:cubicBezTo>
                <a:cubicBezTo>
                  <a:pt x="679" y="9116"/>
                  <a:pt x="555" y="9279"/>
                  <a:pt x="447" y="9458"/>
                </a:cubicBezTo>
                <a:cubicBezTo>
                  <a:pt x="297" y="9687"/>
                  <a:pt x="176" y="9961"/>
                  <a:pt x="121" y="10259"/>
                </a:cubicBezTo>
                <a:cubicBezTo>
                  <a:pt x="39" y="10546"/>
                  <a:pt x="0" y="10846"/>
                  <a:pt x="0" y="11157"/>
                </a:cubicBezTo>
                <a:cubicBezTo>
                  <a:pt x="0" y="12084"/>
                  <a:pt x="379" y="12953"/>
                  <a:pt x="1032" y="13593"/>
                </a:cubicBezTo>
                <a:cubicBezTo>
                  <a:pt x="898" y="13851"/>
                  <a:pt x="816" y="14151"/>
                  <a:pt x="787" y="14465"/>
                </a:cubicBezTo>
                <a:cubicBezTo>
                  <a:pt x="774" y="14628"/>
                  <a:pt x="761" y="14791"/>
                  <a:pt x="761" y="14955"/>
                </a:cubicBezTo>
                <a:cubicBezTo>
                  <a:pt x="761" y="16369"/>
                  <a:pt x="1617" y="17607"/>
                  <a:pt x="2923" y="18113"/>
                </a:cubicBezTo>
                <a:cubicBezTo>
                  <a:pt x="2965" y="19390"/>
                  <a:pt x="3971" y="20438"/>
                  <a:pt x="5238" y="20520"/>
                </a:cubicBezTo>
                <a:cubicBezTo>
                  <a:pt x="5251" y="20520"/>
                  <a:pt x="5278" y="20520"/>
                  <a:pt x="5291" y="20533"/>
                </a:cubicBezTo>
                <a:cubicBezTo>
                  <a:pt x="5372" y="20533"/>
                  <a:pt x="5454" y="20546"/>
                  <a:pt x="5536" y="20546"/>
                </a:cubicBezTo>
                <a:cubicBezTo>
                  <a:pt x="5591" y="20546"/>
                  <a:pt x="5660" y="20546"/>
                  <a:pt x="5715" y="20533"/>
                </a:cubicBezTo>
                <a:lnTo>
                  <a:pt x="5715" y="20791"/>
                </a:lnTo>
                <a:cubicBezTo>
                  <a:pt x="5715" y="21705"/>
                  <a:pt x="6463" y="22440"/>
                  <a:pt x="7361" y="22440"/>
                </a:cubicBezTo>
                <a:cubicBezTo>
                  <a:pt x="8272" y="22440"/>
                  <a:pt x="9020" y="21705"/>
                  <a:pt x="9020" y="20791"/>
                </a:cubicBezTo>
                <a:lnTo>
                  <a:pt x="9020" y="14968"/>
                </a:lnTo>
                <a:cubicBezTo>
                  <a:pt x="9020" y="14955"/>
                  <a:pt x="9007" y="14955"/>
                  <a:pt x="9007" y="14942"/>
                </a:cubicBezTo>
                <a:cubicBezTo>
                  <a:pt x="9144" y="14697"/>
                  <a:pt x="9210" y="14422"/>
                  <a:pt x="9210" y="14138"/>
                </a:cubicBezTo>
                <a:cubicBezTo>
                  <a:pt x="9210" y="13498"/>
                  <a:pt x="8857" y="12927"/>
                  <a:pt x="8328" y="12626"/>
                </a:cubicBezTo>
                <a:cubicBezTo>
                  <a:pt x="8749" y="12300"/>
                  <a:pt x="9020" y="11797"/>
                  <a:pt x="9020" y="11238"/>
                </a:cubicBezTo>
                <a:lnTo>
                  <a:pt x="9020" y="1647"/>
                </a:lnTo>
                <a:cubicBezTo>
                  <a:pt x="9020" y="735"/>
                  <a:pt x="8272" y="1"/>
                  <a:pt x="73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57"/>
          <p:cNvSpPr/>
          <p:nvPr/>
        </p:nvSpPr>
        <p:spPr>
          <a:xfrm flipH="1" rot="-1635358">
            <a:off x="8270007" y="-2329811"/>
            <a:ext cx="1977455" cy="5664635"/>
          </a:xfrm>
          <a:custGeom>
            <a:rect b="b" l="l" r="r" t="t"/>
            <a:pathLst>
              <a:path extrusionOk="0" h="22441" w="9201">
                <a:moveTo>
                  <a:pt x="1839" y="585"/>
                </a:moveTo>
                <a:cubicBezTo>
                  <a:pt x="2424" y="585"/>
                  <a:pt x="2901" y="1062"/>
                  <a:pt x="2901" y="1647"/>
                </a:cubicBezTo>
                <a:lnTo>
                  <a:pt x="2901" y="1865"/>
                </a:lnTo>
                <a:lnTo>
                  <a:pt x="2901" y="2163"/>
                </a:lnTo>
                <a:lnTo>
                  <a:pt x="2901" y="3253"/>
                </a:lnTo>
                <a:cubicBezTo>
                  <a:pt x="2901" y="3417"/>
                  <a:pt x="3021" y="3551"/>
                  <a:pt x="3185" y="3551"/>
                </a:cubicBezTo>
                <a:cubicBezTo>
                  <a:pt x="3348" y="3551"/>
                  <a:pt x="3485" y="3417"/>
                  <a:pt x="3485" y="3253"/>
                </a:cubicBezTo>
                <a:lnTo>
                  <a:pt x="3485" y="2339"/>
                </a:lnTo>
                <a:cubicBezTo>
                  <a:pt x="3726" y="2238"/>
                  <a:pt x="3980" y="2189"/>
                  <a:pt x="4233" y="2189"/>
                </a:cubicBezTo>
                <a:cubicBezTo>
                  <a:pt x="4725" y="2189"/>
                  <a:pt x="5213" y="2376"/>
                  <a:pt x="5582" y="2734"/>
                </a:cubicBezTo>
                <a:cubicBezTo>
                  <a:pt x="5608" y="2777"/>
                  <a:pt x="5647" y="2816"/>
                  <a:pt x="5676" y="2858"/>
                </a:cubicBezTo>
                <a:cubicBezTo>
                  <a:pt x="5690" y="2871"/>
                  <a:pt x="5703" y="2884"/>
                  <a:pt x="5716" y="2910"/>
                </a:cubicBezTo>
                <a:cubicBezTo>
                  <a:pt x="5758" y="2953"/>
                  <a:pt x="5797" y="3008"/>
                  <a:pt x="5840" y="3061"/>
                </a:cubicBezTo>
                <a:cubicBezTo>
                  <a:pt x="5921" y="3185"/>
                  <a:pt x="5990" y="3335"/>
                  <a:pt x="6029" y="3482"/>
                </a:cubicBezTo>
                <a:cubicBezTo>
                  <a:pt x="6206" y="4070"/>
                  <a:pt x="6042" y="4723"/>
                  <a:pt x="5552" y="5144"/>
                </a:cubicBezTo>
                <a:cubicBezTo>
                  <a:pt x="5432" y="5252"/>
                  <a:pt x="5418" y="5428"/>
                  <a:pt x="5526" y="5553"/>
                </a:cubicBezTo>
                <a:cubicBezTo>
                  <a:pt x="5582" y="5621"/>
                  <a:pt x="5663" y="5660"/>
                  <a:pt x="5745" y="5660"/>
                </a:cubicBezTo>
                <a:cubicBezTo>
                  <a:pt x="5810" y="5660"/>
                  <a:pt x="5879" y="5634"/>
                  <a:pt x="5934" y="5592"/>
                </a:cubicBezTo>
                <a:cubicBezTo>
                  <a:pt x="6261" y="5321"/>
                  <a:pt x="6480" y="4968"/>
                  <a:pt x="6601" y="4586"/>
                </a:cubicBezTo>
                <a:cubicBezTo>
                  <a:pt x="6927" y="4723"/>
                  <a:pt x="7241" y="4925"/>
                  <a:pt x="7499" y="5183"/>
                </a:cubicBezTo>
                <a:cubicBezTo>
                  <a:pt x="8439" y="6124"/>
                  <a:pt x="8573" y="7607"/>
                  <a:pt x="7852" y="8694"/>
                </a:cubicBezTo>
                <a:cubicBezTo>
                  <a:pt x="7566" y="8573"/>
                  <a:pt x="7253" y="8507"/>
                  <a:pt x="6928" y="8507"/>
                </a:cubicBezTo>
                <a:cubicBezTo>
                  <a:pt x="6851" y="8507"/>
                  <a:pt x="6773" y="8510"/>
                  <a:pt x="6695" y="8518"/>
                </a:cubicBezTo>
                <a:cubicBezTo>
                  <a:pt x="6532" y="8544"/>
                  <a:pt x="6411" y="8681"/>
                  <a:pt x="6437" y="8844"/>
                </a:cubicBezTo>
                <a:cubicBezTo>
                  <a:pt x="6450" y="8999"/>
                  <a:pt x="6585" y="9104"/>
                  <a:pt x="6737" y="9104"/>
                </a:cubicBezTo>
                <a:cubicBezTo>
                  <a:pt x="6746" y="9104"/>
                  <a:pt x="6755" y="9103"/>
                  <a:pt x="6764" y="9102"/>
                </a:cubicBezTo>
                <a:cubicBezTo>
                  <a:pt x="6825" y="9095"/>
                  <a:pt x="6886" y="9092"/>
                  <a:pt x="6947" y="9092"/>
                </a:cubicBezTo>
                <a:cubicBezTo>
                  <a:pt x="7474" y="9092"/>
                  <a:pt x="7954" y="9354"/>
                  <a:pt x="8247" y="9756"/>
                </a:cubicBezTo>
                <a:cubicBezTo>
                  <a:pt x="8358" y="9961"/>
                  <a:pt x="8452" y="10177"/>
                  <a:pt x="8521" y="10409"/>
                </a:cubicBezTo>
                <a:cubicBezTo>
                  <a:pt x="8521" y="10438"/>
                  <a:pt x="8521" y="10464"/>
                  <a:pt x="8534" y="10490"/>
                </a:cubicBezTo>
                <a:cubicBezTo>
                  <a:pt x="8534" y="10533"/>
                  <a:pt x="8547" y="10559"/>
                  <a:pt x="8560" y="10601"/>
                </a:cubicBezTo>
                <a:cubicBezTo>
                  <a:pt x="8603" y="10778"/>
                  <a:pt x="8616" y="10967"/>
                  <a:pt x="8616" y="11157"/>
                </a:cubicBezTo>
                <a:cubicBezTo>
                  <a:pt x="8616" y="11891"/>
                  <a:pt x="8328" y="12587"/>
                  <a:pt x="7812" y="13103"/>
                </a:cubicBezTo>
                <a:cubicBezTo>
                  <a:pt x="7430" y="12695"/>
                  <a:pt x="6888" y="12437"/>
                  <a:pt x="6274" y="12424"/>
                </a:cubicBezTo>
                <a:cubicBezTo>
                  <a:pt x="6111" y="12424"/>
                  <a:pt x="5974" y="12561"/>
                  <a:pt x="5974" y="12724"/>
                </a:cubicBezTo>
                <a:cubicBezTo>
                  <a:pt x="5974" y="12871"/>
                  <a:pt x="6098" y="13008"/>
                  <a:pt x="6261" y="13008"/>
                </a:cubicBezTo>
                <a:cubicBezTo>
                  <a:pt x="6833" y="13021"/>
                  <a:pt x="7336" y="13335"/>
                  <a:pt x="7607" y="13799"/>
                </a:cubicBezTo>
                <a:cubicBezTo>
                  <a:pt x="7718" y="14031"/>
                  <a:pt x="7786" y="14275"/>
                  <a:pt x="7825" y="14520"/>
                </a:cubicBezTo>
                <a:lnTo>
                  <a:pt x="7825" y="14628"/>
                </a:lnTo>
                <a:cubicBezTo>
                  <a:pt x="7825" y="14667"/>
                  <a:pt x="7838" y="14710"/>
                  <a:pt x="7852" y="14749"/>
                </a:cubicBezTo>
                <a:lnTo>
                  <a:pt x="7852" y="14955"/>
                </a:lnTo>
                <a:cubicBezTo>
                  <a:pt x="7852" y="16055"/>
                  <a:pt x="7228" y="17022"/>
                  <a:pt x="6261" y="17486"/>
                </a:cubicBezTo>
                <a:cubicBezTo>
                  <a:pt x="6137" y="16656"/>
                  <a:pt x="5526" y="15948"/>
                  <a:pt x="4667" y="15716"/>
                </a:cubicBezTo>
                <a:cubicBezTo>
                  <a:pt x="4643" y="15710"/>
                  <a:pt x="4618" y="15707"/>
                  <a:pt x="4594" y="15707"/>
                </a:cubicBezTo>
                <a:cubicBezTo>
                  <a:pt x="4462" y="15707"/>
                  <a:pt x="4351" y="15796"/>
                  <a:pt x="4315" y="15935"/>
                </a:cubicBezTo>
                <a:cubicBezTo>
                  <a:pt x="4275" y="16085"/>
                  <a:pt x="4370" y="16248"/>
                  <a:pt x="4520" y="16287"/>
                </a:cubicBezTo>
                <a:cubicBezTo>
                  <a:pt x="5226" y="16464"/>
                  <a:pt x="5690" y="17104"/>
                  <a:pt x="5703" y="17799"/>
                </a:cubicBezTo>
                <a:cubicBezTo>
                  <a:pt x="5690" y="17839"/>
                  <a:pt x="5690" y="17881"/>
                  <a:pt x="5690" y="17920"/>
                </a:cubicBezTo>
                <a:lnTo>
                  <a:pt x="5690" y="18044"/>
                </a:lnTo>
                <a:lnTo>
                  <a:pt x="5690" y="18057"/>
                </a:lnTo>
                <a:cubicBezTo>
                  <a:pt x="5676" y="18113"/>
                  <a:pt x="5676" y="18165"/>
                  <a:pt x="5647" y="18221"/>
                </a:cubicBezTo>
                <a:cubicBezTo>
                  <a:pt x="5634" y="18276"/>
                  <a:pt x="5647" y="18328"/>
                  <a:pt x="5663" y="18384"/>
                </a:cubicBezTo>
                <a:cubicBezTo>
                  <a:pt x="5500" y="19269"/>
                  <a:pt x="4723" y="19935"/>
                  <a:pt x="3799" y="19935"/>
                </a:cubicBezTo>
                <a:cubicBezTo>
                  <a:pt x="3622" y="19935"/>
                  <a:pt x="3443" y="19909"/>
                  <a:pt x="3266" y="19867"/>
                </a:cubicBezTo>
                <a:cubicBezTo>
                  <a:pt x="3240" y="19854"/>
                  <a:pt x="3214" y="19854"/>
                  <a:pt x="3185" y="19854"/>
                </a:cubicBezTo>
                <a:cubicBezTo>
                  <a:pt x="2858" y="19690"/>
                  <a:pt x="2600" y="19377"/>
                  <a:pt x="2545" y="18982"/>
                </a:cubicBezTo>
                <a:cubicBezTo>
                  <a:pt x="2521" y="18845"/>
                  <a:pt x="2395" y="18733"/>
                  <a:pt x="2259" y="18733"/>
                </a:cubicBezTo>
                <a:cubicBezTo>
                  <a:pt x="2246" y="18733"/>
                  <a:pt x="2232" y="18734"/>
                  <a:pt x="2218" y="18737"/>
                </a:cubicBezTo>
                <a:cubicBezTo>
                  <a:pt x="2055" y="18766"/>
                  <a:pt x="1947" y="18913"/>
                  <a:pt x="1960" y="19076"/>
                </a:cubicBezTo>
                <a:cubicBezTo>
                  <a:pt x="2042" y="19648"/>
                  <a:pt x="2411" y="20112"/>
                  <a:pt x="2901" y="20356"/>
                </a:cubicBezTo>
                <a:lnTo>
                  <a:pt x="2901" y="20791"/>
                </a:lnTo>
                <a:cubicBezTo>
                  <a:pt x="2901" y="21379"/>
                  <a:pt x="2424" y="21852"/>
                  <a:pt x="1839" y="21852"/>
                </a:cubicBezTo>
                <a:cubicBezTo>
                  <a:pt x="1255" y="21852"/>
                  <a:pt x="778" y="21379"/>
                  <a:pt x="778" y="20791"/>
                </a:cubicBezTo>
                <a:lnTo>
                  <a:pt x="778" y="17567"/>
                </a:lnTo>
                <a:cubicBezTo>
                  <a:pt x="1075" y="17839"/>
                  <a:pt x="1483" y="18002"/>
                  <a:pt x="1921" y="18002"/>
                </a:cubicBezTo>
                <a:cubicBezTo>
                  <a:pt x="2260" y="18002"/>
                  <a:pt x="2574" y="17907"/>
                  <a:pt x="2845" y="17744"/>
                </a:cubicBezTo>
                <a:cubicBezTo>
                  <a:pt x="2974" y="17690"/>
                  <a:pt x="3110" y="17663"/>
                  <a:pt x="3248" y="17663"/>
                </a:cubicBezTo>
                <a:cubicBezTo>
                  <a:pt x="3386" y="17663"/>
                  <a:pt x="3526" y="17690"/>
                  <a:pt x="3661" y="17744"/>
                </a:cubicBezTo>
                <a:cubicBezTo>
                  <a:pt x="3949" y="17852"/>
                  <a:pt x="4164" y="18070"/>
                  <a:pt x="4288" y="18341"/>
                </a:cubicBezTo>
                <a:cubicBezTo>
                  <a:pt x="4328" y="18452"/>
                  <a:pt x="4439" y="18521"/>
                  <a:pt x="4560" y="18521"/>
                </a:cubicBezTo>
                <a:cubicBezTo>
                  <a:pt x="4586" y="18521"/>
                  <a:pt x="4628" y="18505"/>
                  <a:pt x="4667" y="18492"/>
                </a:cubicBezTo>
                <a:cubicBezTo>
                  <a:pt x="4818" y="18423"/>
                  <a:pt x="4886" y="18260"/>
                  <a:pt x="4818" y="18113"/>
                </a:cubicBezTo>
                <a:cubicBezTo>
                  <a:pt x="4641" y="17688"/>
                  <a:pt x="4302" y="17362"/>
                  <a:pt x="3880" y="17198"/>
                </a:cubicBezTo>
                <a:cubicBezTo>
                  <a:pt x="3743" y="17133"/>
                  <a:pt x="3593" y="17104"/>
                  <a:pt x="3443" y="17091"/>
                </a:cubicBezTo>
                <a:cubicBezTo>
                  <a:pt x="3580" y="16846"/>
                  <a:pt x="3648" y="16562"/>
                  <a:pt x="3648" y="16274"/>
                </a:cubicBezTo>
                <a:lnTo>
                  <a:pt x="3648" y="15036"/>
                </a:lnTo>
                <a:cubicBezTo>
                  <a:pt x="3648" y="14873"/>
                  <a:pt x="3511" y="14736"/>
                  <a:pt x="3348" y="14736"/>
                </a:cubicBezTo>
                <a:cubicBezTo>
                  <a:pt x="3185" y="14736"/>
                  <a:pt x="3064" y="14873"/>
                  <a:pt x="3064" y="15036"/>
                </a:cubicBezTo>
                <a:lnTo>
                  <a:pt x="3064" y="16274"/>
                </a:lnTo>
                <a:cubicBezTo>
                  <a:pt x="3064" y="16656"/>
                  <a:pt x="2858" y="17009"/>
                  <a:pt x="2574" y="17215"/>
                </a:cubicBezTo>
                <a:lnTo>
                  <a:pt x="2561" y="17215"/>
                </a:lnTo>
                <a:cubicBezTo>
                  <a:pt x="2531" y="17228"/>
                  <a:pt x="2505" y="17241"/>
                  <a:pt x="2479" y="17267"/>
                </a:cubicBezTo>
                <a:cubicBezTo>
                  <a:pt x="2316" y="17362"/>
                  <a:pt x="2123" y="17417"/>
                  <a:pt x="1921" y="17417"/>
                </a:cubicBezTo>
                <a:cubicBezTo>
                  <a:pt x="1281" y="17417"/>
                  <a:pt x="778" y="16901"/>
                  <a:pt x="778" y="16274"/>
                </a:cubicBezTo>
                <a:lnTo>
                  <a:pt x="778" y="15595"/>
                </a:lnTo>
                <a:cubicBezTo>
                  <a:pt x="1049" y="15784"/>
                  <a:pt x="1388" y="15892"/>
                  <a:pt x="1757" y="15892"/>
                </a:cubicBezTo>
                <a:cubicBezTo>
                  <a:pt x="1908" y="15892"/>
                  <a:pt x="2042" y="15771"/>
                  <a:pt x="2042" y="15608"/>
                </a:cubicBezTo>
                <a:cubicBezTo>
                  <a:pt x="2042" y="15445"/>
                  <a:pt x="1908" y="15307"/>
                  <a:pt x="1757" y="15307"/>
                </a:cubicBezTo>
                <a:cubicBezTo>
                  <a:pt x="1104" y="15307"/>
                  <a:pt x="585" y="14791"/>
                  <a:pt x="585" y="14138"/>
                </a:cubicBezTo>
                <a:cubicBezTo>
                  <a:pt x="585" y="13498"/>
                  <a:pt x="1104" y="12969"/>
                  <a:pt x="1757" y="12969"/>
                </a:cubicBezTo>
                <a:lnTo>
                  <a:pt x="1921" y="12969"/>
                </a:lnTo>
                <a:cubicBezTo>
                  <a:pt x="2871" y="12969"/>
                  <a:pt x="3648" y="12192"/>
                  <a:pt x="3648" y="11238"/>
                </a:cubicBezTo>
                <a:lnTo>
                  <a:pt x="3648" y="10340"/>
                </a:lnTo>
                <a:cubicBezTo>
                  <a:pt x="4831" y="10206"/>
                  <a:pt x="5758" y="9197"/>
                  <a:pt x="5758" y="7989"/>
                </a:cubicBezTo>
                <a:cubicBezTo>
                  <a:pt x="5758" y="6682"/>
                  <a:pt x="4710" y="5634"/>
                  <a:pt x="3417" y="5621"/>
                </a:cubicBezTo>
                <a:cubicBezTo>
                  <a:pt x="3159" y="5089"/>
                  <a:pt x="2613" y="4707"/>
                  <a:pt x="1973" y="4707"/>
                </a:cubicBezTo>
                <a:cubicBezTo>
                  <a:pt x="1810" y="4707"/>
                  <a:pt x="1689" y="4844"/>
                  <a:pt x="1689" y="5007"/>
                </a:cubicBezTo>
                <a:cubicBezTo>
                  <a:pt x="1689" y="5170"/>
                  <a:pt x="1810" y="5308"/>
                  <a:pt x="1973" y="5308"/>
                </a:cubicBezTo>
                <a:cubicBezTo>
                  <a:pt x="2531" y="5308"/>
                  <a:pt x="2982" y="5755"/>
                  <a:pt x="2982" y="6313"/>
                </a:cubicBezTo>
                <a:cubicBezTo>
                  <a:pt x="2982" y="6872"/>
                  <a:pt x="2531" y="7319"/>
                  <a:pt x="1973" y="7319"/>
                </a:cubicBezTo>
                <a:cubicBezTo>
                  <a:pt x="1810" y="7319"/>
                  <a:pt x="1689" y="7456"/>
                  <a:pt x="1689" y="7620"/>
                </a:cubicBezTo>
                <a:cubicBezTo>
                  <a:pt x="1689" y="7783"/>
                  <a:pt x="1810" y="7907"/>
                  <a:pt x="1973" y="7907"/>
                </a:cubicBezTo>
                <a:cubicBezTo>
                  <a:pt x="2858" y="7907"/>
                  <a:pt x="3580" y="7198"/>
                  <a:pt x="3580" y="6313"/>
                </a:cubicBezTo>
                <a:cubicBezTo>
                  <a:pt x="3580" y="6274"/>
                  <a:pt x="3567" y="6245"/>
                  <a:pt x="3567" y="6219"/>
                </a:cubicBezTo>
                <a:lnTo>
                  <a:pt x="3567" y="6219"/>
                </a:lnTo>
                <a:cubicBezTo>
                  <a:pt x="4465" y="6300"/>
                  <a:pt x="5174" y="7061"/>
                  <a:pt x="5174" y="7989"/>
                </a:cubicBezTo>
                <a:cubicBezTo>
                  <a:pt x="5174" y="8844"/>
                  <a:pt x="4560" y="9566"/>
                  <a:pt x="3730" y="9729"/>
                </a:cubicBezTo>
                <a:lnTo>
                  <a:pt x="3635" y="9729"/>
                </a:lnTo>
                <a:cubicBezTo>
                  <a:pt x="3551" y="9748"/>
                  <a:pt x="3467" y="9757"/>
                  <a:pt x="3384" y="9757"/>
                </a:cubicBezTo>
                <a:cubicBezTo>
                  <a:pt x="2860" y="9757"/>
                  <a:pt x="2379" y="9399"/>
                  <a:pt x="2260" y="8858"/>
                </a:cubicBezTo>
                <a:cubicBezTo>
                  <a:pt x="2238" y="8721"/>
                  <a:pt x="2120" y="8632"/>
                  <a:pt x="1986" y="8632"/>
                </a:cubicBezTo>
                <a:cubicBezTo>
                  <a:pt x="1960" y="8632"/>
                  <a:pt x="1934" y="8635"/>
                  <a:pt x="1908" y="8642"/>
                </a:cubicBezTo>
                <a:cubicBezTo>
                  <a:pt x="1757" y="8668"/>
                  <a:pt x="1646" y="8831"/>
                  <a:pt x="1689" y="8982"/>
                </a:cubicBezTo>
                <a:cubicBezTo>
                  <a:pt x="1839" y="9687"/>
                  <a:pt x="2398" y="10193"/>
                  <a:pt x="3064" y="10314"/>
                </a:cubicBezTo>
                <a:lnTo>
                  <a:pt x="3064" y="11238"/>
                </a:lnTo>
                <a:cubicBezTo>
                  <a:pt x="3064" y="11865"/>
                  <a:pt x="2545" y="12381"/>
                  <a:pt x="1921" y="12381"/>
                </a:cubicBezTo>
                <a:cubicBezTo>
                  <a:pt x="1281" y="12381"/>
                  <a:pt x="778" y="11865"/>
                  <a:pt x="778" y="11238"/>
                </a:cubicBezTo>
                <a:lnTo>
                  <a:pt x="778" y="1647"/>
                </a:lnTo>
                <a:cubicBezTo>
                  <a:pt x="778" y="1062"/>
                  <a:pt x="1255" y="585"/>
                  <a:pt x="1839" y="585"/>
                </a:cubicBezTo>
                <a:close/>
                <a:moveTo>
                  <a:pt x="1839" y="1"/>
                </a:moveTo>
                <a:cubicBezTo>
                  <a:pt x="928" y="1"/>
                  <a:pt x="193" y="735"/>
                  <a:pt x="193" y="1647"/>
                </a:cubicBezTo>
                <a:lnTo>
                  <a:pt x="193" y="11238"/>
                </a:lnTo>
                <a:cubicBezTo>
                  <a:pt x="193" y="11797"/>
                  <a:pt x="451" y="12300"/>
                  <a:pt x="872" y="12626"/>
                </a:cubicBezTo>
                <a:cubicBezTo>
                  <a:pt x="356" y="12927"/>
                  <a:pt x="0" y="13498"/>
                  <a:pt x="0" y="14138"/>
                </a:cubicBezTo>
                <a:cubicBezTo>
                  <a:pt x="0" y="14422"/>
                  <a:pt x="69" y="14697"/>
                  <a:pt x="193" y="14942"/>
                </a:cubicBezTo>
                <a:lnTo>
                  <a:pt x="193" y="14968"/>
                </a:lnTo>
                <a:lnTo>
                  <a:pt x="193" y="20791"/>
                </a:lnTo>
                <a:cubicBezTo>
                  <a:pt x="193" y="21705"/>
                  <a:pt x="928" y="22440"/>
                  <a:pt x="1839" y="22440"/>
                </a:cubicBezTo>
                <a:cubicBezTo>
                  <a:pt x="2750" y="22440"/>
                  <a:pt x="3485" y="21705"/>
                  <a:pt x="3485" y="20791"/>
                </a:cubicBezTo>
                <a:lnTo>
                  <a:pt x="3485" y="20533"/>
                </a:lnTo>
                <a:cubicBezTo>
                  <a:pt x="3541" y="20546"/>
                  <a:pt x="3606" y="20546"/>
                  <a:pt x="3661" y="20546"/>
                </a:cubicBezTo>
                <a:cubicBezTo>
                  <a:pt x="3743" y="20546"/>
                  <a:pt x="3825" y="20533"/>
                  <a:pt x="3906" y="20533"/>
                </a:cubicBezTo>
                <a:cubicBezTo>
                  <a:pt x="3933" y="20520"/>
                  <a:pt x="3949" y="20520"/>
                  <a:pt x="3962" y="20520"/>
                </a:cubicBezTo>
                <a:cubicBezTo>
                  <a:pt x="5226" y="20438"/>
                  <a:pt x="6235" y="19390"/>
                  <a:pt x="6274" y="18113"/>
                </a:cubicBezTo>
                <a:cubicBezTo>
                  <a:pt x="7580" y="17607"/>
                  <a:pt x="8452" y="16369"/>
                  <a:pt x="8452" y="14955"/>
                </a:cubicBezTo>
                <a:cubicBezTo>
                  <a:pt x="8452" y="14791"/>
                  <a:pt x="8439" y="14628"/>
                  <a:pt x="8410" y="14465"/>
                </a:cubicBezTo>
                <a:cubicBezTo>
                  <a:pt x="8384" y="14151"/>
                  <a:pt x="8302" y="13851"/>
                  <a:pt x="8165" y="13593"/>
                </a:cubicBezTo>
                <a:cubicBezTo>
                  <a:pt x="8831" y="12953"/>
                  <a:pt x="9200" y="12084"/>
                  <a:pt x="9200" y="11157"/>
                </a:cubicBezTo>
                <a:cubicBezTo>
                  <a:pt x="9200" y="10846"/>
                  <a:pt x="9158" y="10546"/>
                  <a:pt x="9076" y="10259"/>
                </a:cubicBezTo>
                <a:cubicBezTo>
                  <a:pt x="9024" y="9961"/>
                  <a:pt x="8913" y="9687"/>
                  <a:pt x="8750" y="9458"/>
                </a:cubicBezTo>
                <a:cubicBezTo>
                  <a:pt x="8642" y="9279"/>
                  <a:pt x="8521" y="9116"/>
                  <a:pt x="8384" y="8952"/>
                </a:cubicBezTo>
                <a:cubicBezTo>
                  <a:pt x="8766" y="8342"/>
                  <a:pt x="8942" y="7633"/>
                  <a:pt x="8900" y="6911"/>
                </a:cubicBezTo>
                <a:cubicBezTo>
                  <a:pt x="8831" y="6111"/>
                  <a:pt x="8492" y="5334"/>
                  <a:pt x="7920" y="4762"/>
                </a:cubicBezTo>
                <a:cubicBezTo>
                  <a:pt x="7580" y="4423"/>
                  <a:pt x="7159" y="4165"/>
                  <a:pt x="6725" y="3988"/>
                </a:cubicBezTo>
                <a:cubicBezTo>
                  <a:pt x="6708" y="3782"/>
                  <a:pt x="6682" y="3580"/>
                  <a:pt x="6614" y="3374"/>
                </a:cubicBezTo>
                <a:cubicBezTo>
                  <a:pt x="6562" y="3142"/>
                  <a:pt x="6450" y="2910"/>
                  <a:pt x="6300" y="2708"/>
                </a:cubicBezTo>
                <a:cubicBezTo>
                  <a:pt x="6219" y="2571"/>
                  <a:pt x="6111" y="2437"/>
                  <a:pt x="5990" y="2326"/>
                </a:cubicBezTo>
                <a:cubicBezTo>
                  <a:pt x="5521" y="1847"/>
                  <a:pt x="4883" y="1600"/>
                  <a:pt x="4238" y="1600"/>
                </a:cubicBezTo>
                <a:cubicBezTo>
                  <a:pt x="3985" y="1600"/>
                  <a:pt x="3731" y="1638"/>
                  <a:pt x="3485" y="1715"/>
                </a:cubicBezTo>
                <a:lnTo>
                  <a:pt x="3485" y="1647"/>
                </a:lnTo>
                <a:cubicBezTo>
                  <a:pt x="3485" y="735"/>
                  <a:pt x="2750" y="1"/>
                  <a:pt x="18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57"/>
          <p:cNvSpPr/>
          <p:nvPr/>
        </p:nvSpPr>
        <p:spPr>
          <a:xfrm flipH="1" rot="-7200007">
            <a:off x="7941310" y="2147173"/>
            <a:ext cx="1304040" cy="5659561"/>
          </a:xfrm>
          <a:custGeom>
            <a:rect b="b" l="l" r="r" t="t"/>
            <a:pathLst>
              <a:path extrusionOk="0" h="22441" w="9210">
                <a:moveTo>
                  <a:pt x="7361" y="585"/>
                </a:moveTo>
                <a:cubicBezTo>
                  <a:pt x="7946" y="585"/>
                  <a:pt x="8423" y="1062"/>
                  <a:pt x="8423" y="1647"/>
                </a:cubicBezTo>
                <a:lnTo>
                  <a:pt x="8423" y="11238"/>
                </a:lnTo>
                <a:cubicBezTo>
                  <a:pt x="8423" y="11865"/>
                  <a:pt x="7920" y="12381"/>
                  <a:pt x="7280" y="12381"/>
                </a:cubicBezTo>
                <a:cubicBezTo>
                  <a:pt x="6653" y="12381"/>
                  <a:pt x="6137" y="11865"/>
                  <a:pt x="6137" y="11238"/>
                </a:cubicBezTo>
                <a:lnTo>
                  <a:pt x="6137" y="10314"/>
                </a:lnTo>
                <a:cubicBezTo>
                  <a:pt x="6803" y="10193"/>
                  <a:pt x="7361" y="9687"/>
                  <a:pt x="7511" y="8982"/>
                </a:cubicBezTo>
                <a:cubicBezTo>
                  <a:pt x="7551" y="8831"/>
                  <a:pt x="7443" y="8668"/>
                  <a:pt x="7293" y="8642"/>
                </a:cubicBezTo>
                <a:cubicBezTo>
                  <a:pt x="7266" y="8635"/>
                  <a:pt x="7240" y="8632"/>
                  <a:pt x="7215" y="8632"/>
                </a:cubicBezTo>
                <a:cubicBezTo>
                  <a:pt x="7084" y="8632"/>
                  <a:pt x="6973" y="8721"/>
                  <a:pt x="6940" y="8858"/>
                </a:cubicBezTo>
                <a:cubicBezTo>
                  <a:pt x="6822" y="9399"/>
                  <a:pt x="6348" y="9757"/>
                  <a:pt x="5820" y="9757"/>
                </a:cubicBezTo>
                <a:cubicBezTo>
                  <a:pt x="5736" y="9757"/>
                  <a:pt x="5650" y="9748"/>
                  <a:pt x="5565" y="9729"/>
                </a:cubicBezTo>
                <a:lnTo>
                  <a:pt x="5470" y="9729"/>
                </a:lnTo>
                <a:cubicBezTo>
                  <a:pt x="4654" y="9566"/>
                  <a:pt x="4027" y="8844"/>
                  <a:pt x="4027" y="7989"/>
                </a:cubicBezTo>
                <a:cubicBezTo>
                  <a:pt x="4027" y="7061"/>
                  <a:pt x="4735" y="6300"/>
                  <a:pt x="5634" y="6219"/>
                </a:cubicBezTo>
                <a:lnTo>
                  <a:pt x="5634" y="6313"/>
                </a:lnTo>
                <a:cubicBezTo>
                  <a:pt x="5634" y="7198"/>
                  <a:pt x="6339" y="7907"/>
                  <a:pt x="7224" y="7907"/>
                </a:cubicBezTo>
                <a:cubicBezTo>
                  <a:pt x="7387" y="7907"/>
                  <a:pt x="7524" y="7783"/>
                  <a:pt x="7524" y="7620"/>
                </a:cubicBezTo>
                <a:cubicBezTo>
                  <a:pt x="7524" y="7456"/>
                  <a:pt x="7387" y="7319"/>
                  <a:pt x="7224" y="7319"/>
                </a:cubicBezTo>
                <a:cubicBezTo>
                  <a:pt x="6666" y="7319"/>
                  <a:pt x="6218" y="6872"/>
                  <a:pt x="6218" y="6313"/>
                </a:cubicBezTo>
                <a:cubicBezTo>
                  <a:pt x="6218" y="5755"/>
                  <a:pt x="6666" y="5308"/>
                  <a:pt x="7224" y="5308"/>
                </a:cubicBezTo>
                <a:cubicBezTo>
                  <a:pt x="7387" y="5308"/>
                  <a:pt x="7524" y="5170"/>
                  <a:pt x="7524" y="5007"/>
                </a:cubicBezTo>
                <a:cubicBezTo>
                  <a:pt x="7524" y="4844"/>
                  <a:pt x="7387" y="4707"/>
                  <a:pt x="7224" y="4707"/>
                </a:cubicBezTo>
                <a:cubicBezTo>
                  <a:pt x="6597" y="4707"/>
                  <a:pt x="6042" y="5089"/>
                  <a:pt x="5781" y="5621"/>
                </a:cubicBezTo>
                <a:cubicBezTo>
                  <a:pt x="4491" y="5634"/>
                  <a:pt x="3442" y="6682"/>
                  <a:pt x="3442" y="7989"/>
                </a:cubicBezTo>
                <a:cubicBezTo>
                  <a:pt x="3442" y="9197"/>
                  <a:pt x="4366" y="10206"/>
                  <a:pt x="5552" y="10340"/>
                </a:cubicBezTo>
                <a:lnTo>
                  <a:pt x="5552" y="11238"/>
                </a:lnTo>
                <a:cubicBezTo>
                  <a:pt x="5552" y="12192"/>
                  <a:pt x="6326" y="12969"/>
                  <a:pt x="7280" y="12969"/>
                </a:cubicBezTo>
                <a:lnTo>
                  <a:pt x="7456" y="12969"/>
                </a:lnTo>
                <a:cubicBezTo>
                  <a:pt x="8096" y="12969"/>
                  <a:pt x="8612" y="13498"/>
                  <a:pt x="8612" y="14138"/>
                </a:cubicBezTo>
                <a:cubicBezTo>
                  <a:pt x="8612" y="14791"/>
                  <a:pt x="8096" y="15307"/>
                  <a:pt x="7456" y="15307"/>
                </a:cubicBezTo>
                <a:cubicBezTo>
                  <a:pt x="7293" y="15307"/>
                  <a:pt x="7155" y="15445"/>
                  <a:pt x="7155" y="15608"/>
                </a:cubicBezTo>
                <a:cubicBezTo>
                  <a:pt x="7155" y="15771"/>
                  <a:pt x="7293" y="15892"/>
                  <a:pt x="7456" y="15892"/>
                </a:cubicBezTo>
                <a:cubicBezTo>
                  <a:pt x="7809" y="15892"/>
                  <a:pt x="8148" y="15784"/>
                  <a:pt x="8423" y="15595"/>
                </a:cubicBezTo>
                <a:lnTo>
                  <a:pt x="8423" y="16274"/>
                </a:lnTo>
                <a:cubicBezTo>
                  <a:pt x="8423" y="16901"/>
                  <a:pt x="7920" y="17417"/>
                  <a:pt x="7280" y="17417"/>
                </a:cubicBezTo>
                <a:cubicBezTo>
                  <a:pt x="7074" y="17417"/>
                  <a:pt x="6884" y="17362"/>
                  <a:pt x="6721" y="17267"/>
                </a:cubicBezTo>
                <a:cubicBezTo>
                  <a:pt x="6695" y="17241"/>
                  <a:pt x="6666" y="17228"/>
                  <a:pt x="6639" y="17215"/>
                </a:cubicBezTo>
                <a:cubicBezTo>
                  <a:pt x="6339" y="17009"/>
                  <a:pt x="6137" y="16656"/>
                  <a:pt x="6137" y="16274"/>
                </a:cubicBezTo>
                <a:lnTo>
                  <a:pt x="6137" y="15036"/>
                </a:lnTo>
                <a:cubicBezTo>
                  <a:pt x="6137" y="14873"/>
                  <a:pt x="6012" y="14736"/>
                  <a:pt x="5849" y="14736"/>
                </a:cubicBezTo>
                <a:cubicBezTo>
                  <a:pt x="5686" y="14736"/>
                  <a:pt x="5552" y="14873"/>
                  <a:pt x="5552" y="15036"/>
                </a:cubicBezTo>
                <a:lnTo>
                  <a:pt x="5552" y="16274"/>
                </a:lnTo>
                <a:cubicBezTo>
                  <a:pt x="5552" y="16562"/>
                  <a:pt x="5634" y="16846"/>
                  <a:pt x="5754" y="17091"/>
                </a:cubicBezTo>
                <a:cubicBezTo>
                  <a:pt x="5604" y="17104"/>
                  <a:pt x="5470" y="17133"/>
                  <a:pt x="5320" y="17198"/>
                </a:cubicBezTo>
                <a:cubicBezTo>
                  <a:pt x="4899" y="17362"/>
                  <a:pt x="4556" y="17688"/>
                  <a:pt x="4379" y="18113"/>
                </a:cubicBezTo>
                <a:cubicBezTo>
                  <a:pt x="4311" y="18260"/>
                  <a:pt x="4379" y="18423"/>
                  <a:pt x="4530" y="18492"/>
                </a:cubicBezTo>
                <a:cubicBezTo>
                  <a:pt x="4572" y="18505"/>
                  <a:pt x="4611" y="18521"/>
                  <a:pt x="4654" y="18521"/>
                </a:cubicBezTo>
                <a:cubicBezTo>
                  <a:pt x="4762" y="18521"/>
                  <a:pt x="4869" y="18452"/>
                  <a:pt x="4912" y="18341"/>
                </a:cubicBezTo>
                <a:cubicBezTo>
                  <a:pt x="5033" y="18070"/>
                  <a:pt x="5265" y="17852"/>
                  <a:pt x="5536" y="17744"/>
                </a:cubicBezTo>
                <a:cubicBezTo>
                  <a:pt x="5673" y="17690"/>
                  <a:pt x="5812" y="17663"/>
                  <a:pt x="5952" y="17663"/>
                </a:cubicBezTo>
                <a:cubicBezTo>
                  <a:pt x="6092" y="17663"/>
                  <a:pt x="6231" y="17690"/>
                  <a:pt x="6368" y="17744"/>
                </a:cubicBezTo>
                <a:cubicBezTo>
                  <a:pt x="6626" y="17907"/>
                  <a:pt x="6953" y="18002"/>
                  <a:pt x="7280" y="18002"/>
                </a:cubicBezTo>
                <a:cubicBezTo>
                  <a:pt x="7727" y="18002"/>
                  <a:pt x="8122" y="17839"/>
                  <a:pt x="8423" y="17567"/>
                </a:cubicBezTo>
                <a:lnTo>
                  <a:pt x="8423" y="20791"/>
                </a:lnTo>
                <a:cubicBezTo>
                  <a:pt x="8423" y="21379"/>
                  <a:pt x="7946" y="21852"/>
                  <a:pt x="7361" y="21852"/>
                </a:cubicBezTo>
                <a:cubicBezTo>
                  <a:pt x="6777" y="21852"/>
                  <a:pt x="6300" y="21379"/>
                  <a:pt x="6300" y="20791"/>
                </a:cubicBezTo>
                <a:lnTo>
                  <a:pt x="6300" y="20356"/>
                </a:lnTo>
                <a:cubicBezTo>
                  <a:pt x="6790" y="20112"/>
                  <a:pt x="7155" y="19648"/>
                  <a:pt x="7237" y="19076"/>
                </a:cubicBezTo>
                <a:cubicBezTo>
                  <a:pt x="7266" y="18913"/>
                  <a:pt x="7142" y="18766"/>
                  <a:pt x="6992" y="18737"/>
                </a:cubicBezTo>
                <a:cubicBezTo>
                  <a:pt x="6977" y="18734"/>
                  <a:pt x="6962" y="18733"/>
                  <a:pt x="6947" y="18733"/>
                </a:cubicBezTo>
                <a:cubicBezTo>
                  <a:pt x="6802" y="18733"/>
                  <a:pt x="6676" y="18845"/>
                  <a:pt x="6653" y="18982"/>
                </a:cubicBezTo>
                <a:cubicBezTo>
                  <a:pt x="6597" y="19377"/>
                  <a:pt x="6352" y="19690"/>
                  <a:pt x="6012" y="19854"/>
                </a:cubicBezTo>
                <a:cubicBezTo>
                  <a:pt x="5986" y="19854"/>
                  <a:pt x="5960" y="19854"/>
                  <a:pt x="5931" y="19867"/>
                </a:cubicBezTo>
                <a:cubicBezTo>
                  <a:pt x="5754" y="19909"/>
                  <a:pt x="5578" y="19935"/>
                  <a:pt x="5402" y="19935"/>
                </a:cubicBezTo>
                <a:cubicBezTo>
                  <a:pt x="4474" y="19935"/>
                  <a:pt x="3700" y="19269"/>
                  <a:pt x="3537" y="18384"/>
                </a:cubicBezTo>
                <a:cubicBezTo>
                  <a:pt x="3563" y="18328"/>
                  <a:pt x="3563" y="18276"/>
                  <a:pt x="3550" y="18221"/>
                </a:cubicBezTo>
                <a:cubicBezTo>
                  <a:pt x="3537" y="18165"/>
                  <a:pt x="3524" y="18113"/>
                  <a:pt x="3511" y="18044"/>
                </a:cubicBezTo>
                <a:lnTo>
                  <a:pt x="3511" y="17920"/>
                </a:lnTo>
                <a:cubicBezTo>
                  <a:pt x="3524" y="17881"/>
                  <a:pt x="3511" y="17839"/>
                  <a:pt x="3494" y="17799"/>
                </a:cubicBezTo>
                <a:cubicBezTo>
                  <a:pt x="3511" y="17104"/>
                  <a:pt x="3971" y="16464"/>
                  <a:pt x="4680" y="16287"/>
                </a:cubicBezTo>
                <a:cubicBezTo>
                  <a:pt x="4843" y="16248"/>
                  <a:pt x="4938" y="16085"/>
                  <a:pt x="4899" y="15935"/>
                </a:cubicBezTo>
                <a:cubicBezTo>
                  <a:pt x="4863" y="15796"/>
                  <a:pt x="4740" y="15707"/>
                  <a:pt x="4604" y="15707"/>
                </a:cubicBezTo>
                <a:cubicBezTo>
                  <a:pt x="4579" y="15707"/>
                  <a:pt x="4555" y="15710"/>
                  <a:pt x="4530" y="15716"/>
                </a:cubicBezTo>
                <a:cubicBezTo>
                  <a:pt x="3674" y="15948"/>
                  <a:pt x="3073" y="16656"/>
                  <a:pt x="2939" y="17473"/>
                </a:cubicBezTo>
                <a:cubicBezTo>
                  <a:pt x="1973" y="17022"/>
                  <a:pt x="1346" y="16055"/>
                  <a:pt x="1346" y="14955"/>
                </a:cubicBezTo>
                <a:lnTo>
                  <a:pt x="1346" y="14749"/>
                </a:lnTo>
                <a:cubicBezTo>
                  <a:pt x="1372" y="14710"/>
                  <a:pt x="1372" y="14667"/>
                  <a:pt x="1372" y="14628"/>
                </a:cubicBezTo>
                <a:lnTo>
                  <a:pt x="1372" y="14520"/>
                </a:lnTo>
                <a:cubicBezTo>
                  <a:pt x="1414" y="14275"/>
                  <a:pt x="1483" y="14031"/>
                  <a:pt x="1590" y="13799"/>
                </a:cubicBezTo>
                <a:cubicBezTo>
                  <a:pt x="1862" y="13335"/>
                  <a:pt x="2368" y="13021"/>
                  <a:pt x="2939" y="13008"/>
                </a:cubicBezTo>
                <a:cubicBezTo>
                  <a:pt x="3103" y="13008"/>
                  <a:pt x="3223" y="12871"/>
                  <a:pt x="3223" y="12724"/>
                </a:cubicBezTo>
                <a:cubicBezTo>
                  <a:pt x="3223" y="12561"/>
                  <a:pt x="3086" y="12424"/>
                  <a:pt x="2923" y="12424"/>
                </a:cubicBezTo>
                <a:cubicBezTo>
                  <a:pt x="2325" y="12437"/>
                  <a:pt x="1767" y="12695"/>
                  <a:pt x="1388" y="13103"/>
                </a:cubicBezTo>
                <a:cubicBezTo>
                  <a:pt x="869" y="12587"/>
                  <a:pt x="585" y="11891"/>
                  <a:pt x="585" y="11157"/>
                </a:cubicBezTo>
                <a:cubicBezTo>
                  <a:pt x="585" y="10967"/>
                  <a:pt x="611" y="10778"/>
                  <a:pt x="637" y="10601"/>
                </a:cubicBezTo>
                <a:cubicBezTo>
                  <a:pt x="666" y="10559"/>
                  <a:pt x="666" y="10533"/>
                  <a:pt x="679" y="10490"/>
                </a:cubicBezTo>
                <a:cubicBezTo>
                  <a:pt x="679" y="10464"/>
                  <a:pt x="679" y="10438"/>
                  <a:pt x="692" y="10409"/>
                </a:cubicBezTo>
                <a:cubicBezTo>
                  <a:pt x="748" y="10177"/>
                  <a:pt x="843" y="9961"/>
                  <a:pt x="950" y="9756"/>
                </a:cubicBezTo>
                <a:cubicBezTo>
                  <a:pt x="1243" y="9354"/>
                  <a:pt x="1734" y="9092"/>
                  <a:pt x="2254" y="9092"/>
                </a:cubicBezTo>
                <a:cubicBezTo>
                  <a:pt x="2313" y="9092"/>
                  <a:pt x="2373" y="9095"/>
                  <a:pt x="2433" y="9102"/>
                </a:cubicBezTo>
                <a:cubicBezTo>
                  <a:pt x="2442" y="9103"/>
                  <a:pt x="2451" y="9104"/>
                  <a:pt x="2460" y="9104"/>
                </a:cubicBezTo>
                <a:cubicBezTo>
                  <a:pt x="2612" y="9104"/>
                  <a:pt x="2747" y="8999"/>
                  <a:pt x="2760" y="8844"/>
                </a:cubicBezTo>
                <a:cubicBezTo>
                  <a:pt x="2789" y="8681"/>
                  <a:pt x="2665" y="8544"/>
                  <a:pt x="2515" y="8518"/>
                </a:cubicBezTo>
                <a:cubicBezTo>
                  <a:pt x="2434" y="8510"/>
                  <a:pt x="2355" y="8507"/>
                  <a:pt x="2276" y="8507"/>
                </a:cubicBezTo>
                <a:cubicBezTo>
                  <a:pt x="1944" y="8507"/>
                  <a:pt x="1631" y="8573"/>
                  <a:pt x="1346" y="8694"/>
                </a:cubicBezTo>
                <a:cubicBezTo>
                  <a:pt x="624" y="7607"/>
                  <a:pt x="761" y="6124"/>
                  <a:pt x="1698" y="5183"/>
                </a:cubicBezTo>
                <a:cubicBezTo>
                  <a:pt x="1960" y="4925"/>
                  <a:pt x="2270" y="4723"/>
                  <a:pt x="2596" y="4586"/>
                </a:cubicBezTo>
                <a:cubicBezTo>
                  <a:pt x="2720" y="4968"/>
                  <a:pt x="2952" y="5321"/>
                  <a:pt x="3266" y="5592"/>
                </a:cubicBezTo>
                <a:cubicBezTo>
                  <a:pt x="3318" y="5634"/>
                  <a:pt x="3387" y="5660"/>
                  <a:pt x="3455" y="5660"/>
                </a:cubicBezTo>
                <a:cubicBezTo>
                  <a:pt x="3537" y="5660"/>
                  <a:pt x="3619" y="5621"/>
                  <a:pt x="3674" y="5553"/>
                </a:cubicBezTo>
                <a:cubicBezTo>
                  <a:pt x="3782" y="5428"/>
                  <a:pt x="3769" y="5252"/>
                  <a:pt x="3645" y="5144"/>
                </a:cubicBezTo>
                <a:cubicBezTo>
                  <a:pt x="3155" y="4723"/>
                  <a:pt x="2992" y="4070"/>
                  <a:pt x="3168" y="3482"/>
                </a:cubicBezTo>
                <a:cubicBezTo>
                  <a:pt x="3210" y="3335"/>
                  <a:pt x="3279" y="3198"/>
                  <a:pt x="3374" y="3061"/>
                </a:cubicBezTo>
                <a:cubicBezTo>
                  <a:pt x="3400" y="3008"/>
                  <a:pt x="3442" y="2953"/>
                  <a:pt x="3481" y="2910"/>
                </a:cubicBezTo>
                <a:cubicBezTo>
                  <a:pt x="3494" y="2884"/>
                  <a:pt x="3511" y="2871"/>
                  <a:pt x="3524" y="2858"/>
                </a:cubicBezTo>
                <a:cubicBezTo>
                  <a:pt x="3550" y="2816"/>
                  <a:pt x="3592" y="2777"/>
                  <a:pt x="3619" y="2734"/>
                </a:cubicBezTo>
                <a:cubicBezTo>
                  <a:pt x="3988" y="2376"/>
                  <a:pt x="4475" y="2189"/>
                  <a:pt x="4968" y="2189"/>
                </a:cubicBezTo>
                <a:cubicBezTo>
                  <a:pt x="5220" y="2189"/>
                  <a:pt x="5475" y="2238"/>
                  <a:pt x="5715" y="2339"/>
                </a:cubicBezTo>
                <a:lnTo>
                  <a:pt x="5715" y="3253"/>
                </a:lnTo>
                <a:cubicBezTo>
                  <a:pt x="5715" y="3417"/>
                  <a:pt x="5849" y="3551"/>
                  <a:pt x="6012" y="3551"/>
                </a:cubicBezTo>
                <a:cubicBezTo>
                  <a:pt x="6176" y="3551"/>
                  <a:pt x="6300" y="3417"/>
                  <a:pt x="6300" y="3253"/>
                </a:cubicBezTo>
                <a:lnTo>
                  <a:pt x="6300" y="2163"/>
                </a:lnTo>
                <a:lnTo>
                  <a:pt x="6300" y="1865"/>
                </a:lnTo>
                <a:lnTo>
                  <a:pt x="6300" y="1647"/>
                </a:lnTo>
                <a:cubicBezTo>
                  <a:pt x="6300" y="1062"/>
                  <a:pt x="6777" y="585"/>
                  <a:pt x="7361" y="585"/>
                </a:cubicBezTo>
                <a:close/>
                <a:moveTo>
                  <a:pt x="7361" y="1"/>
                </a:moveTo>
                <a:cubicBezTo>
                  <a:pt x="6463" y="1"/>
                  <a:pt x="5715" y="735"/>
                  <a:pt x="5715" y="1647"/>
                </a:cubicBezTo>
                <a:lnTo>
                  <a:pt x="5715" y="1715"/>
                </a:lnTo>
                <a:cubicBezTo>
                  <a:pt x="5469" y="1638"/>
                  <a:pt x="5215" y="1600"/>
                  <a:pt x="4962" y="1600"/>
                </a:cubicBezTo>
                <a:cubicBezTo>
                  <a:pt x="4317" y="1600"/>
                  <a:pt x="3679" y="1847"/>
                  <a:pt x="3210" y="2326"/>
                </a:cubicBezTo>
                <a:cubicBezTo>
                  <a:pt x="3086" y="2450"/>
                  <a:pt x="2978" y="2571"/>
                  <a:pt x="2897" y="2708"/>
                </a:cubicBezTo>
                <a:cubicBezTo>
                  <a:pt x="2747" y="2910"/>
                  <a:pt x="2652" y="3142"/>
                  <a:pt x="2583" y="3374"/>
                </a:cubicBezTo>
                <a:cubicBezTo>
                  <a:pt x="2531" y="3580"/>
                  <a:pt x="2489" y="3782"/>
                  <a:pt x="2489" y="3988"/>
                </a:cubicBezTo>
                <a:cubicBezTo>
                  <a:pt x="2041" y="4165"/>
                  <a:pt x="1633" y="4423"/>
                  <a:pt x="1290" y="4762"/>
                </a:cubicBezTo>
                <a:cubicBezTo>
                  <a:pt x="705" y="5334"/>
                  <a:pt x="366" y="6111"/>
                  <a:pt x="310" y="6911"/>
                </a:cubicBezTo>
                <a:cubicBezTo>
                  <a:pt x="258" y="7633"/>
                  <a:pt x="434" y="8342"/>
                  <a:pt x="816" y="8952"/>
                </a:cubicBezTo>
                <a:cubicBezTo>
                  <a:pt x="679" y="9116"/>
                  <a:pt x="555" y="9279"/>
                  <a:pt x="447" y="9458"/>
                </a:cubicBezTo>
                <a:cubicBezTo>
                  <a:pt x="297" y="9687"/>
                  <a:pt x="176" y="9961"/>
                  <a:pt x="121" y="10259"/>
                </a:cubicBezTo>
                <a:cubicBezTo>
                  <a:pt x="39" y="10546"/>
                  <a:pt x="0" y="10846"/>
                  <a:pt x="0" y="11157"/>
                </a:cubicBezTo>
                <a:cubicBezTo>
                  <a:pt x="0" y="12084"/>
                  <a:pt x="379" y="12953"/>
                  <a:pt x="1032" y="13593"/>
                </a:cubicBezTo>
                <a:cubicBezTo>
                  <a:pt x="898" y="13851"/>
                  <a:pt x="816" y="14151"/>
                  <a:pt x="787" y="14465"/>
                </a:cubicBezTo>
                <a:cubicBezTo>
                  <a:pt x="774" y="14628"/>
                  <a:pt x="761" y="14791"/>
                  <a:pt x="761" y="14955"/>
                </a:cubicBezTo>
                <a:cubicBezTo>
                  <a:pt x="761" y="16369"/>
                  <a:pt x="1617" y="17607"/>
                  <a:pt x="2923" y="18113"/>
                </a:cubicBezTo>
                <a:cubicBezTo>
                  <a:pt x="2965" y="19390"/>
                  <a:pt x="3971" y="20438"/>
                  <a:pt x="5238" y="20520"/>
                </a:cubicBezTo>
                <a:cubicBezTo>
                  <a:pt x="5251" y="20520"/>
                  <a:pt x="5278" y="20520"/>
                  <a:pt x="5291" y="20533"/>
                </a:cubicBezTo>
                <a:cubicBezTo>
                  <a:pt x="5372" y="20533"/>
                  <a:pt x="5454" y="20546"/>
                  <a:pt x="5536" y="20546"/>
                </a:cubicBezTo>
                <a:cubicBezTo>
                  <a:pt x="5591" y="20546"/>
                  <a:pt x="5660" y="20546"/>
                  <a:pt x="5715" y="20533"/>
                </a:cubicBezTo>
                <a:lnTo>
                  <a:pt x="5715" y="20791"/>
                </a:lnTo>
                <a:cubicBezTo>
                  <a:pt x="5715" y="21705"/>
                  <a:pt x="6463" y="22440"/>
                  <a:pt x="7361" y="22440"/>
                </a:cubicBezTo>
                <a:cubicBezTo>
                  <a:pt x="8272" y="22440"/>
                  <a:pt x="9020" y="21705"/>
                  <a:pt x="9020" y="20791"/>
                </a:cubicBezTo>
                <a:lnTo>
                  <a:pt x="9020" y="14968"/>
                </a:lnTo>
                <a:cubicBezTo>
                  <a:pt x="9020" y="14955"/>
                  <a:pt x="9007" y="14955"/>
                  <a:pt x="9007" y="14942"/>
                </a:cubicBezTo>
                <a:cubicBezTo>
                  <a:pt x="9144" y="14697"/>
                  <a:pt x="9210" y="14422"/>
                  <a:pt x="9210" y="14138"/>
                </a:cubicBezTo>
                <a:cubicBezTo>
                  <a:pt x="9210" y="13498"/>
                  <a:pt x="8857" y="12927"/>
                  <a:pt x="8328" y="12626"/>
                </a:cubicBezTo>
                <a:cubicBezTo>
                  <a:pt x="8749" y="12300"/>
                  <a:pt x="9020" y="11797"/>
                  <a:pt x="9020" y="11238"/>
                </a:cubicBezTo>
                <a:lnTo>
                  <a:pt x="9020" y="1647"/>
                </a:lnTo>
                <a:cubicBezTo>
                  <a:pt x="9020" y="735"/>
                  <a:pt x="8272" y="1"/>
                  <a:pt x="73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57"/>
          <p:cNvSpPr txBox="1"/>
          <p:nvPr/>
        </p:nvSpPr>
        <p:spPr>
          <a:xfrm>
            <a:off x="0" y="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solidFill>
                <a:srgbClr val="18191B"/>
              </a:solidFill>
              <a:highlight>
                <a:srgbClr val="FFFFFF"/>
              </a:highlight>
            </a:endParaRPr>
          </a:p>
        </p:txBody>
      </p:sp>
      <p:sp>
        <p:nvSpPr>
          <p:cNvPr id="438" name="Google Shape;438;p57"/>
          <p:cNvSpPr txBox="1"/>
          <p:nvPr/>
        </p:nvSpPr>
        <p:spPr>
          <a:xfrm>
            <a:off x="7378025" y="4589400"/>
            <a:ext cx="243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58"/>
          <p:cNvSpPr/>
          <p:nvPr/>
        </p:nvSpPr>
        <p:spPr>
          <a:xfrm>
            <a:off x="4572000" y="1971675"/>
            <a:ext cx="2924100" cy="6000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8"/>
          <p:cNvSpPr/>
          <p:nvPr/>
        </p:nvSpPr>
        <p:spPr>
          <a:xfrm>
            <a:off x="1647900" y="1971675"/>
            <a:ext cx="2924100" cy="6000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58"/>
          <p:cNvSpPr txBox="1"/>
          <p:nvPr/>
        </p:nvSpPr>
        <p:spPr>
          <a:xfrm>
            <a:off x="1647900" y="1108950"/>
            <a:ext cx="2095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Fira Sans"/>
                <a:ea typeface="Fira Sans"/>
                <a:cs typeface="Fira Sans"/>
                <a:sym typeface="Fira Sans"/>
              </a:rPr>
              <a:t>Under-Responsive</a:t>
            </a:r>
            <a:endParaRPr sz="1700">
              <a:latin typeface="Fira Sans"/>
              <a:ea typeface="Fira Sans"/>
              <a:cs typeface="Fira Sans"/>
              <a:sym typeface="Fira Sans"/>
            </a:endParaRPr>
          </a:p>
        </p:txBody>
      </p:sp>
      <p:sp>
        <p:nvSpPr>
          <p:cNvPr id="446" name="Google Shape;446;p58"/>
          <p:cNvSpPr txBox="1"/>
          <p:nvPr/>
        </p:nvSpPr>
        <p:spPr>
          <a:xfrm>
            <a:off x="5457900" y="1108950"/>
            <a:ext cx="19716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Fira Sans"/>
                <a:ea typeface="Fira Sans"/>
                <a:cs typeface="Fira Sans"/>
                <a:sym typeface="Fira Sans"/>
              </a:rPr>
              <a:t>Over-Responsive</a:t>
            </a:r>
            <a:endParaRPr sz="1700">
              <a:latin typeface="Fira Sans"/>
              <a:ea typeface="Fira Sans"/>
              <a:cs typeface="Fira Sans"/>
              <a:sym typeface="Fira Sans"/>
            </a:endParaRPr>
          </a:p>
        </p:txBody>
      </p:sp>
      <p:sp>
        <p:nvSpPr>
          <p:cNvPr id="447" name="Google Shape;447;p58"/>
          <p:cNvSpPr txBox="1"/>
          <p:nvPr/>
        </p:nvSpPr>
        <p:spPr>
          <a:xfrm>
            <a:off x="1714500" y="333375"/>
            <a:ext cx="57150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3D85C6"/>
                </a:solidFill>
                <a:latin typeface="Fira Sans"/>
                <a:ea typeface="Fira Sans"/>
                <a:cs typeface="Fira Sans"/>
                <a:sym typeface="Fira Sans"/>
              </a:rPr>
              <a:t>Spectrum of Response to Sensory Input</a:t>
            </a:r>
            <a:endParaRPr sz="2400">
              <a:solidFill>
                <a:srgbClr val="3D85C6"/>
              </a:solidFill>
              <a:latin typeface="Fira Sans"/>
              <a:ea typeface="Fira Sans"/>
              <a:cs typeface="Fira Sans"/>
              <a:sym typeface="Fira Sans"/>
            </a:endParaRPr>
          </a:p>
        </p:txBody>
      </p:sp>
      <p:sp>
        <p:nvSpPr>
          <p:cNvPr id="448" name="Google Shape;448;p58"/>
          <p:cNvSpPr txBox="1"/>
          <p:nvPr/>
        </p:nvSpPr>
        <p:spPr>
          <a:xfrm>
            <a:off x="180000" y="2071575"/>
            <a:ext cx="1382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ira Sans"/>
                <a:ea typeface="Fira Sans"/>
                <a:cs typeface="Fira Sans"/>
                <a:sym typeface="Fira Sans"/>
              </a:rPr>
              <a:t>Unresponsive</a:t>
            </a:r>
            <a:endParaRPr>
              <a:latin typeface="Fira Sans"/>
              <a:ea typeface="Fira Sans"/>
              <a:cs typeface="Fira Sans"/>
              <a:sym typeface="Fira Sans"/>
            </a:endParaRPr>
          </a:p>
          <a:p>
            <a:pPr indent="0" lvl="0" marL="0" rtl="0" algn="l">
              <a:spcBef>
                <a:spcPts val="0"/>
              </a:spcBef>
              <a:spcAft>
                <a:spcPts val="0"/>
              </a:spcAft>
              <a:buNone/>
            </a:pPr>
            <a:r>
              <a:t/>
            </a:r>
            <a:endParaRPr>
              <a:latin typeface="Fira Sans"/>
              <a:ea typeface="Fira Sans"/>
              <a:cs typeface="Fira Sans"/>
              <a:sym typeface="Fira Sans"/>
            </a:endParaRPr>
          </a:p>
          <a:p>
            <a:pPr indent="0" lvl="0" marL="0" rtl="0" algn="l">
              <a:spcBef>
                <a:spcPts val="0"/>
              </a:spcBef>
              <a:spcAft>
                <a:spcPts val="0"/>
              </a:spcAft>
              <a:buNone/>
            </a:pPr>
            <a:r>
              <a:rPr lang="en" sz="1100">
                <a:latin typeface="Fira Sans"/>
                <a:ea typeface="Fira Sans"/>
                <a:cs typeface="Fira Sans"/>
                <a:sym typeface="Fira Sans"/>
              </a:rPr>
              <a:t>  (</a:t>
            </a:r>
            <a:r>
              <a:rPr lang="en" sz="1200">
                <a:latin typeface="Fira Sans"/>
                <a:ea typeface="Fira Sans"/>
                <a:cs typeface="Fira Sans"/>
                <a:sym typeface="Fira Sans"/>
              </a:rPr>
              <a:t>Unconscious</a:t>
            </a:r>
            <a:r>
              <a:rPr lang="en" sz="1100">
                <a:latin typeface="Fira Sans"/>
                <a:ea typeface="Fira Sans"/>
                <a:cs typeface="Fira Sans"/>
                <a:sym typeface="Fira Sans"/>
              </a:rPr>
              <a:t>)</a:t>
            </a:r>
            <a:endParaRPr sz="1100">
              <a:latin typeface="Fira Sans"/>
              <a:ea typeface="Fira Sans"/>
              <a:cs typeface="Fira Sans"/>
              <a:sym typeface="Fira Sans"/>
            </a:endParaRPr>
          </a:p>
        </p:txBody>
      </p:sp>
      <p:sp>
        <p:nvSpPr>
          <p:cNvPr id="449" name="Google Shape;449;p58"/>
          <p:cNvSpPr txBox="1"/>
          <p:nvPr/>
        </p:nvSpPr>
        <p:spPr>
          <a:xfrm>
            <a:off x="7562850" y="2071575"/>
            <a:ext cx="1524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ira Sans"/>
                <a:ea typeface="Fira Sans"/>
                <a:cs typeface="Fira Sans"/>
                <a:sym typeface="Fira Sans"/>
              </a:rPr>
              <a:t>    Defensive</a:t>
            </a:r>
            <a:endParaRPr>
              <a:latin typeface="Fira Sans"/>
              <a:ea typeface="Fira Sans"/>
              <a:cs typeface="Fira Sans"/>
              <a:sym typeface="Fira Sans"/>
            </a:endParaRPr>
          </a:p>
          <a:p>
            <a:pPr indent="0" lvl="0" marL="0" rtl="0" algn="l">
              <a:spcBef>
                <a:spcPts val="0"/>
              </a:spcBef>
              <a:spcAft>
                <a:spcPts val="0"/>
              </a:spcAft>
              <a:buNone/>
            </a:pPr>
            <a:r>
              <a:t/>
            </a:r>
            <a:endParaRPr>
              <a:latin typeface="Fira Sans"/>
              <a:ea typeface="Fira Sans"/>
              <a:cs typeface="Fira Sans"/>
              <a:sym typeface="Fira Sans"/>
            </a:endParaRPr>
          </a:p>
          <a:p>
            <a:pPr indent="0" lvl="0" marL="0" rtl="0" algn="l">
              <a:spcBef>
                <a:spcPts val="0"/>
              </a:spcBef>
              <a:spcAft>
                <a:spcPts val="0"/>
              </a:spcAft>
              <a:buNone/>
            </a:pPr>
            <a:r>
              <a:rPr lang="en" sz="1200">
                <a:latin typeface="Fira Sans"/>
                <a:ea typeface="Fira Sans"/>
                <a:cs typeface="Fira Sans"/>
                <a:sym typeface="Fira Sans"/>
              </a:rPr>
              <a:t>(Threat Response)</a:t>
            </a:r>
            <a:endParaRPr sz="1200">
              <a:latin typeface="Fira Sans"/>
              <a:ea typeface="Fira Sans"/>
              <a:cs typeface="Fira Sans"/>
              <a:sym typeface="Fira Sans"/>
            </a:endParaRPr>
          </a:p>
        </p:txBody>
      </p:sp>
      <p:pic>
        <p:nvPicPr>
          <p:cNvPr id="450" name="Google Shape;450;p58"/>
          <p:cNvPicPr preferRelativeResize="0"/>
          <p:nvPr/>
        </p:nvPicPr>
        <p:blipFill>
          <a:blip r:embed="rId3">
            <a:alphaModFix/>
          </a:blip>
          <a:stretch>
            <a:fillRect/>
          </a:stretch>
        </p:blipFill>
        <p:spPr>
          <a:xfrm>
            <a:off x="641050" y="3429000"/>
            <a:ext cx="2472400" cy="1534500"/>
          </a:xfrm>
          <a:prstGeom prst="rect">
            <a:avLst/>
          </a:prstGeom>
          <a:noFill/>
          <a:ln>
            <a:noFill/>
          </a:ln>
        </p:spPr>
      </p:pic>
      <p:pic>
        <p:nvPicPr>
          <p:cNvPr id="451" name="Google Shape;451;p58"/>
          <p:cNvPicPr preferRelativeResize="0"/>
          <p:nvPr/>
        </p:nvPicPr>
        <p:blipFill>
          <a:blip r:embed="rId4">
            <a:alphaModFix/>
          </a:blip>
          <a:stretch>
            <a:fillRect/>
          </a:stretch>
        </p:blipFill>
        <p:spPr>
          <a:xfrm>
            <a:off x="5067725" y="2912750"/>
            <a:ext cx="3076151" cy="2050750"/>
          </a:xfrm>
          <a:prstGeom prst="rect">
            <a:avLst/>
          </a:prstGeom>
          <a:noFill/>
          <a:ln>
            <a:noFill/>
          </a:ln>
        </p:spPr>
      </p:pic>
      <p:sp>
        <p:nvSpPr>
          <p:cNvPr id="452" name="Google Shape;452;p58"/>
          <p:cNvSpPr txBox="1"/>
          <p:nvPr/>
        </p:nvSpPr>
        <p:spPr>
          <a:xfrm>
            <a:off x="7876575" y="4577250"/>
            <a:ext cx="1382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pic>
        <p:nvPicPr>
          <p:cNvPr id="453" name="Google Shape;453;p58"/>
          <p:cNvPicPr preferRelativeResize="0"/>
          <p:nvPr/>
        </p:nvPicPr>
        <p:blipFill>
          <a:blip r:embed="rId5">
            <a:alphaModFix/>
          </a:blip>
          <a:stretch>
            <a:fillRect/>
          </a:stretch>
        </p:blipFill>
        <p:spPr>
          <a:xfrm>
            <a:off x="2842201" y="2668822"/>
            <a:ext cx="1524900" cy="229467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59"/>
          <p:cNvSpPr txBox="1"/>
          <p:nvPr/>
        </p:nvSpPr>
        <p:spPr>
          <a:xfrm>
            <a:off x="1528200" y="1986225"/>
            <a:ext cx="16956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Fira Sans"/>
                <a:ea typeface="Fira Sans"/>
                <a:cs typeface="Fira Sans"/>
                <a:sym typeface="Fira Sans"/>
              </a:rPr>
              <a:t>Increased Arousal</a:t>
            </a:r>
            <a:endParaRPr sz="2400">
              <a:latin typeface="Fira Sans"/>
              <a:ea typeface="Fira Sans"/>
              <a:cs typeface="Fira Sans"/>
              <a:sym typeface="Fira Sans"/>
            </a:endParaRPr>
          </a:p>
        </p:txBody>
      </p:sp>
      <p:sp>
        <p:nvSpPr>
          <p:cNvPr id="459" name="Google Shape;459;p59"/>
          <p:cNvSpPr txBox="1"/>
          <p:nvPr/>
        </p:nvSpPr>
        <p:spPr>
          <a:xfrm>
            <a:off x="4658250" y="1986225"/>
            <a:ext cx="4219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Fira Sans"/>
                <a:ea typeface="Fira Sans"/>
                <a:cs typeface="Fira Sans"/>
                <a:sym typeface="Fira Sans"/>
              </a:rPr>
              <a:t>Increased Responsivity to Sensory Input</a:t>
            </a:r>
            <a:endParaRPr sz="2400">
              <a:latin typeface="Fira Sans"/>
              <a:ea typeface="Fira Sans"/>
              <a:cs typeface="Fira Sans"/>
              <a:sym typeface="Fira Sans"/>
            </a:endParaRPr>
          </a:p>
        </p:txBody>
      </p:sp>
      <p:sp>
        <p:nvSpPr>
          <p:cNvPr id="460" name="Google Shape;460;p59"/>
          <p:cNvSpPr/>
          <p:nvPr/>
        </p:nvSpPr>
        <p:spPr>
          <a:xfrm>
            <a:off x="2376000" y="742950"/>
            <a:ext cx="4392000" cy="914400"/>
          </a:xfrm>
          <a:prstGeom prst="uturnArrow">
            <a:avLst>
              <a:gd fmla="val 25000" name="adj1"/>
              <a:gd fmla="val 25000" name="adj2"/>
              <a:gd fmla="val 21875" name="adj3"/>
              <a:gd fmla="val 43750" name="adj4"/>
              <a:gd fmla="val 100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9"/>
          <p:cNvSpPr/>
          <p:nvPr/>
        </p:nvSpPr>
        <p:spPr>
          <a:xfrm rot="10800000">
            <a:off x="2252175" y="3143250"/>
            <a:ext cx="4392000" cy="914400"/>
          </a:xfrm>
          <a:prstGeom prst="uturnArrow">
            <a:avLst>
              <a:gd fmla="val 25000" name="adj1"/>
              <a:gd fmla="val 25000" name="adj2"/>
              <a:gd fmla="val 21875" name="adj3"/>
              <a:gd fmla="val 43750" name="adj4"/>
              <a:gd fmla="val 100000" name="adj5"/>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59"/>
          <p:cNvSpPr txBox="1"/>
          <p:nvPr/>
        </p:nvSpPr>
        <p:spPr>
          <a:xfrm>
            <a:off x="7818300" y="4686450"/>
            <a:ext cx="1325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60"/>
          <p:cNvSpPr txBox="1"/>
          <p:nvPr/>
        </p:nvSpPr>
        <p:spPr>
          <a:xfrm>
            <a:off x="289100" y="1094250"/>
            <a:ext cx="8458800" cy="1477500"/>
          </a:xfrm>
          <a:prstGeom prst="rect">
            <a:avLst/>
          </a:prstGeom>
          <a:noFill/>
          <a:ln>
            <a:noFill/>
          </a:ln>
        </p:spPr>
        <p:txBody>
          <a:bodyPr anchorCtr="0" anchor="t" bIns="91425" lIns="91425" spcFirstLastPara="1" rIns="91425" wrap="square" tIns="91425">
            <a:spAutoFit/>
          </a:bodyPr>
          <a:lstStyle/>
          <a:p>
            <a:pPr indent="0" lvl="0" marL="109537" rtl="0" algn="ctr">
              <a:spcBef>
                <a:spcPts val="400"/>
              </a:spcBef>
              <a:spcAft>
                <a:spcPts val="0"/>
              </a:spcAft>
              <a:buNone/>
            </a:pPr>
            <a:r>
              <a:rPr lang="en" sz="3600">
                <a:latin typeface="Lucida Sans"/>
                <a:ea typeface="Lucida Sans"/>
                <a:cs typeface="Lucida Sans"/>
                <a:sym typeface="Lucida Sans"/>
              </a:rPr>
              <a:t>	</a:t>
            </a:r>
            <a:r>
              <a:rPr lang="en" sz="2400">
                <a:latin typeface="Lucida Sans"/>
                <a:ea typeface="Lucida Sans"/>
                <a:cs typeface="Lucida Sans"/>
                <a:sym typeface="Lucida Sans"/>
              </a:rPr>
              <a:t>Sensory differences do not always lead to challenges but may lead to unique gifts and enhanced skills and quality of life. -</a:t>
            </a:r>
            <a:r>
              <a:rPr lang="en" sz="1500">
                <a:latin typeface="Lucida Sans"/>
                <a:ea typeface="Lucida Sans"/>
                <a:cs typeface="Lucida Sans"/>
                <a:sym typeface="Lucida Sans"/>
              </a:rPr>
              <a:t>Ellen Yack</a:t>
            </a:r>
            <a:endParaRPr sz="600">
              <a:latin typeface="Lucida Sans"/>
              <a:ea typeface="Lucida Sans"/>
              <a:cs typeface="Lucida Sans"/>
              <a:sym typeface="Lucida Sans"/>
            </a:endParaRPr>
          </a:p>
        </p:txBody>
      </p:sp>
      <p:grpSp>
        <p:nvGrpSpPr>
          <p:cNvPr id="468" name="Google Shape;468;p60"/>
          <p:cNvGrpSpPr/>
          <p:nvPr/>
        </p:nvGrpSpPr>
        <p:grpSpPr>
          <a:xfrm>
            <a:off x="3627123" y="3122153"/>
            <a:ext cx="1782756" cy="1477613"/>
            <a:chOff x="2736050" y="970450"/>
            <a:chExt cx="3672000" cy="3672000"/>
          </a:xfrm>
        </p:grpSpPr>
        <p:sp>
          <p:nvSpPr>
            <p:cNvPr id="469" name="Google Shape;469;p60"/>
            <p:cNvSpPr/>
            <p:nvPr/>
          </p:nvSpPr>
          <p:spPr>
            <a:xfrm>
              <a:off x="2736050" y="970450"/>
              <a:ext cx="3672000" cy="3672000"/>
            </a:xfrm>
            <a:prstGeom prst="ellipse">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60"/>
            <p:cNvSpPr/>
            <p:nvPr/>
          </p:nvSpPr>
          <p:spPr>
            <a:xfrm>
              <a:off x="3443962" y="2671843"/>
              <a:ext cx="705181" cy="681400"/>
            </a:xfrm>
            <a:custGeom>
              <a:rect b="b" l="l" r="r" t="t"/>
              <a:pathLst>
                <a:path extrusionOk="0" h="4668" w="4831">
                  <a:moveTo>
                    <a:pt x="301" y="1"/>
                  </a:moveTo>
                  <a:cubicBezTo>
                    <a:pt x="137" y="1"/>
                    <a:pt x="0" y="138"/>
                    <a:pt x="0" y="285"/>
                  </a:cubicBezTo>
                  <a:cubicBezTo>
                    <a:pt x="13" y="448"/>
                    <a:pt x="150" y="586"/>
                    <a:pt x="301" y="586"/>
                  </a:cubicBezTo>
                  <a:lnTo>
                    <a:pt x="340" y="586"/>
                  </a:lnTo>
                  <a:cubicBezTo>
                    <a:pt x="1538" y="586"/>
                    <a:pt x="2518" y="1539"/>
                    <a:pt x="2544" y="2751"/>
                  </a:cubicBezTo>
                  <a:cubicBezTo>
                    <a:pt x="2518" y="2751"/>
                    <a:pt x="2492" y="2764"/>
                    <a:pt x="2463" y="2777"/>
                  </a:cubicBezTo>
                  <a:cubicBezTo>
                    <a:pt x="1770" y="3048"/>
                    <a:pt x="1225" y="3580"/>
                    <a:pt x="924" y="4260"/>
                  </a:cubicBezTo>
                  <a:cubicBezTo>
                    <a:pt x="859" y="4410"/>
                    <a:pt x="924" y="4586"/>
                    <a:pt x="1075" y="4655"/>
                  </a:cubicBezTo>
                  <a:cubicBezTo>
                    <a:pt x="1117" y="4668"/>
                    <a:pt x="1156" y="4668"/>
                    <a:pt x="1199" y="4668"/>
                  </a:cubicBezTo>
                  <a:cubicBezTo>
                    <a:pt x="1306" y="4668"/>
                    <a:pt x="1414" y="4612"/>
                    <a:pt x="1470" y="4491"/>
                  </a:cubicBezTo>
                  <a:cubicBezTo>
                    <a:pt x="1702" y="3959"/>
                    <a:pt x="2136" y="3538"/>
                    <a:pt x="2681" y="3322"/>
                  </a:cubicBezTo>
                  <a:cubicBezTo>
                    <a:pt x="2948" y="3218"/>
                    <a:pt x="3225" y="3166"/>
                    <a:pt x="3500" y="3166"/>
                  </a:cubicBezTo>
                  <a:cubicBezTo>
                    <a:pt x="3800" y="3166"/>
                    <a:pt x="4098" y="3227"/>
                    <a:pt x="4383" y="3348"/>
                  </a:cubicBezTo>
                  <a:cubicBezTo>
                    <a:pt x="4418" y="3367"/>
                    <a:pt x="4457" y="3375"/>
                    <a:pt x="4496" y="3375"/>
                  </a:cubicBezTo>
                  <a:cubicBezTo>
                    <a:pt x="4604" y="3375"/>
                    <a:pt x="4714" y="3309"/>
                    <a:pt x="4762" y="3198"/>
                  </a:cubicBezTo>
                  <a:cubicBezTo>
                    <a:pt x="4830" y="3048"/>
                    <a:pt x="4762" y="2872"/>
                    <a:pt x="4615" y="2803"/>
                  </a:cubicBezTo>
                  <a:cubicBezTo>
                    <a:pt x="4257" y="2651"/>
                    <a:pt x="3886" y="2575"/>
                    <a:pt x="3509" y="2575"/>
                  </a:cubicBezTo>
                  <a:cubicBezTo>
                    <a:pt x="3382" y="2575"/>
                    <a:pt x="3256" y="2583"/>
                    <a:pt x="3129" y="2601"/>
                  </a:cubicBezTo>
                  <a:cubicBezTo>
                    <a:pt x="3034" y="1144"/>
                    <a:pt x="1809" y="1"/>
                    <a:pt x="340" y="1"/>
                  </a:cubicBezTo>
                  <a:close/>
                </a:path>
              </a:pathLst>
            </a:custGeom>
            <a:solidFill>
              <a:srgbClr val="64D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71" name="Google Shape;471;p60"/>
            <p:cNvGrpSpPr/>
            <p:nvPr/>
          </p:nvGrpSpPr>
          <p:grpSpPr>
            <a:xfrm>
              <a:off x="3199901" y="1168350"/>
              <a:ext cx="1344431" cy="3275769"/>
              <a:chOff x="3199901" y="1168350"/>
              <a:chExt cx="1344431" cy="3275769"/>
            </a:xfrm>
          </p:grpSpPr>
          <p:sp>
            <p:nvSpPr>
              <p:cNvPr id="472" name="Google Shape;472;p60"/>
              <p:cNvSpPr/>
              <p:nvPr/>
            </p:nvSpPr>
            <p:spPr>
              <a:xfrm>
                <a:off x="3250259" y="1229949"/>
                <a:ext cx="1294072" cy="3152199"/>
              </a:xfrm>
              <a:custGeom>
                <a:rect b="b" l="l" r="r" t="t"/>
                <a:pathLst>
                  <a:path extrusionOk="0" h="19962" w="8195">
                    <a:moveTo>
                      <a:pt x="6545" y="0"/>
                    </a:moveTo>
                    <a:cubicBezTo>
                      <a:pt x="5745" y="0"/>
                      <a:pt x="5092" y="654"/>
                      <a:pt x="5092" y="1457"/>
                    </a:cubicBezTo>
                    <a:lnTo>
                      <a:pt x="5092" y="1525"/>
                    </a:lnTo>
                    <a:cubicBezTo>
                      <a:pt x="4875" y="1457"/>
                      <a:pt x="4650" y="1424"/>
                      <a:pt x="4426" y="1424"/>
                    </a:cubicBezTo>
                    <a:cubicBezTo>
                      <a:pt x="3849" y="1424"/>
                      <a:pt x="3276" y="1646"/>
                      <a:pt x="2845" y="2068"/>
                    </a:cubicBezTo>
                    <a:cubicBezTo>
                      <a:pt x="2750" y="2179"/>
                      <a:pt x="2655" y="2286"/>
                      <a:pt x="2574" y="2407"/>
                    </a:cubicBezTo>
                    <a:cubicBezTo>
                      <a:pt x="2437" y="2600"/>
                      <a:pt x="2355" y="2789"/>
                      <a:pt x="2300" y="3008"/>
                    </a:cubicBezTo>
                    <a:cubicBezTo>
                      <a:pt x="2247" y="3185"/>
                      <a:pt x="2218" y="3361"/>
                      <a:pt x="2205" y="3550"/>
                    </a:cubicBezTo>
                    <a:cubicBezTo>
                      <a:pt x="1810" y="3701"/>
                      <a:pt x="1444" y="3932"/>
                      <a:pt x="1143" y="4233"/>
                    </a:cubicBezTo>
                    <a:cubicBezTo>
                      <a:pt x="627" y="4749"/>
                      <a:pt x="314" y="5428"/>
                      <a:pt x="275" y="6150"/>
                    </a:cubicBezTo>
                    <a:cubicBezTo>
                      <a:pt x="219" y="6790"/>
                      <a:pt x="382" y="7430"/>
                      <a:pt x="722" y="7959"/>
                    </a:cubicBezTo>
                    <a:cubicBezTo>
                      <a:pt x="601" y="8109"/>
                      <a:pt x="490" y="8260"/>
                      <a:pt x="396" y="8410"/>
                    </a:cubicBezTo>
                    <a:cubicBezTo>
                      <a:pt x="258" y="8629"/>
                      <a:pt x="151" y="8857"/>
                      <a:pt x="95" y="9119"/>
                    </a:cubicBezTo>
                    <a:cubicBezTo>
                      <a:pt x="30" y="9377"/>
                      <a:pt x="0" y="9648"/>
                      <a:pt x="0" y="9919"/>
                    </a:cubicBezTo>
                    <a:cubicBezTo>
                      <a:pt x="0" y="10751"/>
                      <a:pt x="327" y="11525"/>
                      <a:pt x="912" y="12097"/>
                    </a:cubicBezTo>
                    <a:cubicBezTo>
                      <a:pt x="791" y="12329"/>
                      <a:pt x="722" y="12587"/>
                      <a:pt x="696" y="12858"/>
                    </a:cubicBezTo>
                    <a:cubicBezTo>
                      <a:pt x="683" y="13008"/>
                      <a:pt x="667" y="13158"/>
                      <a:pt x="667" y="13309"/>
                    </a:cubicBezTo>
                    <a:cubicBezTo>
                      <a:pt x="667" y="14559"/>
                      <a:pt x="1431" y="15676"/>
                      <a:pt x="2600" y="16111"/>
                    </a:cubicBezTo>
                    <a:cubicBezTo>
                      <a:pt x="2626" y="17254"/>
                      <a:pt x="3541" y="18181"/>
                      <a:pt x="4667" y="18246"/>
                    </a:cubicBezTo>
                    <a:cubicBezTo>
                      <a:pt x="4684" y="18263"/>
                      <a:pt x="4684" y="18263"/>
                      <a:pt x="4697" y="18263"/>
                    </a:cubicBezTo>
                    <a:cubicBezTo>
                      <a:pt x="4778" y="18276"/>
                      <a:pt x="4847" y="18276"/>
                      <a:pt x="4929" y="18276"/>
                    </a:cubicBezTo>
                    <a:lnTo>
                      <a:pt x="5092" y="18276"/>
                    </a:lnTo>
                    <a:lnTo>
                      <a:pt x="5092" y="18491"/>
                    </a:lnTo>
                    <a:cubicBezTo>
                      <a:pt x="5092" y="19308"/>
                      <a:pt x="5745" y="19961"/>
                      <a:pt x="6545" y="19961"/>
                    </a:cubicBezTo>
                    <a:cubicBezTo>
                      <a:pt x="7362" y="19961"/>
                      <a:pt x="8015" y="19308"/>
                      <a:pt x="8015" y="18491"/>
                    </a:cubicBezTo>
                    <a:lnTo>
                      <a:pt x="8015" y="13309"/>
                    </a:lnTo>
                    <a:lnTo>
                      <a:pt x="8015" y="13295"/>
                    </a:lnTo>
                    <a:cubicBezTo>
                      <a:pt x="8126" y="13077"/>
                      <a:pt x="8194" y="12832"/>
                      <a:pt x="8194" y="12587"/>
                    </a:cubicBezTo>
                    <a:cubicBezTo>
                      <a:pt x="8194" y="12166"/>
                      <a:pt x="7554" y="11783"/>
                      <a:pt x="7280" y="11499"/>
                    </a:cubicBezTo>
                    <a:lnTo>
                      <a:pt x="7757" y="10859"/>
                    </a:lnTo>
                    <a:cubicBezTo>
                      <a:pt x="7920" y="10614"/>
                      <a:pt x="8015" y="10314"/>
                      <a:pt x="8015" y="10000"/>
                    </a:cubicBezTo>
                    <a:lnTo>
                      <a:pt x="8015" y="1457"/>
                    </a:lnTo>
                    <a:cubicBezTo>
                      <a:pt x="8015" y="654"/>
                      <a:pt x="7362" y="0"/>
                      <a:pt x="6545" y="0"/>
                    </a:cubicBezTo>
                    <a:close/>
                  </a:path>
                </a:pathLst>
              </a:custGeom>
              <a:solidFill>
                <a:srgbClr val="9CE4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60"/>
              <p:cNvSpPr/>
              <p:nvPr/>
            </p:nvSpPr>
            <p:spPr>
              <a:xfrm>
                <a:off x="3199901" y="1168350"/>
                <a:ext cx="1344384" cy="3275769"/>
              </a:xfrm>
              <a:custGeom>
                <a:rect b="b" l="l" r="r" t="t"/>
                <a:pathLst>
                  <a:path extrusionOk="0" h="22441" w="9210">
                    <a:moveTo>
                      <a:pt x="7361" y="585"/>
                    </a:moveTo>
                    <a:cubicBezTo>
                      <a:pt x="7946" y="585"/>
                      <a:pt x="8423" y="1062"/>
                      <a:pt x="8423" y="1647"/>
                    </a:cubicBezTo>
                    <a:lnTo>
                      <a:pt x="8423" y="11238"/>
                    </a:lnTo>
                    <a:cubicBezTo>
                      <a:pt x="8423" y="11865"/>
                      <a:pt x="7920" y="12381"/>
                      <a:pt x="7280" y="12381"/>
                    </a:cubicBezTo>
                    <a:cubicBezTo>
                      <a:pt x="6653" y="12381"/>
                      <a:pt x="6137" y="11865"/>
                      <a:pt x="6137" y="11238"/>
                    </a:cubicBezTo>
                    <a:lnTo>
                      <a:pt x="6137" y="10314"/>
                    </a:lnTo>
                    <a:cubicBezTo>
                      <a:pt x="6803" y="10193"/>
                      <a:pt x="7361" y="9687"/>
                      <a:pt x="7511" y="8982"/>
                    </a:cubicBezTo>
                    <a:cubicBezTo>
                      <a:pt x="7551" y="8831"/>
                      <a:pt x="7443" y="8668"/>
                      <a:pt x="7293" y="8642"/>
                    </a:cubicBezTo>
                    <a:cubicBezTo>
                      <a:pt x="7266" y="8635"/>
                      <a:pt x="7240" y="8632"/>
                      <a:pt x="7215" y="8632"/>
                    </a:cubicBezTo>
                    <a:cubicBezTo>
                      <a:pt x="7084" y="8632"/>
                      <a:pt x="6973" y="8721"/>
                      <a:pt x="6940" y="8858"/>
                    </a:cubicBezTo>
                    <a:cubicBezTo>
                      <a:pt x="6822" y="9399"/>
                      <a:pt x="6348" y="9757"/>
                      <a:pt x="5820" y="9757"/>
                    </a:cubicBezTo>
                    <a:cubicBezTo>
                      <a:pt x="5736" y="9757"/>
                      <a:pt x="5650" y="9748"/>
                      <a:pt x="5565" y="9729"/>
                    </a:cubicBezTo>
                    <a:lnTo>
                      <a:pt x="5470" y="9729"/>
                    </a:lnTo>
                    <a:cubicBezTo>
                      <a:pt x="4654" y="9566"/>
                      <a:pt x="4027" y="8844"/>
                      <a:pt x="4027" y="7989"/>
                    </a:cubicBezTo>
                    <a:cubicBezTo>
                      <a:pt x="4027" y="7061"/>
                      <a:pt x="4735" y="6300"/>
                      <a:pt x="5634" y="6219"/>
                    </a:cubicBezTo>
                    <a:lnTo>
                      <a:pt x="5634" y="6313"/>
                    </a:lnTo>
                    <a:cubicBezTo>
                      <a:pt x="5634" y="7198"/>
                      <a:pt x="6339" y="7907"/>
                      <a:pt x="7224" y="7907"/>
                    </a:cubicBezTo>
                    <a:cubicBezTo>
                      <a:pt x="7387" y="7907"/>
                      <a:pt x="7524" y="7783"/>
                      <a:pt x="7524" y="7620"/>
                    </a:cubicBezTo>
                    <a:cubicBezTo>
                      <a:pt x="7524" y="7456"/>
                      <a:pt x="7387" y="7319"/>
                      <a:pt x="7224" y="7319"/>
                    </a:cubicBezTo>
                    <a:cubicBezTo>
                      <a:pt x="6666" y="7319"/>
                      <a:pt x="6218" y="6872"/>
                      <a:pt x="6218" y="6313"/>
                    </a:cubicBezTo>
                    <a:cubicBezTo>
                      <a:pt x="6218" y="5755"/>
                      <a:pt x="6666" y="5308"/>
                      <a:pt x="7224" y="5308"/>
                    </a:cubicBezTo>
                    <a:cubicBezTo>
                      <a:pt x="7387" y="5308"/>
                      <a:pt x="7524" y="5170"/>
                      <a:pt x="7524" y="5007"/>
                    </a:cubicBezTo>
                    <a:cubicBezTo>
                      <a:pt x="7524" y="4844"/>
                      <a:pt x="7387" y="4707"/>
                      <a:pt x="7224" y="4707"/>
                    </a:cubicBezTo>
                    <a:cubicBezTo>
                      <a:pt x="6597" y="4707"/>
                      <a:pt x="6042" y="5089"/>
                      <a:pt x="5781" y="5621"/>
                    </a:cubicBezTo>
                    <a:cubicBezTo>
                      <a:pt x="4491" y="5634"/>
                      <a:pt x="3442" y="6682"/>
                      <a:pt x="3442" y="7989"/>
                    </a:cubicBezTo>
                    <a:cubicBezTo>
                      <a:pt x="3442" y="9197"/>
                      <a:pt x="4366" y="10206"/>
                      <a:pt x="5552" y="10340"/>
                    </a:cubicBezTo>
                    <a:lnTo>
                      <a:pt x="5552" y="11238"/>
                    </a:lnTo>
                    <a:cubicBezTo>
                      <a:pt x="5552" y="12192"/>
                      <a:pt x="6326" y="12969"/>
                      <a:pt x="7280" y="12969"/>
                    </a:cubicBezTo>
                    <a:lnTo>
                      <a:pt x="7456" y="12969"/>
                    </a:lnTo>
                    <a:cubicBezTo>
                      <a:pt x="8096" y="12969"/>
                      <a:pt x="8612" y="13498"/>
                      <a:pt x="8612" y="14138"/>
                    </a:cubicBezTo>
                    <a:cubicBezTo>
                      <a:pt x="8612" y="14791"/>
                      <a:pt x="8096" y="15307"/>
                      <a:pt x="7456" y="15307"/>
                    </a:cubicBezTo>
                    <a:cubicBezTo>
                      <a:pt x="7293" y="15307"/>
                      <a:pt x="7155" y="15445"/>
                      <a:pt x="7155" y="15608"/>
                    </a:cubicBezTo>
                    <a:cubicBezTo>
                      <a:pt x="7155" y="15771"/>
                      <a:pt x="7293" y="15892"/>
                      <a:pt x="7456" y="15892"/>
                    </a:cubicBezTo>
                    <a:cubicBezTo>
                      <a:pt x="7809" y="15892"/>
                      <a:pt x="8148" y="15784"/>
                      <a:pt x="8423" y="15595"/>
                    </a:cubicBezTo>
                    <a:lnTo>
                      <a:pt x="8423" y="16274"/>
                    </a:lnTo>
                    <a:cubicBezTo>
                      <a:pt x="8423" y="16901"/>
                      <a:pt x="7920" y="17417"/>
                      <a:pt x="7280" y="17417"/>
                    </a:cubicBezTo>
                    <a:cubicBezTo>
                      <a:pt x="7074" y="17417"/>
                      <a:pt x="6884" y="17362"/>
                      <a:pt x="6721" y="17267"/>
                    </a:cubicBezTo>
                    <a:cubicBezTo>
                      <a:pt x="6695" y="17241"/>
                      <a:pt x="6666" y="17228"/>
                      <a:pt x="6639" y="17215"/>
                    </a:cubicBezTo>
                    <a:cubicBezTo>
                      <a:pt x="6339" y="17009"/>
                      <a:pt x="6137" y="16656"/>
                      <a:pt x="6137" y="16274"/>
                    </a:cubicBezTo>
                    <a:lnTo>
                      <a:pt x="6137" y="15036"/>
                    </a:lnTo>
                    <a:cubicBezTo>
                      <a:pt x="6137" y="14873"/>
                      <a:pt x="6012" y="14736"/>
                      <a:pt x="5849" y="14736"/>
                    </a:cubicBezTo>
                    <a:cubicBezTo>
                      <a:pt x="5686" y="14736"/>
                      <a:pt x="5552" y="14873"/>
                      <a:pt x="5552" y="15036"/>
                    </a:cubicBezTo>
                    <a:lnTo>
                      <a:pt x="5552" y="16274"/>
                    </a:lnTo>
                    <a:cubicBezTo>
                      <a:pt x="5552" y="16562"/>
                      <a:pt x="5634" y="16846"/>
                      <a:pt x="5754" y="17091"/>
                    </a:cubicBezTo>
                    <a:cubicBezTo>
                      <a:pt x="5604" y="17104"/>
                      <a:pt x="5470" y="17133"/>
                      <a:pt x="5320" y="17198"/>
                    </a:cubicBezTo>
                    <a:cubicBezTo>
                      <a:pt x="4899" y="17362"/>
                      <a:pt x="4556" y="17688"/>
                      <a:pt x="4379" y="18113"/>
                    </a:cubicBezTo>
                    <a:cubicBezTo>
                      <a:pt x="4311" y="18260"/>
                      <a:pt x="4379" y="18423"/>
                      <a:pt x="4530" y="18492"/>
                    </a:cubicBezTo>
                    <a:cubicBezTo>
                      <a:pt x="4572" y="18505"/>
                      <a:pt x="4611" y="18521"/>
                      <a:pt x="4654" y="18521"/>
                    </a:cubicBezTo>
                    <a:cubicBezTo>
                      <a:pt x="4762" y="18521"/>
                      <a:pt x="4869" y="18452"/>
                      <a:pt x="4912" y="18341"/>
                    </a:cubicBezTo>
                    <a:cubicBezTo>
                      <a:pt x="5033" y="18070"/>
                      <a:pt x="5265" y="17852"/>
                      <a:pt x="5536" y="17744"/>
                    </a:cubicBezTo>
                    <a:cubicBezTo>
                      <a:pt x="5673" y="17690"/>
                      <a:pt x="5812" y="17663"/>
                      <a:pt x="5952" y="17663"/>
                    </a:cubicBezTo>
                    <a:cubicBezTo>
                      <a:pt x="6092" y="17663"/>
                      <a:pt x="6231" y="17690"/>
                      <a:pt x="6368" y="17744"/>
                    </a:cubicBezTo>
                    <a:cubicBezTo>
                      <a:pt x="6626" y="17907"/>
                      <a:pt x="6953" y="18002"/>
                      <a:pt x="7280" y="18002"/>
                    </a:cubicBezTo>
                    <a:cubicBezTo>
                      <a:pt x="7727" y="18002"/>
                      <a:pt x="8122" y="17839"/>
                      <a:pt x="8423" y="17567"/>
                    </a:cubicBezTo>
                    <a:lnTo>
                      <a:pt x="8423" y="20791"/>
                    </a:lnTo>
                    <a:cubicBezTo>
                      <a:pt x="8423" y="21379"/>
                      <a:pt x="7946" y="21852"/>
                      <a:pt x="7361" y="21852"/>
                    </a:cubicBezTo>
                    <a:cubicBezTo>
                      <a:pt x="6777" y="21852"/>
                      <a:pt x="6300" y="21379"/>
                      <a:pt x="6300" y="20791"/>
                    </a:cubicBezTo>
                    <a:lnTo>
                      <a:pt x="6300" y="20356"/>
                    </a:lnTo>
                    <a:cubicBezTo>
                      <a:pt x="6790" y="20112"/>
                      <a:pt x="7155" y="19648"/>
                      <a:pt x="7237" y="19076"/>
                    </a:cubicBezTo>
                    <a:cubicBezTo>
                      <a:pt x="7266" y="18913"/>
                      <a:pt x="7142" y="18766"/>
                      <a:pt x="6992" y="18737"/>
                    </a:cubicBezTo>
                    <a:cubicBezTo>
                      <a:pt x="6977" y="18734"/>
                      <a:pt x="6962" y="18733"/>
                      <a:pt x="6947" y="18733"/>
                    </a:cubicBezTo>
                    <a:cubicBezTo>
                      <a:pt x="6802" y="18733"/>
                      <a:pt x="6676" y="18845"/>
                      <a:pt x="6653" y="18982"/>
                    </a:cubicBezTo>
                    <a:cubicBezTo>
                      <a:pt x="6597" y="19377"/>
                      <a:pt x="6352" y="19690"/>
                      <a:pt x="6012" y="19854"/>
                    </a:cubicBezTo>
                    <a:cubicBezTo>
                      <a:pt x="5986" y="19854"/>
                      <a:pt x="5960" y="19854"/>
                      <a:pt x="5931" y="19867"/>
                    </a:cubicBezTo>
                    <a:cubicBezTo>
                      <a:pt x="5754" y="19909"/>
                      <a:pt x="5578" y="19935"/>
                      <a:pt x="5402" y="19935"/>
                    </a:cubicBezTo>
                    <a:cubicBezTo>
                      <a:pt x="4474" y="19935"/>
                      <a:pt x="3700" y="19269"/>
                      <a:pt x="3537" y="18384"/>
                    </a:cubicBezTo>
                    <a:cubicBezTo>
                      <a:pt x="3563" y="18328"/>
                      <a:pt x="3563" y="18276"/>
                      <a:pt x="3550" y="18221"/>
                    </a:cubicBezTo>
                    <a:cubicBezTo>
                      <a:pt x="3537" y="18165"/>
                      <a:pt x="3524" y="18113"/>
                      <a:pt x="3511" y="18044"/>
                    </a:cubicBezTo>
                    <a:lnTo>
                      <a:pt x="3511" y="17920"/>
                    </a:lnTo>
                    <a:cubicBezTo>
                      <a:pt x="3524" y="17881"/>
                      <a:pt x="3511" y="17839"/>
                      <a:pt x="3494" y="17799"/>
                    </a:cubicBezTo>
                    <a:cubicBezTo>
                      <a:pt x="3511" y="17104"/>
                      <a:pt x="3971" y="16464"/>
                      <a:pt x="4680" y="16287"/>
                    </a:cubicBezTo>
                    <a:cubicBezTo>
                      <a:pt x="4843" y="16248"/>
                      <a:pt x="4938" y="16085"/>
                      <a:pt x="4899" y="15935"/>
                    </a:cubicBezTo>
                    <a:cubicBezTo>
                      <a:pt x="4863" y="15796"/>
                      <a:pt x="4740" y="15707"/>
                      <a:pt x="4604" y="15707"/>
                    </a:cubicBezTo>
                    <a:cubicBezTo>
                      <a:pt x="4579" y="15707"/>
                      <a:pt x="4555" y="15710"/>
                      <a:pt x="4530" y="15716"/>
                    </a:cubicBezTo>
                    <a:cubicBezTo>
                      <a:pt x="3674" y="15948"/>
                      <a:pt x="3073" y="16656"/>
                      <a:pt x="2939" y="17473"/>
                    </a:cubicBezTo>
                    <a:cubicBezTo>
                      <a:pt x="1973" y="17022"/>
                      <a:pt x="1346" y="16055"/>
                      <a:pt x="1346" y="14955"/>
                    </a:cubicBezTo>
                    <a:lnTo>
                      <a:pt x="1346" y="14749"/>
                    </a:lnTo>
                    <a:cubicBezTo>
                      <a:pt x="1372" y="14710"/>
                      <a:pt x="1372" y="14667"/>
                      <a:pt x="1372" y="14628"/>
                    </a:cubicBezTo>
                    <a:lnTo>
                      <a:pt x="1372" y="14520"/>
                    </a:lnTo>
                    <a:cubicBezTo>
                      <a:pt x="1414" y="14275"/>
                      <a:pt x="1483" y="14031"/>
                      <a:pt x="1590" y="13799"/>
                    </a:cubicBezTo>
                    <a:cubicBezTo>
                      <a:pt x="1862" y="13335"/>
                      <a:pt x="2368" y="13021"/>
                      <a:pt x="2939" y="13008"/>
                    </a:cubicBezTo>
                    <a:cubicBezTo>
                      <a:pt x="3103" y="13008"/>
                      <a:pt x="3223" y="12871"/>
                      <a:pt x="3223" y="12724"/>
                    </a:cubicBezTo>
                    <a:cubicBezTo>
                      <a:pt x="3223" y="12561"/>
                      <a:pt x="3086" y="12424"/>
                      <a:pt x="2923" y="12424"/>
                    </a:cubicBezTo>
                    <a:cubicBezTo>
                      <a:pt x="2325" y="12437"/>
                      <a:pt x="1767" y="12695"/>
                      <a:pt x="1388" y="13103"/>
                    </a:cubicBezTo>
                    <a:cubicBezTo>
                      <a:pt x="869" y="12587"/>
                      <a:pt x="585" y="11891"/>
                      <a:pt x="585" y="11157"/>
                    </a:cubicBezTo>
                    <a:cubicBezTo>
                      <a:pt x="585" y="10967"/>
                      <a:pt x="611" y="10778"/>
                      <a:pt x="637" y="10601"/>
                    </a:cubicBezTo>
                    <a:cubicBezTo>
                      <a:pt x="666" y="10559"/>
                      <a:pt x="666" y="10533"/>
                      <a:pt x="679" y="10490"/>
                    </a:cubicBezTo>
                    <a:cubicBezTo>
                      <a:pt x="679" y="10464"/>
                      <a:pt x="679" y="10438"/>
                      <a:pt x="692" y="10409"/>
                    </a:cubicBezTo>
                    <a:cubicBezTo>
                      <a:pt x="748" y="10177"/>
                      <a:pt x="843" y="9961"/>
                      <a:pt x="950" y="9756"/>
                    </a:cubicBezTo>
                    <a:cubicBezTo>
                      <a:pt x="1243" y="9354"/>
                      <a:pt x="1734" y="9092"/>
                      <a:pt x="2254" y="9092"/>
                    </a:cubicBezTo>
                    <a:cubicBezTo>
                      <a:pt x="2313" y="9092"/>
                      <a:pt x="2373" y="9095"/>
                      <a:pt x="2433" y="9102"/>
                    </a:cubicBezTo>
                    <a:cubicBezTo>
                      <a:pt x="2442" y="9103"/>
                      <a:pt x="2451" y="9104"/>
                      <a:pt x="2460" y="9104"/>
                    </a:cubicBezTo>
                    <a:cubicBezTo>
                      <a:pt x="2612" y="9104"/>
                      <a:pt x="2747" y="8999"/>
                      <a:pt x="2760" y="8844"/>
                    </a:cubicBezTo>
                    <a:cubicBezTo>
                      <a:pt x="2789" y="8681"/>
                      <a:pt x="2665" y="8544"/>
                      <a:pt x="2515" y="8518"/>
                    </a:cubicBezTo>
                    <a:cubicBezTo>
                      <a:pt x="2434" y="8510"/>
                      <a:pt x="2355" y="8507"/>
                      <a:pt x="2276" y="8507"/>
                    </a:cubicBezTo>
                    <a:cubicBezTo>
                      <a:pt x="1944" y="8507"/>
                      <a:pt x="1631" y="8573"/>
                      <a:pt x="1346" y="8694"/>
                    </a:cubicBezTo>
                    <a:cubicBezTo>
                      <a:pt x="624" y="7607"/>
                      <a:pt x="761" y="6124"/>
                      <a:pt x="1698" y="5183"/>
                    </a:cubicBezTo>
                    <a:cubicBezTo>
                      <a:pt x="1960" y="4925"/>
                      <a:pt x="2270" y="4723"/>
                      <a:pt x="2596" y="4586"/>
                    </a:cubicBezTo>
                    <a:cubicBezTo>
                      <a:pt x="2720" y="4968"/>
                      <a:pt x="2952" y="5321"/>
                      <a:pt x="3266" y="5592"/>
                    </a:cubicBezTo>
                    <a:cubicBezTo>
                      <a:pt x="3318" y="5634"/>
                      <a:pt x="3387" y="5660"/>
                      <a:pt x="3455" y="5660"/>
                    </a:cubicBezTo>
                    <a:cubicBezTo>
                      <a:pt x="3537" y="5660"/>
                      <a:pt x="3619" y="5621"/>
                      <a:pt x="3674" y="5553"/>
                    </a:cubicBezTo>
                    <a:cubicBezTo>
                      <a:pt x="3782" y="5428"/>
                      <a:pt x="3769" y="5252"/>
                      <a:pt x="3645" y="5144"/>
                    </a:cubicBezTo>
                    <a:cubicBezTo>
                      <a:pt x="3155" y="4723"/>
                      <a:pt x="2992" y="4070"/>
                      <a:pt x="3168" y="3482"/>
                    </a:cubicBezTo>
                    <a:cubicBezTo>
                      <a:pt x="3210" y="3335"/>
                      <a:pt x="3279" y="3198"/>
                      <a:pt x="3374" y="3061"/>
                    </a:cubicBezTo>
                    <a:cubicBezTo>
                      <a:pt x="3400" y="3008"/>
                      <a:pt x="3442" y="2953"/>
                      <a:pt x="3481" y="2910"/>
                    </a:cubicBezTo>
                    <a:cubicBezTo>
                      <a:pt x="3494" y="2884"/>
                      <a:pt x="3511" y="2871"/>
                      <a:pt x="3524" y="2858"/>
                    </a:cubicBezTo>
                    <a:cubicBezTo>
                      <a:pt x="3550" y="2816"/>
                      <a:pt x="3592" y="2777"/>
                      <a:pt x="3619" y="2734"/>
                    </a:cubicBezTo>
                    <a:cubicBezTo>
                      <a:pt x="3988" y="2376"/>
                      <a:pt x="4475" y="2189"/>
                      <a:pt x="4968" y="2189"/>
                    </a:cubicBezTo>
                    <a:cubicBezTo>
                      <a:pt x="5220" y="2189"/>
                      <a:pt x="5475" y="2238"/>
                      <a:pt x="5715" y="2339"/>
                    </a:cubicBezTo>
                    <a:lnTo>
                      <a:pt x="5715" y="3253"/>
                    </a:lnTo>
                    <a:cubicBezTo>
                      <a:pt x="5715" y="3417"/>
                      <a:pt x="5849" y="3551"/>
                      <a:pt x="6012" y="3551"/>
                    </a:cubicBezTo>
                    <a:cubicBezTo>
                      <a:pt x="6176" y="3551"/>
                      <a:pt x="6300" y="3417"/>
                      <a:pt x="6300" y="3253"/>
                    </a:cubicBezTo>
                    <a:lnTo>
                      <a:pt x="6300" y="2163"/>
                    </a:lnTo>
                    <a:lnTo>
                      <a:pt x="6300" y="1865"/>
                    </a:lnTo>
                    <a:lnTo>
                      <a:pt x="6300" y="1647"/>
                    </a:lnTo>
                    <a:cubicBezTo>
                      <a:pt x="6300" y="1062"/>
                      <a:pt x="6777" y="585"/>
                      <a:pt x="7361" y="585"/>
                    </a:cubicBezTo>
                    <a:close/>
                    <a:moveTo>
                      <a:pt x="7361" y="1"/>
                    </a:moveTo>
                    <a:cubicBezTo>
                      <a:pt x="6463" y="1"/>
                      <a:pt x="5715" y="735"/>
                      <a:pt x="5715" y="1647"/>
                    </a:cubicBezTo>
                    <a:lnTo>
                      <a:pt x="5715" y="1715"/>
                    </a:lnTo>
                    <a:cubicBezTo>
                      <a:pt x="5469" y="1638"/>
                      <a:pt x="5215" y="1600"/>
                      <a:pt x="4962" y="1600"/>
                    </a:cubicBezTo>
                    <a:cubicBezTo>
                      <a:pt x="4317" y="1600"/>
                      <a:pt x="3679" y="1847"/>
                      <a:pt x="3210" y="2326"/>
                    </a:cubicBezTo>
                    <a:cubicBezTo>
                      <a:pt x="3086" y="2450"/>
                      <a:pt x="2978" y="2571"/>
                      <a:pt x="2897" y="2708"/>
                    </a:cubicBezTo>
                    <a:cubicBezTo>
                      <a:pt x="2747" y="2910"/>
                      <a:pt x="2652" y="3142"/>
                      <a:pt x="2583" y="3374"/>
                    </a:cubicBezTo>
                    <a:cubicBezTo>
                      <a:pt x="2531" y="3580"/>
                      <a:pt x="2489" y="3782"/>
                      <a:pt x="2489" y="3988"/>
                    </a:cubicBezTo>
                    <a:cubicBezTo>
                      <a:pt x="2041" y="4165"/>
                      <a:pt x="1633" y="4423"/>
                      <a:pt x="1290" y="4762"/>
                    </a:cubicBezTo>
                    <a:cubicBezTo>
                      <a:pt x="705" y="5334"/>
                      <a:pt x="366" y="6111"/>
                      <a:pt x="310" y="6911"/>
                    </a:cubicBezTo>
                    <a:cubicBezTo>
                      <a:pt x="258" y="7633"/>
                      <a:pt x="434" y="8342"/>
                      <a:pt x="816" y="8952"/>
                    </a:cubicBezTo>
                    <a:cubicBezTo>
                      <a:pt x="679" y="9116"/>
                      <a:pt x="555" y="9279"/>
                      <a:pt x="447" y="9458"/>
                    </a:cubicBezTo>
                    <a:cubicBezTo>
                      <a:pt x="297" y="9687"/>
                      <a:pt x="176" y="9961"/>
                      <a:pt x="121" y="10259"/>
                    </a:cubicBezTo>
                    <a:cubicBezTo>
                      <a:pt x="39" y="10546"/>
                      <a:pt x="0" y="10846"/>
                      <a:pt x="0" y="11157"/>
                    </a:cubicBezTo>
                    <a:cubicBezTo>
                      <a:pt x="0" y="12084"/>
                      <a:pt x="379" y="12953"/>
                      <a:pt x="1032" y="13593"/>
                    </a:cubicBezTo>
                    <a:cubicBezTo>
                      <a:pt x="898" y="13851"/>
                      <a:pt x="816" y="14151"/>
                      <a:pt x="787" y="14465"/>
                    </a:cubicBezTo>
                    <a:cubicBezTo>
                      <a:pt x="774" y="14628"/>
                      <a:pt x="761" y="14791"/>
                      <a:pt x="761" y="14955"/>
                    </a:cubicBezTo>
                    <a:cubicBezTo>
                      <a:pt x="761" y="16369"/>
                      <a:pt x="1617" y="17607"/>
                      <a:pt x="2923" y="18113"/>
                    </a:cubicBezTo>
                    <a:cubicBezTo>
                      <a:pt x="2965" y="19390"/>
                      <a:pt x="3971" y="20438"/>
                      <a:pt x="5238" y="20520"/>
                    </a:cubicBezTo>
                    <a:cubicBezTo>
                      <a:pt x="5251" y="20520"/>
                      <a:pt x="5278" y="20520"/>
                      <a:pt x="5291" y="20533"/>
                    </a:cubicBezTo>
                    <a:cubicBezTo>
                      <a:pt x="5372" y="20533"/>
                      <a:pt x="5454" y="20546"/>
                      <a:pt x="5536" y="20546"/>
                    </a:cubicBezTo>
                    <a:cubicBezTo>
                      <a:pt x="5591" y="20546"/>
                      <a:pt x="5660" y="20546"/>
                      <a:pt x="5715" y="20533"/>
                    </a:cubicBezTo>
                    <a:lnTo>
                      <a:pt x="5715" y="20791"/>
                    </a:lnTo>
                    <a:cubicBezTo>
                      <a:pt x="5715" y="21705"/>
                      <a:pt x="6463" y="22440"/>
                      <a:pt x="7361" y="22440"/>
                    </a:cubicBezTo>
                    <a:cubicBezTo>
                      <a:pt x="8272" y="22440"/>
                      <a:pt x="9020" y="21705"/>
                      <a:pt x="9020" y="20791"/>
                    </a:cubicBezTo>
                    <a:lnTo>
                      <a:pt x="9020" y="14968"/>
                    </a:lnTo>
                    <a:cubicBezTo>
                      <a:pt x="9020" y="14955"/>
                      <a:pt x="9007" y="14955"/>
                      <a:pt x="9007" y="14942"/>
                    </a:cubicBezTo>
                    <a:cubicBezTo>
                      <a:pt x="9144" y="14697"/>
                      <a:pt x="9210" y="14422"/>
                      <a:pt x="9210" y="14138"/>
                    </a:cubicBezTo>
                    <a:cubicBezTo>
                      <a:pt x="9210" y="13498"/>
                      <a:pt x="8857" y="12927"/>
                      <a:pt x="8328" y="12626"/>
                    </a:cubicBezTo>
                    <a:cubicBezTo>
                      <a:pt x="8749" y="12300"/>
                      <a:pt x="9020" y="11797"/>
                      <a:pt x="9020" y="11238"/>
                    </a:cubicBezTo>
                    <a:lnTo>
                      <a:pt x="9020" y="1647"/>
                    </a:lnTo>
                    <a:cubicBezTo>
                      <a:pt x="9020" y="735"/>
                      <a:pt x="8272" y="1"/>
                      <a:pt x="7361" y="1"/>
                    </a:cubicBezTo>
                    <a:close/>
                  </a:path>
                </a:pathLst>
              </a:custGeom>
              <a:solidFill>
                <a:srgbClr val="64D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4" name="Google Shape;474;p60"/>
            <p:cNvGrpSpPr/>
            <p:nvPr/>
          </p:nvGrpSpPr>
          <p:grpSpPr>
            <a:xfrm>
              <a:off x="4613761" y="1168350"/>
              <a:ext cx="1343070" cy="3275769"/>
              <a:chOff x="4613761" y="1168350"/>
              <a:chExt cx="1343070" cy="3275769"/>
            </a:xfrm>
          </p:grpSpPr>
          <p:sp>
            <p:nvSpPr>
              <p:cNvPr id="475" name="Google Shape;475;p60"/>
              <p:cNvSpPr/>
              <p:nvPr/>
            </p:nvSpPr>
            <p:spPr>
              <a:xfrm>
                <a:off x="4633905" y="1229876"/>
                <a:ext cx="1293926" cy="3153048"/>
              </a:xfrm>
              <a:custGeom>
                <a:rect b="b" l="l" r="r" t="t"/>
                <a:pathLst>
                  <a:path extrusionOk="0" h="19962" w="8192">
                    <a:moveTo>
                      <a:pt x="1647" y="0"/>
                    </a:moveTo>
                    <a:cubicBezTo>
                      <a:pt x="830" y="0"/>
                      <a:pt x="177" y="654"/>
                      <a:pt x="177" y="1457"/>
                    </a:cubicBezTo>
                    <a:lnTo>
                      <a:pt x="177" y="10000"/>
                    </a:lnTo>
                    <a:cubicBezTo>
                      <a:pt x="177" y="10314"/>
                      <a:pt x="272" y="10614"/>
                      <a:pt x="435" y="10859"/>
                    </a:cubicBezTo>
                    <a:lnTo>
                      <a:pt x="873" y="11499"/>
                    </a:lnTo>
                    <a:cubicBezTo>
                      <a:pt x="599" y="11783"/>
                      <a:pt x="1" y="12166"/>
                      <a:pt x="1" y="12587"/>
                    </a:cubicBezTo>
                    <a:cubicBezTo>
                      <a:pt x="1" y="12832"/>
                      <a:pt x="70" y="13077"/>
                      <a:pt x="177" y="13295"/>
                    </a:cubicBezTo>
                    <a:lnTo>
                      <a:pt x="177" y="13309"/>
                    </a:lnTo>
                    <a:lnTo>
                      <a:pt x="177" y="18491"/>
                    </a:lnTo>
                    <a:cubicBezTo>
                      <a:pt x="177" y="19308"/>
                      <a:pt x="830" y="19961"/>
                      <a:pt x="1647" y="19961"/>
                    </a:cubicBezTo>
                    <a:cubicBezTo>
                      <a:pt x="2450" y="19961"/>
                      <a:pt x="3104" y="19308"/>
                      <a:pt x="3104" y="18491"/>
                    </a:cubicBezTo>
                    <a:lnTo>
                      <a:pt x="3104" y="18276"/>
                    </a:lnTo>
                    <a:lnTo>
                      <a:pt x="3267" y="18276"/>
                    </a:lnTo>
                    <a:cubicBezTo>
                      <a:pt x="3348" y="18276"/>
                      <a:pt x="3417" y="18276"/>
                      <a:pt x="3486" y="18263"/>
                    </a:cubicBezTo>
                    <a:cubicBezTo>
                      <a:pt x="3499" y="18263"/>
                      <a:pt x="3512" y="18263"/>
                      <a:pt x="3525" y="18246"/>
                    </a:cubicBezTo>
                    <a:cubicBezTo>
                      <a:pt x="4655" y="18181"/>
                      <a:pt x="5566" y="17254"/>
                      <a:pt x="5595" y="16111"/>
                    </a:cubicBezTo>
                    <a:cubicBezTo>
                      <a:pt x="6751" y="15676"/>
                      <a:pt x="7525" y="14559"/>
                      <a:pt x="7525" y="13309"/>
                    </a:cubicBezTo>
                    <a:cubicBezTo>
                      <a:pt x="7525" y="13158"/>
                      <a:pt x="7512" y="13008"/>
                      <a:pt x="7486" y="12858"/>
                    </a:cubicBezTo>
                    <a:cubicBezTo>
                      <a:pt x="7473" y="12587"/>
                      <a:pt x="7392" y="12329"/>
                      <a:pt x="7267" y="12097"/>
                    </a:cubicBezTo>
                    <a:cubicBezTo>
                      <a:pt x="7865" y="11525"/>
                      <a:pt x="8192" y="10751"/>
                      <a:pt x="8192" y="9919"/>
                    </a:cubicBezTo>
                    <a:cubicBezTo>
                      <a:pt x="8192" y="9648"/>
                      <a:pt x="8166" y="9377"/>
                      <a:pt x="8084" y="9119"/>
                    </a:cubicBezTo>
                    <a:cubicBezTo>
                      <a:pt x="8045" y="8857"/>
                      <a:pt x="7934" y="8629"/>
                      <a:pt x="7800" y="8410"/>
                    </a:cubicBezTo>
                    <a:cubicBezTo>
                      <a:pt x="7702" y="8260"/>
                      <a:pt x="7594" y="8109"/>
                      <a:pt x="7473" y="7959"/>
                    </a:cubicBezTo>
                    <a:cubicBezTo>
                      <a:pt x="7813" y="7430"/>
                      <a:pt x="7976" y="6790"/>
                      <a:pt x="7921" y="6150"/>
                    </a:cubicBezTo>
                    <a:cubicBezTo>
                      <a:pt x="7865" y="5428"/>
                      <a:pt x="7568" y="4749"/>
                      <a:pt x="7049" y="4233"/>
                    </a:cubicBezTo>
                    <a:cubicBezTo>
                      <a:pt x="6751" y="3932"/>
                      <a:pt x="6382" y="3701"/>
                      <a:pt x="5987" y="3550"/>
                    </a:cubicBezTo>
                    <a:cubicBezTo>
                      <a:pt x="5974" y="3361"/>
                      <a:pt x="5948" y="3185"/>
                      <a:pt x="5893" y="3008"/>
                    </a:cubicBezTo>
                    <a:cubicBezTo>
                      <a:pt x="5840" y="2789"/>
                      <a:pt x="5742" y="2600"/>
                      <a:pt x="5621" y="2407"/>
                    </a:cubicBezTo>
                    <a:cubicBezTo>
                      <a:pt x="5540" y="2286"/>
                      <a:pt x="5445" y="2179"/>
                      <a:pt x="5334" y="2068"/>
                    </a:cubicBezTo>
                    <a:cubicBezTo>
                      <a:pt x="4913" y="1646"/>
                      <a:pt x="4344" y="1424"/>
                      <a:pt x="3768" y="1424"/>
                    </a:cubicBezTo>
                    <a:cubicBezTo>
                      <a:pt x="3545" y="1424"/>
                      <a:pt x="3321" y="1457"/>
                      <a:pt x="3104" y="1525"/>
                    </a:cubicBezTo>
                    <a:lnTo>
                      <a:pt x="3104" y="1457"/>
                    </a:lnTo>
                    <a:cubicBezTo>
                      <a:pt x="3104" y="654"/>
                      <a:pt x="2450" y="0"/>
                      <a:pt x="1647" y="0"/>
                    </a:cubicBezTo>
                    <a:close/>
                  </a:path>
                </a:pathLst>
              </a:custGeom>
              <a:solidFill>
                <a:srgbClr val="009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60"/>
              <p:cNvSpPr/>
              <p:nvPr/>
            </p:nvSpPr>
            <p:spPr>
              <a:xfrm>
                <a:off x="4613761" y="1168350"/>
                <a:ext cx="1343070" cy="3275769"/>
              </a:xfrm>
              <a:custGeom>
                <a:rect b="b" l="l" r="r" t="t"/>
                <a:pathLst>
                  <a:path extrusionOk="0" h="22441" w="9201">
                    <a:moveTo>
                      <a:pt x="1839" y="585"/>
                    </a:moveTo>
                    <a:cubicBezTo>
                      <a:pt x="2424" y="585"/>
                      <a:pt x="2901" y="1062"/>
                      <a:pt x="2901" y="1647"/>
                    </a:cubicBezTo>
                    <a:lnTo>
                      <a:pt x="2901" y="1865"/>
                    </a:lnTo>
                    <a:lnTo>
                      <a:pt x="2901" y="2163"/>
                    </a:lnTo>
                    <a:lnTo>
                      <a:pt x="2901" y="3253"/>
                    </a:lnTo>
                    <a:cubicBezTo>
                      <a:pt x="2901" y="3417"/>
                      <a:pt x="3021" y="3551"/>
                      <a:pt x="3185" y="3551"/>
                    </a:cubicBezTo>
                    <a:cubicBezTo>
                      <a:pt x="3348" y="3551"/>
                      <a:pt x="3485" y="3417"/>
                      <a:pt x="3485" y="3253"/>
                    </a:cubicBezTo>
                    <a:lnTo>
                      <a:pt x="3485" y="2339"/>
                    </a:lnTo>
                    <a:cubicBezTo>
                      <a:pt x="3726" y="2238"/>
                      <a:pt x="3980" y="2189"/>
                      <a:pt x="4233" y="2189"/>
                    </a:cubicBezTo>
                    <a:cubicBezTo>
                      <a:pt x="4725" y="2189"/>
                      <a:pt x="5213" y="2376"/>
                      <a:pt x="5582" y="2734"/>
                    </a:cubicBezTo>
                    <a:cubicBezTo>
                      <a:pt x="5608" y="2777"/>
                      <a:pt x="5647" y="2816"/>
                      <a:pt x="5676" y="2858"/>
                    </a:cubicBezTo>
                    <a:cubicBezTo>
                      <a:pt x="5690" y="2871"/>
                      <a:pt x="5703" y="2884"/>
                      <a:pt x="5716" y="2910"/>
                    </a:cubicBezTo>
                    <a:cubicBezTo>
                      <a:pt x="5758" y="2953"/>
                      <a:pt x="5797" y="3008"/>
                      <a:pt x="5840" y="3061"/>
                    </a:cubicBezTo>
                    <a:cubicBezTo>
                      <a:pt x="5921" y="3185"/>
                      <a:pt x="5990" y="3335"/>
                      <a:pt x="6029" y="3482"/>
                    </a:cubicBezTo>
                    <a:cubicBezTo>
                      <a:pt x="6206" y="4070"/>
                      <a:pt x="6042" y="4723"/>
                      <a:pt x="5552" y="5144"/>
                    </a:cubicBezTo>
                    <a:cubicBezTo>
                      <a:pt x="5432" y="5252"/>
                      <a:pt x="5418" y="5428"/>
                      <a:pt x="5526" y="5553"/>
                    </a:cubicBezTo>
                    <a:cubicBezTo>
                      <a:pt x="5582" y="5621"/>
                      <a:pt x="5663" y="5660"/>
                      <a:pt x="5745" y="5660"/>
                    </a:cubicBezTo>
                    <a:cubicBezTo>
                      <a:pt x="5810" y="5660"/>
                      <a:pt x="5879" y="5634"/>
                      <a:pt x="5934" y="5592"/>
                    </a:cubicBezTo>
                    <a:cubicBezTo>
                      <a:pt x="6261" y="5321"/>
                      <a:pt x="6480" y="4968"/>
                      <a:pt x="6601" y="4586"/>
                    </a:cubicBezTo>
                    <a:cubicBezTo>
                      <a:pt x="6927" y="4723"/>
                      <a:pt x="7241" y="4925"/>
                      <a:pt x="7499" y="5183"/>
                    </a:cubicBezTo>
                    <a:cubicBezTo>
                      <a:pt x="8439" y="6124"/>
                      <a:pt x="8573" y="7607"/>
                      <a:pt x="7852" y="8694"/>
                    </a:cubicBezTo>
                    <a:cubicBezTo>
                      <a:pt x="7566" y="8573"/>
                      <a:pt x="7253" y="8507"/>
                      <a:pt x="6928" y="8507"/>
                    </a:cubicBezTo>
                    <a:cubicBezTo>
                      <a:pt x="6851" y="8507"/>
                      <a:pt x="6773" y="8510"/>
                      <a:pt x="6695" y="8518"/>
                    </a:cubicBezTo>
                    <a:cubicBezTo>
                      <a:pt x="6532" y="8544"/>
                      <a:pt x="6411" y="8681"/>
                      <a:pt x="6437" y="8844"/>
                    </a:cubicBezTo>
                    <a:cubicBezTo>
                      <a:pt x="6450" y="8999"/>
                      <a:pt x="6585" y="9104"/>
                      <a:pt x="6737" y="9104"/>
                    </a:cubicBezTo>
                    <a:cubicBezTo>
                      <a:pt x="6746" y="9104"/>
                      <a:pt x="6755" y="9103"/>
                      <a:pt x="6764" y="9102"/>
                    </a:cubicBezTo>
                    <a:cubicBezTo>
                      <a:pt x="6825" y="9095"/>
                      <a:pt x="6886" y="9092"/>
                      <a:pt x="6947" y="9092"/>
                    </a:cubicBezTo>
                    <a:cubicBezTo>
                      <a:pt x="7474" y="9092"/>
                      <a:pt x="7954" y="9354"/>
                      <a:pt x="8247" y="9756"/>
                    </a:cubicBezTo>
                    <a:cubicBezTo>
                      <a:pt x="8358" y="9961"/>
                      <a:pt x="8452" y="10177"/>
                      <a:pt x="8521" y="10409"/>
                    </a:cubicBezTo>
                    <a:cubicBezTo>
                      <a:pt x="8521" y="10438"/>
                      <a:pt x="8521" y="10464"/>
                      <a:pt x="8534" y="10490"/>
                    </a:cubicBezTo>
                    <a:cubicBezTo>
                      <a:pt x="8534" y="10533"/>
                      <a:pt x="8547" y="10559"/>
                      <a:pt x="8560" y="10601"/>
                    </a:cubicBezTo>
                    <a:cubicBezTo>
                      <a:pt x="8603" y="10778"/>
                      <a:pt x="8616" y="10967"/>
                      <a:pt x="8616" y="11157"/>
                    </a:cubicBezTo>
                    <a:cubicBezTo>
                      <a:pt x="8616" y="11891"/>
                      <a:pt x="8328" y="12587"/>
                      <a:pt x="7812" y="13103"/>
                    </a:cubicBezTo>
                    <a:cubicBezTo>
                      <a:pt x="7430" y="12695"/>
                      <a:pt x="6888" y="12437"/>
                      <a:pt x="6274" y="12424"/>
                    </a:cubicBezTo>
                    <a:cubicBezTo>
                      <a:pt x="6111" y="12424"/>
                      <a:pt x="5974" y="12561"/>
                      <a:pt x="5974" y="12724"/>
                    </a:cubicBezTo>
                    <a:cubicBezTo>
                      <a:pt x="5974" y="12871"/>
                      <a:pt x="6098" y="13008"/>
                      <a:pt x="6261" y="13008"/>
                    </a:cubicBezTo>
                    <a:cubicBezTo>
                      <a:pt x="6833" y="13021"/>
                      <a:pt x="7336" y="13335"/>
                      <a:pt x="7607" y="13799"/>
                    </a:cubicBezTo>
                    <a:cubicBezTo>
                      <a:pt x="7718" y="14031"/>
                      <a:pt x="7786" y="14275"/>
                      <a:pt x="7825" y="14520"/>
                    </a:cubicBezTo>
                    <a:lnTo>
                      <a:pt x="7825" y="14628"/>
                    </a:lnTo>
                    <a:cubicBezTo>
                      <a:pt x="7825" y="14667"/>
                      <a:pt x="7838" y="14710"/>
                      <a:pt x="7852" y="14749"/>
                    </a:cubicBezTo>
                    <a:lnTo>
                      <a:pt x="7852" y="14955"/>
                    </a:lnTo>
                    <a:cubicBezTo>
                      <a:pt x="7852" y="16055"/>
                      <a:pt x="7228" y="17022"/>
                      <a:pt x="6261" y="17486"/>
                    </a:cubicBezTo>
                    <a:cubicBezTo>
                      <a:pt x="6137" y="16656"/>
                      <a:pt x="5526" y="15948"/>
                      <a:pt x="4667" y="15716"/>
                    </a:cubicBezTo>
                    <a:cubicBezTo>
                      <a:pt x="4643" y="15710"/>
                      <a:pt x="4618" y="15707"/>
                      <a:pt x="4594" y="15707"/>
                    </a:cubicBezTo>
                    <a:cubicBezTo>
                      <a:pt x="4462" y="15707"/>
                      <a:pt x="4351" y="15796"/>
                      <a:pt x="4315" y="15935"/>
                    </a:cubicBezTo>
                    <a:cubicBezTo>
                      <a:pt x="4275" y="16085"/>
                      <a:pt x="4370" y="16248"/>
                      <a:pt x="4520" y="16287"/>
                    </a:cubicBezTo>
                    <a:cubicBezTo>
                      <a:pt x="5226" y="16464"/>
                      <a:pt x="5690" y="17104"/>
                      <a:pt x="5703" y="17799"/>
                    </a:cubicBezTo>
                    <a:cubicBezTo>
                      <a:pt x="5690" y="17839"/>
                      <a:pt x="5690" y="17881"/>
                      <a:pt x="5690" y="17920"/>
                    </a:cubicBezTo>
                    <a:lnTo>
                      <a:pt x="5690" y="18044"/>
                    </a:lnTo>
                    <a:lnTo>
                      <a:pt x="5690" y="18057"/>
                    </a:lnTo>
                    <a:cubicBezTo>
                      <a:pt x="5676" y="18113"/>
                      <a:pt x="5676" y="18165"/>
                      <a:pt x="5647" y="18221"/>
                    </a:cubicBezTo>
                    <a:cubicBezTo>
                      <a:pt x="5634" y="18276"/>
                      <a:pt x="5647" y="18328"/>
                      <a:pt x="5663" y="18384"/>
                    </a:cubicBezTo>
                    <a:cubicBezTo>
                      <a:pt x="5500" y="19269"/>
                      <a:pt x="4723" y="19935"/>
                      <a:pt x="3799" y="19935"/>
                    </a:cubicBezTo>
                    <a:cubicBezTo>
                      <a:pt x="3622" y="19935"/>
                      <a:pt x="3443" y="19909"/>
                      <a:pt x="3266" y="19867"/>
                    </a:cubicBezTo>
                    <a:cubicBezTo>
                      <a:pt x="3240" y="19854"/>
                      <a:pt x="3214" y="19854"/>
                      <a:pt x="3185" y="19854"/>
                    </a:cubicBezTo>
                    <a:cubicBezTo>
                      <a:pt x="2858" y="19690"/>
                      <a:pt x="2600" y="19377"/>
                      <a:pt x="2545" y="18982"/>
                    </a:cubicBezTo>
                    <a:cubicBezTo>
                      <a:pt x="2521" y="18845"/>
                      <a:pt x="2395" y="18733"/>
                      <a:pt x="2259" y="18733"/>
                    </a:cubicBezTo>
                    <a:cubicBezTo>
                      <a:pt x="2246" y="18733"/>
                      <a:pt x="2232" y="18734"/>
                      <a:pt x="2218" y="18737"/>
                    </a:cubicBezTo>
                    <a:cubicBezTo>
                      <a:pt x="2055" y="18766"/>
                      <a:pt x="1947" y="18913"/>
                      <a:pt x="1960" y="19076"/>
                    </a:cubicBezTo>
                    <a:cubicBezTo>
                      <a:pt x="2042" y="19648"/>
                      <a:pt x="2411" y="20112"/>
                      <a:pt x="2901" y="20356"/>
                    </a:cubicBezTo>
                    <a:lnTo>
                      <a:pt x="2901" y="20791"/>
                    </a:lnTo>
                    <a:cubicBezTo>
                      <a:pt x="2901" y="21379"/>
                      <a:pt x="2424" y="21852"/>
                      <a:pt x="1839" y="21852"/>
                    </a:cubicBezTo>
                    <a:cubicBezTo>
                      <a:pt x="1255" y="21852"/>
                      <a:pt x="778" y="21379"/>
                      <a:pt x="778" y="20791"/>
                    </a:cubicBezTo>
                    <a:lnTo>
                      <a:pt x="778" y="17567"/>
                    </a:lnTo>
                    <a:cubicBezTo>
                      <a:pt x="1075" y="17839"/>
                      <a:pt x="1483" y="18002"/>
                      <a:pt x="1921" y="18002"/>
                    </a:cubicBezTo>
                    <a:cubicBezTo>
                      <a:pt x="2260" y="18002"/>
                      <a:pt x="2574" y="17907"/>
                      <a:pt x="2845" y="17744"/>
                    </a:cubicBezTo>
                    <a:cubicBezTo>
                      <a:pt x="2974" y="17690"/>
                      <a:pt x="3110" y="17663"/>
                      <a:pt x="3248" y="17663"/>
                    </a:cubicBezTo>
                    <a:cubicBezTo>
                      <a:pt x="3386" y="17663"/>
                      <a:pt x="3526" y="17690"/>
                      <a:pt x="3661" y="17744"/>
                    </a:cubicBezTo>
                    <a:cubicBezTo>
                      <a:pt x="3949" y="17852"/>
                      <a:pt x="4164" y="18070"/>
                      <a:pt x="4288" y="18341"/>
                    </a:cubicBezTo>
                    <a:cubicBezTo>
                      <a:pt x="4328" y="18452"/>
                      <a:pt x="4439" y="18521"/>
                      <a:pt x="4560" y="18521"/>
                    </a:cubicBezTo>
                    <a:cubicBezTo>
                      <a:pt x="4586" y="18521"/>
                      <a:pt x="4628" y="18505"/>
                      <a:pt x="4667" y="18492"/>
                    </a:cubicBezTo>
                    <a:cubicBezTo>
                      <a:pt x="4818" y="18423"/>
                      <a:pt x="4886" y="18260"/>
                      <a:pt x="4818" y="18113"/>
                    </a:cubicBezTo>
                    <a:cubicBezTo>
                      <a:pt x="4641" y="17688"/>
                      <a:pt x="4302" y="17362"/>
                      <a:pt x="3880" y="17198"/>
                    </a:cubicBezTo>
                    <a:cubicBezTo>
                      <a:pt x="3743" y="17133"/>
                      <a:pt x="3593" y="17104"/>
                      <a:pt x="3443" y="17091"/>
                    </a:cubicBezTo>
                    <a:cubicBezTo>
                      <a:pt x="3580" y="16846"/>
                      <a:pt x="3648" y="16562"/>
                      <a:pt x="3648" y="16274"/>
                    </a:cubicBezTo>
                    <a:lnTo>
                      <a:pt x="3648" y="15036"/>
                    </a:lnTo>
                    <a:cubicBezTo>
                      <a:pt x="3648" y="14873"/>
                      <a:pt x="3511" y="14736"/>
                      <a:pt x="3348" y="14736"/>
                    </a:cubicBezTo>
                    <a:cubicBezTo>
                      <a:pt x="3185" y="14736"/>
                      <a:pt x="3064" y="14873"/>
                      <a:pt x="3064" y="15036"/>
                    </a:cubicBezTo>
                    <a:lnTo>
                      <a:pt x="3064" y="16274"/>
                    </a:lnTo>
                    <a:cubicBezTo>
                      <a:pt x="3064" y="16656"/>
                      <a:pt x="2858" y="17009"/>
                      <a:pt x="2574" y="17215"/>
                    </a:cubicBezTo>
                    <a:lnTo>
                      <a:pt x="2561" y="17215"/>
                    </a:lnTo>
                    <a:cubicBezTo>
                      <a:pt x="2531" y="17228"/>
                      <a:pt x="2505" y="17241"/>
                      <a:pt x="2479" y="17267"/>
                    </a:cubicBezTo>
                    <a:cubicBezTo>
                      <a:pt x="2316" y="17362"/>
                      <a:pt x="2123" y="17417"/>
                      <a:pt x="1921" y="17417"/>
                    </a:cubicBezTo>
                    <a:cubicBezTo>
                      <a:pt x="1281" y="17417"/>
                      <a:pt x="778" y="16901"/>
                      <a:pt x="778" y="16274"/>
                    </a:cubicBezTo>
                    <a:lnTo>
                      <a:pt x="778" y="15595"/>
                    </a:lnTo>
                    <a:cubicBezTo>
                      <a:pt x="1049" y="15784"/>
                      <a:pt x="1388" y="15892"/>
                      <a:pt x="1757" y="15892"/>
                    </a:cubicBezTo>
                    <a:cubicBezTo>
                      <a:pt x="1908" y="15892"/>
                      <a:pt x="2042" y="15771"/>
                      <a:pt x="2042" y="15608"/>
                    </a:cubicBezTo>
                    <a:cubicBezTo>
                      <a:pt x="2042" y="15445"/>
                      <a:pt x="1908" y="15307"/>
                      <a:pt x="1757" y="15307"/>
                    </a:cubicBezTo>
                    <a:cubicBezTo>
                      <a:pt x="1104" y="15307"/>
                      <a:pt x="585" y="14791"/>
                      <a:pt x="585" y="14138"/>
                    </a:cubicBezTo>
                    <a:cubicBezTo>
                      <a:pt x="585" y="13498"/>
                      <a:pt x="1104" y="12969"/>
                      <a:pt x="1757" y="12969"/>
                    </a:cubicBezTo>
                    <a:lnTo>
                      <a:pt x="1921" y="12969"/>
                    </a:lnTo>
                    <a:cubicBezTo>
                      <a:pt x="2871" y="12969"/>
                      <a:pt x="3648" y="12192"/>
                      <a:pt x="3648" y="11238"/>
                    </a:cubicBezTo>
                    <a:lnTo>
                      <a:pt x="3648" y="10340"/>
                    </a:lnTo>
                    <a:cubicBezTo>
                      <a:pt x="4831" y="10206"/>
                      <a:pt x="5758" y="9197"/>
                      <a:pt x="5758" y="7989"/>
                    </a:cubicBezTo>
                    <a:cubicBezTo>
                      <a:pt x="5758" y="6682"/>
                      <a:pt x="4710" y="5634"/>
                      <a:pt x="3417" y="5621"/>
                    </a:cubicBezTo>
                    <a:cubicBezTo>
                      <a:pt x="3159" y="5089"/>
                      <a:pt x="2613" y="4707"/>
                      <a:pt x="1973" y="4707"/>
                    </a:cubicBezTo>
                    <a:cubicBezTo>
                      <a:pt x="1810" y="4707"/>
                      <a:pt x="1689" y="4844"/>
                      <a:pt x="1689" y="5007"/>
                    </a:cubicBezTo>
                    <a:cubicBezTo>
                      <a:pt x="1689" y="5170"/>
                      <a:pt x="1810" y="5308"/>
                      <a:pt x="1973" y="5308"/>
                    </a:cubicBezTo>
                    <a:cubicBezTo>
                      <a:pt x="2531" y="5308"/>
                      <a:pt x="2982" y="5755"/>
                      <a:pt x="2982" y="6313"/>
                    </a:cubicBezTo>
                    <a:cubicBezTo>
                      <a:pt x="2982" y="6872"/>
                      <a:pt x="2531" y="7319"/>
                      <a:pt x="1973" y="7319"/>
                    </a:cubicBezTo>
                    <a:cubicBezTo>
                      <a:pt x="1810" y="7319"/>
                      <a:pt x="1689" y="7456"/>
                      <a:pt x="1689" y="7620"/>
                    </a:cubicBezTo>
                    <a:cubicBezTo>
                      <a:pt x="1689" y="7783"/>
                      <a:pt x="1810" y="7907"/>
                      <a:pt x="1973" y="7907"/>
                    </a:cubicBezTo>
                    <a:cubicBezTo>
                      <a:pt x="2858" y="7907"/>
                      <a:pt x="3580" y="7198"/>
                      <a:pt x="3580" y="6313"/>
                    </a:cubicBezTo>
                    <a:cubicBezTo>
                      <a:pt x="3580" y="6274"/>
                      <a:pt x="3567" y="6245"/>
                      <a:pt x="3567" y="6219"/>
                    </a:cubicBezTo>
                    <a:lnTo>
                      <a:pt x="3567" y="6219"/>
                    </a:lnTo>
                    <a:cubicBezTo>
                      <a:pt x="4465" y="6300"/>
                      <a:pt x="5174" y="7061"/>
                      <a:pt x="5174" y="7989"/>
                    </a:cubicBezTo>
                    <a:cubicBezTo>
                      <a:pt x="5174" y="8844"/>
                      <a:pt x="4560" y="9566"/>
                      <a:pt x="3730" y="9729"/>
                    </a:cubicBezTo>
                    <a:lnTo>
                      <a:pt x="3635" y="9729"/>
                    </a:lnTo>
                    <a:cubicBezTo>
                      <a:pt x="3551" y="9748"/>
                      <a:pt x="3467" y="9757"/>
                      <a:pt x="3384" y="9757"/>
                    </a:cubicBezTo>
                    <a:cubicBezTo>
                      <a:pt x="2860" y="9757"/>
                      <a:pt x="2379" y="9399"/>
                      <a:pt x="2260" y="8858"/>
                    </a:cubicBezTo>
                    <a:cubicBezTo>
                      <a:pt x="2238" y="8721"/>
                      <a:pt x="2120" y="8632"/>
                      <a:pt x="1986" y="8632"/>
                    </a:cubicBezTo>
                    <a:cubicBezTo>
                      <a:pt x="1960" y="8632"/>
                      <a:pt x="1934" y="8635"/>
                      <a:pt x="1908" y="8642"/>
                    </a:cubicBezTo>
                    <a:cubicBezTo>
                      <a:pt x="1757" y="8668"/>
                      <a:pt x="1646" y="8831"/>
                      <a:pt x="1689" y="8982"/>
                    </a:cubicBezTo>
                    <a:cubicBezTo>
                      <a:pt x="1839" y="9687"/>
                      <a:pt x="2398" y="10193"/>
                      <a:pt x="3064" y="10314"/>
                    </a:cubicBezTo>
                    <a:lnTo>
                      <a:pt x="3064" y="11238"/>
                    </a:lnTo>
                    <a:cubicBezTo>
                      <a:pt x="3064" y="11865"/>
                      <a:pt x="2545" y="12381"/>
                      <a:pt x="1921" y="12381"/>
                    </a:cubicBezTo>
                    <a:cubicBezTo>
                      <a:pt x="1281" y="12381"/>
                      <a:pt x="778" y="11865"/>
                      <a:pt x="778" y="11238"/>
                    </a:cubicBezTo>
                    <a:lnTo>
                      <a:pt x="778" y="1647"/>
                    </a:lnTo>
                    <a:cubicBezTo>
                      <a:pt x="778" y="1062"/>
                      <a:pt x="1255" y="585"/>
                      <a:pt x="1839" y="585"/>
                    </a:cubicBezTo>
                    <a:close/>
                    <a:moveTo>
                      <a:pt x="1839" y="1"/>
                    </a:moveTo>
                    <a:cubicBezTo>
                      <a:pt x="928" y="1"/>
                      <a:pt x="193" y="735"/>
                      <a:pt x="193" y="1647"/>
                    </a:cubicBezTo>
                    <a:lnTo>
                      <a:pt x="193" y="11238"/>
                    </a:lnTo>
                    <a:cubicBezTo>
                      <a:pt x="193" y="11797"/>
                      <a:pt x="451" y="12300"/>
                      <a:pt x="872" y="12626"/>
                    </a:cubicBezTo>
                    <a:cubicBezTo>
                      <a:pt x="356" y="12927"/>
                      <a:pt x="0" y="13498"/>
                      <a:pt x="0" y="14138"/>
                    </a:cubicBezTo>
                    <a:cubicBezTo>
                      <a:pt x="0" y="14422"/>
                      <a:pt x="69" y="14697"/>
                      <a:pt x="193" y="14942"/>
                    </a:cubicBezTo>
                    <a:lnTo>
                      <a:pt x="193" y="14968"/>
                    </a:lnTo>
                    <a:lnTo>
                      <a:pt x="193" y="20791"/>
                    </a:lnTo>
                    <a:cubicBezTo>
                      <a:pt x="193" y="21705"/>
                      <a:pt x="928" y="22440"/>
                      <a:pt x="1839" y="22440"/>
                    </a:cubicBezTo>
                    <a:cubicBezTo>
                      <a:pt x="2750" y="22440"/>
                      <a:pt x="3485" y="21705"/>
                      <a:pt x="3485" y="20791"/>
                    </a:cubicBezTo>
                    <a:lnTo>
                      <a:pt x="3485" y="20533"/>
                    </a:lnTo>
                    <a:cubicBezTo>
                      <a:pt x="3541" y="20546"/>
                      <a:pt x="3606" y="20546"/>
                      <a:pt x="3661" y="20546"/>
                    </a:cubicBezTo>
                    <a:cubicBezTo>
                      <a:pt x="3743" y="20546"/>
                      <a:pt x="3825" y="20533"/>
                      <a:pt x="3906" y="20533"/>
                    </a:cubicBezTo>
                    <a:cubicBezTo>
                      <a:pt x="3933" y="20520"/>
                      <a:pt x="3949" y="20520"/>
                      <a:pt x="3962" y="20520"/>
                    </a:cubicBezTo>
                    <a:cubicBezTo>
                      <a:pt x="5226" y="20438"/>
                      <a:pt x="6235" y="19390"/>
                      <a:pt x="6274" y="18113"/>
                    </a:cubicBezTo>
                    <a:cubicBezTo>
                      <a:pt x="7580" y="17607"/>
                      <a:pt x="8452" y="16369"/>
                      <a:pt x="8452" y="14955"/>
                    </a:cubicBezTo>
                    <a:cubicBezTo>
                      <a:pt x="8452" y="14791"/>
                      <a:pt x="8439" y="14628"/>
                      <a:pt x="8410" y="14465"/>
                    </a:cubicBezTo>
                    <a:cubicBezTo>
                      <a:pt x="8384" y="14151"/>
                      <a:pt x="8302" y="13851"/>
                      <a:pt x="8165" y="13593"/>
                    </a:cubicBezTo>
                    <a:cubicBezTo>
                      <a:pt x="8831" y="12953"/>
                      <a:pt x="9200" y="12084"/>
                      <a:pt x="9200" y="11157"/>
                    </a:cubicBezTo>
                    <a:cubicBezTo>
                      <a:pt x="9200" y="10846"/>
                      <a:pt x="9158" y="10546"/>
                      <a:pt x="9076" y="10259"/>
                    </a:cubicBezTo>
                    <a:cubicBezTo>
                      <a:pt x="9024" y="9961"/>
                      <a:pt x="8913" y="9687"/>
                      <a:pt x="8750" y="9458"/>
                    </a:cubicBezTo>
                    <a:cubicBezTo>
                      <a:pt x="8642" y="9279"/>
                      <a:pt x="8521" y="9116"/>
                      <a:pt x="8384" y="8952"/>
                    </a:cubicBezTo>
                    <a:cubicBezTo>
                      <a:pt x="8766" y="8342"/>
                      <a:pt x="8942" y="7633"/>
                      <a:pt x="8900" y="6911"/>
                    </a:cubicBezTo>
                    <a:cubicBezTo>
                      <a:pt x="8831" y="6111"/>
                      <a:pt x="8492" y="5334"/>
                      <a:pt x="7920" y="4762"/>
                    </a:cubicBezTo>
                    <a:cubicBezTo>
                      <a:pt x="7580" y="4423"/>
                      <a:pt x="7159" y="4165"/>
                      <a:pt x="6725" y="3988"/>
                    </a:cubicBezTo>
                    <a:cubicBezTo>
                      <a:pt x="6708" y="3782"/>
                      <a:pt x="6682" y="3580"/>
                      <a:pt x="6614" y="3374"/>
                    </a:cubicBezTo>
                    <a:cubicBezTo>
                      <a:pt x="6562" y="3142"/>
                      <a:pt x="6450" y="2910"/>
                      <a:pt x="6300" y="2708"/>
                    </a:cubicBezTo>
                    <a:cubicBezTo>
                      <a:pt x="6219" y="2571"/>
                      <a:pt x="6111" y="2437"/>
                      <a:pt x="5990" y="2326"/>
                    </a:cubicBezTo>
                    <a:cubicBezTo>
                      <a:pt x="5521" y="1847"/>
                      <a:pt x="4883" y="1600"/>
                      <a:pt x="4238" y="1600"/>
                    </a:cubicBezTo>
                    <a:cubicBezTo>
                      <a:pt x="3985" y="1600"/>
                      <a:pt x="3731" y="1638"/>
                      <a:pt x="3485" y="1715"/>
                    </a:cubicBezTo>
                    <a:lnTo>
                      <a:pt x="3485" y="1647"/>
                    </a:lnTo>
                    <a:cubicBezTo>
                      <a:pt x="3485" y="735"/>
                      <a:pt x="2750" y="1"/>
                      <a:pt x="1839" y="1"/>
                    </a:cubicBezTo>
                    <a:close/>
                  </a:path>
                </a:pathLst>
              </a:custGeom>
              <a:solidFill>
                <a:srgbClr val="0C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7" name="Google Shape;477;p60"/>
            <p:cNvSpPr/>
            <p:nvPr/>
          </p:nvSpPr>
          <p:spPr>
            <a:xfrm>
              <a:off x="5008901" y="2671843"/>
              <a:ext cx="703283" cy="681400"/>
            </a:xfrm>
            <a:custGeom>
              <a:rect b="b" l="l" r="r" t="t"/>
              <a:pathLst>
                <a:path extrusionOk="0" h="4668" w="4818">
                  <a:moveTo>
                    <a:pt x="4478" y="1"/>
                  </a:moveTo>
                  <a:cubicBezTo>
                    <a:pt x="3009" y="1"/>
                    <a:pt x="1797" y="1144"/>
                    <a:pt x="1689" y="2601"/>
                  </a:cubicBezTo>
                  <a:cubicBezTo>
                    <a:pt x="1566" y="2583"/>
                    <a:pt x="1442" y="2575"/>
                    <a:pt x="1317" y="2575"/>
                  </a:cubicBezTo>
                  <a:cubicBezTo>
                    <a:pt x="944" y="2575"/>
                    <a:pt x="567" y="2651"/>
                    <a:pt x="220" y="2803"/>
                  </a:cubicBezTo>
                  <a:cubicBezTo>
                    <a:pt x="69" y="2872"/>
                    <a:pt x="1" y="3048"/>
                    <a:pt x="56" y="3198"/>
                  </a:cubicBezTo>
                  <a:cubicBezTo>
                    <a:pt x="107" y="3309"/>
                    <a:pt x="216" y="3375"/>
                    <a:pt x="329" y="3375"/>
                  </a:cubicBezTo>
                  <a:cubicBezTo>
                    <a:pt x="370" y="3375"/>
                    <a:pt x="412" y="3367"/>
                    <a:pt x="452" y="3348"/>
                  </a:cubicBezTo>
                  <a:cubicBezTo>
                    <a:pt x="736" y="3227"/>
                    <a:pt x="1035" y="3166"/>
                    <a:pt x="1333" y="3166"/>
                  </a:cubicBezTo>
                  <a:cubicBezTo>
                    <a:pt x="1606" y="3166"/>
                    <a:pt x="1879" y="3218"/>
                    <a:pt x="2140" y="3322"/>
                  </a:cubicBezTo>
                  <a:cubicBezTo>
                    <a:pt x="2682" y="3538"/>
                    <a:pt x="3120" y="3959"/>
                    <a:pt x="3348" y="4491"/>
                  </a:cubicBezTo>
                  <a:cubicBezTo>
                    <a:pt x="3404" y="4612"/>
                    <a:pt x="3512" y="4668"/>
                    <a:pt x="3623" y="4668"/>
                  </a:cubicBezTo>
                  <a:cubicBezTo>
                    <a:pt x="3662" y="4668"/>
                    <a:pt x="3704" y="4668"/>
                    <a:pt x="3743" y="4655"/>
                  </a:cubicBezTo>
                  <a:cubicBezTo>
                    <a:pt x="3894" y="4586"/>
                    <a:pt x="3962" y="4410"/>
                    <a:pt x="3894" y="4260"/>
                  </a:cubicBezTo>
                  <a:cubicBezTo>
                    <a:pt x="3593" y="3580"/>
                    <a:pt x="3051" y="3048"/>
                    <a:pt x="2355" y="2777"/>
                  </a:cubicBezTo>
                  <a:cubicBezTo>
                    <a:pt x="2329" y="2764"/>
                    <a:pt x="2303" y="2751"/>
                    <a:pt x="2274" y="2751"/>
                  </a:cubicBezTo>
                  <a:cubicBezTo>
                    <a:pt x="2303" y="1539"/>
                    <a:pt x="3283" y="586"/>
                    <a:pt x="4478" y="586"/>
                  </a:cubicBezTo>
                  <a:lnTo>
                    <a:pt x="4521" y="586"/>
                  </a:lnTo>
                  <a:cubicBezTo>
                    <a:pt x="4684" y="586"/>
                    <a:pt x="4818" y="448"/>
                    <a:pt x="4818" y="285"/>
                  </a:cubicBezTo>
                  <a:cubicBezTo>
                    <a:pt x="4818" y="138"/>
                    <a:pt x="4684" y="1"/>
                    <a:pt x="4521" y="1"/>
                  </a:cubicBezTo>
                  <a:close/>
                </a:path>
              </a:pathLst>
            </a:custGeom>
            <a:solidFill>
              <a:srgbClr val="0C3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60"/>
            <p:cNvSpPr/>
            <p:nvPr/>
          </p:nvSpPr>
          <p:spPr>
            <a:xfrm flipH="1">
              <a:off x="3520476" y="2671843"/>
              <a:ext cx="703283" cy="681400"/>
            </a:xfrm>
            <a:custGeom>
              <a:rect b="b" l="l" r="r" t="t"/>
              <a:pathLst>
                <a:path extrusionOk="0" h="4668" w="4818">
                  <a:moveTo>
                    <a:pt x="4478" y="1"/>
                  </a:moveTo>
                  <a:cubicBezTo>
                    <a:pt x="3009" y="1"/>
                    <a:pt x="1797" y="1144"/>
                    <a:pt x="1689" y="2601"/>
                  </a:cubicBezTo>
                  <a:cubicBezTo>
                    <a:pt x="1566" y="2583"/>
                    <a:pt x="1442" y="2575"/>
                    <a:pt x="1317" y="2575"/>
                  </a:cubicBezTo>
                  <a:cubicBezTo>
                    <a:pt x="944" y="2575"/>
                    <a:pt x="567" y="2651"/>
                    <a:pt x="220" y="2803"/>
                  </a:cubicBezTo>
                  <a:cubicBezTo>
                    <a:pt x="69" y="2872"/>
                    <a:pt x="1" y="3048"/>
                    <a:pt x="56" y="3198"/>
                  </a:cubicBezTo>
                  <a:cubicBezTo>
                    <a:pt x="107" y="3309"/>
                    <a:pt x="216" y="3375"/>
                    <a:pt x="329" y="3375"/>
                  </a:cubicBezTo>
                  <a:cubicBezTo>
                    <a:pt x="370" y="3375"/>
                    <a:pt x="412" y="3367"/>
                    <a:pt x="452" y="3348"/>
                  </a:cubicBezTo>
                  <a:cubicBezTo>
                    <a:pt x="736" y="3227"/>
                    <a:pt x="1035" y="3166"/>
                    <a:pt x="1333" y="3166"/>
                  </a:cubicBezTo>
                  <a:cubicBezTo>
                    <a:pt x="1606" y="3166"/>
                    <a:pt x="1879" y="3218"/>
                    <a:pt x="2140" y="3322"/>
                  </a:cubicBezTo>
                  <a:cubicBezTo>
                    <a:pt x="2682" y="3538"/>
                    <a:pt x="3120" y="3959"/>
                    <a:pt x="3348" y="4491"/>
                  </a:cubicBezTo>
                  <a:cubicBezTo>
                    <a:pt x="3404" y="4612"/>
                    <a:pt x="3512" y="4668"/>
                    <a:pt x="3623" y="4668"/>
                  </a:cubicBezTo>
                  <a:cubicBezTo>
                    <a:pt x="3662" y="4668"/>
                    <a:pt x="3704" y="4668"/>
                    <a:pt x="3743" y="4655"/>
                  </a:cubicBezTo>
                  <a:cubicBezTo>
                    <a:pt x="3894" y="4586"/>
                    <a:pt x="3962" y="4410"/>
                    <a:pt x="3894" y="4260"/>
                  </a:cubicBezTo>
                  <a:cubicBezTo>
                    <a:pt x="3593" y="3580"/>
                    <a:pt x="3051" y="3048"/>
                    <a:pt x="2355" y="2777"/>
                  </a:cubicBezTo>
                  <a:cubicBezTo>
                    <a:pt x="2329" y="2764"/>
                    <a:pt x="2303" y="2751"/>
                    <a:pt x="2274" y="2751"/>
                  </a:cubicBezTo>
                  <a:cubicBezTo>
                    <a:pt x="2303" y="1539"/>
                    <a:pt x="3283" y="586"/>
                    <a:pt x="4478" y="586"/>
                  </a:cubicBezTo>
                  <a:lnTo>
                    <a:pt x="4521" y="586"/>
                  </a:lnTo>
                  <a:cubicBezTo>
                    <a:pt x="4684" y="586"/>
                    <a:pt x="4818" y="448"/>
                    <a:pt x="4818" y="285"/>
                  </a:cubicBezTo>
                  <a:cubicBezTo>
                    <a:pt x="4818" y="138"/>
                    <a:pt x="4684" y="1"/>
                    <a:pt x="4521" y="1"/>
                  </a:cubicBezTo>
                  <a:close/>
                </a:path>
              </a:pathLst>
            </a:custGeom>
            <a:solidFill>
              <a:srgbClr val="64DE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79" name="Google Shape;479;p60"/>
          <p:cNvSpPr txBox="1"/>
          <p:nvPr/>
        </p:nvSpPr>
        <p:spPr>
          <a:xfrm>
            <a:off x="7618250" y="4587775"/>
            <a:ext cx="1546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1"/>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140">
                <a:solidFill>
                  <a:srgbClr val="3D85C6"/>
                </a:solidFill>
                <a:latin typeface="Candara"/>
                <a:ea typeface="Candara"/>
                <a:cs typeface="Candara"/>
                <a:sym typeface="Candara"/>
              </a:rPr>
              <a:t>Body Break!</a:t>
            </a:r>
            <a:endParaRPr sz="4140">
              <a:solidFill>
                <a:srgbClr val="3D85C6"/>
              </a:solidFill>
              <a:latin typeface="Candara"/>
              <a:ea typeface="Candara"/>
              <a:cs typeface="Candara"/>
              <a:sym typeface="Candara"/>
            </a:endParaRPr>
          </a:p>
        </p:txBody>
      </p:sp>
      <p:sp>
        <p:nvSpPr>
          <p:cNvPr id="485" name="Google Shape;485;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62"/>
          <p:cNvSpPr txBox="1"/>
          <p:nvPr>
            <p:ph type="ctrTitle"/>
          </p:nvPr>
        </p:nvSpPr>
        <p:spPr>
          <a:xfrm>
            <a:off x="283575" y="59050"/>
            <a:ext cx="8761500" cy="1038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100">
                <a:solidFill>
                  <a:srgbClr val="6FA8DC"/>
                </a:solidFill>
                <a:latin typeface="Candara"/>
                <a:ea typeface="Candara"/>
                <a:cs typeface="Candara"/>
                <a:sym typeface="Candara"/>
              </a:rPr>
              <a:t>Monitoring Dysregulation Through Body Signals and Behaviour</a:t>
            </a:r>
            <a:endParaRPr sz="3100">
              <a:solidFill>
                <a:srgbClr val="6FA8DC"/>
              </a:solidFill>
              <a:latin typeface="Candara"/>
              <a:ea typeface="Candara"/>
              <a:cs typeface="Candara"/>
              <a:sym typeface="Candara"/>
            </a:endParaRPr>
          </a:p>
        </p:txBody>
      </p:sp>
      <p:grpSp>
        <p:nvGrpSpPr>
          <p:cNvPr id="491" name="Google Shape;491;p62"/>
          <p:cNvGrpSpPr/>
          <p:nvPr/>
        </p:nvGrpSpPr>
        <p:grpSpPr>
          <a:xfrm flipH="1">
            <a:off x="2929064" y="1348950"/>
            <a:ext cx="3285862" cy="3464907"/>
            <a:chOff x="400500" y="1028698"/>
            <a:chExt cx="3070900" cy="3297399"/>
          </a:xfrm>
        </p:grpSpPr>
        <p:sp>
          <p:nvSpPr>
            <p:cNvPr id="492" name="Google Shape;492;p62"/>
            <p:cNvSpPr/>
            <p:nvPr/>
          </p:nvSpPr>
          <p:spPr>
            <a:xfrm flipH="1">
              <a:off x="400500" y="1028698"/>
              <a:ext cx="3070900" cy="3297399"/>
            </a:xfrm>
            <a:custGeom>
              <a:rect b="b" l="l" r="r" t="t"/>
              <a:pathLst>
                <a:path extrusionOk="0" h="27704" w="25801">
                  <a:moveTo>
                    <a:pt x="13762" y="493"/>
                  </a:moveTo>
                  <a:cubicBezTo>
                    <a:pt x="13992" y="493"/>
                    <a:pt x="14222" y="500"/>
                    <a:pt x="14452" y="515"/>
                  </a:cubicBezTo>
                  <a:cubicBezTo>
                    <a:pt x="15977" y="626"/>
                    <a:pt x="17446" y="1074"/>
                    <a:pt x="18710" y="1822"/>
                  </a:cubicBezTo>
                  <a:cubicBezTo>
                    <a:pt x="20059" y="2599"/>
                    <a:pt x="21133" y="3686"/>
                    <a:pt x="21924" y="5019"/>
                  </a:cubicBezTo>
                  <a:cubicBezTo>
                    <a:pt x="25229" y="10695"/>
                    <a:pt x="22221" y="15878"/>
                    <a:pt x="20235" y="19307"/>
                  </a:cubicBezTo>
                  <a:cubicBezTo>
                    <a:pt x="19664" y="20286"/>
                    <a:pt x="19174" y="21145"/>
                    <a:pt x="18929" y="21838"/>
                  </a:cubicBezTo>
                  <a:lnTo>
                    <a:pt x="18903" y="21893"/>
                  </a:lnTo>
                  <a:lnTo>
                    <a:pt x="19474" y="27213"/>
                  </a:lnTo>
                  <a:lnTo>
                    <a:pt x="9595" y="27213"/>
                  </a:lnTo>
                  <a:lnTo>
                    <a:pt x="9226" y="25365"/>
                  </a:lnTo>
                  <a:lnTo>
                    <a:pt x="8981" y="25430"/>
                  </a:lnTo>
                  <a:cubicBezTo>
                    <a:pt x="8950" y="25430"/>
                    <a:pt x="6753" y="25968"/>
                    <a:pt x="5178" y="25968"/>
                  </a:cubicBezTo>
                  <a:cubicBezTo>
                    <a:pt x="4747" y="25968"/>
                    <a:pt x="4363" y="25928"/>
                    <a:pt x="4083" y="25825"/>
                  </a:cubicBezTo>
                  <a:cubicBezTo>
                    <a:pt x="3485" y="25610"/>
                    <a:pt x="3309" y="24832"/>
                    <a:pt x="3253" y="24235"/>
                  </a:cubicBezTo>
                  <a:cubicBezTo>
                    <a:pt x="3197" y="23513"/>
                    <a:pt x="3309" y="22847"/>
                    <a:pt x="3309" y="22847"/>
                  </a:cubicBezTo>
                  <a:lnTo>
                    <a:pt x="3322" y="22736"/>
                  </a:lnTo>
                  <a:lnTo>
                    <a:pt x="2776" y="22070"/>
                  </a:lnTo>
                  <a:cubicBezTo>
                    <a:pt x="2737" y="22001"/>
                    <a:pt x="2708" y="21919"/>
                    <a:pt x="2737" y="21838"/>
                  </a:cubicBezTo>
                  <a:cubicBezTo>
                    <a:pt x="2763" y="21756"/>
                    <a:pt x="2819" y="21704"/>
                    <a:pt x="2900" y="21674"/>
                  </a:cubicBezTo>
                  <a:lnTo>
                    <a:pt x="3606" y="21446"/>
                  </a:lnTo>
                  <a:lnTo>
                    <a:pt x="2355" y="20874"/>
                  </a:lnTo>
                  <a:cubicBezTo>
                    <a:pt x="2179" y="20776"/>
                    <a:pt x="2110" y="20574"/>
                    <a:pt x="2192" y="20398"/>
                  </a:cubicBezTo>
                  <a:cubicBezTo>
                    <a:pt x="2355" y="20028"/>
                    <a:pt x="2544" y="19457"/>
                    <a:pt x="2544" y="18833"/>
                  </a:cubicBezTo>
                  <a:lnTo>
                    <a:pt x="2544" y="18627"/>
                  </a:lnTo>
                  <a:lnTo>
                    <a:pt x="804" y="18245"/>
                  </a:lnTo>
                  <a:cubicBezTo>
                    <a:pt x="696" y="18219"/>
                    <a:pt x="614" y="18138"/>
                    <a:pt x="559" y="18043"/>
                  </a:cubicBezTo>
                  <a:cubicBezTo>
                    <a:pt x="520" y="17935"/>
                    <a:pt x="520" y="17824"/>
                    <a:pt x="572" y="17729"/>
                  </a:cubicBezTo>
                  <a:lnTo>
                    <a:pt x="2789" y="13853"/>
                  </a:lnTo>
                  <a:cubicBezTo>
                    <a:pt x="3103" y="13294"/>
                    <a:pt x="3158" y="12641"/>
                    <a:pt x="2926" y="12040"/>
                  </a:cubicBezTo>
                  <a:cubicBezTo>
                    <a:pt x="2845" y="11795"/>
                    <a:pt x="2737" y="11511"/>
                    <a:pt x="2626" y="11211"/>
                  </a:cubicBezTo>
                  <a:cubicBezTo>
                    <a:pt x="2205" y="9999"/>
                    <a:pt x="3390" y="7060"/>
                    <a:pt x="5281" y="4666"/>
                  </a:cubicBezTo>
                  <a:cubicBezTo>
                    <a:pt x="6437" y="3196"/>
                    <a:pt x="7868" y="2096"/>
                    <a:pt x="9540" y="1374"/>
                  </a:cubicBezTo>
                  <a:cubicBezTo>
                    <a:pt x="10878" y="785"/>
                    <a:pt x="12318" y="493"/>
                    <a:pt x="13762" y="493"/>
                  </a:cubicBezTo>
                  <a:close/>
                  <a:moveTo>
                    <a:pt x="13747" y="0"/>
                  </a:moveTo>
                  <a:cubicBezTo>
                    <a:pt x="12245" y="0"/>
                    <a:pt x="10741" y="317"/>
                    <a:pt x="9337" y="923"/>
                  </a:cubicBezTo>
                  <a:cubicBezTo>
                    <a:pt x="7593" y="1671"/>
                    <a:pt x="6098" y="2831"/>
                    <a:pt x="4899" y="4366"/>
                  </a:cubicBezTo>
                  <a:cubicBezTo>
                    <a:pt x="3132" y="6613"/>
                    <a:pt x="1633" y="9836"/>
                    <a:pt x="2165" y="11374"/>
                  </a:cubicBezTo>
                  <a:cubicBezTo>
                    <a:pt x="2273" y="11675"/>
                    <a:pt x="2381" y="11959"/>
                    <a:pt x="2479" y="12204"/>
                  </a:cubicBezTo>
                  <a:cubicBezTo>
                    <a:pt x="2642" y="12667"/>
                    <a:pt x="2600" y="13183"/>
                    <a:pt x="2355" y="13608"/>
                  </a:cubicBezTo>
                  <a:lnTo>
                    <a:pt x="150" y="17484"/>
                  </a:lnTo>
                  <a:cubicBezTo>
                    <a:pt x="13" y="17716"/>
                    <a:pt x="0" y="17987"/>
                    <a:pt x="111" y="18232"/>
                  </a:cubicBezTo>
                  <a:cubicBezTo>
                    <a:pt x="219" y="18490"/>
                    <a:pt x="438" y="18670"/>
                    <a:pt x="696" y="18722"/>
                  </a:cubicBezTo>
                  <a:lnTo>
                    <a:pt x="2054" y="19023"/>
                  </a:lnTo>
                  <a:cubicBezTo>
                    <a:pt x="2015" y="19486"/>
                    <a:pt x="1865" y="19908"/>
                    <a:pt x="1744" y="20192"/>
                  </a:cubicBezTo>
                  <a:cubicBezTo>
                    <a:pt x="1552" y="20613"/>
                    <a:pt x="1728" y="21119"/>
                    <a:pt x="2152" y="21309"/>
                  </a:cubicBezTo>
                  <a:lnTo>
                    <a:pt x="2410" y="21430"/>
                  </a:lnTo>
                  <a:cubicBezTo>
                    <a:pt x="2355" y="21511"/>
                    <a:pt x="2299" y="21593"/>
                    <a:pt x="2273" y="21704"/>
                  </a:cubicBezTo>
                  <a:cubicBezTo>
                    <a:pt x="2205" y="21936"/>
                    <a:pt x="2247" y="22194"/>
                    <a:pt x="2410" y="22370"/>
                  </a:cubicBezTo>
                  <a:lnTo>
                    <a:pt x="2806" y="22873"/>
                  </a:lnTo>
                  <a:cubicBezTo>
                    <a:pt x="2737" y="23418"/>
                    <a:pt x="2505" y="25773"/>
                    <a:pt x="3906" y="26289"/>
                  </a:cubicBezTo>
                  <a:cubicBezTo>
                    <a:pt x="4238" y="26408"/>
                    <a:pt x="4682" y="26454"/>
                    <a:pt x="5170" y="26454"/>
                  </a:cubicBezTo>
                  <a:cubicBezTo>
                    <a:pt x="6522" y="26454"/>
                    <a:pt x="8217" y="26102"/>
                    <a:pt x="8847" y="25962"/>
                  </a:cubicBezTo>
                  <a:lnTo>
                    <a:pt x="9200" y="27703"/>
                  </a:lnTo>
                  <a:lnTo>
                    <a:pt x="20016" y="27703"/>
                  </a:lnTo>
                  <a:lnTo>
                    <a:pt x="19406" y="21949"/>
                  </a:lnTo>
                  <a:cubicBezTo>
                    <a:pt x="19638" y="21309"/>
                    <a:pt x="20114" y="20492"/>
                    <a:pt x="20657" y="19552"/>
                  </a:cubicBezTo>
                  <a:cubicBezTo>
                    <a:pt x="22711" y="16028"/>
                    <a:pt x="25800" y="10695"/>
                    <a:pt x="22345" y="4774"/>
                  </a:cubicBezTo>
                  <a:cubicBezTo>
                    <a:pt x="21516" y="3360"/>
                    <a:pt x="20386" y="2230"/>
                    <a:pt x="18971" y="1400"/>
                  </a:cubicBezTo>
                  <a:cubicBezTo>
                    <a:pt x="17636" y="610"/>
                    <a:pt x="16084" y="136"/>
                    <a:pt x="14481" y="25"/>
                  </a:cubicBezTo>
                  <a:cubicBezTo>
                    <a:pt x="14237" y="8"/>
                    <a:pt x="13992" y="0"/>
                    <a:pt x="13747" y="0"/>
                  </a:cubicBezTo>
                  <a:close/>
                </a:path>
              </a:pathLst>
            </a:custGeom>
            <a:solidFill>
              <a:srgbClr val="9CE4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62"/>
            <p:cNvSpPr/>
            <p:nvPr/>
          </p:nvSpPr>
          <p:spPr>
            <a:xfrm flipH="1">
              <a:off x="927575" y="1279893"/>
              <a:ext cx="1929048" cy="1666964"/>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62"/>
            <p:cNvSpPr/>
            <p:nvPr/>
          </p:nvSpPr>
          <p:spPr>
            <a:xfrm flipH="1">
              <a:off x="1423975" y="2353232"/>
              <a:ext cx="112" cy="112"/>
            </a:xfrm>
            <a:custGeom>
              <a:rect b="b" l="l" r="r" t="t"/>
              <a:pathLst>
                <a:path extrusionOk="0" h="1" w="1">
                  <a:moveTo>
                    <a:pt x="0" y="0"/>
                  </a:moveTo>
                  <a:close/>
                </a:path>
              </a:pathLst>
            </a:custGeom>
            <a:solidFill>
              <a:srgbClr val="009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62"/>
            <p:cNvSpPr/>
            <p:nvPr/>
          </p:nvSpPr>
          <p:spPr>
            <a:xfrm flipH="1">
              <a:off x="927576" y="1884939"/>
              <a:ext cx="1545067" cy="1063168"/>
            </a:xfrm>
            <a:custGeom>
              <a:rect b="b" l="l" r="r" t="t"/>
              <a:pathLst>
                <a:path extrusionOk="0" h="9533" w="13854">
                  <a:moveTo>
                    <a:pt x="10365" y="0"/>
                  </a:moveTo>
                  <a:cubicBezTo>
                    <a:pt x="9396" y="0"/>
                    <a:pt x="8509" y="338"/>
                    <a:pt x="7894" y="1028"/>
                  </a:cubicBezTo>
                  <a:cubicBezTo>
                    <a:pt x="7374" y="1600"/>
                    <a:pt x="7129" y="2335"/>
                    <a:pt x="7129" y="3122"/>
                  </a:cubicBezTo>
                  <a:cubicBezTo>
                    <a:pt x="7035" y="3095"/>
                    <a:pt x="6953" y="3069"/>
                    <a:pt x="6871" y="3056"/>
                  </a:cubicBezTo>
                  <a:cubicBezTo>
                    <a:pt x="6220" y="2898"/>
                    <a:pt x="5573" y="2823"/>
                    <a:pt x="4949" y="2823"/>
                  </a:cubicBezTo>
                  <a:cubicBezTo>
                    <a:pt x="2821" y="2823"/>
                    <a:pt x="947" y="3695"/>
                    <a:pt x="0" y="5137"/>
                  </a:cubicBezTo>
                  <a:cubicBezTo>
                    <a:pt x="301" y="5110"/>
                    <a:pt x="598" y="5029"/>
                    <a:pt x="898" y="4905"/>
                  </a:cubicBezTo>
                  <a:cubicBezTo>
                    <a:pt x="1006" y="4852"/>
                    <a:pt x="1130" y="4797"/>
                    <a:pt x="1238" y="4728"/>
                  </a:cubicBezTo>
                  <a:cubicBezTo>
                    <a:pt x="1251" y="4797"/>
                    <a:pt x="1280" y="4866"/>
                    <a:pt x="1306" y="4934"/>
                  </a:cubicBezTo>
                  <a:cubicBezTo>
                    <a:pt x="1743" y="5958"/>
                    <a:pt x="2776" y="6560"/>
                    <a:pt x="3886" y="6560"/>
                  </a:cubicBezTo>
                  <a:cubicBezTo>
                    <a:pt x="4295" y="6560"/>
                    <a:pt x="4714" y="6478"/>
                    <a:pt x="5118" y="6306"/>
                  </a:cubicBezTo>
                  <a:cubicBezTo>
                    <a:pt x="5170" y="6293"/>
                    <a:pt x="5225" y="6267"/>
                    <a:pt x="5281" y="6240"/>
                  </a:cubicBezTo>
                  <a:cubicBezTo>
                    <a:pt x="5579" y="6567"/>
                    <a:pt x="6020" y="6756"/>
                    <a:pt x="6486" y="6756"/>
                  </a:cubicBezTo>
                  <a:cubicBezTo>
                    <a:pt x="6659" y="6756"/>
                    <a:pt x="6835" y="6730"/>
                    <a:pt x="7009" y="6675"/>
                  </a:cubicBezTo>
                  <a:cubicBezTo>
                    <a:pt x="7077" y="6920"/>
                    <a:pt x="7185" y="7165"/>
                    <a:pt x="7306" y="7410"/>
                  </a:cubicBezTo>
                  <a:cubicBezTo>
                    <a:pt x="7946" y="8621"/>
                    <a:pt x="9050" y="9382"/>
                    <a:pt x="10163" y="9532"/>
                  </a:cubicBezTo>
                  <a:lnTo>
                    <a:pt x="10670" y="9069"/>
                  </a:lnTo>
                  <a:cubicBezTo>
                    <a:pt x="10653" y="9069"/>
                    <a:pt x="10653" y="9056"/>
                    <a:pt x="10640" y="9056"/>
                  </a:cubicBezTo>
                  <a:cubicBezTo>
                    <a:pt x="9634" y="8742"/>
                    <a:pt x="8886" y="7792"/>
                    <a:pt x="8886" y="6675"/>
                  </a:cubicBezTo>
                  <a:lnTo>
                    <a:pt x="8886" y="6567"/>
                  </a:lnTo>
                  <a:cubicBezTo>
                    <a:pt x="9325" y="6828"/>
                    <a:pt x="9839" y="6967"/>
                    <a:pt x="10372" y="6967"/>
                  </a:cubicBezTo>
                  <a:cubicBezTo>
                    <a:pt x="10780" y="6967"/>
                    <a:pt x="11200" y="6885"/>
                    <a:pt x="11607" y="6714"/>
                  </a:cubicBezTo>
                  <a:cubicBezTo>
                    <a:pt x="13119" y="6077"/>
                    <a:pt x="13854" y="4415"/>
                    <a:pt x="13253" y="3001"/>
                  </a:cubicBezTo>
                  <a:cubicBezTo>
                    <a:pt x="13158" y="2769"/>
                    <a:pt x="13021" y="2550"/>
                    <a:pt x="12874" y="2374"/>
                  </a:cubicBezTo>
                  <a:cubicBezTo>
                    <a:pt x="13184" y="2034"/>
                    <a:pt x="13403" y="1600"/>
                    <a:pt x="13485" y="1110"/>
                  </a:cubicBezTo>
                  <a:cubicBezTo>
                    <a:pt x="12501" y="376"/>
                    <a:pt x="11387" y="0"/>
                    <a:pt x="10365" y="0"/>
                  </a:cubicBezTo>
                  <a:close/>
                </a:path>
              </a:pathLst>
            </a:custGeom>
            <a:solidFill>
              <a:srgbClr val="0C343D"/>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2"/>
            <p:cNvSpPr/>
            <p:nvPr/>
          </p:nvSpPr>
          <p:spPr>
            <a:xfrm flipH="1">
              <a:off x="941406" y="1279848"/>
              <a:ext cx="1141235" cy="1161867"/>
            </a:xfrm>
            <a:custGeom>
              <a:rect b="b" l="l" r="r" t="t"/>
              <a:pathLst>
                <a:path extrusionOk="0" h="10418" w="10233">
                  <a:moveTo>
                    <a:pt x="3470" y="1"/>
                  </a:moveTo>
                  <a:cubicBezTo>
                    <a:pt x="2582" y="1"/>
                    <a:pt x="1787" y="232"/>
                    <a:pt x="1252" y="630"/>
                  </a:cubicBezTo>
                  <a:cubicBezTo>
                    <a:pt x="1239" y="630"/>
                    <a:pt x="625" y="1352"/>
                    <a:pt x="491" y="1829"/>
                  </a:cubicBezTo>
                  <a:cubicBezTo>
                    <a:pt x="1" y="3556"/>
                    <a:pt x="1196" y="5408"/>
                    <a:pt x="3172" y="5966"/>
                  </a:cubicBezTo>
                  <a:cubicBezTo>
                    <a:pt x="3554" y="6071"/>
                    <a:pt x="3936" y="6119"/>
                    <a:pt x="4307" y="6119"/>
                  </a:cubicBezTo>
                  <a:cubicBezTo>
                    <a:pt x="4517" y="6119"/>
                    <a:pt x="4724" y="6104"/>
                    <a:pt x="4926" y="6074"/>
                  </a:cubicBezTo>
                  <a:lnTo>
                    <a:pt x="4926" y="6074"/>
                  </a:lnTo>
                  <a:cubicBezTo>
                    <a:pt x="4818" y="6851"/>
                    <a:pt x="5007" y="7612"/>
                    <a:pt x="5510" y="8184"/>
                  </a:cubicBezTo>
                  <a:cubicBezTo>
                    <a:pt x="5824" y="8537"/>
                    <a:pt x="6219" y="8781"/>
                    <a:pt x="6640" y="8919"/>
                  </a:cubicBezTo>
                  <a:cubicBezTo>
                    <a:pt x="6533" y="9774"/>
                    <a:pt x="7130" y="10375"/>
                    <a:pt x="8015" y="10414"/>
                  </a:cubicBezTo>
                  <a:cubicBezTo>
                    <a:pt x="8056" y="10416"/>
                    <a:pt x="8096" y="10417"/>
                    <a:pt x="8135" y="10417"/>
                  </a:cubicBezTo>
                  <a:cubicBezTo>
                    <a:pt x="9572" y="10417"/>
                    <a:pt x="9920" y="9219"/>
                    <a:pt x="9962" y="9203"/>
                  </a:cubicBezTo>
                  <a:cubicBezTo>
                    <a:pt x="9932" y="8945"/>
                    <a:pt x="9867" y="8687"/>
                    <a:pt x="9756" y="8429"/>
                  </a:cubicBezTo>
                  <a:cubicBezTo>
                    <a:pt x="9661" y="8197"/>
                    <a:pt x="9524" y="7978"/>
                    <a:pt x="9377" y="7802"/>
                  </a:cubicBezTo>
                  <a:cubicBezTo>
                    <a:pt x="10043" y="7096"/>
                    <a:pt x="10233" y="5911"/>
                    <a:pt x="9769" y="4794"/>
                  </a:cubicBezTo>
                  <a:cubicBezTo>
                    <a:pt x="9348" y="3801"/>
                    <a:pt x="8492" y="3148"/>
                    <a:pt x="7620" y="3027"/>
                  </a:cubicBezTo>
                  <a:cubicBezTo>
                    <a:pt x="7796" y="1802"/>
                    <a:pt x="6451" y="509"/>
                    <a:pt x="4560" y="114"/>
                  </a:cubicBezTo>
                  <a:cubicBezTo>
                    <a:pt x="4189" y="37"/>
                    <a:pt x="3823" y="1"/>
                    <a:pt x="3470" y="1"/>
                  </a:cubicBezTo>
                  <a:close/>
                </a:path>
              </a:pathLst>
            </a:custGeom>
            <a:solidFill>
              <a:srgbClr val="009688"/>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62"/>
            <p:cNvSpPr/>
            <p:nvPr/>
          </p:nvSpPr>
          <p:spPr>
            <a:xfrm flipH="1">
              <a:off x="2228180" y="1736946"/>
              <a:ext cx="628443" cy="723351"/>
            </a:xfrm>
            <a:custGeom>
              <a:rect b="b" l="l" r="r" t="t"/>
              <a:pathLst>
                <a:path extrusionOk="0" h="6486" w="5635">
                  <a:moveTo>
                    <a:pt x="1797" y="1"/>
                  </a:moveTo>
                  <a:cubicBezTo>
                    <a:pt x="1686" y="1"/>
                    <a:pt x="1458" y="40"/>
                    <a:pt x="1458" y="56"/>
                  </a:cubicBezTo>
                  <a:cubicBezTo>
                    <a:pt x="736" y="245"/>
                    <a:pt x="164" y="843"/>
                    <a:pt x="53" y="1620"/>
                  </a:cubicBezTo>
                  <a:cubicBezTo>
                    <a:pt x="1" y="2136"/>
                    <a:pt x="151" y="2626"/>
                    <a:pt x="448" y="3008"/>
                  </a:cubicBezTo>
                  <a:cubicBezTo>
                    <a:pt x="259" y="3606"/>
                    <a:pt x="259" y="4246"/>
                    <a:pt x="517" y="4844"/>
                  </a:cubicBezTo>
                  <a:cubicBezTo>
                    <a:pt x="954" y="5880"/>
                    <a:pt x="1988" y="6485"/>
                    <a:pt x="3104" y="6485"/>
                  </a:cubicBezTo>
                  <a:cubicBezTo>
                    <a:pt x="3514" y="6485"/>
                    <a:pt x="3935" y="6404"/>
                    <a:pt x="4341" y="6232"/>
                  </a:cubicBezTo>
                  <a:cubicBezTo>
                    <a:pt x="4449" y="6179"/>
                    <a:pt x="4573" y="6124"/>
                    <a:pt x="4681" y="6055"/>
                  </a:cubicBezTo>
                  <a:cubicBezTo>
                    <a:pt x="4681" y="6055"/>
                    <a:pt x="4681" y="6056"/>
                    <a:pt x="4681" y="6056"/>
                  </a:cubicBezTo>
                  <a:cubicBezTo>
                    <a:pt x="4695" y="6056"/>
                    <a:pt x="5497" y="5311"/>
                    <a:pt x="5416" y="4178"/>
                  </a:cubicBezTo>
                  <a:cubicBezTo>
                    <a:pt x="5390" y="3730"/>
                    <a:pt x="5308" y="3292"/>
                    <a:pt x="5132" y="2914"/>
                  </a:cubicBezTo>
                  <a:cubicBezTo>
                    <a:pt x="5635" y="2368"/>
                    <a:pt x="5621" y="1496"/>
                    <a:pt x="5089" y="954"/>
                  </a:cubicBezTo>
                  <a:cubicBezTo>
                    <a:pt x="4799" y="656"/>
                    <a:pt x="4419" y="507"/>
                    <a:pt x="4039" y="507"/>
                  </a:cubicBezTo>
                  <a:cubicBezTo>
                    <a:pt x="3812" y="507"/>
                    <a:pt x="3584" y="560"/>
                    <a:pt x="3375" y="667"/>
                  </a:cubicBezTo>
                  <a:cubicBezTo>
                    <a:pt x="2966" y="259"/>
                    <a:pt x="2408" y="1"/>
                    <a:pt x="1797" y="1"/>
                  </a:cubicBezTo>
                  <a:close/>
                </a:path>
              </a:pathLst>
            </a:custGeom>
            <a:solidFill>
              <a:srgbClr val="9CE4D0"/>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8" name="Google Shape;498;p62"/>
          <p:cNvSpPr txBox="1"/>
          <p:nvPr/>
        </p:nvSpPr>
        <p:spPr>
          <a:xfrm>
            <a:off x="7712950" y="4661450"/>
            <a:ext cx="1452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2023</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63"/>
          <p:cNvSpPr txBox="1"/>
          <p:nvPr>
            <p:ph type="ctrTitle"/>
          </p:nvPr>
        </p:nvSpPr>
        <p:spPr>
          <a:xfrm>
            <a:off x="628650" y="180000"/>
            <a:ext cx="8039100" cy="8772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200">
                <a:solidFill>
                  <a:srgbClr val="6FA8DC"/>
                </a:solidFill>
              </a:rPr>
              <a:t>Assessment batteries available</a:t>
            </a:r>
            <a:endParaRPr sz="4200">
              <a:solidFill>
                <a:srgbClr val="6FA8DC"/>
              </a:solidFill>
            </a:endParaRPr>
          </a:p>
        </p:txBody>
      </p:sp>
      <p:sp>
        <p:nvSpPr>
          <p:cNvPr id="504" name="Google Shape;504;p63"/>
          <p:cNvSpPr txBox="1"/>
          <p:nvPr>
            <p:ph idx="1" type="subTitle"/>
          </p:nvPr>
        </p:nvSpPr>
        <p:spPr>
          <a:xfrm>
            <a:off x="628650" y="1983900"/>
            <a:ext cx="80961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solidFill>
                  <a:srgbClr val="3C78D8"/>
                </a:solidFill>
              </a:rPr>
              <a:t>https://www.aacap.org/AACAP/Member_Resources/AACAP_Committees/Infant_and_Preschool_Committee/Assessment_of_Young_Children.aspx</a:t>
            </a:r>
            <a:endParaRPr>
              <a:solidFill>
                <a:srgbClr val="3C78D8"/>
              </a:solidFill>
            </a:endParaRPr>
          </a:p>
        </p:txBody>
      </p:sp>
      <p:sp>
        <p:nvSpPr>
          <p:cNvPr id="505" name="Google Shape;505;p63"/>
          <p:cNvSpPr txBox="1"/>
          <p:nvPr/>
        </p:nvSpPr>
        <p:spPr>
          <a:xfrm>
            <a:off x="7743825" y="4667250"/>
            <a:ext cx="1419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2023</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sp>
        <p:nvSpPr>
          <p:cNvPr id="510" name="Google Shape;510;p64"/>
          <p:cNvSpPr txBox="1"/>
          <p:nvPr>
            <p:ph type="title"/>
          </p:nvPr>
        </p:nvSpPr>
        <p:spPr>
          <a:xfrm>
            <a:off x="292200" y="29777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200">
                <a:solidFill>
                  <a:srgbClr val="9FC5E8"/>
                </a:solidFill>
              </a:rPr>
              <a:t>Signs of Stress Activation (Dysregulation)</a:t>
            </a:r>
            <a:endParaRPr sz="3200">
              <a:solidFill>
                <a:srgbClr val="9FC5E8"/>
              </a:solidFill>
            </a:endParaRPr>
          </a:p>
        </p:txBody>
      </p:sp>
      <p:sp>
        <p:nvSpPr>
          <p:cNvPr id="511" name="Google Shape;511;p64"/>
          <p:cNvSpPr txBox="1"/>
          <p:nvPr>
            <p:ph idx="1" type="body"/>
          </p:nvPr>
        </p:nvSpPr>
        <p:spPr>
          <a:xfrm>
            <a:off x="127800" y="1005175"/>
            <a:ext cx="88494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Disengagement (avoidance of social engagement or participation in activities)</a:t>
            </a:r>
            <a:endParaRPr sz="1800"/>
          </a:p>
          <a:p>
            <a:pPr indent="-342900" lvl="0" marL="457200" rtl="0" algn="l">
              <a:spcBef>
                <a:spcPts val="1600"/>
              </a:spcBef>
              <a:spcAft>
                <a:spcPts val="0"/>
              </a:spcAft>
              <a:buSzPts val="1800"/>
              <a:buChar char="●"/>
            </a:pPr>
            <a:r>
              <a:rPr lang="en" sz="1800"/>
              <a:t>Regression in self-care activity (toileting and feeding)</a:t>
            </a:r>
            <a:endParaRPr sz="1800"/>
          </a:p>
          <a:p>
            <a:pPr indent="-342900" lvl="0" marL="457200" rtl="0" algn="l">
              <a:spcBef>
                <a:spcPts val="1600"/>
              </a:spcBef>
              <a:spcAft>
                <a:spcPts val="0"/>
              </a:spcAft>
              <a:buSzPts val="1800"/>
              <a:buChar char="●"/>
            </a:pPr>
            <a:r>
              <a:rPr lang="en" sz="1800"/>
              <a:t>Disrupted sleep</a:t>
            </a:r>
            <a:endParaRPr sz="1800"/>
          </a:p>
          <a:p>
            <a:pPr indent="-342900" lvl="0" marL="457200" rtl="0" algn="l">
              <a:spcBef>
                <a:spcPts val="1600"/>
              </a:spcBef>
              <a:spcAft>
                <a:spcPts val="0"/>
              </a:spcAft>
              <a:buSzPts val="1800"/>
              <a:buChar char="●"/>
            </a:pPr>
            <a:r>
              <a:rPr lang="en" sz="1800"/>
              <a:t>Difficulty adapting to changes</a:t>
            </a:r>
            <a:endParaRPr sz="1800"/>
          </a:p>
          <a:p>
            <a:pPr indent="-342900" lvl="0" marL="457200" rtl="0" algn="l">
              <a:spcBef>
                <a:spcPts val="1600"/>
              </a:spcBef>
              <a:spcAft>
                <a:spcPts val="0"/>
              </a:spcAft>
              <a:buSzPts val="1800"/>
              <a:buChar char="●"/>
            </a:pPr>
            <a:r>
              <a:rPr lang="en" sz="1800"/>
              <a:t>Strong emotional responses that appear out of context</a:t>
            </a:r>
            <a:endParaRPr sz="1800"/>
          </a:p>
          <a:p>
            <a:pPr indent="-342900" lvl="0" marL="457200" rtl="0" algn="l">
              <a:spcBef>
                <a:spcPts val="1600"/>
              </a:spcBef>
              <a:spcAft>
                <a:spcPts val="0"/>
              </a:spcAft>
              <a:buSzPts val="1800"/>
              <a:buChar char="●"/>
            </a:pPr>
            <a:r>
              <a:rPr lang="en" sz="1800"/>
              <a:t>Changes in affect (facial expression)</a:t>
            </a:r>
            <a:endParaRPr sz="1800"/>
          </a:p>
          <a:p>
            <a:pPr indent="-342900" lvl="0" marL="457200" rtl="0" algn="l">
              <a:spcBef>
                <a:spcPts val="1600"/>
              </a:spcBef>
              <a:spcAft>
                <a:spcPts val="0"/>
              </a:spcAft>
              <a:buSzPts val="1800"/>
              <a:buChar char="●"/>
            </a:pPr>
            <a:r>
              <a:rPr lang="en" sz="1800"/>
              <a:t>Changes in speech/breathing rate and/or rhythm</a:t>
            </a:r>
            <a:endParaRPr sz="1800"/>
          </a:p>
          <a:p>
            <a:pPr indent="-342900" lvl="0" marL="457200" rtl="0" algn="l">
              <a:spcBef>
                <a:spcPts val="1600"/>
              </a:spcBef>
              <a:spcAft>
                <a:spcPts val="1600"/>
              </a:spcAft>
              <a:buSzPts val="1800"/>
              <a:buChar char="●"/>
            </a:pPr>
            <a:r>
              <a:rPr lang="en" sz="1800"/>
              <a:t>Changes in body posture </a:t>
            </a:r>
            <a:endParaRPr sz="1800"/>
          </a:p>
        </p:txBody>
      </p:sp>
      <p:sp>
        <p:nvSpPr>
          <p:cNvPr id="512" name="Google Shape;512;p64"/>
          <p:cNvSpPr txBox="1"/>
          <p:nvPr/>
        </p:nvSpPr>
        <p:spPr>
          <a:xfrm>
            <a:off x="7693200" y="4667075"/>
            <a:ext cx="1464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65"/>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33">
                <a:solidFill>
                  <a:srgbClr val="9FC5E8"/>
                </a:solidFill>
              </a:rPr>
              <a:t>Signs of Dysregulation</a:t>
            </a:r>
            <a:endParaRPr sz="4333">
              <a:solidFill>
                <a:srgbClr val="9FC5E8"/>
              </a:solidFill>
            </a:endParaRPr>
          </a:p>
        </p:txBody>
      </p:sp>
      <p:sp>
        <p:nvSpPr>
          <p:cNvPr id="518" name="Google Shape;518;p6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342900" rtl="0" algn="l">
              <a:lnSpc>
                <a:spcPct val="90000"/>
              </a:lnSpc>
              <a:spcBef>
                <a:spcPts val="0"/>
              </a:spcBef>
              <a:spcAft>
                <a:spcPts val="0"/>
              </a:spcAft>
              <a:buClr>
                <a:srgbClr val="000000"/>
              </a:buClr>
              <a:buSzPts val="2800"/>
              <a:buFont typeface="Arial"/>
              <a:buNone/>
            </a:pPr>
            <a:r>
              <a:rPr lang="en" sz="2500">
                <a:solidFill>
                  <a:srgbClr val="2F1F58"/>
                </a:solidFill>
              </a:rPr>
              <a:t>High Arousal</a:t>
            </a:r>
            <a:endParaRPr sz="2500">
              <a:solidFill>
                <a:srgbClr val="2F1F58"/>
              </a:solidFill>
            </a:endParaRPr>
          </a:p>
          <a:p>
            <a:pPr indent="-323850" lvl="0" marL="342900" rtl="0" algn="l">
              <a:lnSpc>
                <a:spcPct val="90000"/>
              </a:lnSpc>
              <a:spcBef>
                <a:spcPts val="2400"/>
              </a:spcBef>
              <a:spcAft>
                <a:spcPts val="0"/>
              </a:spcAft>
              <a:buClr>
                <a:srgbClr val="B9AAE2"/>
              </a:buClr>
              <a:buSzPts val="2500"/>
              <a:buFont typeface="Fira Sans"/>
              <a:buChar char="•"/>
            </a:pPr>
            <a:r>
              <a:rPr lang="en" sz="2500">
                <a:solidFill>
                  <a:srgbClr val="2F1F58"/>
                </a:solidFill>
              </a:rPr>
              <a:t>Anxious, elated, angry, irritated, fidgety, wide eyed, red ears, disorganized thought/movements, fast speech, fast breathing, etc</a:t>
            </a:r>
            <a:endParaRPr sz="2500">
              <a:solidFill>
                <a:srgbClr val="2F1F58"/>
              </a:solidFill>
            </a:endParaRPr>
          </a:p>
          <a:p>
            <a:pPr indent="-342900" lvl="0" marL="342900" rtl="0" algn="l">
              <a:lnSpc>
                <a:spcPct val="90000"/>
              </a:lnSpc>
              <a:spcBef>
                <a:spcPts val="2400"/>
              </a:spcBef>
              <a:spcAft>
                <a:spcPts val="0"/>
              </a:spcAft>
              <a:buClr>
                <a:srgbClr val="000000"/>
              </a:buClr>
              <a:buSzPts val="2800"/>
              <a:buFont typeface="Arial"/>
              <a:buNone/>
            </a:pPr>
            <a:r>
              <a:rPr lang="en" sz="2500">
                <a:solidFill>
                  <a:srgbClr val="2F1F58"/>
                </a:solidFill>
              </a:rPr>
              <a:t>Low Arousal</a:t>
            </a:r>
            <a:endParaRPr sz="2500">
              <a:solidFill>
                <a:srgbClr val="2F1F58"/>
              </a:solidFill>
            </a:endParaRPr>
          </a:p>
          <a:p>
            <a:pPr indent="-323850" lvl="0" marL="342900" rtl="0" algn="l">
              <a:lnSpc>
                <a:spcPct val="90000"/>
              </a:lnSpc>
              <a:spcBef>
                <a:spcPts val="2400"/>
              </a:spcBef>
              <a:spcAft>
                <a:spcPts val="0"/>
              </a:spcAft>
              <a:buClr>
                <a:srgbClr val="B9AAE2"/>
              </a:buClr>
              <a:buSzPts val="2500"/>
              <a:buFont typeface="Fira Sans"/>
              <a:buChar char="•"/>
            </a:pPr>
            <a:r>
              <a:rPr lang="en" sz="2500">
                <a:solidFill>
                  <a:srgbClr val="2F1F58"/>
                </a:solidFill>
              </a:rPr>
              <a:t>Low mood, slow speech, slow to respond, difficulty initiating, limited motivation to move, flat affect, reduced social engagement, etc</a:t>
            </a:r>
            <a:endParaRPr sz="2500">
              <a:solidFill>
                <a:srgbClr val="2F1F58"/>
              </a:solidFill>
            </a:endParaRPr>
          </a:p>
          <a:p>
            <a:pPr indent="0" lvl="0" marL="0" rtl="0" algn="l">
              <a:lnSpc>
                <a:spcPct val="90000"/>
              </a:lnSpc>
              <a:spcBef>
                <a:spcPts val="2400"/>
              </a:spcBef>
              <a:spcAft>
                <a:spcPts val="0"/>
              </a:spcAft>
              <a:buNone/>
            </a:pPr>
            <a:r>
              <a:t/>
            </a:r>
            <a:endParaRPr sz="2541">
              <a:solidFill>
                <a:srgbClr val="2F1F58"/>
              </a:solidFill>
              <a:latin typeface="Candara"/>
              <a:ea typeface="Candara"/>
              <a:cs typeface="Candara"/>
              <a:sym typeface="Candara"/>
            </a:endParaRPr>
          </a:p>
          <a:p>
            <a:pPr indent="0" lvl="0" marL="0" rtl="0" algn="l">
              <a:spcBef>
                <a:spcPts val="0"/>
              </a:spcBef>
              <a:spcAft>
                <a:spcPts val="1600"/>
              </a:spcAft>
              <a:buNone/>
            </a:pPr>
            <a:r>
              <a:t/>
            </a:r>
            <a:endParaRPr/>
          </a:p>
        </p:txBody>
      </p:sp>
      <p:sp>
        <p:nvSpPr>
          <p:cNvPr id="519" name="Google Shape;519;p65"/>
          <p:cNvSpPr txBox="1"/>
          <p:nvPr/>
        </p:nvSpPr>
        <p:spPr>
          <a:xfrm>
            <a:off x="7762700" y="4744925"/>
            <a:ext cx="1546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66"/>
          <p:cNvSpPr txBox="1"/>
          <p:nvPr>
            <p:ph type="title"/>
          </p:nvPr>
        </p:nvSpPr>
        <p:spPr>
          <a:xfrm>
            <a:off x="311700" y="2761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040">
                <a:solidFill>
                  <a:srgbClr val="3D85C6"/>
                </a:solidFill>
              </a:rPr>
              <a:t>Analysing Dysregulation</a:t>
            </a:r>
            <a:endParaRPr sz="4040">
              <a:solidFill>
                <a:srgbClr val="3D85C6"/>
              </a:solidFill>
            </a:endParaRPr>
          </a:p>
        </p:txBody>
      </p:sp>
      <p:sp>
        <p:nvSpPr>
          <p:cNvPr id="525" name="Google Shape;525;p6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14325" lvl="0" marL="342900" rtl="0" algn="l">
              <a:lnSpc>
                <a:spcPct val="80000"/>
              </a:lnSpc>
              <a:spcBef>
                <a:spcPts val="0"/>
              </a:spcBef>
              <a:spcAft>
                <a:spcPts val="0"/>
              </a:spcAft>
              <a:buClr>
                <a:srgbClr val="B9AAE2"/>
              </a:buClr>
              <a:buSzPts val="1550"/>
              <a:buFont typeface="Open Sans"/>
              <a:buChar char="•"/>
            </a:pPr>
            <a:r>
              <a:rPr lang="en" sz="1550">
                <a:solidFill>
                  <a:srgbClr val="2F1F58"/>
                </a:solidFill>
              </a:rPr>
              <a:t>What does the underlying behaviour look like?</a:t>
            </a:r>
            <a:endParaRPr sz="1929">
              <a:solidFill>
                <a:srgbClr val="2F1F58"/>
              </a:solidFill>
            </a:endParaRPr>
          </a:p>
          <a:p>
            <a:pPr indent="-314325" lvl="0" marL="342900" rtl="0" algn="l">
              <a:lnSpc>
                <a:spcPct val="80000"/>
              </a:lnSpc>
              <a:spcBef>
                <a:spcPts val="2400"/>
              </a:spcBef>
              <a:spcAft>
                <a:spcPts val="0"/>
              </a:spcAft>
              <a:buClr>
                <a:srgbClr val="B9AAE2"/>
              </a:buClr>
              <a:buSzPts val="1550"/>
              <a:buFont typeface="Open Sans"/>
              <a:buChar char="•"/>
            </a:pPr>
            <a:r>
              <a:rPr lang="en" sz="1550">
                <a:solidFill>
                  <a:srgbClr val="2F1F58"/>
                </a:solidFill>
              </a:rPr>
              <a:t>What are the triggers?</a:t>
            </a:r>
            <a:endParaRPr sz="1929">
              <a:solidFill>
                <a:srgbClr val="2F1F58"/>
              </a:solidFill>
            </a:endParaRPr>
          </a:p>
          <a:p>
            <a:pPr indent="-314325" lvl="0" marL="342900" rtl="0" algn="l">
              <a:lnSpc>
                <a:spcPct val="80000"/>
              </a:lnSpc>
              <a:spcBef>
                <a:spcPts val="2400"/>
              </a:spcBef>
              <a:spcAft>
                <a:spcPts val="0"/>
              </a:spcAft>
              <a:buClr>
                <a:srgbClr val="B9AAE2"/>
              </a:buClr>
              <a:buSzPts val="1550"/>
              <a:buFont typeface="Open Sans"/>
              <a:buChar char="•"/>
            </a:pPr>
            <a:r>
              <a:rPr lang="en" sz="1550">
                <a:solidFill>
                  <a:srgbClr val="2F1F58"/>
                </a:solidFill>
              </a:rPr>
              <a:t>Where does the behaviour in question happen?</a:t>
            </a:r>
            <a:endParaRPr sz="1929">
              <a:solidFill>
                <a:srgbClr val="2F1F58"/>
              </a:solidFill>
            </a:endParaRPr>
          </a:p>
          <a:p>
            <a:pPr indent="-314325" lvl="0" marL="342900" rtl="0" algn="l">
              <a:lnSpc>
                <a:spcPct val="80000"/>
              </a:lnSpc>
              <a:spcBef>
                <a:spcPts val="2400"/>
              </a:spcBef>
              <a:spcAft>
                <a:spcPts val="0"/>
              </a:spcAft>
              <a:buClr>
                <a:srgbClr val="B9AAE2"/>
              </a:buClr>
              <a:buSzPts val="1550"/>
              <a:buFont typeface="Open Sans"/>
              <a:buChar char="•"/>
            </a:pPr>
            <a:r>
              <a:rPr lang="en" sz="1550">
                <a:solidFill>
                  <a:srgbClr val="2F1F58"/>
                </a:solidFill>
              </a:rPr>
              <a:t>When does it happen?</a:t>
            </a:r>
            <a:endParaRPr sz="1929">
              <a:solidFill>
                <a:srgbClr val="2F1F58"/>
              </a:solidFill>
            </a:endParaRPr>
          </a:p>
          <a:p>
            <a:pPr indent="-314325" lvl="0" marL="342900" rtl="0" algn="l">
              <a:lnSpc>
                <a:spcPct val="80000"/>
              </a:lnSpc>
              <a:spcBef>
                <a:spcPts val="2400"/>
              </a:spcBef>
              <a:spcAft>
                <a:spcPts val="0"/>
              </a:spcAft>
              <a:buClr>
                <a:srgbClr val="B9AAE2"/>
              </a:buClr>
              <a:buSzPts val="1550"/>
              <a:buFont typeface="Open Sans"/>
              <a:buChar char="•"/>
            </a:pPr>
            <a:r>
              <a:rPr lang="en" sz="1550">
                <a:solidFill>
                  <a:srgbClr val="2F1F58"/>
                </a:solidFill>
              </a:rPr>
              <a:t>Who does it happen with and why?</a:t>
            </a:r>
            <a:endParaRPr sz="1929">
              <a:solidFill>
                <a:srgbClr val="2F1F58"/>
              </a:solidFill>
            </a:endParaRPr>
          </a:p>
          <a:p>
            <a:pPr indent="-314325" lvl="0" marL="342900" rtl="0" algn="l">
              <a:lnSpc>
                <a:spcPct val="80000"/>
              </a:lnSpc>
              <a:spcBef>
                <a:spcPts val="2400"/>
              </a:spcBef>
              <a:spcAft>
                <a:spcPts val="0"/>
              </a:spcAft>
              <a:buClr>
                <a:srgbClr val="B9AAE2"/>
              </a:buClr>
              <a:buSzPts val="1550"/>
              <a:buFont typeface="Open Sans"/>
              <a:buChar char="•"/>
            </a:pPr>
            <a:r>
              <a:rPr lang="en" sz="1550">
                <a:solidFill>
                  <a:srgbClr val="2F1F58"/>
                </a:solidFill>
              </a:rPr>
              <a:t>When are they calm? </a:t>
            </a:r>
            <a:endParaRPr sz="1550">
              <a:solidFill>
                <a:srgbClr val="2F1F58"/>
              </a:solidFill>
            </a:endParaRPr>
          </a:p>
          <a:p>
            <a:pPr indent="-314325" lvl="0" marL="342900" rtl="0" algn="l">
              <a:lnSpc>
                <a:spcPct val="80000"/>
              </a:lnSpc>
              <a:spcBef>
                <a:spcPts val="2400"/>
              </a:spcBef>
              <a:spcAft>
                <a:spcPts val="0"/>
              </a:spcAft>
              <a:buClr>
                <a:srgbClr val="B9AAE2"/>
              </a:buClr>
              <a:buSzPts val="1550"/>
              <a:buFont typeface="Open Sans"/>
              <a:buChar char="•"/>
            </a:pPr>
            <a:r>
              <a:rPr lang="en" sz="1550">
                <a:solidFill>
                  <a:srgbClr val="2F1F58"/>
                </a:solidFill>
              </a:rPr>
              <a:t>What are they doing to calm themselves?</a:t>
            </a:r>
            <a:endParaRPr sz="1929">
              <a:solidFill>
                <a:srgbClr val="2F1F58"/>
              </a:solidFill>
            </a:endParaRPr>
          </a:p>
          <a:p>
            <a:pPr indent="0" lvl="0" marL="0" rtl="0" algn="l">
              <a:lnSpc>
                <a:spcPct val="95000"/>
              </a:lnSpc>
              <a:spcBef>
                <a:spcPts val="0"/>
              </a:spcBef>
              <a:spcAft>
                <a:spcPts val="1600"/>
              </a:spcAft>
              <a:buSzPts val="523"/>
              <a:buNone/>
            </a:pPr>
            <a:r>
              <a:t/>
            </a:r>
            <a:endParaRPr sz="855">
              <a:latin typeface="Calibri"/>
              <a:ea typeface="Calibri"/>
              <a:cs typeface="Calibri"/>
              <a:sym typeface="Calibri"/>
            </a:endParaRPr>
          </a:p>
        </p:txBody>
      </p:sp>
      <p:sp>
        <p:nvSpPr>
          <p:cNvPr id="526" name="Google Shape;526;p66"/>
          <p:cNvSpPr txBox="1"/>
          <p:nvPr/>
        </p:nvSpPr>
        <p:spPr>
          <a:xfrm>
            <a:off x="7900800" y="4678500"/>
            <a:ext cx="1243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2043</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40"/>
          <p:cNvSpPr txBox="1"/>
          <p:nvPr>
            <p:ph type="title"/>
          </p:nvPr>
        </p:nvSpPr>
        <p:spPr>
          <a:xfrm>
            <a:off x="311700" y="1465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140">
                <a:solidFill>
                  <a:srgbClr val="6D9EEB"/>
                </a:solidFill>
                <a:latin typeface="Candara"/>
                <a:ea typeface="Candara"/>
                <a:cs typeface="Candara"/>
                <a:sym typeface="Candara"/>
              </a:rPr>
              <a:t>Stressors and Triggers</a:t>
            </a:r>
            <a:r>
              <a:rPr lang="en" sz="4140">
                <a:latin typeface="Candara"/>
                <a:ea typeface="Candara"/>
                <a:cs typeface="Candara"/>
                <a:sym typeface="Candara"/>
              </a:rPr>
              <a:t> </a:t>
            </a:r>
            <a:endParaRPr sz="4140">
              <a:latin typeface="Candara"/>
              <a:ea typeface="Candara"/>
              <a:cs typeface="Candara"/>
              <a:sym typeface="Candara"/>
            </a:endParaRPr>
          </a:p>
        </p:txBody>
      </p:sp>
      <p:sp>
        <p:nvSpPr>
          <p:cNvPr id="211" name="Google Shape;211;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342900" rtl="0" algn="l">
              <a:lnSpc>
                <a:spcPct val="80000"/>
              </a:lnSpc>
              <a:spcBef>
                <a:spcPts val="0"/>
              </a:spcBef>
              <a:spcAft>
                <a:spcPts val="0"/>
              </a:spcAft>
              <a:buClr>
                <a:srgbClr val="B9AAE2"/>
              </a:buClr>
              <a:buSzPts val="2590"/>
              <a:buFont typeface="Arial"/>
              <a:buChar char="•"/>
            </a:pPr>
            <a:r>
              <a:rPr lang="en" sz="2590">
                <a:solidFill>
                  <a:srgbClr val="2F1F58"/>
                </a:solidFill>
                <a:latin typeface="Candara"/>
                <a:ea typeface="Candara"/>
                <a:cs typeface="Candara"/>
                <a:sym typeface="Candara"/>
              </a:rPr>
              <a:t>Sensory stimuli</a:t>
            </a:r>
            <a:endParaRPr sz="2800">
              <a:solidFill>
                <a:srgbClr val="2F1F58"/>
              </a:solidFill>
              <a:latin typeface="Candara"/>
              <a:ea typeface="Candara"/>
              <a:cs typeface="Candara"/>
              <a:sym typeface="Candara"/>
            </a:endParaRPr>
          </a:p>
          <a:p>
            <a:pPr indent="-342900" lvl="0" marL="342900" rtl="0" algn="l">
              <a:lnSpc>
                <a:spcPct val="80000"/>
              </a:lnSpc>
              <a:spcBef>
                <a:spcPts val="2400"/>
              </a:spcBef>
              <a:spcAft>
                <a:spcPts val="0"/>
              </a:spcAft>
              <a:buClr>
                <a:srgbClr val="B9AAE2"/>
              </a:buClr>
              <a:buSzPts val="2590"/>
              <a:buFont typeface="Arial"/>
              <a:buChar char="•"/>
            </a:pPr>
            <a:r>
              <a:rPr lang="en" sz="2590">
                <a:solidFill>
                  <a:srgbClr val="2F1F58"/>
                </a:solidFill>
                <a:latin typeface="Candara"/>
                <a:ea typeface="Candara"/>
                <a:cs typeface="Candara"/>
                <a:sym typeface="Candara"/>
              </a:rPr>
              <a:t>Brain chemistry</a:t>
            </a:r>
            <a:endParaRPr sz="2800">
              <a:solidFill>
                <a:srgbClr val="2F1F58"/>
              </a:solidFill>
              <a:latin typeface="Candara"/>
              <a:ea typeface="Candara"/>
              <a:cs typeface="Candara"/>
              <a:sym typeface="Candara"/>
            </a:endParaRPr>
          </a:p>
          <a:p>
            <a:pPr indent="-342900" lvl="0" marL="342900" rtl="0" algn="l">
              <a:lnSpc>
                <a:spcPct val="80000"/>
              </a:lnSpc>
              <a:spcBef>
                <a:spcPts val="2400"/>
              </a:spcBef>
              <a:spcAft>
                <a:spcPts val="0"/>
              </a:spcAft>
              <a:buClr>
                <a:srgbClr val="B9AAE2"/>
              </a:buClr>
              <a:buSzPts val="2590"/>
              <a:buFont typeface="Arial"/>
              <a:buChar char="•"/>
            </a:pPr>
            <a:r>
              <a:rPr lang="en" sz="2590">
                <a:solidFill>
                  <a:srgbClr val="2F1F58"/>
                </a:solidFill>
                <a:latin typeface="Candara"/>
                <a:ea typeface="Candara"/>
                <a:cs typeface="Candara"/>
                <a:sym typeface="Candara"/>
              </a:rPr>
              <a:t>Unresolved hurt</a:t>
            </a:r>
            <a:endParaRPr sz="2800">
              <a:solidFill>
                <a:srgbClr val="2F1F58"/>
              </a:solidFill>
              <a:latin typeface="Candara"/>
              <a:ea typeface="Candara"/>
              <a:cs typeface="Candara"/>
              <a:sym typeface="Candara"/>
            </a:endParaRPr>
          </a:p>
          <a:p>
            <a:pPr indent="-342900" lvl="0" marL="342900" rtl="0" algn="l">
              <a:lnSpc>
                <a:spcPct val="80000"/>
              </a:lnSpc>
              <a:spcBef>
                <a:spcPts val="2400"/>
              </a:spcBef>
              <a:spcAft>
                <a:spcPts val="0"/>
              </a:spcAft>
              <a:buClr>
                <a:srgbClr val="B9AAE2"/>
              </a:buClr>
              <a:buSzPts val="2590"/>
              <a:buFont typeface="Arial"/>
              <a:buChar char="•"/>
            </a:pPr>
            <a:r>
              <a:rPr lang="en" sz="2590">
                <a:solidFill>
                  <a:srgbClr val="2F1F58"/>
                </a:solidFill>
                <a:latin typeface="Candara"/>
                <a:ea typeface="Candara"/>
                <a:cs typeface="Candara"/>
                <a:sym typeface="Candara"/>
              </a:rPr>
              <a:t>Family/Workplace dynamics</a:t>
            </a:r>
            <a:endParaRPr sz="2800">
              <a:solidFill>
                <a:srgbClr val="2F1F58"/>
              </a:solidFill>
              <a:latin typeface="Candara"/>
              <a:ea typeface="Candara"/>
              <a:cs typeface="Candara"/>
              <a:sym typeface="Candara"/>
            </a:endParaRPr>
          </a:p>
          <a:p>
            <a:pPr indent="-342900" lvl="0" marL="342900" rtl="0" algn="l">
              <a:lnSpc>
                <a:spcPct val="80000"/>
              </a:lnSpc>
              <a:spcBef>
                <a:spcPts val="2400"/>
              </a:spcBef>
              <a:spcAft>
                <a:spcPts val="0"/>
              </a:spcAft>
              <a:buClr>
                <a:srgbClr val="B9AAE2"/>
              </a:buClr>
              <a:buSzPts val="2590"/>
              <a:buFont typeface="Arial"/>
              <a:buChar char="•"/>
            </a:pPr>
            <a:r>
              <a:rPr lang="en" sz="2590">
                <a:solidFill>
                  <a:srgbClr val="2F1F58"/>
                </a:solidFill>
                <a:latin typeface="Candara"/>
                <a:ea typeface="Candara"/>
                <a:cs typeface="Candara"/>
                <a:sym typeface="Candara"/>
              </a:rPr>
              <a:t>Change or The Unexpected </a:t>
            </a:r>
            <a:endParaRPr sz="2590">
              <a:solidFill>
                <a:srgbClr val="2F1F58"/>
              </a:solidFill>
              <a:latin typeface="Candara"/>
              <a:ea typeface="Candara"/>
              <a:cs typeface="Candara"/>
              <a:sym typeface="Candara"/>
            </a:endParaRPr>
          </a:p>
          <a:p>
            <a:pPr indent="-342900" lvl="0" marL="342900" rtl="0" algn="l">
              <a:lnSpc>
                <a:spcPct val="80000"/>
              </a:lnSpc>
              <a:spcBef>
                <a:spcPts val="2400"/>
              </a:spcBef>
              <a:spcAft>
                <a:spcPts val="0"/>
              </a:spcAft>
              <a:buClr>
                <a:srgbClr val="B9AAE2"/>
              </a:buClr>
              <a:buSzPts val="2590"/>
              <a:buFont typeface="Arial"/>
              <a:buChar char="•"/>
            </a:pPr>
            <a:r>
              <a:rPr lang="en" sz="2590">
                <a:solidFill>
                  <a:srgbClr val="2F1F58"/>
                </a:solidFill>
                <a:latin typeface="Candara"/>
                <a:ea typeface="Candara"/>
                <a:cs typeface="Candara"/>
                <a:sym typeface="Candara"/>
              </a:rPr>
              <a:t>Loss of control</a:t>
            </a:r>
            <a:endParaRPr sz="2590">
              <a:solidFill>
                <a:srgbClr val="2F1F58"/>
              </a:solidFill>
              <a:latin typeface="Candara"/>
              <a:ea typeface="Candara"/>
              <a:cs typeface="Candara"/>
              <a:sym typeface="Candara"/>
            </a:endParaRPr>
          </a:p>
          <a:p>
            <a:pPr indent="0" lvl="0" marL="0" rtl="0" algn="l">
              <a:spcBef>
                <a:spcPts val="0"/>
              </a:spcBef>
              <a:spcAft>
                <a:spcPts val="1600"/>
              </a:spcAft>
              <a:buNone/>
            </a:pPr>
            <a:r>
              <a:t/>
            </a:r>
            <a:endParaRPr/>
          </a:p>
        </p:txBody>
      </p:sp>
      <p:sp>
        <p:nvSpPr>
          <p:cNvPr id="212" name="Google Shape;212;p40"/>
          <p:cNvSpPr txBox="1"/>
          <p:nvPr/>
        </p:nvSpPr>
        <p:spPr>
          <a:xfrm>
            <a:off x="7834200" y="4682925"/>
            <a:ext cx="1309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grpSp>
        <p:nvGrpSpPr>
          <p:cNvPr id="213" name="Google Shape;213;p40"/>
          <p:cNvGrpSpPr/>
          <p:nvPr/>
        </p:nvGrpSpPr>
        <p:grpSpPr>
          <a:xfrm flipH="1">
            <a:off x="5764860" y="1552581"/>
            <a:ext cx="2479751" cy="2296968"/>
            <a:chOff x="400500" y="1028698"/>
            <a:chExt cx="3070900" cy="3297399"/>
          </a:xfrm>
        </p:grpSpPr>
        <p:sp>
          <p:nvSpPr>
            <p:cNvPr id="214" name="Google Shape;214;p40"/>
            <p:cNvSpPr/>
            <p:nvPr/>
          </p:nvSpPr>
          <p:spPr>
            <a:xfrm flipH="1">
              <a:off x="400500" y="1028698"/>
              <a:ext cx="3070900" cy="3297399"/>
            </a:xfrm>
            <a:custGeom>
              <a:rect b="b" l="l" r="r" t="t"/>
              <a:pathLst>
                <a:path extrusionOk="0" h="27704" w="25801">
                  <a:moveTo>
                    <a:pt x="13762" y="493"/>
                  </a:moveTo>
                  <a:cubicBezTo>
                    <a:pt x="13992" y="493"/>
                    <a:pt x="14222" y="500"/>
                    <a:pt x="14452" y="515"/>
                  </a:cubicBezTo>
                  <a:cubicBezTo>
                    <a:pt x="15977" y="626"/>
                    <a:pt x="17446" y="1074"/>
                    <a:pt x="18710" y="1822"/>
                  </a:cubicBezTo>
                  <a:cubicBezTo>
                    <a:pt x="20059" y="2599"/>
                    <a:pt x="21133" y="3686"/>
                    <a:pt x="21924" y="5019"/>
                  </a:cubicBezTo>
                  <a:cubicBezTo>
                    <a:pt x="25229" y="10695"/>
                    <a:pt x="22221" y="15878"/>
                    <a:pt x="20235" y="19307"/>
                  </a:cubicBezTo>
                  <a:cubicBezTo>
                    <a:pt x="19664" y="20286"/>
                    <a:pt x="19174" y="21145"/>
                    <a:pt x="18929" y="21838"/>
                  </a:cubicBezTo>
                  <a:lnTo>
                    <a:pt x="18903" y="21893"/>
                  </a:lnTo>
                  <a:lnTo>
                    <a:pt x="19474" y="27213"/>
                  </a:lnTo>
                  <a:lnTo>
                    <a:pt x="9595" y="27213"/>
                  </a:lnTo>
                  <a:lnTo>
                    <a:pt x="9226" y="25365"/>
                  </a:lnTo>
                  <a:lnTo>
                    <a:pt x="8981" y="25430"/>
                  </a:lnTo>
                  <a:cubicBezTo>
                    <a:pt x="8950" y="25430"/>
                    <a:pt x="6753" y="25968"/>
                    <a:pt x="5178" y="25968"/>
                  </a:cubicBezTo>
                  <a:cubicBezTo>
                    <a:pt x="4747" y="25968"/>
                    <a:pt x="4363" y="25928"/>
                    <a:pt x="4083" y="25825"/>
                  </a:cubicBezTo>
                  <a:cubicBezTo>
                    <a:pt x="3485" y="25610"/>
                    <a:pt x="3309" y="24832"/>
                    <a:pt x="3253" y="24235"/>
                  </a:cubicBezTo>
                  <a:cubicBezTo>
                    <a:pt x="3197" y="23513"/>
                    <a:pt x="3309" y="22847"/>
                    <a:pt x="3309" y="22847"/>
                  </a:cubicBezTo>
                  <a:lnTo>
                    <a:pt x="3322" y="22736"/>
                  </a:lnTo>
                  <a:lnTo>
                    <a:pt x="2776" y="22070"/>
                  </a:lnTo>
                  <a:cubicBezTo>
                    <a:pt x="2737" y="22001"/>
                    <a:pt x="2708" y="21919"/>
                    <a:pt x="2737" y="21838"/>
                  </a:cubicBezTo>
                  <a:cubicBezTo>
                    <a:pt x="2763" y="21756"/>
                    <a:pt x="2819" y="21704"/>
                    <a:pt x="2900" y="21674"/>
                  </a:cubicBezTo>
                  <a:lnTo>
                    <a:pt x="3606" y="21446"/>
                  </a:lnTo>
                  <a:lnTo>
                    <a:pt x="2355" y="20874"/>
                  </a:lnTo>
                  <a:cubicBezTo>
                    <a:pt x="2179" y="20776"/>
                    <a:pt x="2110" y="20574"/>
                    <a:pt x="2192" y="20398"/>
                  </a:cubicBezTo>
                  <a:cubicBezTo>
                    <a:pt x="2355" y="20028"/>
                    <a:pt x="2544" y="19457"/>
                    <a:pt x="2544" y="18833"/>
                  </a:cubicBezTo>
                  <a:lnTo>
                    <a:pt x="2544" y="18627"/>
                  </a:lnTo>
                  <a:lnTo>
                    <a:pt x="804" y="18245"/>
                  </a:lnTo>
                  <a:cubicBezTo>
                    <a:pt x="696" y="18219"/>
                    <a:pt x="614" y="18138"/>
                    <a:pt x="559" y="18043"/>
                  </a:cubicBezTo>
                  <a:cubicBezTo>
                    <a:pt x="520" y="17935"/>
                    <a:pt x="520" y="17824"/>
                    <a:pt x="572" y="17729"/>
                  </a:cubicBezTo>
                  <a:lnTo>
                    <a:pt x="2789" y="13853"/>
                  </a:lnTo>
                  <a:cubicBezTo>
                    <a:pt x="3103" y="13294"/>
                    <a:pt x="3158" y="12641"/>
                    <a:pt x="2926" y="12040"/>
                  </a:cubicBezTo>
                  <a:cubicBezTo>
                    <a:pt x="2845" y="11795"/>
                    <a:pt x="2737" y="11511"/>
                    <a:pt x="2626" y="11211"/>
                  </a:cubicBezTo>
                  <a:cubicBezTo>
                    <a:pt x="2205" y="9999"/>
                    <a:pt x="3390" y="7060"/>
                    <a:pt x="5281" y="4666"/>
                  </a:cubicBezTo>
                  <a:cubicBezTo>
                    <a:pt x="6437" y="3196"/>
                    <a:pt x="7868" y="2096"/>
                    <a:pt x="9540" y="1374"/>
                  </a:cubicBezTo>
                  <a:cubicBezTo>
                    <a:pt x="10878" y="785"/>
                    <a:pt x="12318" y="493"/>
                    <a:pt x="13762" y="493"/>
                  </a:cubicBezTo>
                  <a:close/>
                  <a:moveTo>
                    <a:pt x="13747" y="0"/>
                  </a:moveTo>
                  <a:cubicBezTo>
                    <a:pt x="12245" y="0"/>
                    <a:pt x="10741" y="317"/>
                    <a:pt x="9337" y="923"/>
                  </a:cubicBezTo>
                  <a:cubicBezTo>
                    <a:pt x="7593" y="1671"/>
                    <a:pt x="6098" y="2831"/>
                    <a:pt x="4899" y="4366"/>
                  </a:cubicBezTo>
                  <a:cubicBezTo>
                    <a:pt x="3132" y="6613"/>
                    <a:pt x="1633" y="9836"/>
                    <a:pt x="2165" y="11374"/>
                  </a:cubicBezTo>
                  <a:cubicBezTo>
                    <a:pt x="2273" y="11675"/>
                    <a:pt x="2381" y="11959"/>
                    <a:pt x="2479" y="12204"/>
                  </a:cubicBezTo>
                  <a:cubicBezTo>
                    <a:pt x="2642" y="12667"/>
                    <a:pt x="2600" y="13183"/>
                    <a:pt x="2355" y="13608"/>
                  </a:cubicBezTo>
                  <a:lnTo>
                    <a:pt x="150" y="17484"/>
                  </a:lnTo>
                  <a:cubicBezTo>
                    <a:pt x="13" y="17716"/>
                    <a:pt x="0" y="17987"/>
                    <a:pt x="111" y="18232"/>
                  </a:cubicBezTo>
                  <a:cubicBezTo>
                    <a:pt x="219" y="18490"/>
                    <a:pt x="438" y="18670"/>
                    <a:pt x="696" y="18722"/>
                  </a:cubicBezTo>
                  <a:lnTo>
                    <a:pt x="2054" y="19023"/>
                  </a:lnTo>
                  <a:cubicBezTo>
                    <a:pt x="2015" y="19486"/>
                    <a:pt x="1865" y="19908"/>
                    <a:pt x="1744" y="20192"/>
                  </a:cubicBezTo>
                  <a:cubicBezTo>
                    <a:pt x="1552" y="20613"/>
                    <a:pt x="1728" y="21119"/>
                    <a:pt x="2152" y="21309"/>
                  </a:cubicBezTo>
                  <a:lnTo>
                    <a:pt x="2410" y="21430"/>
                  </a:lnTo>
                  <a:cubicBezTo>
                    <a:pt x="2355" y="21511"/>
                    <a:pt x="2299" y="21593"/>
                    <a:pt x="2273" y="21704"/>
                  </a:cubicBezTo>
                  <a:cubicBezTo>
                    <a:pt x="2205" y="21936"/>
                    <a:pt x="2247" y="22194"/>
                    <a:pt x="2410" y="22370"/>
                  </a:cubicBezTo>
                  <a:lnTo>
                    <a:pt x="2806" y="22873"/>
                  </a:lnTo>
                  <a:cubicBezTo>
                    <a:pt x="2737" y="23418"/>
                    <a:pt x="2505" y="25773"/>
                    <a:pt x="3906" y="26289"/>
                  </a:cubicBezTo>
                  <a:cubicBezTo>
                    <a:pt x="4238" y="26408"/>
                    <a:pt x="4682" y="26454"/>
                    <a:pt x="5170" y="26454"/>
                  </a:cubicBezTo>
                  <a:cubicBezTo>
                    <a:pt x="6522" y="26454"/>
                    <a:pt x="8217" y="26102"/>
                    <a:pt x="8847" y="25962"/>
                  </a:cubicBezTo>
                  <a:lnTo>
                    <a:pt x="9200" y="27703"/>
                  </a:lnTo>
                  <a:lnTo>
                    <a:pt x="20016" y="27703"/>
                  </a:lnTo>
                  <a:lnTo>
                    <a:pt x="19406" y="21949"/>
                  </a:lnTo>
                  <a:cubicBezTo>
                    <a:pt x="19638" y="21309"/>
                    <a:pt x="20114" y="20492"/>
                    <a:pt x="20657" y="19552"/>
                  </a:cubicBezTo>
                  <a:cubicBezTo>
                    <a:pt x="22711" y="16028"/>
                    <a:pt x="25800" y="10695"/>
                    <a:pt x="22345" y="4774"/>
                  </a:cubicBezTo>
                  <a:cubicBezTo>
                    <a:pt x="21516" y="3360"/>
                    <a:pt x="20386" y="2230"/>
                    <a:pt x="18971" y="1400"/>
                  </a:cubicBezTo>
                  <a:cubicBezTo>
                    <a:pt x="17636" y="610"/>
                    <a:pt x="16084" y="136"/>
                    <a:pt x="14481" y="25"/>
                  </a:cubicBezTo>
                  <a:cubicBezTo>
                    <a:pt x="14237" y="8"/>
                    <a:pt x="13992" y="0"/>
                    <a:pt x="13747" y="0"/>
                  </a:cubicBezTo>
                  <a:close/>
                </a:path>
              </a:pathLst>
            </a:custGeom>
            <a:solidFill>
              <a:srgbClr val="9CE4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0"/>
            <p:cNvSpPr/>
            <p:nvPr/>
          </p:nvSpPr>
          <p:spPr>
            <a:xfrm flipH="1">
              <a:off x="927575" y="1279893"/>
              <a:ext cx="1929048" cy="1666964"/>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0"/>
            <p:cNvSpPr/>
            <p:nvPr/>
          </p:nvSpPr>
          <p:spPr>
            <a:xfrm flipH="1">
              <a:off x="1423975" y="2353232"/>
              <a:ext cx="112" cy="112"/>
            </a:xfrm>
            <a:custGeom>
              <a:rect b="b" l="l" r="r" t="t"/>
              <a:pathLst>
                <a:path extrusionOk="0" h="1" w="1">
                  <a:moveTo>
                    <a:pt x="0" y="0"/>
                  </a:moveTo>
                  <a:close/>
                </a:path>
              </a:pathLst>
            </a:custGeom>
            <a:solidFill>
              <a:srgbClr val="009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40"/>
            <p:cNvSpPr/>
            <p:nvPr/>
          </p:nvSpPr>
          <p:spPr>
            <a:xfrm flipH="1">
              <a:off x="927576" y="1884939"/>
              <a:ext cx="1545067" cy="1063168"/>
            </a:xfrm>
            <a:custGeom>
              <a:rect b="b" l="l" r="r" t="t"/>
              <a:pathLst>
                <a:path extrusionOk="0" h="9533" w="13854">
                  <a:moveTo>
                    <a:pt x="10365" y="0"/>
                  </a:moveTo>
                  <a:cubicBezTo>
                    <a:pt x="9396" y="0"/>
                    <a:pt x="8509" y="338"/>
                    <a:pt x="7894" y="1028"/>
                  </a:cubicBezTo>
                  <a:cubicBezTo>
                    <a:pt x="7374" y="1600"/>
                    <a:pt x="7129" y="2335"/>
                    <a:pt x="7129" y="3122"/>
                  </a:cubicBezTo>
                  <a:cubicBezTo>
                    <a:pt x="7035" y="3095"/>
                    <a:pt x="6953" y="3069"/>
                    <a:pt x="6871" y="3056"/>
                  </a:cubicBezTo>
                  <a:cubicBezTo>
                    <a:pt x="6220" y="2898"/>
                    <a:pt x="5573" y="2823"/>
                    <a:pt x="4949" y="2823"/>
                  </a:cubicBezTo>
                  <a:cubicBezTo>
                    <a:pt x="2821" y="2823"/>
                    <a:pt x="947" y="3695"/>
                    <a:pt x="0" y="5137"/>
                  </a:cubicBezTo>
                  <a:cubicBezTo>
                    <a:pt x="301" y="5110"/>
                    <a:pt x="598" y="5029"/>
                    <a:pt x="898" y="4905"/>
                  </a:cubicBezTo>
                  <a:cubicBezTo>
                    <a:pt x="1006" y="4852"/>
                    <a:pt x="1130" y="4797"/>
                    <a:pt x="1238" y="4728"/>
                  </a:cubicBezTo>
                  <a:cubicBezTo>
                    <a:pt x="1251" y="4797"/>
                    <a:pt x="1280" y="4866"/>
                    <a:pt x="1306" y="4934"/>
                  </a:cubicBezTo>
                  <a:cubicBezTo>
                    <a:pt x="1743" y="5958"/>
                    <a:pt x="2776" y="6560"/>
                    <a:pt x="3886" y="6560"/>
                  </a:cubicBezTo>
                  <a:cubicBezTo>
                    <a:pt x="4295" y="6560"/>
                    <a:pt x="4714" y="6478"/>
                    <a:pt x="5118" y="6306"/>
                  </a:cubicBezTo>
                  <a:cubicBezTo>
                    <a:pt x="5170" y="6293"/>
                    <a:pt x="5225" y="6267"/>
                    <a:pt x="5281" y="6240"/>
                  </a:cubicBezTo>
                  <a:cubicBezTo>
                    <a:pt x="5579" y="6567"/>
                    <a:pt x="6020" y="6756"/>
                    <a:pt x="6486" y="6756"/>
                  </a:cubicBezTo>
                  <a:cubicBezTo>
                    <a:pt x="6659" y="6756"/>
                    <a:pt x="6835" y="6730"/>
                    <a:pt x="7009" y="6675"/>
                  </a:cubicBezTo>
                  <a:cubicBezTo>
                    <a:pt x="7077" y="6920"/>
                    <a:pt x="7185" y="7165"/>
                    <a:pt x="7306" y="7410"/>
                  </a:cubicBezTo>
                  <a:cubicBezTo>
                    <a:pt x="7946" y="8621"/>
                    <a:pt x="9050" y="9382"/>
                    <a:pt x="10163" y="9532"/>
                  </a:cubicBezTo>
                  <a:lnTo>
                    <a:pt x="10670" y="9069"/>
                  </a:lnTo>
                  <a:cubicBezTo>
                    <a:pt x="10653" y="9069"/>
                    <a:pt x="10653" y="9056"/>
                    <a:pt x="10640" y="9056"/>
                  </a:cubicBezTo>
                  <a:cubicBezTo>
                    <a:pt x="9634" y="8742"/>
                    <a:pt x="8886" y="7792"/>
                    <a:pt x="8886" y="6675"/>
                  </a:cubicBezTo>
                  <a:lnTo>
                    <a:pt x="8886" y="6567"/>
                  </a:lnTo>
                  <a:cubicBezTo>
                    <a:pt x="9325" y="6828"/>
                    <a:pt x="9839" y="6967"/>
                    <a:pt x="10372" y="6967"/>
                  </a:cubicBezTo>
                  <a:cubicBezTo>
                    <a:pt x="10780" y="6967"/>
                    <a:pt x="11200" y="6885"/>
                    <a:pt x="11607" y="6714"/>
                  </a:cubicBezTo>
                  <a:cubicBezTo>
                    <a:pt x="13119" y="6077"/>
                    <a:pt x="13854" y="4415"/>
                    <a:pt x="13253" y="3001"/>
                  </a:cubicBezTo>
                  <a:cubicBezTo>
                    <a:pt x="13158" y="2769"/>
                    <a:pt x="13021" y="2550"/>
                    <a:pt x="12874" y="2374"/>
                  </a:cubicBezTo>
                  <a:cubicBezTo>
                    <a:pt x="13184" y="2034"/>
                    <a:pt x="13403" y="1600"/>
                    <a:pt x="13485" y="1110"/>
                  </a:cubicBezTo>
                  <a:cubicBezTo>
                    <a:pt x="12501" y="376"/>
                    <a:pt x="11387" y="0"/>
                    <a:pt x="10365" y="0"/>
                  </a:cubicBezTo>
                  <a:close/>
                </a:path>
              </a:pathLst>
            </a:custGeom>
            <a:solidFill>
              <a:srgbClr val="0C343D"/>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40"/>
            <p:cNvSpPr/>
            <p:nvPr/>
          </p:nvSpPr>
          <p:spPr>
            <a:xfrm flipH="1">
              <a:off x="941406" y="1279848"/>
              <a:ext cx="1141235" cy="1161867"/>
            </a:xfrm>
            <a:custGeom>
              <a:rect b="b" l="l" r="r" t="t"/>
              <a:pathLst>
                <a:path extrusionOk="0" h="10418" w="10233">
                  <a:moveTo>
                    <a:pt x="3470" y="1"/>
                  </a:moveTo>
                  <a:cubicBezTo>
                    <a:pt x="2582" y="1"/>
                    <a:pt x="1787" y="232"/>
                    <a:pt x="1252" y="630"/>
                  </a:cubicBezTo>
                  <a:cubicBezTo>
                    <a:pt x="1239" y="630"/>
                    <a:pt x="625" y="1352"/>
                    <a:pt x="491" y="1829"/>
                  </a:cubicBezTo>
                  <a:cubicBezTo>
                    <a:pt x="1" y="3556"/>
                    <a:pt x="1196" y="5408"/>
                    <a:pt x="3172" y="5966"/>
                  </a:cubicBezTo>
                  <a:cubicBezTo>
                    <a:pt x="3554" y="6071"/>
                    <a:pt x="3936" y="6119"/>
                    <a:pt x="4307" y="6119"/>
                  </a:cubicBezTo>
                  <a:cubicBezTo>
                    <a:pt x="4517" y="6119"/>
                    <a:pt x="4724" y="6104"/>
                    <a:pt x="4926" y="6074"/>
                  </a:cubicBezTo>
                  <a:lnTo>
                    <a:pt x="4926" y="6074"/>
                  </a:lnTo>
                  <a:cubicBezTo>
                    <a:pt x="4818" y="6851"/>
                    <a:pt x="5007" y="7612"/>
                    <a:pt x="5510" y="8184"/>
                  </a:cubicBezTo>
                  <a:cubicBezTo>
                    <a:pt x="5824" y="8537"/>
                    <a:pt x="6219" y="8781"/>
                    <a:pt x="6640" y="8919"/>
                  </a:cubicBezTo>
                  <a:cubicBezTo>
                    <a:pt x="6533" y="9774"/>
                    <a:pt x="7130" y="10375"/>
                    <a:pt x="8015" y="10414"/>
                  </a:cubicBezTo>
                  <a:cubicBezTo>
                    <a:pt x="8056" y="10416"/>
                    <a:pt x="8096" y="10417"/>
                    <a:pt x="8135" y="10417"/>
                  </a:cubicBezTo>
                  <a:cubicBezTo>
                    <a:pt x="9572" y="10417"/>
                    <a:pt x="9920" y="9219"/>
                    <a:pt x="9962" y="9203"/>
                  </a:cubicBezTo>
                  <a:cubicBezTo>
                    <a:pt x="9932" y="8945"/>
                    <a:pt x="9867" y="8687"/>
                    <a:pt x="9756" y="8429"/>
                  </a:cubicBezTo>
                  <a:cubicBezTo>
                    <a:pt x="9661" y="8197"/>
                    <a:pt x="9524" y="7978"/>
                    <a:pt x="9377" y="7802"/>
                  </a:cubicBezTo>
                  <a:cubicBezTo>
                    <a:pt x="10043" y="7096"/>
                    <a:pt x="10233" y="5911"/>
                    <a:pt x="9769" y="4794"/>
                  </a:cubicBezTo>
                  <a:cubicBezTo>
                    <a:pt x="9348" y="3801"/>
                    <a:pt x="8492" y="3148"/>
                    <a:pt x="7620" y="3027"/>
                  </a:cubicBezTo>
                  <a:cubicBezTo>
                    <a:pt x="7796" y="1802"/>
                    <a:pt x="6451" y="509"/>
                    <a:pt x="4560" y="114"/>
                  </a:cubicBezTo>
                  <a:cubicBezTo>
                    <a:pt x="4189" y="37"/>
                    <a:pt x="3823" y="1"/>
                    <a:pt x="3470" y="1"/>
                  </a:cubicBezTo>
                  <a:close/>
                </a:path>
              </a:pathLst>
            </a:custGeom>
            <a:solidFill>
              <a:srgbClr val="009688"/>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40"/>
            <p:cNvSpPr/>
            <p:nvPr/>
          </p:nvSpPr>
          <p:spPr>
            <a:xfrm flipH="1">
              <a:off x="2228180" y="1736946"/>
              <a:ext cx="628443" cy="723351"/>
            </a:xfrm>
            <a:custGeom>
              <a:rect b="b" l="l" r="r" t="t"/>
              <a:pathLst>
                <a:path extrusionOk="0" h="6486" w="5635">
                  <a:moveTo>
                    <a:pt x="1797" y="1"/>
                  </a:moveTo>
                  <a:cubicBezTo>
                    <a:pt x="1686" y="1"/>
                    <a:pt x="1458" y="40"/>
                    <a:pt x="1458" y="56"/>
                  </a:cubicBezTo>
                  <a:cubicBezTo>
                    <a:pt x="736" y="245"/>
                    <a:pt x="164" y="843"/>
                    <a:pt x="53" y="1620"/>
                  </a:cubicBezTo>
                  <a:cubicBezTo>
                    <a:pt x="1" y="2136"/>
                    <a:pt x="151" y="2626"/>
                    <a:pt x="448" y="3008"/>
                  </a:cubicBezTo>
                  <a:cubicBezTo>
                    <a:pt x="259" y="3606"/>
                    <a:pt x="259" y="4246"/>
                    <a:pt x="517" y="4844"/>
                  </a:cubicBezTo>
                  <a:cubicBezTo>
                    <a:pt x="954" y="5880"/>
                    <a:pt x="1988" y="6485"/>
                    <a:pt x="3104" y="6485"/>
                  </a:cubicBezTo>
                  <a:cubicBezTo>
                    <a:pt x="3514" y="6485"/>
                    <a:pt x="3935" y="6404"/>
                    <a:pt x="4341" y="6232"/>
                  </a:cubicBezTo>
                  <a:cubicBezTo>
                    <a:pt x="4449" y="6179"/>
                    <a:pt x="4573" y="6124"/>
                    <a:pt x="4681" y="6055"/>
                  </a:cubicBezTo>
                  <a:cubicBezTo>
                    <a:pt x="4681" y="6055"/>
                    <a:pt x="4681" y="6056"/>
                    <a:pt x="4681" y="6056"/>
                  </a:cubicBezTo>
                  <a:cubicBezTo>
                    <a:pt x="4695" y="6056"/>
                    <a:pt x="5497" y="5311"/>
                    <a:pt x="5416" y="4178"/>
                  </a:cubicBezTo>
                  <a:cubicBezTo>
                    <a:pt x="5390" y="3730"/>
                    <a:pt x="5308" y="3292"/>
                    <a:pt x="5132" y="2914"/>
                  </a:cubicBezTo>
                  <a:cubicBezTo>
                    <a:pt x="5635" y="2368"/>
                    <a:pt x="5621" y="1496"/>
                    <a:pt x="5089" y="954"/>
                  </a:cubicBezTo>
                  <a:cubicBezTo>
                    <a:pt x="4799" y="656"/>
                    <a:pt x="4419" y="507"/>
                    <a:pt x="4039" y="507"/>
                  </a:cubicBezTo>
                  <a:cubicBezTo>
                    <a:pt x="3812" y="507"/>
                    <a:pt x="3584" y="560"/>
                    <a:pt x="3375" y="667"/>
                  </a:cubicBezTo>
                  <a:cubicBezTo>
                    <a:pt x="2966" y="259"/>
                    <a:pt x="2408" y="1"/>
                    <a:pt x="1797" y="1"/>
                  </a:cubicBezTo>
                  <a:close/>
                </a:path>
              </a:pathLst>
            </a:custGeom>
            <a:solidFill>
              <a:srgbClr val="9CE4D0"/>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67"/>
          <p:cNvSpPr txBox="1"/>
          <p:nvPr>
            <p:ph type="ctrTitle"/>
          </p:nvPr>
        </p:nvSpPr>
        <p:spPr>
          <a:xfrm>
            <a:off x="180000" y="366350"/>
            <a:ext cx="8784000" cy="986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400">
                <a:solidFill>
                  <a:srgbClr val="9FC5E8"/>
                </a:solidFill>
              </a:rPr>
              <a:t>Optimal Arousal Presentation</a:t>
            </a:r>
            <a:endParaRPr sz="4400">
              <a:solidFill>
                <a:srgbClr val="9FC5E8"/>
              </a:solidFill>
            </a:endParaRPr>
          </a:p>
        </p:txBody>
      </p:sp>
      <p:sp>
        <p:nvSpPr>
          <p:cNvPr id="532" name="Google Shape;532;p67"/>
          <p:cNvSpPr txBox="1"/>
          <p:nvPr>
            <p:ph idx="1" type="subTitle"/>
          </p:nvPr>
        </p:nvSpPr>
        <p:spPr>
          <a:xfrm>
            <a:off x="1341525" y="1502925"/>
            <a:ext cx="5882100" cy="27561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406400" lvl="0" marL="457200" rtl="0" algn="l">
              <a:spcBef>
                <a:spcPts val="0"/>
              </a:spcBef>
              <a:spcAft>
                <a:spcPts val="0"/>
              </a:spcAft>
              <a:buSzPts val="2800"/>
              <a:buChar char="❏"/>
            </a:pPr>
            <a:r>
              <a:rPr lang="en"/>
              <a:t>How does the child present when calm? (How do they behave)</a:t>
            </a:r>
            <a:endParaRPr/>
          </a:p>
          <a:p>
            <a:pPr indent="-406400" lvl="0" marL="457200" rtl="0" algn="l">
              <a:spcBef>
                <a:spcPts val="0"/>
              </a:spcBef>
              <a:spcAft>
                <a:spcPts val="0"/>
              </a:spcAft>
              <a:buSzPts val="2800"/>
              <a:buChar char="❏"/>
            </a:pPr>
            <a:r>
              <a:rPr lang="en"/>
              <a:t>When the child is upset, what are they trying to do to calm themselves?</a:t>
            </a:r>
            <a:endParaRPr/>
          </a:p>
          <a:p>
            <a:pPr indent="-406400" lvl="0" marL="457200" rtl="0" algn="l">
              <a:spcBef>
                <a:spcPts val="0"/>
              </a:spcBef>
              <a:spcAft>
                <a:spcPts val="0"/>
              </a:spcAft>
              <a:buSzPts val="2800"/>
              <a:buChar char="❏"/>
            </a:pPr>
            <a:r>
              <a:rPr lang="en"/>
              <a:t>How does the child calm for sleep?</a:t>
            </a:r>
            <a:endParaRPr/>
          </a:p>
          <a:p>
            <a:pPr indent="-406400" lvl="0" marL="457200" rtl="0" algn="l">
              <a:spcBef>
                <a:spcPts val="0"/>
              </a:spcBef>
              <a:spcAft>
                <a:spcPts val="0"/>
              </a:spcAft>
              <a:buSzPts val="2800"/>
              <a:buChar char="❏"/>
            </a:pPr>
            <a:r>
              <a:rPr lang="en"/>
              <a:t>Do they ever present at an optimal arousal level?</a:t>
            </a:r>
            <a:endParaRPr/>
          </a:p>
        </p:txBody>
      </p:sp>
      <p:sp>
        <p:nvSpPr>
          <p:cNvPr id="533" name="Google Shape;533;p67"/>
          <p:cNvSpPr txBox="1"/>
          <p:nvPr/>
        </p:nvSpPr>
        <p:spPr>
          <a:xfrm>
            <a:off x="7448550" y="4686450"/>
            <a:ext cx="1838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68"/>
          <p:cNvSpPr txBox="1"/>
          <p:nvPr>
            <p:ph type="title"/>
          </p:nvPr>
        </p:nvSpPr>
        <p:spPr>
          <a:xfrm>
            <a:off x="311700" y="314000"/>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SzPts val="990"/>
              <a:buNone/>
            </a:pPr>
            <a:r>
              <a:rPr lang="en" sz="2700">
                <a:solidFill>
                  <a:srgbClr val="3D85C6"/>
                </a:solidFill>
              </a:rPr>
              <a:t>Investigate</a:t>
            </a:r>
            <a:r>
              <a:rPr lang="en" sz="2700">
                <a:solidFill>
                  <a:srgbClr val="3D85C6"/>
                </a:solidFill>
              </a:rPr>
              <a:t> Triggers, Body Signals, and Tools</a:t>
            </a:r>
            <a:endParaRPr sz="2700">
              <a:solidFill>
                <a:srgbClr val="3D85C6"/>
              </a:solidFill>
            </a:endParaRPr>
          </a:p>
          <a:p>
            <a:pPr indent="0" lvl="0" marL="0" rtl="0" algn="ctr">
              <a:spcBef>
                <a:spcPts val="1200"/>
              </a:spcBef>
              <a:spcAft>
                <a:spcPts val="0"/>
              </a:spcAft>
              <a:buSzPts val="990"/>
              <a:buNone/>
            </a:pPr>
            <a:r>
              <a:t/>
            </a:r>
            <a:endParaRPr sz="2520"/>
          </a:p>
        </p:txBody>
      </p:sp>
      <p:pic>
        <p:nvPicPr>
          <p:cNvPr id="539" name="Google Shape;539;p68"/>
          <p:cNvPicPr preferRelativeResize="0"/>
          <p:nvPr/>
        </p:nvPicPr>
        <p:blipFill>
          <a:blip r:embed="rId3">
            <a:alphaModFix/>
          </a:blip>
          <a:stretch>
            <a:fillRect/>
          </a:stretch>
        </p:blipFill>
        <p:spPr>
          <a:xfrm rot="11">
            <a:off x="507053" y="2493877"/>
            <a:ext cx="1201472" cy="1022196"/>
          </a:xfrm>
          <a:prstGeom prst="rect">
            <a:avLst/>
          </a:prstGeom>
          <a:noFill/>
          <a:ln>
            <a:noFill/>
          </a:ln>
        </p:spPr>
      </p:pic>
      <p:pic>
        <p:nvPicPr>
          <p:cNvPr id="540" name="Google Shape;540;p68"/>
          <p:cNvPicPr preferRelativeResize="0"/>
          <p:nvPr/>
        </p:nvPicPr>
        <p:blipFill>
          <a:blip r:embed="rId4">
            <a:alphaModFix/>
          </a:blip>
          <a:stretch>
            <a:fillRect/>
          </a:stretch>
        </p:blipFill>
        <p:spPr>
          <a:xfrm>
            <a:off x="564713" y="1089925"/>
            <a:ext cx="1086150" cy="1086150"/>
          </a:xfrm>
          <a:prstGeom prst="rect">
            <a:avLst/>
          </a:prstGeom>
          <a:noFill/>
          <a:ln>
            <a:noFill/>
          </a:ln>
        </p:spPr>
      </p:pic>
      <p:pic>
        <p:nvPicPr>
          <p:cNvPr id="541" name="Google Shape;541;p68"/>
          <p:cNvPicPr preferRelativeResize="0"/>
          <p:nvPr/>
        </p:nvPicPr>
        <p:blipFill>
          <a:blip r:embed="rId5">
            <a:alphaModFix/>
          </a:blip>
          <a:stretch>
            <a:fillRect/>
          </a:stretch>
        </p:blipFill>
        <p:spPr>
          <a:xfrm>
            <a:off x="507050" y="3833876"/>
            <a:ext cx="1201475" cy="1201475"/>
          </a:xfrm>
          <a:prstGeom prst="rect">
            <a:avLst/>
          </a:prstGeom>
          <a:noFill/>
          <a:ln>
            <a:noFill/>
          </a:ln>
        </p:spPr>
      </p:pic>
      <p:sp>
        <p:nvSpPr>
          <p:cNvPr id="542" name="Google Shape;542;p68"/>
          <p:cNvSpPr txBox="1"/>
          <p:nvPr>
            <p:ph idx="1" type="body"/>
          </p:nvPr>
        </p:nvSpPr>
        <p:spPr>
          <a:xfrm>
            <a:off x="1933950" y="3943487"/>
            <a:ext cx="7277700" cy="1748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Tools</a:t>
            </a:r>
            <a:r>
              <a:rPr lang="en" sz="1500"/>
              <a:t> (what are they doing to regulate themselves) </a:t>
            </a:r>
            <a:endParaRPr sz="1500"/>
          </a:p>
          <a:p>
            <a:pPr indent="-323850" lvl="0" marL="457200" rtl="0" algn="l">
              <a:spcBef>
                <a:spcPts val="1600"/>
              </a:spcBef>
              <a:spcAft>
                <a:spcPts val="1600"/>
              </a:spcAft>
              <a:buSzPts val="1500"/>
              <a:buChar char="●"/>
            </a:pPr>
            <a:r>
              <a:rPr lang="en" sz="1500"/>
              <a:t>Chewing/mouthing, running/jumping, hiding, lying on floor, sucking thumb, groin stimulation, fidgeting, pushing/hitting/biting, elopement.</a:t>
            </a:r>
            <a:endParaRPr sz="1500"/>
          </a:p>
        </p:txBody>
      </p:sp>
      <p:sp>
        <p:nvSpPr>
          <p:cNvPr id="543" name="Google Shape;543;p68"/>
          <p:cNvSpPr txBox="1"/>
          <p:nvPr>
            <p:ph idx="1" type="body"/>
          </p:nvPr>
        </p:nvSpPr>
        <p:spPr>
          <a:xfrm>
            <a:off x="2001600" y="1027950"/>
            <a:ext cx="7142400" cy="16812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sz="1500"/>
              <a:t>Triggers</a:t>
            </a:r>
            <a:r>
              <a:rPr lang="en" sz="1500"/>
              <a:t> (What internal or external occurrences cause them to escalate or plunge?)</a:t>
            </a:r>
            <a:endParaRPr sz="1500"/>
          </a:p>
          <a:p>
            <a:pPr indent="-323850" lvl="0" marL="457200" rtl="0" algn="l">
              <a:lnSpc>
                <a:spcPct val="100000"/>
              </a:lnSpc>
              <a:spcBef>
                <a:spcPts val="1600"/>
              </a:spcBef>
              <a:spcAft>
                <a:spcPts val="0"/>
              </a:spcAft>
              <a:buSzPts val="1500"/>
              <a:buChar char="●"/>
            </a:pPr>
            <a:r>
              <a:rPr lang="en" sz="1500"/>
              <a:t>internal and external sensory input, social interactions, demands, thoughts, unmet needs, medical issues…</a:t>
            </a:r>
            <a:endParaRPr sz="1500"/>
          </a:p>
          <a:p>
            <a:pPr indent="0" lvl="0" marL="457200" rtl="0" algn="l">
              <a:spcBef>
                <a:spcPts val="1600"/>
              </a:spcBef>
              <a:spcAft>
                <a:spcPts val="1600"/>
              </a:spcAft>
              <a:buNone/>
            </a:pPr>
            <a:r>
              <a:t/>
            </a:r>
            <a:endParaRPr/>
          </a:p>
        </p:txBody>
      </p:sp>
      <p:sp>
        <p:nvSpPr>
          <p:cNvPr id="544" name="Google Shape;544;p68"/>
          <p:cNvSpPr txBox="1"/>
          <p:nvPr>
            <p:ph idx="1" type="body"/>
          </p:nvPr>
        </p:nvSpPr>
        <p:spPr>
          <a:xfrm>
            <a:off x="2001600" y="1895275"/>
            <a:ext cx="7142400" cy="221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p>
          <a:p>
            <a:pPr indent="0" lvl="0" marL="0" rtl="0" algn="l">
              <a:lnSpc>
                <a:spcPct val="100000"/>
              </a:lnSpc>
              <a:spcBef>
                <a:spcPts val="1600"/>
              </a:spcBef>
              <a:spcAft>
                <a:spcPts val="0"/>
              </a:spcAft>
              <a:buNone/>
            </a:pPr>
            <a:r>
              <a:rPr b="1" lang="en" sz="1500"/>
              <a:t>Body Signals </a:t>
            </a:r>
            <a:r>
              <a:rPr lang="en" sz="1500"/>
              <a:t>(What body sensations are communicating their state of physiological arousal? How does this influence their behaviour?)</a:t>
            </a:r>
            <a:endParaRPr sz="1500"/>
          </a:p>
          <a:p>
            <a:pPr indent="-323850" lvl="0" marL="457200" rtl="0" algn="l">
              <a:lnSpc>
                <a:spcPct val="100000"/>
              </a:lnSpc>
              <a:spcBef>
                <a:spcPts val="1600"/>
              </a:spcBef>
              <a:spcAft>
                <a:spcPts val="1600"/>
              </a:spcAft>
              <a:buSzPts val="1500"/>
              <a:buChar char="●"/>
            </a:pPr>
            <a:r>
              <a:rPr lang="en" sz="1500"/>
              <a:t>heaviness, fast heart beat, headache, tingling arms, sweaty palms, tight stomach, yawning. Hand flapping, hiding, speaking quickly, loss of eye contact)</a:t>
            </a:r>
            <a:endParaRPr/>
          </a:p>
        </p:txBody>
      </p:sp>
      <p:sp>
        <p:nvSpPr>
          <p:cNvPr id="545" name="Google Shape;545;p68"/>
          <p:cNvSpPr txBox="1"/>
          <p:nvPr/>
        </p:nvSpPr>
        <p:spPr>
          <a:xfrm>
            <a:off x="8653375" y="107175"/>
            <a:ext cx="4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J</a:t>
            </a:r>
            <a:endParaRPr/>
          </a:p>
        </p:txBody>
      </p:sp>
      <p:sp>
        <p:nvSpPr>
          <p:cNvPr id="546" name="Google Shape;546;p68"/>
          <p:cNvSpPr txBox="1"/>
          <p:nvPr/>
        </p:nvSpPr>
        <p:spPr>
          <a:xfrm>
            <a:off x="8006050" y="4799425"/>
            <a:ext cx="1201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pic>
        <p:nvPicPr>
          <p:cNvPr id="551" name="Google Shape;551;p69"/>
          <p:cNvPicPr preferRelativeResize="0"/>
          <p:nvPr/>
        </p:nvPicPr>
        <p:blipFill>
          <a:blip r:embed="rId3">
            <a:alphaModFix/>
          </a:blip>
          <a:stretch>
            <a:fillRect/>
          </a:stretch>
        </p:blipFill>
        <p:spPr>
          <a:xfrm>
            <a:off x="797125" y="152400"/>
            <a:ext cx="7549745" cy="4838700"/>
          </a:xfrm>
          <a:prstGeom prst="rect">
            <a:avLst/>
          </a:prstGeom>
          <a:noFill/>
          <a:ln>
            <a:noFill/>
          </a:ln>
        </p:spPr>
      </p:pic>
      <p:sp>
        <p:nvSpPr>
          <p:cNvPr id="552" name="Google Shape;552;p69"/>
          <p:cNvSpPr txBox="1"/>
          <p:nvPr/>
        </p:nvSpPr>
        <p:spPr>
          <a:xfrm>
            <a:off x="2109325" y="1413350"/>
            <a:ext cx="1467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Fira Sans"/>
              <a:ea typeface="Fira Sans"/>
              <a:cs typeface="Fira Sans"/>
              <a:sym typeface="Fira Sans"/>
            </a:endParaRPr>
          </a:p>
        </p:txBody>
      </p:sp>
      <p:sp>
        <p:nvSpPr>
          <p:cNvPr id="553" name="Google Shape;553;p69"/>
          <p:cNvSpPr txBox="1"/>
          <p:nvPr/>
        </p:nvSpPr>
        <p:spPr>
          <a:xfrm>
            <a:off x="180000" y="1199225"/>
            <a:ext cx="878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ira Sans"/>
                <a:ea typeface="Fira Sans"/>
                <a:cs typeface="Fira Sans"/>
                <a:sym typeface="Fira Sans"/>
              </a:rPr>
              <a:t>What was their level of arousal?</a:t>
            </a:r>
            <a:endParaRPr>
              <a:latin typeface="Fira Sans"/>
              <a:ea typeface="Fira Sans"/>
              <a:cs typeface="Fira Sans"/>
              <a:sym typeface="Fira Sans"/>
            </a:endParaRPr>
          </a:p>
        </p:txBody>
      </p:sp>
      <p:cxnSp>
        <p:nvCxnSpPr>
          <p:cNvPr id="554" name="Google Shape;554;p69"/>
          <p:cNvCxnSpPr/>
          <p:nvPr/>
        </p:nvCxnSpPr>
        <p:spPr>
          <a:xfrm flipH="1" rot="10800000">
            <a:off x="985075" y="1809450"/>
            <a:ext cx="1295700" cy="631800"/>
          </a:xfrm>
          <a:prstGeom prst="straightConnector1">
            <a:avLst/>
          </a:prstGeom>
          <a:noFill/>
          <a:ln cap="flat" cmpd="sng" w="9525">
            <a:solidFill>
              <a:schemeClr val="dk2"/>
            </a:solidFill>
            <a:prstDash val="solid"/>
            <a:round/>
            <a:headEnd len="med" w="med" type="none"/>
            <a:tailEnd len="med" w="med" type="triangle"/>
          </a:ln>
        </p:spPr>
      </p:cxnSp>
      <p:sp>
        <p:nvSpPr>
          <p:cNvPr id="555" name="Google Shape;555;p69"/>
          <p:cNvSpPr txBox="1"/>
          <p:nvPr/>
        </p:nvSpPr>
        <p:spPr>
          <a:xfrm>
            <a:off x="7760825" y="4731950"/>
            <a:ext cx="1295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a:latin typeface="Fira Sans"/>
              <a:ea typeface="Fira Sans"/>
              <a:cs typeface="Fira Sans"/>
              <a:sym typeface="Fira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70"/>
          <p:cNvPicPr preferRelativeResize="0"/>
          <p:nvPr/>
        </p:nvPicPr>
        <p:blipFill>
          <a:blip r:embed="rId3">
            <a:alphaModFix/>
          </a:blip>
          <a:stretch>
            <a:fillRect/>
          </a:stretch>
        </p:blipFill>
        <p:spPr>
          <a:xfrm>
            <a:off x="2241725" y="181025"/>
            <a:ext cx="4200950" cy="5143499"/>
          </a:xfrm>
          <a:prstGeom prst="rect">
            <a:avLst/>
          </a:prstGeom>
          <a:noFill/>
          <a:ln>
            <a:noFill/>
          </a:ln>
        </p:spPr>
      </p:pic>
      <p:sp>
        <p:nvSpPr>
          <p:cNvPr id="561" name="Google Shape;561;p70"/>
          <p:cNvSpPr txBox="1"/>
          <p:nvPr/>
        </p:nvSpPr>
        <p:spPr>
          <a:xfrm>
            <a:off x="7710825" y="4770425"/>
            <a:ext cx="1526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pic>
        <p:nvPicPr>
          <p:cNvPr id="566" name="Google Shape;566;p71"/>
          <p:cNvPicPr preferRelativeResize="0"/>
          <p:nvPr/>
        </p:nvPicPr>
        <p:blipFill>
          <a:blip r:embed="rId3">
            <a:alphaModFix/>
          </a:blip>
          <a:stretch>
            <a:fillRect/>
          </a:stretch>
        </p:blipFill>
        <p:spPr>
          <a:xfrm>
            <a:off x="1702425" y="-310500"/>
            <a:ext cx="5792650" cy="6770998"/>
          </a:xfrm>
          <a:prstGeom prst="rect">
            <a:avLst/>
          </a:prstGeom>
          <a:noFill/>
          <a:ln>
            <a:noFill/>
          </a:ln>
        </p:spPr>
      </p:pic>
      <p:sp>
        <p:nvSpPr>
          <p:cNvPr id="567" name="Google Shape;567;p71"/>
          <p:cNvSpPr/>
          <p:nvPr/>
        </p:nvSpPr>
        <p:spPr>
          <a:xfrm>
            <a:off x="3597625" y="267675"/>
            <a:ext cx="203400" cy="1392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71"/>
          <p:cNvSpPr/>
          <p:nvPr/>
        </p:nvSpPr>
        <p:spPr>
          <a:xfrm>
            <a:off x="5899700" y="0"/>
            <a:ext cx="471000" cy="180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71"/>
          <p:cNvSpPr txBox="1"/>
          <p:nvPr/>
        </p:nvSpPr>
        <p:spPr>
          <a:xfrm>
            <a:off x="7893000" y="4686450"/>
            <a:ext cx="1251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graphicFrame>
        <p:nvGraphicFramePr>
          <p:cNvPr id="574" name="Google Shape;574;p72"/>
          <p:cNvGraphicFramePr/>
          <p:nvPr/>
        </p:nvGraphicFramePr>
        <p:xfrm>
          <a:off x="152400" y="152400"/>
          <a:ext cx="3000000" cy="3000000"/>
        </p:xfrm>
        <a:graphic>
          <a:graphicData uri="http://schemas.openxmlformats.org/drawingml/2006/table">
            <a:tbl>
              <a:tblPr>
                <a:noFill/>
                <a:tableStyleId>{7D069187-2AC3-4BB9-9F05-447212EED803}</a:tableStyleId>
              </a:tblPr>
              <a:tblGrid>
                <a:gridCol w="714375"/>
                <a:gridCol w="1133475"/>
                <a:gridCol w="1200150"/>
                <a:gridCol w="1314450"/>
                <a:gridCol w="1333500"/>
                <a:gridCol w="1190625"/>
              </a:tblGrid>
              <a:tr h="209175">
                <a:tc gridSpan="6">
                  <a:txBody>
                    <a:bodyPr/>
                    <a:lstStyle/>
                    <a:p>
                      <a:pPr indent="0" lvl="0" marL="0" rtl="0" algn="l">
                        <a:lnSpc>
                          <a:spcPct val="115000"/>
                        </a:lnSpc>
                        <a:spcBef>
                          <a:spcPts val="0"/>
                        </a:spcBef>
                        <a:spcAft>
                          <a:spcPts val="0"/>
                        </a:spcAft>
                        <a:buNone/>
                      </a:pPr>
                      <a:r>
                        <a:rPr b="1" lang="en" sz="1500">
                          <a:highlight>
                            <a:srgbClr val="434343"/>
                          </a:highlight>
                        </a:rPr>
                        <a:t>   </a:t>
                      </a:r>
                      <a:r>
                        <a:rPr b="1" lang="en" sz="1200">
                          <a:highlight>
                            <a:srgbClr val="434343"/>
                          </a:highlight>
                        </a:rPr>
                        <a:t>       </a:t>
                      </a:r>
                      <a:r>
                        <a:rPr b="1" lang="en" sz="1200"/>
                        <a:t>Regulation Data Sheet- Momentary Time Sampling</a:t>
                      </a:r>
                      <a:endParaRPr b="1" sz="1200"/>
                    </a:p>
                  </a:txBody>
                  <a:tcPr marT="25400" marB="25400" marR="0" marL="0" anchor="b">
                    <a:solidFill>
                      <a:srgbClr val="FFFFFF"/>
                    </a:solidFill>
                  </a:tcPr>
                </a:tc>
                <a:tc hMerge="1"/>
                <a:tc hMerge="1"/>
                <a:tc hMerge="1"/>
                <a:tc hMerge="1"/>
                <a:tc hMerge="1"/>
              </a:tr>
              <a:tr h="146425">
                <a:tc gridSpan="6">
                  <a:txBody>
                    <a:bodyPr/>
                    <a:lstStyle/>
                    <a:p>
                      <a:pPr indent="0" lvl="0" marL="0" rtl="0" algn="l">
                        <a:lnSpc>
                          <a:spcPct val="115000"/>
                        </a:lnSpc>
                        <a:spcBef>
                          <a:spcPts val="0"/>
                        </a:spcBef>
                        <a:spcAft>
                          <a:spcPts val="0"/>
                        </a:spcAft>
                        <a:buNone/>
                      </a:pPr>
                      <a:r>
                        <a:rPr lang="en" sz="1000"/>
                        <a:t>Data Tracking Legend</a:t>
                      </a:r>
                      <a:endParaRPr sz="1000"/>
                    </a:p>
                  </a:txBody>
                  <a:tcPr marT="25400" marB="25400" marR="25400" marL="25400" anchor="b">
                    <a:solidFill>
                      <a:srgbClr val="FFFFFF"/>
                    </a:solidFill>
                  </a:tcPr>
                </a:tc>
                <a:tc hMerge="1"/>
                <a:tc hMerge="1"/>
                <a:tc hMerge="1"/>
                <a:tc hMerge="1"/>
                <a:tc hMerge="1"/>
              </a:tr>
              <a:tr h="146425">
                <a:tc>
                  <a:txBody>
                    <a:bodyPr/>
                    <a:lstStyle/>
                    <a:p>
                      <a:pPr indent="0" lvl="0" marL="0" rtl="0" algn="l">
                        <a:lnSpc>
                          <a:spcPct val="115000"/>
                        </a:lnSpc>
                        <a:spcBef>
                          <a:spcPts val="0"/>
                        </a:spcBef>
                        <a:spcAft>
                          <a:spcPts val="0"/>
                        </a:spcAft>
                        <a:buNone/>
                      </a:pPr>
                      <a:r>
                        <a:rPr b="1" lang="en" sz="1000"/>
                        <a:t>Level 1</a:t>
                      </a:r>
                      <a:endParaRPr sz="1000"/>
                    </a:p>
                  </a:txBody>
                  <a:tcPr marT="25400" marB="25400" marR="25400" marL="25400" anchor="b">
                    <a:solidFill>
                      <a:srgbClr val="CFE2F3"/>
                    </a:solidFill>
                  </a:tcPr>
                </a:tc>
                <a:tc gridSpan="5">
                  <a:txBody>
                    <a:bodyPr/>
                    <a:lstStyle/>
                    <a:p>
                      <a:pPr indent="0" lvl="0" marL="0" rtl="0" algn="l">
                        <a:lnSpc>
                          <a:spcPct val="115000"/>
                        </a:lnSpc>
                        <a:spcBef>
                          <a:spcPts val="0"/>
                        </a:spcBef>
                        <a:spcAft>
                          <a:spcPts val="0"/>
                        </a:spcAft>
                        <a:buNone/>
                      </a:pPr>
                      <a:r>
                        <a:rPr lang="en" sz="700"/>
                        <a:t>Calm, compliant, readily follows 90-100% of IT's instructions, makes good eye contact</a:t>
                      </a:r>
                      <a:endParaRPr sz="700"/>
                    </a:p>
                  </a:txBody>
                  <a:tcPr marT="25400" marB="25400" marR="0" marL="0" anchor="b">
                    <a:solidFill>
                      <a:srgbClr val="CFE2F3"/>
                    </a:solidFill>
                  </a:tcPr>
                </a:tc>
                <a:tc hMerge="1"/>
                <a:tc hMerge="1"/>
                <a:tc hMerge="1"/>
                <a:tc hMerge="1"/>
              </a:tr>
              <a:tr h="146425">
                <a:tc>
                  <a:txBody>
                    <a:bodyPr/>
                    <a:lstStyle/>
                    <a:p>
                      <a:pPr indent="0" lvl="0" marL="0" rtl="0" algn="l">
                        <a:lnSpc>
                          <a:spcPct val="115000"/>
                        </a:lnSpc>
                        <a:spcBef>
                          <a:spcPts val="0"/>
                        </a:spcBef>
                        <a:spcAft>
                          <a:spcPts val="0"/>
                        </a:spcAft>
                        <a:buNone/>
                      </a:pPr>
                      <a:r>
                        <a:rPr b="1" lang="en" sz="1000"/>
                        <a:t>Level 2</a:t>
                      </a:r>
                      <a:endParaRPr sz="1000"/>
                    </a:p>
                  </a:txBody>
                  <a:tcPr marT="25400" marB="25400" marR="25400" marL="25400" anchor="b">
                    <a:solidFill>
                      <a:srgbClr val="D9EAD3"/>
                    </a:solidFill>
                  </a:tcPr>
                </a:tc>
                <a:tc gridSpan="5">
                  <a:txBody>
                    <a:bodyPr/>
                    <a:lstStyle/>
                    <a:p>
                      <a:pPr indent="0" lvl="0" marL="0" rtl="0" algn="l">
                        <a:lnSpc>
                          <a:spcPct val="115000"/>
                        </a:lnSpc>
                        <a:spcBef>
                          <a:spcPts val="0"/>
                        </a:spcBef>
                        <a:spcAft>
                          <a:spcPts val="0"/>
                        </a:spcAft>
                        <a:buNone/>
                      </a:pPr>
                      <a:r>
                        <a:rPr lang="en" sz="700"/>
                        <a:t>Follows 75-90% IT's instructions, some avoiding of task but can be redirected, some vocal stereotopy. </a:t>
                      </a:r>
                      <a:r>
                        <a:rPr lang="en" sz="700">
                          <a:solidFill>
                            <a:srgbClr val="222222"/>
                          </a:solidFill>
                        </a:rPr>
                        <a:t>Requires</a:t>
                      </a:r>
                      <a:r>
                        <a:rPr b="1" lang="en" sz="700">
                          <a:solidFill>
                            <a:srgbClr val="222222"/>
                          </a:solidFill>
                        </a:rPr>
                        <a:t> verbal prompt </a:t>
                      </a:r>
                      <a:r>
                        <a:rPr lang="en" sz="700">
                          <a:solidFill>
                            <a:srgbClr val="222222"/>
                          </a:solidFill>
                        </a:rPr>
                        <a:t>to follow </a:t>
                      </a:r>
                      <a:r>
                        <a:rPr lang="en" sz="700"/>
                        <a:t>IT's instructions</a:t>
                      </a:r>
                      <a:endParaRPr sz="700"/>
                    </a:p>
                  </a:txBody>
                  <a:tcPr marT="25400" marB="25400" marR="0" marL="0" anchor="b">
                    <a:solidFill>
                      <a:srgbClr val="D9EAD3"/>
                    </a:solidFill>
                  </a:tcPr>
                </a:tc>
                <a:tc hMerge="1"/>
                <a:tc hMerge="1"/>
                <a:tc hMerge="1"/>
                <a:tc hMerge="1"/>
              </a:tr>
              <a:tr h="146425">
                <a:tc>
                  <a:txBody>
                    <a:bodyPr/>
                    <a:lstStyle/>
                    <a:p>
                      <a:pPr indent="0" lvl="0" marL="0" rtl="0" algn="l">
                        <a:lnSpc>
                          <a:spcPct val="115000"/>
                        </a:lnSpc>
                        <a:spcBef>
                          <a:spcPts val="0"/>
                        </a:spcBef>
                        <a:spcAft>
                          <a:spcPts val="0"/>
                        </a:spcAft>
                        <a:buNone/>
                      </a:pPr>
                      <a:r>
                        <a:rPr b="1" lang="en" sz="1000"/>
                        <a:t>Level 3</a:t>
                      </a:r>
                      <a:endParaRPr sz="1000"/>
                    </a:p>
                  </a:txBody>
                  <a:tcPr marT="25400" marB="25400" marR="25400" marL="25400" anchor="b">
                    <a:solidFill>
                      <a:srgbClr val="FFF2CC"/>
                    </a:solidFill>
                  </a:tcPr>
                </a:tc>
                <a:tc gridSpan="5">
                  <a:txBody>
                    <a:bodyPr/>
                    <a:lstStyle/>
                    <a:p>
                      <a:pPr indent="0" lvl="0" marL="0" rtl="0" algn="l">
                        <a:lnSpc>
                          <a:spcPct val="115000"/>
                        </a:lnSpc>
                        <a:spcBef>
                          <a:spcPts val="0"/>
                        </a:spcBef>
                        <a:spcAft>
                          <a:spcPts val="0"/>
                        </a:spcAft>
                        <a:buNone/>
                      </a:pPr>
                      <a:r>
                        <a:rPr lang="en" sz="700"/>
                        <a:t>Moving quickly around the room in a circuit, follows less than 50-75% of IT's instructions, vocal stereo… </a:t>
                      </a:r>
                      <a:r>
                        <a:rPr lang="en" sz="700">
                          <a:solidFill>
                            <a:srgbClr val="222222"/>
                          </a:solidFill>
                        </a:rPr>
                        <a:t>equires </a:t>
                      </a:r>
                      <a:r>
                        <a:rPr b="1" lang="en" sz="700">
                          <a:solidFill>
                            <a:srgbClr val="222222"/>
                          </a:solidFill>
                        </a:rPr>
                        <a:t>gesture prompts</a:t>
                      </a:r>
                      <a:r>
                        <a:rPr lang="en" sz="700">
                          <a:solidFill>
                            <a:srgbClr val="222222"/>
                          </a:solidFill>
                        </a:rPr>
                        <a:t> to follow </a:t>
                      </a:r>
                      <a:r>
                        <a:rPr lang="en" sz="700"/>
                        <a:t>IT's instructions</a:t>
                      </a:r>
                      <a:endParaRPr sz="700"/>
                    </a:p>
                  </a:txBody>
                  <a:tcPr marT="25400" marB="25400" marR="0" marL="0" anchor="b">
                    <a:solidFill>
                      <a:srgbClr val="FFF2CC"/>
                    </a:solidFill>
                  </a:tcPr>
                </a:tc>
                <a:tc hMerge="1"/>
                <a:tc hMerge="1"/>
                <a:tc hMerge="1"/>
                <a:tc hMerge="1"/>
              </a:tr>
              <a:tr h="146425">
                <a:tc>
                  <a:txBody>
                    <a:bodyPr/>
                    <a:lstStyle/>
                    <a:p>
                      <a:pPr indent="0" lvl="0" marL="0" rtl="0" algn="l">
                        <a:lnSpc>
                          <a:spcPct val="115000"/>
                        </a:lnSpc>
                        <a:spcBef>
                          <a:spcPts val="0"/>
                        </a:spcBef>
                        <a:spcAft>
                          <a:spcPts val="0"/>
                        </a:spcAft>
                        <a:buNone/>
                      </a:pPr>
                      <a:r>
                        <a:rPr b="1" lang="en" sz="1000"/>
                        <a:t>Level 4</a:t>
                      </a:r>
                      <a:endParaRPr sz="1000"/>
                    </a:p>
                  </a:txBody>
                  <a:tcPr marT="25400" marB="25400" marR="25400" marL="25400" anchor="b">
                    <a:solidFill>
                      <a:srgbClr val="FCE5CD"/>
                    </a:solidFill>
                  </a:tcPr>
                </a:tc>
                <a:tc gridSpan="5">
                  <a:txBody>
                    <a:bodyPr/>
                    <a:lstStyle/>
                    <a:p>
                      <a:pPr indent="0" lvl="0" marL="0" rtl="0" algn="l">
                        <a:lnSpc>
                          <a:spcPct val="115000"/>
                        </a:lnSpc>
                        <a:spcBef>
                          <a:spcPts val="0"/>
                        </a:spcBef>
                        <a:spcAft>
                          <a:spcPts val="0"/>
                        </a:spcAft>
                        <a:buNone/>
                      </a:pPr>
                      <a:r>
                        <a:rPr lang="en" sz="700"/>
                        <a:t>Whining, crying, task avoidance, does not follow most of IT's instructions, protest "no [activity]", head hitting, </a:t>
                      </a:r>
                      <a:r>
                        <a:rPr lang="en" sz="700">
                          <a:solidFill>
                            <a:srgbClr val="222222"/>
                          </a:solidFill>
                        </a:rPr>
                        <a:t>requires </a:t>
                      </a:r>
                      <a:r>
                        <a:rPr b="1" lang="en" sz="700">
                          <a:solidFill>
                            <a:srgbClr val="222222"/>
                          </a:solidFill>
                        </a:rPr>
                        <a:t>partial  physical prompt </a:t>
                      </a:r>
                      <a:r>
                        <a:rPr lang="en" sz="700">
                          <a:solidFill>
                            <a:srgbClr val="222222"/>
                          </a:solidFill>
                        </a:rPr>
                        <a:t>to follow </a:t>
                      </a:r>
                      <a:r>
                        <a:rPr lang="en" sz="700"/>
                        <a:t>IT's </a:t>
                      </a:r>
                      <a:endParaRPr sz="700"/>
                    </a:p>
                  </a:txBody>
                  <a:tcPr marT="25400" marB="25400" marR="0" marL="0" anchor="b">
                    <a:solidFill>
                      <a:srgbClr val="FCE5CD"/>
                    </a:solidFill>
                  </a:tcPr>
                </a:tc>
                <a:tc hMerge="1"/>
                <a:tc hMerge="1"/>
                <a:tc hMerge="1"/>
                <a:tc hMerge="1"/>
              </a:tr>
              <a:tr h="146425">
                <a:tc>
                  <a:txBody>
                    <a:bodyPr/>
                    <a:lstStyle/>
                    <a:p>
                      <a:pPr indent="0" lvl="0" marL="0" rtl="0" algn="l">
                        <a:lnSpc>
                          <a:spcPct val="115000"/>
                        </a:lnSpc>
                        <a:spcBef>
                          <a:spcPts val="0"/>
                        </a:spcBef>
                        <a:spcAft>
                          <a:spcPts val="0"/>
                        </a:spcAft>
                        <a:buNone/>
                      </a:pPr>
                      <a:r>
                        <a:rPr b="1" lang="en" sz="1000"/>
                        <a:t>Level 5</a:t>
                      </a:r>
                      <a:endParaRPr sz="1000"/>
                    </a:p>
                  </a:txBody>
                  <a:tcPr marT="25400" marB="25400" marR="25400" marL="25400" anchor="b">
                    <a:solidFill>
                      <a:srgbClr val="F4CCCC"/>
                    </a:solidFill>
                  </a:tcPr>
                </a:tc>
                <a:tc gridSpan="5">
                  <a:txBody>
                    <a:bodyPr/>
                    <a:lstStyle/>
                    <a:p>
                      <a:pPr indent="0" lvl="0" marL="0" rtl="0" algn="l">
                        <a:lnSpc>
                          <a:spcPct val="115000"/>
                        </a:lnSpc>
                        <a:spcBef>
                          <a:spcPts val="0"/>
                        </a:spcBef>
                        <a:spcAft>
                          <a:spcPts val="0"/>
                        </a:spcAft>
                        <a:buNone/>
                      </a:pPr>
                      <a:r>
                        <a:rPr lang="en" sz="700"/>
                        <a:t>Meltdown, out of control, head hitting, screaming, seeking surfaces to bang head on, </a:t>
                      </a:r>
                      <a:r>
                        <a:rPr lang="en" sz="700">
                          <a:solidFill>
                            <a:srgbClr val="222222"/>
                          </a:solidFill>
                        </a:rPr>
                        <a:t>requires f</a:t>
                      </a:r>
                      <a:r>
                        <a:rPr b="1" lang="en" sz="700">
                          <a:solidFill>
                            <a:srgbClr val="222222"/>
                          </a:solidFill>
                        </a:rPr>
                        <a:t>ull physical prompt </a:t>
                      </a:r>
                      <a:r>
                        <a:rPr lang="en" sz="700">
                          <a:solidFill>
                            <a:srgbClr val="222222"/>
                          </a:solidFill>
                        </a:rPr>
                        <a:t>to follow </a:t>
                      </a:r>
                      <a:r>
                        <a:rPr lang="en" sz="700"/>
                        <a:t>IT's instructions</a:t>
                      </a:r>
                      <a:endParaRPr sz="700"/>
                    </a:p>
                  </a:txBody>
                  <a:tcPr marT="25400" marB="25400" marR="0" marL="0" anchor="b">
                    <a:lnR cap="flat" cmpd="sng" w="9525">
                      <a:solidFill>
                        <a:srgbClr val="000000"/>
                      </a:solidFill>
                      <a:prstDash val="solid"/>
                      <a:round/>
                      <a:headEnd len="sm" w="sm" type="none"/>
                      <a:tailEnd len="sm" w="sm" type="none"/>
                    </a:lnR>
                    <a:solidFill>
                      <a:srgbClr val="F4CCCC"/>
                    </a:solidFill>
                  </a:tcPr>
                </a:tc>
                <a:tc hMerge="1"/>
                <a:tc hMerge="1"/>
                <a:tc hMerge="1"/>
                <a:tc hMerge="1"/>
              </a:tr>
              <a:tr h="146425">
                <a:tc>
                  <a:txBody>
                    <a:bodyPr/>
                    <a:lstStyle/>
                    <a:p>
                      <a:pPr indent="0" lvl="0" marL="0" rtl="0" algn="l">
                        <a:lnSpc>
                          <a:spcPct val="115000"/>
                        </a:lnSpc>
                        <a:spcBef>
                          <a:spcPts val="0"/>
                        </a:spcBef>
                        <a:spcAft>
                          <a:spcPts val="0"/>
                        </a:spcAft>
                        <a:buNone/>
                      </a:pPr>
                      <a:r>
                        <a:rPr lang="en" sz="1000"/>
                        <a:t>Date:_____</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rPr lang="en" sz="1000"/>
                        <a:t>AM IT: ________</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rPr lang="en" sz="1000"/>
                        <a:t>PM IT:_________</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1000"/>
                    </a:p>
                  </a:txBody>
                  <a:tcPr marT="25400" marB="25400" marR="25400" marL="25400" anchor="b">
                    <a:solidFill>
                      <a:srgbClr val="FFFFFF"/>
                    </a:solidFill>
                  </a:tcPr>
                </a:tc>
              </a:tr>
              <a:tr h="150600">
                <a:tc>
                  <a:txBody>
                    <a:bodyPr/>
                    <a:lstStyle/>
                    <a:p>
                      <a:pPr indent="0" lvl="0" marL="0" rtl="0" algn="l">
                        <a:lnSpc>
                          <a:spcPct val="115000"/>
                        </a:lnSpc>
                        <a:spcBef>
                          <a:spcPts val="0"/>
                        </a:spcBef>
                        <a:spcAft>
                          <a:spcPts val="0"/>
                        </a:spcAft>
                        <a:buNone/>
                      </a:pPr>
                      <a:r>
                        <a:t/>
                      </a:r>
                      <a:endParaRPr sz="1000"/>
                    </a:p>
                  </a:txBody>
                  <a:tcPr marT="25400" marB="25400" marR="25400" marL="25400" anchor="b"/>
                </a:tc>
                <a:tc>
                  <a:txBody>
                    <a:bodyPr/>
                    <a:lstStyle/>
                    <a:p>
                      <a:pPr indent="0" lvl="0" marL="0" rtl="0" algn="ctr">
                        <a:lnSpc>
                          <a:spcPct val="115000"/>
                        </a:lnSpc>
                        <a:spcBef>
                          <a:spcPts val="0"/>
                        </a:spcBef>
                        <a:spcAft>
                          <a:spcPts val="0"/>
                        </a:spcAft>
                        <a:buNone/>
                      </a:pPr>
                      <a:r>
                        <a:rPr b="1" lang="en" sz="1000"/>
                        <a:t>5</a:t>
                      </a:r>
                      <a:endParaRPr sz="1000"/>
                    </a:p>
                  </a:txBody>
                  <a:tcPr marT="25400" marB="25400" marR="25400" marL="25400" anchor="b">
                    <a:solidFill>
                      <a:srgbClr val="F4CCCC"/>
                    </a:solidFill>
                  </a:tcPr>
                </a:tc>
                <a:tc>
                  <a:txBody>
                    <a:bodyPr/>
                    <a:lstStyle/>
                    <a:p>
                      <a:pPr indent="0" lvl="0" marL="0" rtl="0" algn="ctr">
                        <a:lnSpc>
                          <a:spcPct val="115000"/>
                        </a:lnSpc>
                        <a:spcBef>
                          <a:spcPts val="0"/>
                        </a:spcBef>
                        <a:spcAft>
                          <a:spcPts val="0"/>
                        </a:spcAft>
                        <a:buNone/>
                      </a:pPr>
                      <a:r>
                        <a:rPr b="1" lang="en" sz="1000"/>
                        <a:t>4</a:t>
                      </a:r>
                      <a:endParaRPr sz="1000"/>
                    </a:p>
                  </a:txBody>
                  <a:tcPr marT="25400" marB="25400" marR="25400" marL="25400" anchor="b">
                    <a:solidFill>
                      <a:srgbClr val="F9CB9C"/>
                    </a:solidFill>
                  </a:tcPr>
                </a:tc>
                <a:tc>
                  <a:txBody>
                    <a:bodyPr/>
                    <a:lstStyle/>
                    <a:p>
                      <a:pPr indent="0" lvl="0" marL="0" rtl="0" algn="ctr">
                        <a:lnSpc>
                          <a:spcPct val="115000"/>
                        </a:lnSpc>
                        <a:spcBef>
                          <a:spcPts val="0"/>
                        </a:spcBef>
                        <a:spcAft>
                          <a:spcPts val="0"/>
                        </a:spcAft>
                        <a:buNone/>
                      </a:pPr>
                      <a:r>
                        <a:rPr b="1" lang="en" sz="1000"/>
                        <a:t>3</a:t>
                      </a:r>
                      <a:endParaRPr sz="1000"/>
                    </a:p>
                  </a:txBody>
                  <a:tcPr marT="25400" marB="25400" marR="25400" marL="25400" anchor="b">
                    <a:solidFill>
                      <a:srgbClr val="FFF2CC"/>
                    </a:solidFill>
                  </a:tcPr>
                </a:tc>
                <a:tc>
                  <a:txBody>
                    <a:bodyPr/>
                    <a:lstStyle/>
                    <a:p>
                      <a:pPr indent="0" lvl="0" marL="0" rtl="0" algn="ctr">
                        <a:lnSpc>
                          <a:spcPct val="115000"/>
                        </a:lnSpc>
                        <a:spcBef>
                          <a:spcPts val="0"/>
                        </a:spcBef>
                        <a:spcAft>
                          <a:spcPts val="0"/>
                        </a:spcAft>
                        <a:buNone/>
                      </a:pPr>
                      <a:r>
                        <a:rPr b="1" lang="en" sz="1000"/>
                        <a:t>2</a:t>
                      </a:r>
                      <a:endParaRPr sz="1000"/>
                    </a:p>
                  </a:txBody>
                  <a:tcPr marT="25400" marB="25400" marR="25400" marL="25400" anchor="b">
                    <a:solidFill>
                      <a:srgbClr val="B6D7A8"/>
                    </a:solidFill>
                  </a:tcPr>
                </a:tc>
                <a:tc>
                  <a:txBody>
                    <a:bodyPr/>
                    <a:lstStyle/>
                    <a:p>
                      <a:pPr indent="0" lvl="0" marL="0" rtl="0" algn="ctr">
                        <a:lnSpc>
                          <a:spcPct val="115000"/>
                        </a:lnSpc>
                        <a:spcBef>
                          <a:spcPts val="0"/>
                        </a:spcBef>
                        <a:spcAft>
                          <a:spcPts val="0"/>
                        </a:spcAft>
                        <a:buNone/>
                      </a:pPr>
                      <a:r>
                        <a:rPr b="1" lang="en" sz="1000"/>
                        <a:t>1</a:t>
                      </a:r>
                      <a:endParaRPr sz="1000"/>
                    </a:p>
                  </a:txBody>
                  <a:tcPr marT="25400" marB="25400" marR="25400" marL="25400" anchor="b">
                    <a:solidFill>
                      <a:srgbClr val="CFE2F3"/>
                    </a:solidFill>
                  </a:tcPr>
                </a:tc>
              </a:tr>
              <a:tr h="225900">
                <a:tc>
                  <a:txBody>
                    <a:bodyPr/>
                    <a:lstStyle/>
                    <a:p>
                      <a:pPr indent="0" lvl="0" marL="0" rtl="0" algn="r">
                        <a:lnSpc>
                          <a:spcPct val="115000"/>
                        </a:lnSpc>
                        <a:spcBef>
                          <a:spcPts val="0"/>
                        </a:spcBef>
                        <a:spcAft>
                          <a:spcPts val="0"/>
                        </a:spcAft>
                        <a:buNone/>
                      </a:pPr>
                      <a:r>
                        <a:rPr b="1" lang="en" sz="1000"/>
                        <a:t>9:00</a:t>
                      </a:r>
                      <a:endParaRPr sz="10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r>
              <a:tr h="225900">
                <a:tc>
                  <a:txBody>
                    <a:bodyPr/>
                    <a:lstStyle/>
                    <a:p>
                      <a:pPr indent="0" lvl="0" marL="0" rtl="0" algn="r">
                        <a:lnSpc>
                          <a:spcPct val="115000"/>
                        </a:lnSpc>
                        <a:spcBef>
                          <a:spcPts val="0"/>
                        </a:spcBef>
                        <a:spcAft>
                          <a:spcPts val="0"/>
                        </a:spcAft>
                        <a:buNone/>
                      </a:pPr>
                      <a:r>
                        <a:rPr b="1" lang="en" sz="1000"/>
                        <a:t>9:30</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r>
              <a:tr h="225900">
                <a:tc>
                  <a:txBody>
                    <a:bodyPr/>
                    <a:lstStyle/>
                    <a:p>
                      <a:pPr indent="0" lvl="0" marL="0" rtl="0" algn="r">
                        <a:lnSpc>
                          <a:spcPct val="115000"/>
                        </a:lnSpc>
                        <a:spcBef>
                          <a:spcPts val="0"/>
                        </a:spcBef>
                        <a:spcAft>
                          <a:spcPts val="0"/>
                        </a:spcAft>
                        <a:buNone/>
                      </a:pPr>
                      <a:r>
                        <a:rPr b="1" lang="en" sz="1000"/>
                        <a:t>10:00</a:t>
                      </a:r>
                      <a:endParaRPr sz="10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r>
              <a:tr h="225900">
                <a:tc>
                  <a:txBody>
                    <a:bodyPr/>
                    <a:lstStyle/>
                    <a:p>
                      <a:pPr indent="0" lvl="0" marL="0" rtl="0" algn="r">
                        <a:lnSpc>
                          <a:spcPct val="115000"/>
                        </a:lnSpc>
                        <a:spcBef>
                          <a:spcPts val="0"/>
                        </a:spcBef>
                        <a:spcAft>
                          <a:spcPts val="0"/>
                        </a:spcAft>
                        <a:buNone/>
                      </a:pPr>
                      <a:r>
                        <a:rPr b="1" lang="en" sz="1000"/>
                        <a:t>10:30</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r>
              <a:tr h="225900">
                <a:tc>
                  <a:txBody>
                    <a:bodyPr/>
                    <a:lstStyle/>
                    <a:p>
                      <a:pPr indent="0" lvl="0" marL="0" rtl="0" algn="r">
                        <a:lnSpc>
                          <a:spcPct val="115000"/>
                        </a:lnSpc>
                        <a:spcBef>
                          <a:spcPts val="0"/>
                        </a:spcBef>
                        <a:spcAft>
                          <a:spcPts val="0"/>
                        </a:spcAft>
                        <a:buNone/>
                      </a:pPr>
                      <a:r>
                        <a:rPr b="1" lang="en" sz="1000"/>
                        <a:t>11:00</a:t>
                      </a:r>
                      <a:endParaRPr sz="10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r>
              <a:tr h="225900">
                <a:tc>
                  <a:txBody>
                    <a:bodyPr/>
                    <a:lstStyle/>
                    <a:p>
                      <a:pPr indent="0" lvl="0" marL="0" rtl="0" algn="r">
                        <a:lnSpc>
                          <a:spcPct val="115000"/>
                        </a:lnSpc>
                        <a:spcBef>
                          <a:spcPts val="0"/>
                        </a:spcBef>
                        <a:spcAft>
                          <a:spcPts val="0"/>
                        </a:spcAft>
                        <a:buNone/>
                      </a:pPr>
                      <a:r>
                        <a:rPr b="1" lang="en" sz="1000"/>
                        <a:t>11:30</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r>
              <a:tr h="225900">
                <a:tc>
                  <a:txBody>
                    <a:bodyPr/>
                    <a:lstStyle/>
                    <a:p>
                      <a:pPr indent="0" lvl="0" marL="0" rtl="0" algn="r">
                        <a:lnSpc>
                          <a:spcPct val="115000"/>
                        </a:lnSpc>
                        <a:spcBef>
                          <a:spcPts val="0"/>
                        </a:spcBef>
                        <a:spcAft>
                          <a:spcPts val="0"/>
                        </a:spcAft>
                        <a:buNone/>
                      </a:pPr>
                      <a:r>
                        <a:rPr b="1" lang="en" sz="1000"/>
                        <a:t>12:00</a:t>
                      </a:r>
                      <a:endParaRPr sz="10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r>
              <a:tr h="225900">
                <a:tc>
                  <a:txBody>
                    <a:bodyPr/>
                    <a:lstStyle/>
                    <a:p>
                      <a:pPr indent="0" lvl="0" marL="0" rtl="0" algn="r">
                        <a:lnSpc>
                          <a:spcPct val="115000"/>
                        </a:lnSpc>
                        <a:spcBef>
                          <a:spcPts val="0"/>
                        </a:spcBef>
                        <a:spcAft>
                          <a:spcPts val="0"/>
                        </a:spcAft>
                        <a:buNone/>
                      </a:pPr>
                      <a:r>
                        <a:rPr b="1" lang="en" sz="1000"/>
                        <a:t>1:00</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r>
              <a:tr h="225900">
                <a:tc>
                  <a:txBody>
                    <a:bodyPr/>
                    <a:lstStyle/>
                    <a:p>
                      <a:pPr indent="0" lvl="0" marL="0" rtl="0" algn="r">
                        <a:lnSpc>
                          <a:spcPct val="115000"/>
                        </a:lnSpc>
                        <a:spcBef>
                          <a:spcPts val="0"/>
                        </a:spcBef>
                        <a:spcAft>
                          <a:spcPts val="0"/>
                        </a:spcAft>
                        <a:buNone/>
                      </a:pPr>
                      <a:r>
                        <a:rPr b="1" lang="en" sz="1000"/>
                        <a:t>1:30</a:t>
                      </a:r>
                      <a:endParaRPr sz="10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r>
              <a:tr h="225900">
                <a:tc>
                  <a:txBody>
                    <a:bodyPr/>
                    <a:lstStyle/>
                    <a:p>
                      <a:pPr indent="0" lvl="0" marL="0" rtl="0" algn="r">
                        <a:lnSpc>
                          <a:spcPct val="115000"/>
                        </a:lnSpc>
                        <a:spcBef>
                          <a:spcPts val="0"/>
                        </a:spcBef>
                        <a:spcAft>
                          <a:spcPts val="0"/>
                        </a:spcAft>
                        <a:buNone/>
                      </a:pPr>
                      <a:r>
                        <a:rPr b="1" lang="en" sz="1000"/>
                        <a:t>2:00</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r>
              <a:tr h="225900">
                <a:tc>
                  <a:txBody>
                    <a:bodyPr/>
                    <a:lstStyle/>
                    <a:p>
                      <a:pPr indent="0" lvl="0" marL="0" rtl="0" algn="r">
                        <a:lnSpc>
                          <a:spcPct val="115000"/>
                        </a:lnSpc>
                        <a:spcBef>
                          <a:spcPts val="0"/>
                        </a:spcBef>
                        <a:spcAft>
                          <a:spcPts val="0"/>
                        </a:spcAft>
                        <a:buNone/>
                      </a:pPr>
                      <a:r>
                        <a:rPr b="1" lang="en" sz="1000"/>
                        <a:t>2:30</a:t>
                      </a:r>
                      <a:endParaRPr sz="10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r>
              <a:tr h="225900">
                <a:tc>
                  <a:txBody>
                    <a:bodyPr/>
                    <a:lstStyle/>
                    <a:p>
                      <a:pPr indent="0" lvl="0" marL="0" rtl="0" algn="r">
                        <a:lnSpc>
                          <a:spcPct val="115000"/>
                        </a:lnSpc>
                        <a:spcBef>
                          <a:spcPts val="0"/>
                        </a:spcBef>
                        <a:spcAft>
                          <a:spcPts val="0"/>
                        </a:spcAft>
                        <a:buNone/>
                      </a:pPr>
                      <a:r>
                        <a:rPr b="1" lang="en" sz="1000"/>
                        <a:t>3:00</a:t>
                      </a:r>
                      <a:endParaRPr sz="10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FFFFFF"/>
                    </a:solidFill>
                  </a:tcPr>
                </a:tc>
              </a:tr>
              <a:tr h="225900">
                <a:tc>
                  <a:txBody>
                    <a:bodyPr/>
                    <a:lstStyle/>
                    <a:p>
                      <a:pPr indent="0" lvl="0" marL="0" rtl="0" algn="r">
                        <a:lnSpc>
                          <a:spcPct val="115000"/>
                        </a:lnSpc>
                        <a:spcBef>
                          <a:spcPts val="0"/>
                        </a:spcBef>
                        <a:spcAft>
                          <a:spcPts val="0"/>
                        </a:spcAft>
                        <a:buNone/>
                      </a:pPr>
                      <a:r>
                        <a:rPr b="1" lang="en" sz="1000"/>
                        <a:t>3:30</a:t>
                      </a:r>
                      <a:endParaRPr sz="10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c>
                  <a:txBody>
                    <a:bodyPr/>
                    <a:lstStyle/>
                    <a:p>
                      <a:pPr indent="0" lvl="0" marL="0" rtl="0" algn="l">
                        <a:lnSpc>
                          <a:spcPct val="115000"/>
                        </a:lnSpc>
                        <a:spcBef>
                          <a:spcPts val="0"/>
                        </a:spcBef>
                        <a:spcAft>
                          <a:spcPts val="0"/>
                        </a:spcAft>
                        <a:buNone/>
                      </a:pPr>
                      <a:r>
                        <a:t/>
                      </a:r>
                      <a:endParaRPr sz="800"/>
                    </a:p>
                    <a:p>
                      <a:pPr indent="0" lvl="0" marL="0" rtl="0" algn="l">
                        <a:lnSpc>
                          <a:spcPct val="115000"/>
                        </a:lnSpc>
                        <a:spcBef>
                          <a:spcPts val="0"/>
                        </a:spcBef>
                        <a:spcAft>
                          <a:spcPts val="0"/>
                        </a:spcAft>
                        <a:buNone/>
                      </a:pPr>
                      <a:r>
                        <a:rPr lang="en" sz="800"/>
                        <a:t>Activity:</a:t>
                      </a:r>
                      <a:endParaRPr sz="800"/>
                    </a:p>
                  </a:txBody>
                  <a:tcPr marT="25400" marB="25400" marR="25400" marL="25400" anchor="b">
                    <a:solidFill>
                      <a:srgbClr val="EFEFEF"/>
                    </a:solidFill>
                  </a:tcPr>
                </a:tc>
              </a:tr>
              <a:tr h="315850">
                <a:tc gridSpan="2">
                  <a:txBody>
                    <a:bodyPr/>
                    <a:lstStyle/>
                    <a:p>
                      <a:pPr indent="0" lvl="0" marL="0" rtl="0" algn="l">
                        <a:lnSpc>
                          <a:spcPct val="115000"/>
                        </a:lnSpc>
                        <a:spcBef>
                          <a:spcPts val="0"/>
                        </a:spcBef>
                        <a:spcAft>
                          <a:spcPts val="0"/>
                        </a:spcAft>
                        <a:buNone/>
                      </a:pPr>
                      <a:r>
                        <a:rPr b="1" lang="en" sz="800"/>
                        <a:t>Occurrences/</a:t>
                      </a:r>
                      <a:endParaRPr b="1" sz="800"/>
                    </a:p>
                    <a:p>
                      <a:pPr indent="0" lvl="0" marL="0" rtl="0" algn="l">
                        <a:lnSpc>
                          <a:spcPct val="115000"/>
                        </a:lnSpc>
                        <a:spcBef>
                          <a:spcPts val="0"/>
                        </a:spcBef>
                        <a:spcAft>
                          <a:spcPts val="0"/>
                        </a:spcAft>
                        <a:buNone/>
                      </a:pPr>
                      <a:r>
                        <a:rPr b="1" lang="en" sz="800"/>
                        <a:t># of opportunities        </a:t>
                      </a:r>
                      <a:endParaRPr sz="800"/>
                    </a:p>
                    <a:p>
                      <a:pPr indent="0" lvl="0" marL="0" rtl="0" algn="ctr">
                        <a:lnSpc>
                          <a:spcPct val="115000"/>
                        </a:lnSpc>
                        <a:spcBef>
                          <a:spcPts val="0"/>
                        </a:spcBef>
                        <a:spcAft>
                          <a:spcPts val="0"/>
                        </a:spcAft>
                        <a:buNone/>
                      </a:pPr>
                      <a:r>
                        <a:t/>
                      </a:r>
                      <a:endParaRPr sz="800"/>
                    </a:p>
                  </a:txBody>
                  <a:tcPr marT="25400" marB="25400" marR="25400" marL="25400" anchor="b">
                    <a:solidFill>
                      <a:srgbClr val="FFFFFF"/>
                    </a:solidFill>
                  </a:tcPr>
                </a:tc>
                <a:tc hMerge="1"/>
                <a:tc>
                  <a:txBody>
                    <a:bodyPr/>
                    <a:lstStyle/>
                    <a:p>
                      <a:pPr indent="0" lvl="0" marL="0" rtl="0" algn="l">
                        <a:lnSpc>
                          <a:spcPct val="115000"/>
                        </a:lnSpc>
                        <a:spcBef>
                          <a:spcPts val="0"/>
                        </a:spcBef>
                        <a:spcAft>
                          <a:spcPts val="0"/>
                        </a:spcAft>
                        <a:buNone/>
                      </a:pPr>
                      <a:r>
                        <a:t/>
                      </a:r>
                      <a:endParaRPr sz="800"/>
                    </a:p>
                  </a:txBody>
                  <a:tcPr marT="25400" marB="25400" marR="25400" marL="25400" anchor="b">
                    <a:solidFill>
                      <a:srgbClr val="FFFFFF"/>
                    </a:solidFill>
                  </a:tcPr>
                </a:tc>
                <a:tc>
                  <a:txBody>
                    <a:bodyPr/>
                    <a:lstStyle/>
                    <a:p>
                      <a:pPr indent="0" lvl="0" marL="0" rtl="0" algn="ctr">
                        <a:lnSpc>
                          <a:spcPct val="115000"/>
                        </a:lnSpc>
                        <a:spcBef>
                          <a:spcPts val="0"/>
                        </a:spcBef>
                        <a:spcAft>
                          <a:spcPts val="0"/>
                        </a:spcAft>
                        <a:buNone/>
                      </a:pPr>
                      <a:r>
                        <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txBody>
                  <a:tcPr marT="25400" marB="25400" marR="25400" marL="25400" anchor="b">
                    <a:solidFill>
                      <a:srgbClr val="FFFFFF"/>
                    </a:solidFill>
                  </a:tcPr>
                </a:tc>
                <a:tc>
                  <a:txBody>
                    <a:bodyPr/>
                    <a:lstStyle/>
                    <a:p>
                      <a:pPr indent="0" lvl="0" marL="0" rtl="0" algn="l">
                        <a:lnSpc>
                          <a:spcPct val="115000"/>
                        </a:lnSpc>
                        <a:spcBef>
                          <a:spcPts val="0"/>
                        </a:spcBef>
                        <a:spcAft>
                          <a:spcPts val="0"/>
                        </a:spcAft>
                        <a:buNone/>
                      </a:pPr>
                      <a:r>
                        <a:t/>
                      </a:r>
                      <a:endParaRPr sz="800"/>
                    </a:p>
                  </a:txBody>
                  <a:tcPr marT="25400" marB="25400" marR="25400" marL="25400" anchor="b">
                    <a:solidFill>
                      <a:srgbClr val="FFFFFF"/>
                    </a:solidFill>
                  </a:tcPr>
                </a:tc>
              </a:tr>
              <a:tr h="167325">
                <a:tc gridSpan="2">
                  <a:txBody>
                    <a:bodyPr/>
                    <a:lstStyle/>
                    <a:p>
                      <a:pPr indent="0" lvl="0" marL="0" rtl="0" algn="l">
                        <a:lnSpc>
                          <a:spcPct val="115000"/>
                        </a:lnSpc>
                        <a:spcBef>
                          <a:spcPts val="0"/>
                        </a:spcBef>
                        <a:spcAft>
                          <a:spcPts val="0"/>
                        </a:spcAft>
                        <a:buNone/>
                      </a:pPr>
                      <a:r>
                        <a:rPr b="1" lang="en" sz="800"/>
                        <a:t>Percentage of intervals                   %</a:t>
                      </a:r>
                      <a:endParaRPr sz="800"/>
                    </a:p>
                  </a:txBody>
                  <a:tcPr marT="25400" marB="25400" marR="25400" marL="25400" anchor="b"/>
                </a:tc>
                <a:tc hMerge="1"/>
                <a:tc>
                  <a:txBody>
                    <a:bodyPr/>
                    <a:lstStyle/>
                    <a:p>
                      <a:pPr indent="0" lvl="0" marL="0" rtl="0" algn="r">
                        <a:lnSpc>
                          <a:spcPct val="115000"/>
                        </a:lnSpc>
                        <a:spcBef>
                          <a:spcPts val="0"/>
                        </a:spcBef>
                        <a:spcAft>
                          <a:spcPts val="0"/>
                        </a:spcAft>
                        <a:buNone/>
                      </a:pPr>
                      <a:r>
                        <a:rPr lang="en" sz="800"/>
                        <a:t>%</a:t>
                      </a:r>
                      <a:endParaRPr sz="800"/>
                    </a:p>
                  </a:txBody>
                  <a:tcPr marT="25400" marB="25400" marR="25400" marL="25400" anchor="b">
                    <a:solidFill>
                      <a:srgbClr val="FFFFFF"/>
                    </a:solidFill>
                  </a:tcPr>
                </a:tc>
                <a:tc>
                  <a:txBody>
                    <a:bodyPr/>
                    <a:lstStyle/>
                    <a:p>
                      <a:pPr indent="0" lvl="0" marL="0" rtl="0" algn="r">
                        <a:lnSpc>
                          <a:spcPct val="115000"/>
                        </a:lnSpc>
                        <a:spcBef>
                          <a:spcPts val="0"/>
                        </a:spcBef>
                        <a:spcAft>
                          <a:spcPts val="0"/>
                        </a:spcAft>
                        <a:buNone/>
                      </a:pPr>
                      <a:r>
                        <a:rPr lang="en" sz="800"/>
                        <a:t>%</a:t>
                      </a:r>
                      <a:endParaRPr sz="800"/>
                    </a:p>
                  </a:txBody>
                  <a:tcPr marT="25400" marB="25400" marR="25400" marL="25400" anchor="b">
                    <a:solidFill>
                      <a:srgbClr val="FFFFFF"/>
                    </a:solidFill>
                  </a:tcPr>
                </a:tc>
                <a:tc>
                  <a:txBody>
                    <a:bodyPr/>
                    <a:lstStyle/>
                    <a:p>
                      <a:pPr indent="0" lvl="0" marL="0" rtl="0" algn="r">
                        <a:lnSpc>
                          <a:spcPct val="115000"/>
                        </a:lnSpc>
                        <a:spcBef>
                          <a:spcPts val="0"/>
                        </a:spcBef>
                        <a:spcAft>
                          <a:spcPts val="0"/>
                        </a:spcAft>
                        <a:buNone/>
                      </a:pPr>
                      <a:r>
                        <a:rPr lang="en" sz="800"/>
                        <a:t>%</a:t>
                      </a:r>
                      <a:endParaRPr sz="800"/>
                    </a:p>
                  </a:txBody>
                  <a:tcPr marT="25400" marB="25400" marR="25400" marL="25400" anchor="b">
                    <a:solidFill>
                      <a:srgbClr val="FFFFFF"/>
                    </a:solidFill>
                  </a:tcPr>
                </a:tc>
                <a:tc>
                  <a:txBody>
                    <a:bodyPr/>
                    <a:lstStyle/>
                    <a:p>
                      <a:pPr indent="0" lvl="0" marL="0" rtl="0" algn="r">
                        <a:lnSpc>
                          <a:spcPct val="115000"/>
                        </a:lnSpc>
                        <a:spcBef>
                          <a:spcPts val="0"/>
                        </a:spcBef>
                        <a:spcAft>
                          <a:spcPts val="0"/>
                        </a:spcAft>
                        <a:buNone/>
                      </a:pPr>
                      <a:r>
                        <a:rPr lang="en" sz="800"/>
                        <a:t>%</a:t>
                      </a:r>
                      <a:endParaRPr sz="800"/>
                    </a:p>
                  </a:txBody>
                  <a:tcPr marT="25400" marB="25400" marR="25400" marL="25400" anchor="b">
                    <a:solidFill>
                      <a:srgbClr val="FFFFFF"/>
                    </a:solidFill>
                  </a:tcPr>
                </a:tc>
              </a:tr>
              <a:tr h="127600">
                <a:tc gridSpan="6">
                  <a:txBody>
                    <a:bodyPr/>
                    <a:lstStyle/>
                    <a:p>
                      <a:pPr indent="0" lvl="0" marL="0" rtl="0" algn="l">
                        <a:lnSpc>
                          <a:spcPct val="115000"/>
                        </a:lnSpc>
                        <a:spcBef>
                          <a:spcPts val="0"/>
                        </a:spcBef>
                        <a:spcAft>
                          <a:spcPts val="0"/>
                        </a:spcAft>
                        <a:buNone/>
                      </a:pPr>
                      <a:r>
                        <a:rPr lang="en" sz="800"/>
                        <a:t>*** Graph daily percentage of intervals at each regulation level on the momentary time sampling graph</a:t>
                      </a:r>
                      <a:endParaRPr sz="800"/>
                    </a:p>
                  </a:txBody>
                  <a:tcPr marT="25400" marB="25400" marR="25400" marL="25400" anchor="b">
                    <a:solidFill>
                      <a:srgbClr val="FFFFFF"/>
                    </a:solidFill>
                  </a:tcPr>
                </a:tc>
                <a:tc hMerge="1"/>
                <a:tc hMerge="1"/>
                <a:tc hMerge="1"/>
                <a:tc hMerge="1"/>
                <a:tc hMerge="1"/>
              </a:tr>
            </a:tbl>
          </a:graphicData>
        </a:graphic>
      </p:graphicFrame>
      <p:sp>
        <p:nvSpPr>
          <p:cNvPr id="575" name="Google Shape;575;p72"/>
          <p:cNvSpPr txBox="1"/>
          <p:nvPr/>
        </p:nvSpPr>
        <p:spPr>
          <a:xfrm>
            <a:off x="7694250" y="4807600"/>
            <a:ext cx="1501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pic>
        <p:nvPicPr>
          <p:cNvPr id="580" name="Google Shape;580;p73" title="Chart"/>
          <p:cNvPicPr preferRelativeResize="0"/>
          <p:nvPr/>
        </p:nvPicPr>
        <p:blipFill>
          <a:blip r:embed="rId3">
            <a:alphaModFix/>
          </a:blip>
          <a:stretch>
            <a:fillRect/>
          </a:stretch>
        </p:blipFill>
        <p:spPr>
          <a:xfrm>
            <a:off x="594350" y="152400"/>
            <a:ext cx="7826069" cy="4838699"/>
          </a:xfrm>
          <a:prstGeom prst="rect">
            <a:avLst/>
          </a:prstGeom>
          <a:noFill/>
          <a:ln>
            <a:noFill/>
          </a:ln>
        </p:spPr>
      </p:pic>
      <p:sp>
        <p:nvSpPr>
          <p:cNvPr id="581" name="Google Shape;581;p73"/>
          <p:cNvSpPr txBox="1"/>
          <p:nvPr/>
        </p:nvSpPr>
        <p:spPr>
          <a:xfrm>
            <a:off x="7841225" y="4818100"/>
            <a:ext cx="1480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74" title="Chart"/>
          <p:cNvPicPr preferRelativeResize="0"/>
          <p:nvPr/>
        </p:nvPicPr>
        <p:blipFill>
          <a:blip r:embed="rId3">
            <a:alphaModFix/>
          </a:blip>
          <a:stretch>
            <a:fillRect/>
          </a:stretch>
        </p:blipFill>
        <p:spPr>
          <a:xfrm>
            <a:off x="663825" y="117700"/>
            <a:ext cx="7816361" cy="4838700"/>
          </a:xfrm>
          <a:prstGeom prst="rect">
            <a:avLst/>
          </a:prstGeom>
          <a:noFill/>
          <a:ln>
            <a:noFill/>
          </a:ln>
        </p:spPr>
      </p:pic>
      <p:sp>
        <p:nvSpPr>
          <p:cNvPr id="587" name="Google Shape;587;p74"/>
          <p:cNvSpPr txBox="1"/>
          <p:nvPr/>
        </p:nvSpPr>
        <p:spPr>
          <a:xfrm>
            <a:off x="7935675" y="4713125"/>
            <a:ext cx="1228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id="592" name="Google Shape;592;p75" title="Chart"/>
          <p:cNvPicPr preferRelativeResize="0"/>
          <p:nvPr/>
        </p:nvPicPr>
        <p:blipFill>
          <a:blip r:embed="rId3">
            <a:alphaModFix/>
          </a:blip>
          <a:stretch>
            <a:fillRect/>
          </a:stretch>
        </p:blipFill>
        <p:spPr>
          <a:xfrm>
            <a:off x="661650" y="152400"/>
            <a:ext cx="7820693" cy="4838702"/>
          </a:xfrm>
          <a:prstGeom prst="rect">
            <a:avLst/>
          </a:prstGeom>
          <a:noFill/>
          <a:ln>
            <a:noFill/>
          </a:ln>
        </p:spPr>
      </p:pic>
      <p:sp>
        <p:nvSpPr>
          <p:cNvPr id="593" name="Google Shape;593;p75"/>
          <p:cNvSpPr txBox="1"/>
          <p:nvPr/>
        </p:nvSpPr>
        <p:spPr>
          <a:xfrm>
            <a:off x="7809725" y="4786600"/>
            <a:ext cx="1354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sp>
        <p:nvSpPr>
          <p:cNvPr id="598" name="Google Shape;598;p7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140">
                <a:solidFill>
                  <a:srgbClr val="3D85C6"/>
                </a:solidFill>
                <a:latin typeface="Candara"/>
                <a:ea typeface="Candara"/>
                <a:cs typeface="Candara"/>
                <a:sym typeface="Candara"/>
              </a:rPr>
              <a:t>Body Break!</a:t>
            </a:r>
            <a:endParaRPr sz="4140">
              <a:solidFill>
                <a:srgbClr val="3D85C6"/>
              </a:solidFill>
              <a:latin typeface="Candara"/>
              <a:ea typeface="Candara"/>
              <a:cs typeface="Candara"/>
              <a:sym typeface="Candara"/>
            </a:endParaRPr>
          </a:p>
        </p:txBody>
      </p:sp>
      <p:sp>
        <p:nvSpPr>
          <p:cNvPr id="599" name="Google Shape;599;p7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0" lang="en" sz="4340">
                <a:solidFill>
                  <a:srgbClr val="6FA8DC"/>
                </a:solidFill>
                <a:latin typeface="Arial"/>
                <a:ea typeface="Arial"/>
                <a:cs typeface="Arial"/>
                <a:sym typeface="Arial"/>
              </a:rPr>
              <a:t>Stressors</a:t>
            </a:r>
            <a:endParaRPr b="0" sz="4340">
              <a:solidFill>
                <a:srgbClr val="6FA8DC"/>
              </a:solidFill>
              <a:latin typeface="Arial"/>
              <a:ea typeface="Arial"/>
              <a:cs typeface="Arial"/>
              <a:sym typeface="Arial"/>
            </a:endParaRPr>
          </a:p>
        </p:txBody>
      </p:sp>
      <p:sp>
        <p:nvSpPr>
          <p:cNvPr id="225" name="Google Shape;225;p4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226" name="Google Shape;226;p41"/>
          <p:cNvSpPr txBox="1"/>
          <p:nvPr/>
        </p:nvSpPr>
        <p:spPr>
          <a:xfrm>
            <a:off x="359325" y="1570750"/>
            <a:ext cx="8472900" cy="2493600"/>
          </a:xfrm>
          <a:prstGeom prst="rect">
            <a:avLst/>
          </a:prstGeom>
          <a:noFill/>
          <a:ln>
            <a:noFill/>
          </a:ln>
        </p:spPr>
        <p:txBody>
          <a:bodyPr anchorCtr="0" anchor="t" bIns="91425" lIns="91425" spcFirstLastPara="1" rIns="91425" wrap="square" tIns="91425">
            <a:spAutoFit/>
          </a:bodyPr>
          <a:lstStyle/>
          <a:p>
            <a:pPr indent="-342900" lvl="0" marL="342900" rtl="0" algn="l">
              <a:spcBef>
                <a:spcPts val="0"/>
              </a:spcBef>
              <a:spcAft>
                <a:spcPts val="0"/>
              </a:spcAft>
              <a:buNone/>
            </a:pPr>
            <a:r>
              <a:rPr b="1" lang="en" sz="2200">
                <a:solidFill>
                  <a:srgbClr val="2F1F58"/>
                </a:solidFill>
                <a:latin typeface="Fira Sans"/>
                <a:ea typeface="Fira Sans"/>
                <a:cs typeface="Fira Sans"/>
                <a:sym typeface="Fira Sans"/>
              </a:rPr>
              <a:t>Negative</a:t>
            </a:r>
            <a:r>
              <a:rPr lang="en" sz="2200">
                <a:solidFill>
                  <a:srgbClr val="2F1F58"/>
                </a:solidFill>
                <a:latin typeface="Fira Sans"/>
                <a:ea typeface="Fira Sans"/>
                <a:cs typeface="Fira Sans"/>
                <a:sym typeface="Fira Sans"/>
              </a:rPr>
              <a:t> stress may cause a child to become disorganized, agitated, anxious, depressed, or aggressive. </a:t>
            </a:r>
            <a:endParaRPr sz="2200">
              <a:solidFill>
                <a:srgbClr val="2F1F58"/>
              </a:solidFill>
              <a:latin typeface="Fira Sans"/>
              <a:ea typeface="Fira Sans"/>
              <a:cs typeface="Fira Sans"/>
              <a:sym typeface="Fira Sans"/>
            </a:endParaRPr>
          </a:p>
          <a:p>
            <a:pPr indent="-342900" lvl="0" marL="342900" rtl="0" algn="l">
              <a:spcBef>
                <a:spcPts val="2400"/>
              </a:spcBef>
              <a:spcAft>
                <a:spcPts val="0"/>
              </a:spcAft>
              <a:buNone/>
            </a:pPr>
            <a:r>
              <a:t/>
            </a:r>
            <a:endParaRPr sz="2200">
              <a:solidFill>
                <a:srgbClr val="2F1F58"/>
              </a:solidFill>
              <a:latin typeface="Fira Sans"/>
              <a:ea typeface="Fira Sans"/>
              <a:cs typeface="Fira Sans"/>
              <a:sym typeface="Fira Sans"/>
            </a:endParaRPr>
          </a:p>
          <a:p>
            <a:pPr indent="-342900" lvl="0" marL="342900" rtl="0" algn="l">
              <a:spcBef>
                <a:spcPts val="2400"/>
              </a:spcBef>
              <a:spcAft>
                <a:spcPts val="0"/>
              </a:spcAft>
              <a:buNone/>
            </a:pPr>
            <a:r>
              <a:rPr b="1" lang="en" sz="2200">
                <a:solidFill>
                  <a:srgbClr val="2F1F58"/>
                </a:solidFill>
                <a:latin typeface="Fira Sans"/>
                <a:ea typeface="Fira Sans"/>
                <a:cs typeface="Fira Sans"/>
                <a:sym typeface="Fira Sans"/>
              </a:rPr>
              <a:t>Positive</a:t>
            </a:r>
            <a:r>
              <a:rPr lang="en" sz="2200">
                <a:solidFill>
                  <a:srgbClr val="2F1F58"/>
                </a:solidFill>
                <a:latin typeface="Fira Sans"/>
                <a:ea typeface="Fira Sans"/>
                <a:cs typeface="Fira Sans"/>
                <a:sym typeface="Fira Sans"/>
              </a:rPr>
              <a:t> stress (winning a game) can cause a child to become elated, silly, agitated and even aggressive.</a:t>
            </a:r>
            <a:endParaRPr sz="2200">
              <a:solidFill>
                <a:srgbClr val="2F1F58"/>
              </a:solidFill>
              <a:latin typeface="Fira Sans"/>
              <a:ea typeface="Fira Sans"/>
              <a:cs typeface="Fira Sans"/>
              <a:sym typeface="Fira Sans"/>
            </a:endParaRPr>
          </a:p>
        </p:txBody>
      </p:sp>
      <p:sp>
        <p:nvSpPr>
          <p:cNvPr id="227" name="Google Shape;227;p41"/>
          <p:cNvSpPr txBox="1"/>
          <p:nvPr/>
        </p:nvSpPr>
        <p:spPr>
          <a:xfrm>
            <a:off x="7734225" y="4763900"/>
            <a:ext cx="1632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2023</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grpSp>
        <p:nvGrpSpPr>
          <p:cNvPr id="604" name="Google Shape;604;p77"/>
          <p:cNvGrpSpPr/>
          <p:nvPr/>
        </p:nvGrpSpPr>
        <p:grpSpPr>
          <a:xfrm flipH="1">
            <a:off x="5070627" y="1345998"/>
            <a:ext cx="3049096" cy="3387748"/>
            <a:chOff x="400500" y="1028698"/>
            <a:chExt cx="3070900" cy="3297399"/>
          </a:xfrm>
        </p:grpSpPr>
        <p:sp>
          <p:nvSpPr>
            <p:cNvPr id="605" name="Google Shape;605;p77"/>
            <p:cNvSpPr/>
            <p:nvPr/>
          </p:nvSpPr>
          <p:spPr>
            <a:xfrm flipH="1">
              <a:off x="400500" y="1028698"/>
              <a:ext cx="3070900" cy="3297399"/>
            </a:xfrm>
            <a:custGeom>
              <a:rect b="b" l="l" r="r" t="t"/>
              <a:pathLst>
                <a:path extrusionOk="0" h="27704" w="25801">
                  <a:moveTo>
                    <a:pt x="13762" y="493"/>
                  </a:moveTo>
                  <a:cubicBezTo>
                    <a:pt x="13992" y="493"/>
                    <a:pt x="14222" y="500"/>
                    <a:pt x="14452" y="515"/>
                  </a:cubicBezTo>
                  <a:cubicBezTo>
                    <a:pt x="15977" y="626"/>
                    <a:pt x="17446" y="1074"/>
                    <a:pt x="18710" y="1822"/>
                  </a:cubicBezTo>
                  <a:cubicBezTo>
                    <a:pt x="20059" y="2599"/>
                    <a:pt x="21133" y="3686"/>
                    <a:pt x="21924" y="5019"/>
                  </a:cubicBezTo>
                  <a:cubicBezTo>
                    <a:pt x="25229" y="10695"/>
                    <a:pt x="22221" y="15878"/>
                    <a:pt x="20235" y="19307"/>
                  </a:cubicBezTo>
                  <a:cubicBezTo>
                    <a:pt x="19664" y="20286"/>
                    <a:pt x="19174" y="21145"/>
                    <a:pt x="18929" y="21838"/>
                  </a:cubicBezTo>
                  <a:lnTo>
                    <a:pt x="18903" y="21893"/>
                  </a:lnTo>
                  <a:lnTo>
                    <a:pt x="19474" y="27213"/>
                  </a:lnTo>
                  <a:lnTo>
                    <a:pt x="9595" y="27213"/>
                  </a:lnTo>
                  <a:lnTo>
                    <a:pt x="9226" y="25365"/>
                  </a:lnTo>
                  <a:lnTo>
                    <a:pt x="8981" y="25430"/>
                  </a:lnTo>
                  <a:cubicBezTo>
                    <a:pt x="8950" y="25430"/>
                    <a:pt x="6753" y="25968"/>
                    <a:pt x="5178" y="25968"/>
                  </a:cubicBezTo>
                  <a:cubicBezTo>
                    <a:pt x="4747" y="25968"/>
                    <a:pt x="4363" y="25928"/>
                    <a:pt x="4083" y="25825"/>
                  </a:cubicBezTo>
                  <a:cubicBezTo>
                    <a:pt x="3485" y="25610"/>
                    <a:pt x="3309" y="24832"/>
                    <a:pt x="3253" y="24235"/>
                  </a:cubicBezTo>
                  <a:cubicBezTo>
                    <a:pt x="3197" y="23513"/>
                    <a:pt x="3309" y="22847"/>
                    <a:pt x="3309" y="22847"/>
                  </a:cubicBezTo>
                  <a:lnTo>
                    <a:pt x="3322" y="22736"/>
                  </a:lnTo>
                  <a:lnTo>
                    <a:pt x="2776" y="22070"/>
                  </a:lnTo>
                  <a:cubicBezTo>
                    <a:pt x="2737" y="22001"/>
                    <a:pt x="2708" y="21919"/>
                    <a:pt x="2737" y="21838"/>
                  </a:cubicBezTo>
                  <a:cubicBezTo>
                    <a:pt x="2763" y="21756"/>
                    <a:pt x="2819" y="21704"/>
                    <a:pt x="2900" y="21674"/>
                  </a:cubicBezTo>
                  <a:lnTo>
                    <a:pt x="3606" y="21446"/>
                  </a:lnTo>
                  <a:lnTo>
                    <a:pt x="2355" y="20874"/>
                  </a:lnTo>
                  <a:cubicBezTo>
                    <a:pt x="2179" y="20776"/>
                    <a:pt x="2110" y="20574"/>
                    <a:pt x="2192" y="20398"/>
                  </a:cubicBezTo>
                  <a:cubicBezTo>
                    <a:pt x="2355" y="20028"/>
                    <a:pt x="2544" y="19457"/>
                    <a:pt x="2544" y="18833"/>
                  </a:cubicBezTo>
                  <a:lnTo>
                    <a:pt x="2544" y="18627"/>
                  </a:lnTo>
                  <a:lnTo>
                    <a:pt x="804" y="18245"/>
                  </a:lnTo>
                  <a:cubicBezTo>
                    <a:pt x="696" y="18219"/>
                    <a:pt x="614" y="18138"/>
                    <a:pt x="559" y="18043"/>
                  </a:cubicBezTo>
                  <a:cubicBezTo>
                    <a:pt x="520" y="17935"/>
                    <a:pt x="520" y="17824"/>
                    <a:pt x="572" y="17729"/>
                  </a:cubicBezTo>
                  <a:lnTo>
                    <a:pt x="2789" y="13853"/>
                  </a:lnTo>
                  <a:cubicBezTo>
                    <a:pt x="3103" y="13294"/>
                    <a:pt x="3158" y="12641"/>
                    <a:pt x="2926" y="12040"/>
                  </a:cubicBezTo>
                  <a:cubicBezTo>
                    <a:pt x="2845" y="11795"/>
                    <a:pt x="2737" y="11511"/>
                    <a:pt x="2626" y="11211"/>
                  </a:cubicBezTo>
                  <a:cubicBezTo>
                    <a:pt x="2205" y="9999"/>
                    <a:pt x="3390" y="7060"/>
                    <a:pt x="5281" y="4666"/>
                  </a:cubicBezTo>
                  <a:cubicBezTo>
                    <a:pt x="6437" y="3196"/>
                    <a:pt x="7868" y="2096"/>
                    <a:pt x="9540" y="1374"/>
                  </a:cubicBezTo>
                  <a:cubicBezTo>
                    <a:pt x="10878" y="785"/>
                    <a:pt x="12318" y="493"/>
                    <a:pt x="13762" y="493"/>
                  </a:cubicBezTo>
                  <a:close/>
                  <a:moveTo>
                    <a:pt x="13747" y="0"/>
                  </a:moveTo>
                  <a:cubicBezTo>
                    <a:pt x="12245" y="0"/>
                    <a:pt x="10741" y="317"/>
                    <a:pt x="9337" y="923"/>
                  </a:cubicBezTo>
                  <a:cubicBezTo>
                    <a:pt x="7593" y="1671"/>
                    <a:pt x="6098" y="2831"/>
                    <a:pt x="4899" y="4366"/>
                  </a:cubicBezTo>
                  <a:cubicBezTo>
                    <a:pt x="3132" y="6613"/>
                    <a:pt x="1633" y="9836"/>
                    <a:pt x="2165" y="11374"/>
                  </a:cubicBezTo>
                  <a:cubicBezTo>
                    <a:pt x="2273" y="11675"/>
                    <a:pt x="2381" y="11959"/>
                    <a:pt x="2479" y="12204"/>
                  </a:cubicBezTo>
                  <a:cubicBezTo>
                    <a:pt x="2642" y="12667"/>
                    <a:pt x="2600" y="13183"/>
                    <a:pt x="2355" y="13608"/>
                  </a:cubicBezTo>
                  <a:lnTo>
                    <a:pt x="150" y="17484"/>
                  </a:lnTo>
                  <a:cubicBezTo>
                    <a:pt x="13" y="17716"/>
                    <a:pt x="0" y="17987"/>
                    <a:pt x="111" y="18232"/>
                  </a:cubicBezTo>
                  <a:cubicBezTo>
                    <a:pt x="219" y="18490"/>
                    <a:pt x="438" y="18670"/>
                    <a:pt x="696" y="18722"/>
                  </a:cubicBezTo>
                  <a:lnTo>
                    <a:pt x="2054" y="19023"/>
                  </a:lnTo>
                  <a:cubicBezTo>
                    <a:pt x="2015" y="19486"/>
                    <a:pt x="1865" y="19908"/>
                    <a:pt x="1744" y="20192"/>
                  </a:cubicBezTo>
                  <a:cubicBezTo>
                    <a:pt x="1552" y="20613"/>
                    <a:pt x="1728" y="21119"/>
                    <a:pt x="2152" y="21309"/>
                  </a:cubicBezTo>
                  <a:lnTo>
                    <a:pt x="2410" y="21430"/>
                  </a:lnTo>
                  <a:cubicBezTo>
                    <a:pt x="2355" y="21511"/>
                    <a:pt x="2299" y="21593"/>
                    <a:pt x="2273" y="21704"/>
                  </a:cubicBezTo>
                  <a:cubicBezTo>
                    <a:pt x="2205" y="21936"/>
                    <a:pt x="2247" y="22194"/>
                    <a:pt x="2410" y="22370"/>
                  </a:cubicBezTo>
                  <a:lnTo>
                    <a:pt x="2806" y="22873"/>
                  </a:lnTo>
                  <a:cubicBezTo>
                    <a:pt x="2737" y="23418"/>
                    <a:pt x="2505" y="25773"/>
                    <a:pt x="3906" y="26289"/>
                  </a:cubicBezTo>
                  <a:cubicBezTo>
                    <a:pt x="4238" y="26408"/>
                    <a:pt x="4682" y="26454"/>
                    <a:pt x="5170" y="26454"/>
                  </a:cubicBezTo>
                  <a:cubicBezTo>
                    <a:pt x="6522" y="26454"/>
                    <a:pt x="8217" y="26102"/>
                    <a:pt x="8847" y="25962"/>
                  </a:cubicBezTo>
                  <a:lnTo>
                    <a:pt x="9200" y="27703"/>
                  </a:lnTo>
                  <a:lnTo>
                    <a:pt x="20016" y="27703"/>
                  </a:lnTo>
                  <a:lnTo>
                    <a:pt x="19406" y="21949"/>
                  </a:lnTo>
                  <a:cubicBezTo>
                    <a:pt x="19638" y="21309"/>
                    <a:pt x="20114" y="20492"/>
                    <a:pt x="20657" y="19552"/>
                  </a:cubicBezTo>
                  <a:cubicBezTo>
                    <a:pt x="22711" y="16028"/>
                    <a:pt x="25800" y="10695"/>
                    <a:pt x="22345" y="4774"/>
                  </a:cubicBezTo>
                  <a:cubicBezTo>
                    <a:pt x="21516" y="3360"/>
                    <a:pt x="20386" y="2230"/>
                    <a:pt x="18971" y="1400"/>
                  </a:cubicBezTo>
                  <a:cubicBezTo>
                    <a:pt x="17636" y="610"/>
                    <a:pt x="16084" y="136"/>
                    <a:pt x="14481" y="25"/>
                  </a:cubicBezTo>
                  <a:cubicBezTo>
                    <a:pt x="14237" y="8"/>
                    <a:pt x="13992" y="0"/>
                    <a:pt x="13747" y="0"/>
                  </a:cubicBezTo>
                  <a:close/>
                </a:path>
              </a:pathLst>
            </a:custGeom>
            <a:solidFill>
              <a:srgbClr val="9CE4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77"/>
            <p:cNvSpPr/>
            <p:nvPr/>
          </p:nvSpPr>
          <p:spPr>
            <a:xfrm flipH="1">
              <a:off x="927575" y="1279893"/>
              <a:ext cx="1929048" cy="1666964"/>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77"/>
            <p:cNvSpPr/>
            <p:nvPr/>
          </p:nvSpPr>
          <p:spPr>
            <a:xfrm flipH="1">
              <a:off x="1423975" y="2353232"/>
              <a:ext cx="112" cy="112"/>
            </a:xfrm>
            <a:custGeom>
              <a:rect b="b" l="l" r="r" t="t"/>
              <a:pathLst>
                <a:path extrusionOk="0" h="1" w="1">
                  <a:moveTo>
                    <a:pt x="0" y="0"/>
                  </a:moveTo>
                  <a:close/>
                </a:path>
              </a:pathLst>
            </a:custGeom>
            <a:solidFill>
              <a:srgbClr val="009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77"/>
            <p:cNvSpPr/>
            <p:nvPr/>
          </p:nvSpPr>
          <p:spPr>
            <a:xfrm flipH="1">
              <a:off x="927576" y="1884939"/>
              <a:ext cx="1545067" cy="1063168"/>
            </a:xfrm>
            <a:custGeom>
              <a:rect b="b" l="l" r="r" t="t"/>
              <a:pathLst>
                <a:path extrusionOk="0" h="9533" w="13854">
                  <a:moveTo>
                    <a:pt x="10365" y="0"/>
                  </a:moveTo>
                  <a:cubicBezTo>
                    <a:pt x="9396" y="0"/>
                    <a:pt x="8509" y="338"/>
                    <a:pt x="7894" y="1028"/>
                  </a:cubicBezTo>
                  <a:cubicBezTo>
                    <a:pt x="7374" y="1600"/>
                    <a:pt x="7129" y="2335"/>
                    <a:pt x="7129" y="3122"/>
                  </a:cubicBezTo>
                  <a:cubicBezTo>
                    <a:pt x="7035" y="3095"/>
                    <a:pt x="6953" y="3069"/>
                    <a:pt x="6871" y="3056"/>
                  </a:cubicBezTo>
                  <a:cubicBezTo>
                    <a:pt x="6220" y="2898"/>
                    <a:pt x="5573" y="2823"/>
                    <a:pt x="4949" y="2823"/>
                  </a:cubicBezTo>
                  <a:cubicBezTo>
                    <a:pt x="2821" y="2823"/>
                    <a:pt x="947" y="3695"/>
                    <a:pt x="0" y="5137"/>
                  </a:cubicBezTo>
                  <a:cubicBezTo>
                    <a:pt x="301" y="5110"/>
                    <a:pt x="598" y="5029"/>
                    <a:pt x="898" y="4905"/>
                  </a:cubicBezTo>
                  <a:cubicBezTo>
                    <a:pt x="1006" y="4852"/>
                    <a:pt x="1130" y="4797"/>
                    <a:pt x="1238" y="4728"/>
                  </a:cubicBezTo>
                  <a:cubicBezTo>
                    <a:pt x="1251" y="4797"/>
                    <a:pt x="1280" y="4866"/>
                    <a:pt x="1306" y="4934"/>
                  </a:cubicBezTo>
                  <a:cubicBezTo>
                    <a:pt x="1743" y="5958"/>
                    <a:pt x="2776" y="6560"/>
                    <a:pt x="3886" y="6560"/>
                  </a:cubicBezTo>
                  <a:cubicBezTo>
                    <a:pt x="4295" y="6560"/>
                    <a:pt x="4714" y="6478"/>
                    <a:pt x="5118" y="6306"/>
                  </a:cubicBezTo>
                  <a:cubicBezTo>
                    <a:pt x="5170" y="6293"/>
                    <a:pt x="5225" y="6267"/>
                    <a:pt x="5281" y="6240"/>
                  </a:cubicBezTo>
                  <a:cubicBezTo>
                    <a:pt x="5579" y="6567"/>
                    <a:pt x="6020" y="6756"/>
                    <a:pt x="6486" y="6756"/>
                  </a:cubicBezTo>
                  <a:cubicBezTo>
                    <a:pt x="6659" y="6756"/>
                    <a:pt x="6835" y="6730"/>
                    <a:pt x="7009" y="6675"/>
                  </a:cubicBezTo>
                  <a:cubicBezTo>
                    <a:pt x="7077" y="6920"/>
                    <a:pt x="7185" y="7165"/>
                    <a:pt x="7306" y="7410"/>
                  </a:cubicBezTo>
                  <a:cubicBezTo>
                    <a:pt x="7946" y="8621"/>
                    <a:pt x="9050" y="9382"/>
                    <a:pt x="10163" y="9532"/>
                  </a:cubicBezTo>
                  <a:lnTo>
                    <a:pt x="10670" y="9069"/>
                  </a:lnTo>
                  <a:cubicBezTo>
                    <a:pt x="10653" y="9069"/>
                    <a:pt x="10653" y="9056"/>
                    <a:pt x="10640" y="9056"/>
                  </a:cubicBezTo>
                  <a:cubicBezTo>
                    <a:pt x="9634" y="8742"/>
                    <a:pt x="8886" y="7792"/>
                    <a:pt x="8886" y="6675"/>
                  </a:cubicBezTo>
                  <a:lnTo>
                    <a:pt x="8886" y="6567"/>
                  </a:lnTo>
                  <a:cubicBezTo>
                    <a:pt x="9325" y="6828"/>
                    <a:pt x="9839" y="6967"/>
                    <a:pt x="10372" y="6967"/>
                  </a:cubicBezTo>
                  <a:cubicBezTo>
                    <a:pt x="10780" y="6967"/>
                    <a:pt x="11200" y="6885"/>
                    <a:pt x="11607" y="6714"/>
                  </a:cubicBezTo>
                  <a:cubicBezTo>
                    <a:pt x="13119" y="6077"/>
                    <a:pt x="13854" y="4415"/>
                    <a:pt x="13253" y="3001"/>
                  </a:cubicBezTo>
                  <a:cubicBezTo>
                    <a:pt x="13158" y="2769"/>
                    <a:pt x="13021" y="2550"/>
                    <a:pt x="12874" y="2374"/>
                  </a:cubicBezTo>
                  <a:cubicBezTo>
                    <a:pt x="13184" y="2034"/>
                    <a:pt x="13403" y="1600"/>
                    <a:pt x="13485" y="1110"/>
                  </a:cubicBezTo>
                  <a:cubicBezTo>
                    <a:pt x="12501" y="376"/>
                    <a:pt x="11387" y="0"/>
                    <a:pt x="10365" y="0"/>
                  </a:cubicBezTo>
                  <a:close/>
                </a:path>
              </a:pathLst>
            </a:custGeom>
            <a:solidFill>
              <a:srgbClr val="0C343D"/>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77"/>
            <p:cNvSpPr/>
            <p:nvPr/>
          </p:nvSpPr>
          <p:spPr>
            <a:xfrm flipH="1">
              <a:off x="941406" y="1279848"/>
              <a:ext cx="1141235" cy="1161867"/>
            </a:xfrm>
            <a:custGeom>
              <a:rect b="b" l="l" r="r" t="t"/>
              <a:pathLst>
                <a:path extrusionOk="0" h="10418" w="10233">
                  <a:moveTo>
                    <a:pt x="3470" y="1"/>
                  </a:moveTo>
                  <a:cubicBezTo>
                    <a:pt x="2582" y="1"/>
                    <a:pt x="1787" y="232"/>
                    <a:pt x="1252" y="630"/>
                  </a:cubicBezTo>
                  <a:cubicBezTo>
                    <a:pt x="1239" y="630"/>
                    <a:pt x="625" y="1352"/>
                    <a:pt x="491" y="1829"/>
                  </a:cubicBezTo>
                  <a:cubicBezTo>
                    <a:pt x="1" y="3556"/>
                    <a:pt x="1196" y="5408"/>
                    <a:pt x="3172" y="5966"/>
                  </a:cubicBezTo>
                  <a:cubicBezTo>
                    <a:pt x="3554" y="6071"/>
                    <a:pt x="3936" y="6119"/>
                    <a:pt x="4307" y="6119"/>
                  </a:cubicBezTo>
                  <a:cubicBezTo>
                    <a:pt x="4517" y="6119"/>
                    <a:pt x="4724" y="6104"/>
                    <a:pt x="4926" y="6074"/>
                  </a:cubicBezTo>
                  <a:lnTo>
                    <a:pt x="4926" y="6074"/>
                  </a:lnTo>
                  <a:cubicBezTo>
                    <a:pt x="4818" y="6851"/>
                    <a:pt x="5007" y="7612"/>
                    <a:pt x="5510" y="8184"/>
                  </a:cubicBezTo>
                  <a:cubicBezTo>
                    <a:pt x="5824" y="8537"/>
                    <a:pt x="6219" y="8781"/>
                    <a:pt x="6640" y="8919"/>
                  </a:cubicBezTo>
                  <a:cubicBezTo>
                    <a:pt x="6533" y="9774"/>
                    <a:pt x="7130" y="10375"/>
                    <a:pt x="8015" y="10414"/>
                  </a:cubicBezTo>
                  <a:cubicBezTo>
                    <a:pt x="8056" y="10416"/>
                    <a:pt x="8096" y="10417"/>
                    <a:pt x="8135" y="10417"/>
                  </a:cubicBezTo>
                  <a:cubicBezTo>
                    <a:pt x="9572" y="10417"/>
                    <a:pt x="9920" y="9219"/>
                    <a:pt x="9962" y="9203"/>
                  </a:cubicBezTo>
                  <a:cubicBezTo>
                    <a:pt x="9932" y="8945"/>
                    <a:pt x="9867" y="8687"/>
                    <a:pt x="9756" y="8429"/>
                  </a:cubicBezTo>
                  <a:cubicBezTo>
                    <a:pt x="9661" y="8197"/>
                    <a:pt x="9524" y="7978"/>
                    <a:pt x="9377" y="7802"/>
                  </a:cubicBezTo>
                  <a:cubicBezTo>
                    <a:pt x="10043" y="7096"/>
                    <a:pt x="10233" y="5911"/>
                    <a:pt x="9769" y="4794"/>
                  </a:cubicBezTo>
                  <a:cubicBezTo>
                    <a:pt x="9348" y="3801"/>
                    <a:pt x="8492" y="3148"/>
                    <a:pt x="7620" y="3027"/>
                  </a:cubicBezTo>
                  <a:cubicBezTo>
                    <a:pt x="7796" y="1802"/>
                    <a:pt x="6451" y="509"/>
                    <a:pt x="4560" y="114"/>
                  </a:cubicBezTo>
                  <a:cubicBezTo>
                    <a:pt x="4189" y="37"/>
                    <a:pt x="3823" y="1"/>
                    <a:pt x="3470" y="1"/>
                  </a:cubicBezTo>
                  <a:close/>
                </a:path>
              </a:pathLst>
            </a:custGeom>
            <a:solidFill>
              <a:srgbClr val="009688"/>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77"/>
            <p:cNvSpPr/>
            <p:nvPr/>
          </p:nvSpPr>
          <p:spPr>
            <a:xfrm flipH="1">
              <a:off x="2228180" y="1736946"/>
              <a:ext cx="628443" cy="723351"/>
            </a:xfrm>
            <a:custGeom>
              <a:rect b="b" l="l" r="r" t="t"/>
              <a:pathLst>
                <a:path extrusionOk="0" h="6486" w="5635">
                  <a:moveTo>
                    <a:pt x="1797" y="1"/>
                  </a:moveTo>
                  <a:cubicBezTo>
                    <a:pt x="1686" y="1"/>
                    <a:pt x="1458" y="40"/>
                    <a:pt x="1458" y="56"/>
                  </a:cubicBezTo>
                  <a:cubicBezTo>
                    <a:pt x="736" y="245"/>
                    <a:pt x="164" y="843"/>
                    <a:pt x="53" y="1620"/>
                  </a:cubicBezTo>
                  <a:cubicBezTo>
                    <a:pt x="1" y="2136"/>
                    <a:pt x="151" y="2626"/>
                    <a:pt x="448" y="3008"/>
                  </a:cubicBezTo>
                  <a:cubicBezTo>
                    <a:pt x="259" y="3606"/>
                    <a:pt x="259" y="4246"/>
                    <a:pt x="517" y="4844"/>
                  </a:cubicBezTo>
                  <a:cubicBezTo>
                    <a:pt x="954" y="5880"/>
                    <a:pt x="1988" y="6485"/>
                    <a:pt x="3104" y="6485"/>
                  </a:cubicBezTo>
                  <a:cubicBezTo>
                    <a:pt x="3514" y="6485"/>
                    <a:pt x="3935" y="6404"/>
                    <a:pt x="4341" y="6232"/>
                  </a:cubicBezTo>
                  <a:cubicBezTo>
                    <a:pt x="4449" y="6179"/>
                    <a:pt x="4573" y="6124"/>
                    <a:pt x="4681" y="6055"/>
                  </a:cubicBezTo>
                  <a:cubicBezTo>
                    <a:pt x="4681" y="6055"/>
                    <a:pt x="4681" y="6056"/>
                    <a:pt x="4681" y="6056"/>
                  </a:cubicBezTo>
                  <a:cubicBezTo>
                    <a:pt x="4695" y="6056"/>
                    <a:pt x="5497" y="5311"/>
                    <a:pt x="5416" y="4178"/>
                  </a:cubicBezTo>
                  <a:cubicBezTo>
                    <a:pt x="5390" y="3730"/>
                    <a:pt x="5308" y="3292"/>
                    <a:pt x="5132" y="2914"/>
                  </a:cubicBezTo>
                  <a:cubicBezTo>
                    <a:pt x="5635" y="2368"/>
                    <a:pt x="5621" y="1496"/>
                    <a:pt x="5089" y="954"/>
                  </a:cubicBezTo>
                  <a:cubicBezTo>
                    <a:pt x="4799" y="656"/>
                    <a:pt x="4419" y="507"/>
                    <a:pt x="4039" y="507"/>
                  </a:cubicBezTo>
                  <a:cubicBezTo>
                    <a:pt x="3812" y="507"/>
                    <a:pt x="3584" y="560"/>
                    <a:pt x="3375" y="667"/>
                  </a:cubicBezTo>
                  <a:cubicBezTo>
                    <a:pt x="2966" y="259"/>
                    <a:pt x="2408" y="1"/>
                    <a:pt x="1797" y="1"/>
                  </a:cubicBezTo>
                  <a:close/>
                </a:path>
              </a:pathLst>
            </a:custGeom>
            <a:solidFill>
              <a:srgbClr val="9CE4D0"/>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1" name="Google Shape;611;p77"/>
          <p:cNvSpPr txBox="1"/>
          <p:nvPr/>
        </p:nvSpPr>
        <p:spPr>
          <a:xfrm>
            <a:off x="510000" y="368950"/>
            <a:ext cx="81240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500">
                <a:solidFill>
                  <a:srgbClr val="3D85C6"/>
                </a:solidFill>
                <a:latin typeface="Open Sans"/>
                <a:ea typeface="Open Sans"/>
                <a:cs typeface="Open Sans"/>
                <a:sym typeface="Open Sans"/>
              </a:rPr>
              <a:t>Managing Arousal and Building Self-Regulation Skills</a:t>
            </a:r>
            <a:endParaRPr sz="2500">
              <a:solidFill>
                <a:srgbClr val="3D85C6"/>
              </a:solidFill>
              <a:latin typeface="Open Sans"/>
              <a:ea typeface="Open Sans"/>
              <a:cs typeface="Open Sans"/>
              <a:sym typeface="Open Sans"/>
            </a:endParaRPr>
          </a:p>
        </p:txBody>
      </p:sp>
      <p:sp>
        <p:nvSpPr>
          <p:cNvPr id="612" name="Google Shape;612;p77"/>
          <p:cNvSpPr txBox="1"/>
          <p:nvPr/>
        </p:nvSpPr>
        <p:spPr>
          <a:xfrm>
            <a:off x="510000" y="2051800"/>
            <a:ext cx="5038500" cy="446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Open Sans"/>
              <a:buChar char="❏"/>
            </a:pPr>
            <a:r>
              <a:rPr lang="en" sz="1700">
                <a:latin typeface="Open Sans"/>
                <a:ea typeface="Open Sans"/>
                <a:cs typeface="Open Sans"/>
                <a:sym typeface="Open Sans"/>
              </a:rPr>
              <a:t>Sensory-Motor Tools (Body)</a:t>
            </a:r>
            <a:endParaRPr sz="1700">
              <a:latin typeface="Open Sans"/>
              <a:ea typeface="Open Sans"/>
              <a:cs typeface="Open Sans"/>
              <a:sym typeface="Open Sans"/>
            </a:endParaRPr>
          </a:p>
        </p:txBody>
      </p:sp>
      <p:sp>
        <p:nvSpPr>
          <p:cNvPr id="613" name="Google Shape;613;p77"/>
          <p:cNvSpPr txBox="1"/>
          <p:nvPr/>
        </p:nvSpPr>
        <p:spPr>
          <a:xfrm>
            <a:off x="510000" y="2816675"/>
            <a:ext cx="5038500" cy="446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Open Sans"/>
              <a:buChar char="❏"/>
            </a:pPr>
            <a:r>
              <a:rPr lang="en" sz="1700">
                <a:latin typeface="Open Sans"/>
                <a:ea typeface="Open Sans"/>
                <a:cs typeface="Open Sans"/>
                <a:sym typeface="Open Sans"/>
              </a:rPr>
              <a:t>Cognitive Behaviour Tools (Mind)</a:t>
            </a:r>
            <a:endParaRPr sz="1700">
              <a:latin typeface="Open Sans"/>
              <a:ea typeface="Open Sans"/>
              <a:cs typeface="Open Sans"/>
              <a:sym typeface="Open Sans"/>
            </a:endParaRPr>
          </a:p>
        </p:txBody>
      </p:sp>
      <p:sp>
        <p:nvSpPr>
          <p:cNvPr id="614" name="Google Shape;614;p77"/>
          <p:cNvSpPr txBox="1"/>
          <p:nvPr/>
        </p:nvSpPr>
        <p:spPr>
          <a:xfrm>
            <a:off x="510000" y="3611650"/>
            <a:ext cx="3898800" cy="446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Open Sans"/>
              <a:buChar char="❏"/>
            </a:pPr>
            <a:r>
              <a:rPr lang="en" sz="1700">
                <a:latin typeface="Open Sans"/>
                <a:ea typeface="Open Sans"/>
                <a:cs typeface="Open Sans"/>
                <a:sym typeface="Open Sans"/>
              </a:rPr>
              <a:t>Co-Regulation (Relationship)</a:t>
            </a:r>
            <a:endParaRPr sz="1700">
              <a:latin typeface="Open Sans"/>
              <a:ea typeface="Open Sans"/>
              <a:cs typeface="Open Sans"/>
              <a:sym typeface="Open Sans"/>
            </a:endParaRPr>
          </a:p>
        </p:txBody>
      </p:sp>
      <p:sp>
        <p:nvSpPr>
          <p:cNvPr id="615" name="Google Shape;615;p77"/>
          <p:cNvSpPr txBox="1"/>
          <p:nvPr/>
        </p:nvSpPr>
        <p:spPr>
          <a:xfrm>
            <a:off x="510000" y="4651550"/>
            <a:ext cx="503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*Most effective when all three are combined</a:t>
            </a:r>
            <a:endParaRPr>
              <a:latin typeface="Open Sans"/>
              <a:ea typeface="Open Sans"/>
              <a:cs typeface="Open Sans"/>
              <a:sym typeface="Open Sans"/>
            </a:endParaRPr>
          </a:p>
        </p:txBody>
      </p:sp>
      <p:sp>
        <p:nvSpPr>
          <p:cNvPr id="616" name="Google Shape;616;p77"/>
          <p:cNvSpPr txBox="1"/>
          <p:nvPr/>
        </p:nvSpPr>
        <p:spPr>
          <a:xfrm>
            <a:off x="510000" y="1225538"/>
            <a:ext cx="50385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latin typeface="Open Sans"/>
                <a:ea typeface="Open Sans"/>
                <a:cs typeface="Open Sans"/>
                <a:sym typeface="Open Sans"/>
              </a:rPr>
              <a:t>Three Approaches:</a:t>
            </a:r>
            <a:endParaRPr sz="1700">
              <a:latin typeface="Open Sans"/>
              <a:ea typeface="Open Sans"/>
              <a:cs typeface="Open Sans"/>
              <a:sym typeface="Open Sans"/>
            </a:endParaRPr>
          </a:p>
        </p:txBody>
      </p:sp>
      <p:sp>
        <p:nvSpPr>
          <p:cNvPr id="617" name="Google Shape;617;p77"/>
          <p:cNvSpPr txBox="1"/>
          <p:nvPr/>
        </p:nvSpPr>
        <p:spPr>
          <a:xfrm>
            <a:off x="7881450" y="4802350"/>
            <a:ext cx="1277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7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4040">
                <a:solidFill>
                  <a:srgbClr val="6FA8DC"/>
                </a:solidFill>
              </a:rPr>
              <a:t>Sensory</a:t>
            </a:r>
            <a:r>
              <a:rPr lang="en" sz="4040">
                <a:solidFill>
                  <a:srgbClr val="6FA8DC"/>
                </a:solidFill>
              </a:rPr>
              <a:t>-</a:t>
            </a:r>
            <a:r>
              <a:rPr b="1" lang="en" sz="4040">
                <a:solidFill>
                  <a:srgbClr val="6FA8DC"/>
                </a:solidFill>
              </a:rPr>
              <a:t>Motor </a:t>
            </a:r>
            <a:r>
              <a:rPr lang="en" sz="4040">
                <a:solidFill>
                  <a:srgbClr val="6FA8DC"/>
                </a:solidFill>
              </a:rPr>
              <a:t>Tools (Body)</a:t>
            </a:r>
            <a:endParaRPr b="1" sz="4040">
              <a:solidFill>
                <a:srgbClr val="6FA8DC"/>
              </a:solidFill>
            </a:endParaRPr>
          </a:p>
        </p:txBody>
      </p:sp>
      <p:sp>
        <p:nvSpPr>
          <p:cNvPr id="623" name="Google Shape;623;p78"/>
          <p:cNvSpPr txBox="1"/>
          <p:nvPr>
            <p:ph idx="1" type="body"/>
          </p:nvPr>
        </p:nvSpPr>
        <p:spPr>
          <a:xfrm>
            <a:off x="311700" y="1332950"/>
            <a:ext cx="8520600" cy="38931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Calming</a:t>
            </a:r>
            <a:endParaRPr/>
          </a:p>
          <a:p>
            <a:pPr indent="-323850" lvl="0" marL="457200" rtl="0" algn="l">
              <a:lnSpc>
                <a:spcPct val="100000"/>
              </a:lnSpc>
              <a:spcBef>
                <a:spcPts val="1200"/>
              </a:spcBef>
              <a:spcAft>
                <a:spcPts val="0"/>
              </a:spcAft>
              <a:buSzPts val="1500"/>
              <a:buChar char="●"/>
            </a:pPr>
            <a:r>
              <a:rPr lang="en" sz="1500"/>
              <a:t>Slow, predictable, rhythmic movement, deep breathing.</a:t>
            </a:r>
            <a:endParaRPr sz="1500"/>
          </a:p>
          <a:p>
            <a:pPr indent="-323850" lvl="0" marL="457200" rtl="0" algn="l">
              <a:lnSpc>
                <a:spcPct val="100000"/>
              </a:lnSpc>
              <a:spcBef>
                <a:spcPts val="0"/>
              </a:spcBef>
              <a:spcAft>
                <a:spcPts val="0"/>
              </a:spcAft>
              <a:buSzPts val="1500"/>
              <a:buChar char="●"/>
            </a:pPr>
            <a:r>
              <a:rPr lang="en" sz="1500"/>
              <a:t>Deep pressure, weighted items, massage, warmth. </a:t>
            </a:r>
            <a:endParaRPr sz="1500"/>
          </a:p>
          <a:p>
            <a:pPr indent="-323850" lvl="0" marL="457200" rtl="0" algn="l">
              <a:lnSpc>
                <a:spcPct val="100000"/>
              </a:lnSpc>
              <a:spcBef>
                <a:spcPts val="0"/>
              </a:spcBef>
              <a:spcAft>
                <a:spcPts val="0"/>
              </a:spcAft>
              <a:buClr>
                <a:srgbClr val="333333"/>
              </a:buClr>
              <a:buSzPts val="1500"/>
              <a:buChar char="●"/>
            </a:pPr>
            <a:r>
              <a:rPr i="1" lang="en" sz="1500">
                <a:solidFill>
                  <a:srgbClr val="333333"/>
                </a:solidFill>
              </a:rPr>
              <a:t>Heavy work: lifting, pushing, pulling, weight bearing, chewing/sucking, blowing bubbles.</a:t>
            </a:r>
            <a:endParaRPr i="1" sz="1500">
              <a:solidFill>
                <a:srgbClr val="333333"/>
              </a:solidFill>
            </a:endParaRPr>
          </a:p>
          <a:p>
            <a:pPr indent="-323850" lvl="0" marL="457200" rtl="0" algn="l">
              <a:lnSpc>
                <a:spcPct val="100000"/>
              </a:lnSpc>
              <a:spcBef>
                <a:spcPts val="0"/>
              </a:spcBef>
              <a:spcAft>
                <a:spcPts val="0"/>
              </a:spcAft>
              <a:buSzPts val="1500"/>
              <a:buChar char="●"/>
            </a:pPr>
            <a:r>
              <a:rPr lang="en" sz="1500"/>
              <a:t>60 bpm music, lavender scent, visual fixation, neutral colours, warm milk, bland flavours.</a:t>
            </a:r>
            <a:endParaRPr sz="1500"/>
          </a:p>
          <a:p>
            <a:pPr indent="-323850" lvl="0" marL="457200" rtl="0" algn="l">
              <a:lnSpc>
                <a:spcPct val="100000"/>
              </a:lnSpc>
              <a:spcBef>
                <a:spcPts val="0"/>
              </a:spcBef>
              <a:spcAft>
                <a:spcPts val="0"/>
              </a:spcAft>
              <a:buSzPts val="1500"/>
              <a:buChar char="●"/>
            </a:pPr>
            <a:r>
              <a:rPr lang="en" sz="1500"/>
              <a:t>Connection with a calm, safe, familiar person.</a:t>
            </a:r>
            <a:endParaRPr sz="1500"/>
          </a:p>
          <a:p>
            <a:pPr indent="0" lvl="0" marL="0" rtl="0" algn="l">
              <a:spcBef>
                <a:spcPts val="1200"/>
              </a:spcBef>
              <a:spcAft>
                <a:spcPts val="0"/>
              </a:spcAft>
              <a:buNone/>
            </a:pPr>
            <a:r>
              <a:rPr lang="en"/>
              <a:t>Alerting	</a:t>
            </a:r>
            <a:endParaRPr/>
          </a:p>
          <a:p>
            <a:pPr indent="-323850" lvl="0" marL="457200" rtl="0" algn="l">
              <a:lnSpc>
                <a:spcPct val="100000"/>
              </a:lnSpc>
              <a:spcBef>
                <a:spcPts val="1200"/>
              </a:spcBef>
              <a:spcAft>
                <a:spcPts val="0"/>
              </a:spcAft>
              <a:buSzPts val="1500"/>
              <a:buChar char="●"/>
            </a:pPr>
            <a:r>
              <a:rPr lang="en" sz="1500"/>
              <a:t>Fast, irregular, unpredictable, arrhythmic movement.</a:t>
            </a:r>
            <a:endParaRPr sz="1500"/>
          </a:p>
          <a:p>
            <a:pPr indent="-323850" lvl="0" marL="457200" rtl="0" algn="l">
              <a:lnSpc>
                <a:spcPct val="100000"/>
              </a:lnSpc>
              <a:spcBef>
                <a:spcPts val="0"/>
              </a:spcBef>
              <a:spcAft>
                <a:spcPts val="0"/>
              </a:spcAft>
              <a:buSzPts val="1500"/>
              <a:buChar char="●"/>
            </a:pPr>
            <a:r>
              <a:rPr lang="en" sz="1500"/>
              <a:t>Fast light unpredictable touch/tickling, cold input</a:t>
            </a:r>
            <a:endParaRPr sz="1500"/>
          </a:p>
          <a:p>
            <a:pPr indent="-323850" lvl="0" marL="457200" rtl="0" algn="l">
              <a:lnSpc>
                <a:spcPct val="100000"/>
              </a:lnSpc>
              <a:spcBef>
                <a:spcPts val="0"/>
              </a:spcBef>
              <a:spcAft>
                <a:spcPts val="0"/>
              </a:spcAft>
              <a:buClr>
                <a:srgbClr val="333333"/>
              </a:buClr>
              <a:buSzPts val="1500"/>
              <a:buChar char="●"/>
            </a:pPr>
            <a:r>
              <a:rPr i="1" lang="en" sz="1500">
                <a:solidFill>
                  <a:srgbClr val="333333"/>
                </a:solidFill>
              </a:rPr>
              <a:t>Heavy work: lifting, pushing, pulling, weight bearing, chewing/sucking.</a:t>
            </a:r>
            <a:endParaRPr i="1" sz="1500">
              <a:solidFill>
                <a:srgbClr val="333333"/>
              </a:solidFill>
            </a:endParaRPr>
          </a:p>
          <a:p>
            <a:pPr indent="-323850" lvl="0" marL="457200" rtl="0" algn="l">
              <a:lnSpc>
                <a:spcPct val="100000"/>
              </a:lnSpc>
              <a:spcBef>
                <a:spcPts val="0"/>
              </a:spcBef>
              <a:spcAft>
                <a:spcPts val="0"/>
              </a:spcAft>
              <a:buSzPts val="1500"/>
              <a:buChar char="●"/>
            </a:pPr>
            <a:r>
              <a:rPr lang="en" sz="1500"/>
              <a:t>100+ bpm music, mint scent, bright colours/lights, cold drinks, sour flavours.</a:t>
            </a:r>
            <a:endParaRPr sz="1500"/>
          </a:p>
          <a:p>
            <a:pPr indent="-323850" lvl="0" marL="457200" rtl="0" algn="l">
              <a:lnSpc>
                <a:spcPct val="100000"/>
              </a:lnSpc>
              <a:spcBef>
                <a:spcPts val="0"/>
              </a:spcBef>
              <a:spcAft>
                <a:spcPts val="0"/>
              </a:spcAft>
              <a:buSzPts val="1500"/>
              <a:buChar char="●"/>
            </a:pPr>
            <a:r>
              <a:rPr lang="en" sz="1500"/>
              <a:t>Interaction with a lively, active person.</a:t>
            </a:r>
            <a:endParaRPr sz="1500"/>
          </a:p>
          <a:p>
            <a:pPr indent="0" lvl="0" marL="0" rtl="0" algn="l">
              <a:lnSpc>
                <a:spcPct val="100000"/>
              </a:lnSpc>
              <a:spcBef>
                <a:spcPts val="1200"/>
              </a:spcBef>
              <a:spcAft>
                <a:spcPts val="1200"/>
              </a:spcAft>
              <a:buNone/>
            </a:pPr>
            <a:r>
              <a:t/>
            </a:r>
            <a:endParaRPr sz="1500"/>
          </a:p>
        </p:txBody>
      </p:sp>
      <p:sp>
        <p:nvSpPr>
          <p:cNvPr id="624" name="Google Shape;624;p78"/>
          <p:cNvSpPr txBox="1"/>
          <p:nvPr/>
        </p:nvSpPr>
        <p:spPr>
          <a:xfrm>
            <a:off x="8653375" y="107175"/>
            <a:ext cx="4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25" name="Google Shape;625;p78"/>
          <p:cNvSpPr txBox="1"/>
          <p:nvPr/>
        </p:nvSpPr>
        <p:spPr>
          <a:xfrm>
            <a:off x="7578500" y="4667075"/>
            <a:ext cx="1579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9" name="Shape 629"/>
        <p:cNvGrpSpPr/>
        <p:nvPr/>
      </p:nvGrpSpPr>
      <p:grpSpPr>
        <a:xfrm>
          <a:off x="0" y="0"/>
          <a:ext cx="0" cy="0"/>
          <a:chOff x="0" y="0"/>
          <a:chExt cx="0" cy="0"/>
        </a:xfrm>
      </p:grpSpPr>
      <p:sp>
        <p:nvSpPr>
          <p:cNvPr id="630" name="Google Shape;630;p79"/>
          <p:cNvSpPr txBox="1"/>
          <p:nvPr>
            <p:ph type="title"/>
          </p:nvPr>
        </p:nvSpPr>
        <p:spPr>
          <a:xfrm>
            <a:off x="544975" y="411400"/>
            <a:ext cx="77559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sz="4911">
                <a:solidFill>
                  <a:srgbClr val="6FA8DC"/>
                </a:solidFill>
              </a:rPr>
              <a:t>Calming Tools</a:t>
            </a:r>
            <a:endParaRPr b="1" sz="4911">
              <a:solidFill>
                <a:srgbClr val="6FA8DC"/>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31" name="Google Shape;631;p79"/>
          <p:cNvSpPr txBox="1"/>
          <p:nvPr>
            <p:ph idx="1" type="body"/>
          </p:nvPr>
        </p:nvSpPr>
        <p:spPr>
          <a:xfrm>
            <a:off x="311700" y="4191750"/>
            <a:ext cx="8520600" cy="1073400"/>
          </a:xfrm>
          <a:prstGeom prst="rect">
            <a:avLst/>
          </a:prstGeom>
        </p:spPr>
        <p:txBody>
          <a:bodyPr anchorCtr="0" anchor="t" bIns="91425" lIns="91425" spcFirstLastPara="1" rIns="91425" wrap="square" tIns="91425">
            <a:normAutofit/>
          </a:bodyPr>
          <a:lstStyle/>
          <a:p>
            <a:pPr indent="0" lvl="0" marL="0" rtl="0" algn="ctr">
              <a:lnSpc>
                <a:spcPct val="115000"/>
              </a:lnSpc>
              <a:spcBef>
                <a:spcPts val="0"/>
              </a:spcBef>
              <a:spcAft>
                <a:spcPts val="1200"/>
              </a:spcAft>
              <a:buNone/>
            </a:pPr>
            <a:r>
              <a:rPr lang="en" sz="2466"/>
              <a:t>*Intense dysregulation requires intense input*</a:t>
            </a:r>
            <a:endParaRPr sz="2466"/>
          </a:p>
        </p:txBody>
      </p:sp>
      <p:sp>
        <p:nvSpPr>
          <p:cNvPr id="632" name="Google Shape;632;p79"/>
          <p:cNvSpPr txBox="1"/>
          <p:nvPr/>
        </p:nvSpPr>
        <p:spPr>
          <a:xfrm>
            <a:off x="966525" y="2164631"/>
            <a:ext cx="33459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300"/>
              <a:t>Appropriate </a:t>
            </a:r>
            <a:endParaRPr sz="4300"/>
          </a:p>
        </p:txBody>
      </p:sp>
      <p:sp>
        <p:nvSpPr>
          <p:cNvPr id="633" name="Google Shape;633;p79"/>
          <p:cNvSpPr txBox="1"/>
          <p:nvPr/>
        </p:nvSpPr>
        <p:spPr>
          <a:xfrm>
            <a:off x="5196875" y="2164613"/>
            <a:ext cx="6277500" cy="84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4300"/>
              <a:t>Effective </a:t>
            </a:r>
            <a:endParaRPr sz="4300"/>
          </a:p>
        </p:txBody>
      </p:sp>
      <p:cxnSp>
        <p:nvCxnSpPr>
          <p:cNvPr id="634" name="Google Shape;634;p79"/>
          <p:cNvCxnSpPr/>
          <p:nvPr/>
        </p:nvCxnSpPr>
        <p:spPr>
          <a:xfrm flipH="1">
            <a:off x="3216125" y="1363075"/>
            <a:ext cx="585600" cy="745500"/>
          </a:xfrm>
          <a:prstGeom prst="straightConnector1">
            <a:avLst/>
          </a:prstGeom>
          <a:noFill/>
          <a:ln cap="flat" cmpd="sng" w="9525">
            <a:solidFill>
              <a:schemeClr val="dk2"/>
            </a:solidFill>
            <a:prstDash val="solid"/>
            <a:round/>
            <a:headEnd len="med" w="med" type="none"/>
            <a:tailEnd len="med" w="med" type="triangle"/>
          </a:ln>
        </p:spPr>
      </p:cxnSp>
      <p:cxnSp>
        <p:nvCxnSpPr>
          <p:cNvPr id="635" name="Google Shape;635;p79"/>
          <p:cNvCxnSpPr/>
          <p:nvPr/>
        </p:nvCxnSpPr>
        <p:spPr>
          <a:xfrm>
            <a:off x="4824025" y="1384375"/>
            <a:ext cx="596400" cy="713400"/>
          </a:xfrm>
          <a:prstGeom prst="straightConnector1">
            <a:avLst/>
          </a:prstGeom>
          <a:noFill/>
          <a:ln cap="flat" cmpd="sng" w="9525">
            <a:solidFill>
              <a:schemeClr val="dk2"/>
            </a:solidFill>
            <a:prstDash val="solid"/>
            <a:round/>
            <a:headEnd len="med" w="med" type="none"/>
            <a:tailEnd len="med" w="med" type="triangle"/>
          </a:ln>
        </p:spPr>
      </p:cxnSp>
      <p:sp>
        <p:nvSpPr>
          <p:cNvPr id="636" name="Google Shape;636;p79"/>
          <p:cNvSpPr txBox="1"/>
          <p:nvPr/>
        </p:nvSpPr>
        <p:spPr>
          <a:xfrm>
            <a:off x="7761175" y="4649450"/>
            <a:ext cx="153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xEl>
                                              <p:pRg end="0" st="0"/>
                                            </p:txEl>
                                          </p:spTgt>
                                        </p:tgtEl>
                                        <p:attrNameLst>
                                          <p:attrName>style.visibility</p:attrName>
                                        </p:attrNameLst>
                                      </p:cBhvr>
                                      <p:to>
                                        <p:strVal val="visible"/>
                                      </p:to>
                                    </p:set>
                                    <p:animEffect filter="fade" transition="in">
                                      <p:cBhvr>
                                        <p:cTn dur="1000"/>
                                        <p:tgtEl>
                                          <p:spTgt spid="631">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8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740">
                <a:solidFill>
                  <a:srgbClr val="9FC5E8"/>
                </a:solidFill>
              </a:rPr>
              <a:t>Accommodations</a:t>
            </a:r>
            <a:r>
              <a:rPr lang="en" sz="3740">
                <a:solidFill>
                  <a:srgbClr val="9FC5E8"/>
                </a:solidFill>
              </a:rPr>
              <a:t> and Supportive Environments</a:t>
            </a:r>
            <a:endParaRPr sz="3740">
              <a:solidFill>
                <a:srgbClr val="9FC5E8"/>
              </a:solidFill>
            </a:endParaRPr>
          </a:p>
        </p:txBody>
      </p:sp>
      <p:sp>
        <p:nvSpPr>
          <p:cNvPr id="642" name="Google Shape;642;p8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342900" rtl="0" algn="l">
              <a:lnSpc>
                <a:spcPct val="90000"/>
              </a:lnSpc>
              <a:spcBef>
                <a:spcPts val="2400"/>
              </a:spcBef>
              <a:spcAft>
                <a:spcPts val="0"/>
              </a:spcAft>
              <a:buNone/>
            </a:pPr>
            <a:r>
              <a:t/>
            </a:r>
            <a:endParaRPr sz="2590">
              <a:solidFill>
                <a:srgbClr val="2F1F58"/>
              </a:solidFill>
              <a:latin typeface="Candara"/>
              <a:ea typeface="Candara"/>
              <a:cs typeface="Candara"/>
              <a:sym typeface="Candara"/>
            </a:endParaRPr>
          </a:p>
          <a:p>
            <a:pPr indent="0" lvl="0" marL="342900" rtl="0" algn="l">
              <a:lnSpc>
                <a:spcPct val="90000"/>
              </a:lnSpc>
              <a:spcBef>
                <a:spcPts val="2400"/>
              </a:spcBef>
              <a:spcAft>
                <a:spcPts val="0"/>
              </a:spcAft>
              <a:buNone/>
            </a:pPr>
            <a:r>
              <a:rPr lang="en" sz="2590">
                <a:solidFill>
                  <a:srgbClr val="2F1F58"/>
                </a:solidFill>
                <a:latin typeface="Candara"/>
                <a:ea typeface="Candara"/>
                <a:cs typeface="Candara"/>
                <a:sym typeface="Candara"/>
              </a:rPr>
              <a:t>How do you create regulated spaces for both seekers and avoiders of input?</a:t>
            </a:r>
            <a:endParaRPr sz="2590">
              <a:solidFill>
                <a:srgbClr val="2F1F58"/>
              </a:solidFill>
              <a:latin typeface="Candara"/>
              <a:ea typeface="Candara"/>
              <a:cs typeface="Candara"/>
              <a:sym typeface="Candara"/>
            </a:endParaRPr>
          </a:p>
          <a:p>
            <a:pPr indent="0" lvl="0" marL="342900" rtl="0" algn="l">
              <a:lnSpc>
                <a:spcPct val="90000"/>
              </a:lnSpc>
              <a:spcBef>
                <a:spcPts val="2400"/>
              </a:spcBef>
              <a:spcAft>
                <a:spcPts val="0"/>
              </a:spcAft>
              <a:buNone/>
            </a:pPr>
            <a:r>
              <a:t/>
            </a:r>
            <a:endParaRPr sz="2590">
              <a:solidFill>
                <a:srgbClr val="2F1F58"/>
              </a:solidFill>
              <a:latin typeface="Candara"/>
              <a:ea typeface="Candara"/>
              <a:cs typeface="Candara"/>
              <a:sym typeface="Candara"/>
            </a:endParaRPr>
          </a:p>
          <a:p>
            <a:pPr indent="0" lvl="0" marL="342900" rtl="0" algn="l">
              <a:lnSpc>
                <a:spcPct val="90000"/>
              </a:lnSpc>
              <a:spcBef>
                <a:spcPts val="2400"/>
              </a:spcBef>
              <a:spcAft>
                <a:spcPts val="0"/>
              </a:spcAft>
              <a:buNone/>
            </a:pPr>
            <a:r>
              <a:t/>
            </a:r>
            <a:endParaRPr sz="2590">
              <a:solidFill>
                <a:srgbClr val="2F1F58"/>
              </a:solidFill>
              <a:latin typeface="Candara"/>
              <a:ea typeface="Candara"/>
              <a:cs typeface="Candara"/>
              <a:sym typeface="Candara"/>
            </a:endParaRPr>
          </a:p>
        </p:txBody>
      </p:sp>
      <p:sp>
        <p:nvSpPr>
          <p:cNvPr id="643" name="Google Shape;643;p80"/>
          <p:cNvSpPr txBox="1"/>
          <p:nvPr/>
        </p:nvSpPr>
        <p:spPr>
          <a:xfrm>
            <a:off x="7781925" y="4682925"/>
            <a:ext cx="1305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8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Calming corners</a:t>
            </a:r>
            <a:endParaRPr>
              <a:solidFill>
                <a:srgbClr val="9FC5E8"/>
              </a:solidFill>
            </a:endParaRPr>
          </a:p>
        </p:txBody>
      </p:sp>
      <p:pic>
        <p:nvPicPr>
          <p:cNvPr id="649" name="Google Shape;649;p81"/>
          <p:cNvPicPr preferRelativeResize="0"/>
          <p:nvPr/>
        </p:nvPicPr>
        <p:blipFill>
          <a:blip r:embed="rId3">
            <a:alphaModFix/>
          </a:blip>
          <a:stretch>
            <a:fillRect/>
          </a:stretch>
        </p:blipFill>
        <p:spPr>
          <a:xfrm>
            <a:off x="311700" y="1213612"/>
            <a:ext cx="3963602" cy="3294123"/>
          </a:xfrm>
          <a:prstGeom prst="rect">
            <a:avLst/>
          </a:prstGeom>
          <a:noFill/>
          <a:ln>
            <a:noFill/>
          </a:ln>
        </p:spPr>
      </p:pic>
      <p:pic>
        <p:nvPicPr>
          <p:cNvPr id="650" name="Google Shape;650;p81"/>
          <p:cNvPicPr preferRelativeResize="0"/>
          <p:nvPr/>
        </p:nvPicPr>
        <p:blipFill>
          <a:blip r:embed="rId4">
            <a:alphaModFix/>
          </a:blip>
          <a:stretch>
            <a:fillRect/>
          </a:stretch>
        </p:blipFill>
        <p:spPr>
          <a:xfrm>
            <a:off x="4369375" y="1213600"/>
            <a:ext cx="4462925" cy="332976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sp>
        <p:nvSpPr>
          <p:cNvPr id="655" name="Google Shape;655;p82"/>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6FA8DC"/>
                </a:solidFill>
              </a:rPr>
              <a:t>Play tents for movement and calming spaces</a:t>
            </a:r>
            <a:endParaRPr>
              <a:solidFill>
                <a:srgbClr val="6FA8DC"/>
              </a:solidFill>
            </a:endParaRPr>
          </a:p>
        </p:txBody>
      </p:sp>
      <p:sp>
        <p:nvSpPr>
          <p:cNvPr id="656" name="Google Shape;656;p8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57" name="Google Shape;657;p82"/>
          <p:cNvPicPr preferRelativeResize="0"/>
          <p:nvPr/>
        </p:nvPicPr>
        <p:blipFill>
          <a:blip r:embed="rId3">
            <a:alphaModFix/>
          </a:blip>
          <a:stretch>
            <a:fillRect/>
          </a:stretch>
        </p:blipFill>
        <p:spPr>
          <a:xfrm>
            <a:off x="4781550" y="1329350"/>
            <a:ext cx="3176650" cy="3176650"/>
          </a:xfrm>
          <a:prstGeom prst="rect">
            <a:avLst/>
          </a:prstGeom>
          <a:noFill/>
          <a:ln>
            <a:noFill/>
          </a:ln>
        </p:spPr>
      </p:pic>
      <p:pic>
        <p:nvPicPr>
          <p:cNvPr id="658" name="Google Shape;658;p82"/>
          <p:cNvPicPr preferRelativeResize="0"/>
          <p:nvPr/>
        </p:nvPicPr>
        <p:blipFill>
          <a:blip r:embed="rId4">
            <a:alphaModFix/>
          </a:blip>
          <a:stretch>
            <a:fillRect/>
          </a:stretch>
        </p:blipFill>
        <p:spPr>
          <a:xfrm>
            <a:off x="467600" y="1329350"/>
            <a:ext cx="3176650" cy="321957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2" name="Shape 662"/>
        <p:cNvGrpSpPr/>
        <p:nvPr/>
      </p:nvGrpSpPr>
      <p:grpSpPr>
        <a:xfrm>
          <a:off x="0" y="0"/>
          <a:ext cx="0" cy="0"/>
          <a:chOff x="0" y="0"/>
          <a:chExt cx="0" cy="0"/>
        </a:xfrm>
      </p:grpSpPr>
      <p:sp>
        <p:nvSpPr>
          <p:cNvPr id="663" name="Google Shape;663;p83"/>
          <p:cNvSpPr txBox="1"/>
          <p:nvPr>
            <p:ph type="title"/>
          </p:nvPr>
        </p:nvSpPr>
        <p:spPr>
          <a:xfrm>
            <a:off x="79550" y="16157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Vestibular Input</a:t>
            </a:r>
            <a:endParaRPr>
              <a:solidFill>
                <a:srgbClr val="9FC5E8"/>
              </a:solidFill>
            </a:endParaRPr>
          </a:p>
        </p:txBody>
      </p:sp>
      <p:pic>
        <p:nvPicPr>
          <p:cNvPr id="664" name="Google Shape;664;p83"/>
          <p:cNvPicPr preferRelativeResize="0"/>
          <p:nvPr/>
        </p:nvPicPr>
        <p:blipFill>
          <a:blip r:embed="rId3">
            <a:alphaModFix/>
          </a:blip>
          <a:stretch>
            <a:fillRect/>
          </a:stretch>
        </p:blipFill>
        <p:spPr>
          <a:xfrm>
            <a:off x="5869475" y="2968925"/>
            <a:ext cx="2901650" cy="2174575"/>
          </a:xfrm>
          <a:prstGeom prst="rect">
            <a:avLst/>
          </a:prstGeom>
          <a:noFill/>
          <a:ln>
            <a:noFill/>
          </a:ln>
        </p:spPr>
      </p:pic>
      <p:pic>
        <p:nvPicPr>
          <p:cNvPr id="665" name="Google Shape;665;p83"/>
          <p:cNvPicPr preferRelativeResize="0"/>
          <p:nvPr/>
        </p:nvPicPr>
        <p:blipFill>
          <a:blip r:embed="rId4">
            <a:alphaModFix/>
          </a:blip>
          <a:stretch>
            <a:fillRect/>
          </a:stretch>
        </p:blipFill>
        <p:spPr>
          <a:xfrm>
            <a:off x="2865313" y="1502288"/>
            <a:ext cx="2569301" cy="3526824"/>
          </a:xfrm>
          <a:prstGeom prst="rect">
            <a:avLst/>
          </a:prstGeom>
          <a:noFill/>
          <a:ln>
            <a:noFill/>
          </a:ln>
        </p:spPr>
      </p:pic>
      <p:pic>
        <p:nvPicPr>
          <p:cNvPr id="666" name="Google Shape;666;p83"/>
          <p:cNvPicPr preferRelativeResize="0"/>
          <p:nvPr/>
        </p:nvPicPr>
        <p:blipFill>
          <a:blip r:embed="rId5">
            <a:alphaModFix/>
          </a:blip>
          <a:stretch>
            <a:fillRect/>
          </a:stretch>
        </p:blipFill>
        <p:spPr>
          <a:xfrm>
            <a:off x="6984000" y="823613"/>
            <a:ext cx="2228850" cy="2047875"/>
          </a:xfrm>
          <a:prstGeom prst="rect">
            <a:avLst/>
          </a:prstGeom>
          <a:noFill/>
          <a:ln>
            <a:noFill/>
          </a:ln>
        </p:spPr>
      </p:pic>
      <p:pic>
        <p:nvPicPr>
          <p:cNvPr id="667" name="Google Shape;667;p83"/>
          <p:cNvPicPr preferRelativeResize="0"/>
          <p:nvPr/>
        </p:nvPicPr>
        <p:blipFill>
          <a:blip r:embed="rId6">
            <a:alphaModFix/>
          </a:blip>
          <a:stretch>
            <a:fillRect/>
          </a:stretch>
        </p:blipFill>
        <p:spPr>
          <a:xfrm>
            <a:off x="79550" y="1152425"/>
            <a:ext cx="2785776" cy="3823975"/>
          </a:xfrm>
          <a:prstGeom prst="rect">
            <a:avLst/>
          </a:prstGeom>
          <a:noFill/>
          <a:ln>
            <a:noFill/>
          </a:ln>
        </p:spPr>
      </p:pic>
      <p:sp>
        <p:nvSpPr>
          <p:cNvPr id="668" name="Google Shape;668;p83"/>
          <p:cNvSpPr txBox="1"/>
          <p:nvPr/>
        </p:nvSpPr>
        <p:spPr>
          <a:xfrm>
            <a:off x="8038625" y="3065600"/>
            <a:ext cx="1058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Bilibo</a:t>
            </a:r>
            <a:endParaRPr>
              <a:latin typeface="Open Sans"/>
              <a:ea typeface="Open Sans"/>
              <a:cs typeface="Open Sans"/>
              <a:sym typeface="Open Sans"/>
            </a:endParaRPr>
          </a:p>
        </p:txBody>
      </p:sp>
      <p:pic>
        <p:nvPicPr>
          <p:cNvPr id="669" name="Google Shape;669;p83"/>
          <p:cNvPicPr preferRelativeResize="0"/>
          <p:nvPr/>
        </p:nvPicPr>
        <p:blipFill>
          <a:blip r:embed="rId7">
            <a:alphaModFix/>
          </a:blip>
          <a:stretch>
            <a:fillRect/>
          </a:stretch>
        </p:blipFill>
        <p:spPr>
          <a:xfrm>
            <a:off x="4874619" y="161575"/>
            <a:ext cx="2109375" cy="2082675"/>
          </a:xfrm>
          <a:prstGeom prst="rect">
            <a:avLst/>
          </a:prstGeom>
          <a:noFill/>
          <a:ln>
            <a:noFill/>
          </a:ln>
        </p:spPr>
      </p:pic>
      <p:pic>
        <p:nvPicPr>
          <p:cNvPr id="670" name="Google Shape;670;p83"/>
          <p:cNvPicPr preferRelativeResize="0"/>
          <p:nvPr/>
        </p:nvPicPr>
        <p:blipFill>
          <a:blip r:embed="rId8">
            <a:alphaModFix/>
          </a:blip>
          <a:stretch>
            <a:fillRect/>
          </a:stretch>
        </p:blipFill>
        <p:spPr>
          <a:xfrm flipH="1">
            <a:off x="2854750" y="309975"/>
            <a:ext cx="1973350" cy="13155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Active Sitting</a:t>
            </a:r>
            <a:endParaRPr>
              <a:solidFill>
                <a:srgbClr val="9FC5E8"/>
              </a:solidFill>
            </a:endParaRPr>
          </a:p>
        </p:txBody>
      </p:sp>
      <p:pic>
        <p:nvPicPr>
          <p:cNvPr id="676" name="Google Shape;676;p84"/>
          <p:cNvPicPr preferRelativeResize="0"/>
          <p:nvPr/>
        </p:nvPicPr>
        <p:blipFill>
          <a:blip r:embed="rId3">
            <a:alphaModFix/>
          </a:blip>
          <a:stretch>
            <a:fillRect/>
          </a:stretch>
        </p:blipFill>
        <p:spPr>
          <a:xfrm>
            <a:off x="311700" y="1231900"/>
            <a:ext cx="4586250" cy="3257550"/>
          </a:xfrm>
          <a:prstGeom prst="rect">
            <a:avLst/>
          </a:prstGeom>
          <a:noFill/>
          <a:ln>
            <a:noFill/>
          </a:ln>
        </p:spPr>
      </p:pic>
      <p:pic>
        <p:nvPicPr>
          <p:cNvPr id="677" name="Google Shape;677;p84"/>
          <p:cNvPicPr preferRelativeResize="0"/>
          <p:nvPr/>
        </p:nvPicPr>
        <p:blipFill>
          <a:blip r:embed="rId4">
            <a:alphaModFix/>
          </a:blip>
          <a:stretch>
            <a:fillRect/>
          </a:stretch>
        </p:blipFill>
        <p:spPr>
          <a:xfrm>
            <a:off x="4993200" y="1231900"/>
            <a:ext cx="3257550" cy="32575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5"/>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Flexible Seating</a:t>
            </a:r>
            <a:endParaRPr>
              <a:solidFill>
                <a:srgbClr val="9FC5E8"/>
              </a:solidFill>
            </a:endParaRPr>
          </a:p>
          <a:p>
            <a:pPr indent="0" lvl="0" marL="0" rtl="0" algn="l">
              <a:spcBef>
                <a:spcPts val="0"/>
              </a:spcBef>
              <a:spcAft>
                <a:spcPts val="0"/>
              </a:spcAft>
              <a:buNone/>
            </a:pPr>
            <a:r>
              <a:t/>
            </a:r>
            <a:endParaRPr/>
          </a:p>
        </p:txBody>
      </p:sp>
      <p:pic>
        <p:nvPicPr>
          <p:cNvPr id="683" name="Google Shape;683;p85"/>
          <p:cNvPicPr preferRelativeResize="0"/>
          <p:nvPr/>
        </p:nvPicPr>
        <p:blipFill>
          <a:blip r:embed="rId3">
            <a:alphaModFix/>
          </a:blip>
          <a:stretch>
            <a:fillRect/>
          </a:stretch>
        </p:blipFill>
        <p:spPr>
          <a:xfrm>
            <a:off x="500500" y="1424175"/>
            <a:ext cx="4369376" cy="3257550"/>
          </a:xfrm>
          <a:prstGeom prst="rect">
            <a:avLst/>
          </a:prstGeom>
          <a:noFill/>
          <a:ln>
            <a:noFill/>
          </a:ln>
        </p:spPr>
      </p:pic>
      <p:pic>
        <p:nvPicPr>
          <p:cNvPr id="684" name="Google Shape;684;p85"/>
          <p:cNvPicPr preferRelativeResize="0"/>
          <p:nvPr/>
        </p:nvPicPr>
        <p:blipFill>
          <a:blip r:embed="rId4">
            <a:alphaModFix/>
          </a:blip>
          <a:stretch>
            <a:fillRect/>
          </a:stretch>
        </p:blipFill>
        <p:spPr>
          <a:xfrm>
            <a:off x="5270050" y="1622699"/>
            <a:ext cx="3664954" cy="3059024"/>
          </a:xfrm>
          <a:prstGeom prst="rect">
            <a:avLst/>
          </a:prstGeom>
          <a:noFill/>
          <a:ln>
            <a:noFill/>
          </a:ln>
        </p:spPr>
      </p:pic>
      <p:pic>
        <p:nvPicPr>
          <p:cNvPr id="685" name="Google Shape;685;p85"/>
          <p:cNvPicPr preferRelativeResize="0"/>
          <p:nvPr/>
        </p:nvPicPr>
        <p:blipFill>
          <a:blip r:embed="rId5">
            <a:alphaModFix/>
          </a:blip>
          <a:stretch>
            <a:fillRect/>
          </a:stretch>
        </p:blipFill>
        <p:spPr>
          <a:xfrm>
            <a:off x="5088100" y="327075"/>
            <a:ext cx="2244675" cy="2244675"/>
          </a:xfrm>
          <a:prstGeom prst="rect">
            <a:avLst/>
          </a:prstGeom>
          <a:noFill/>
          <a:ln>
            <a:noFill/>
          </a:ln>
        </p:spPr>
      </p:pic>
      <p:sp>
        <p:nvSpPr>
          <p:cNvPr id="686" name="Google Shape;686;p85"/>
          <p:cNvSpPr txBox="1"/>
          <p:nvPr/>
        </p:nvSpPr>
        <p:spPr>
          <a:xfrm>
            <a:off x="6611275" y="388175"/>
            <a:ext cx="618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latin typeface="Open Sans"/>
                <a:ea typeface="Open Sans"/>
                <a:cs typeface="Open Sans"/>
                <a:sym typeface="Open Sans"/>
              </a:rPr>
              <a:t>ikea</a:t>
            </a:r>
            <a:endParaRPr sz="1800">
              <a:solidFill>
                <a:schemeClr val="dk2"/>
              </a:solidFill>
              <a:latin typeface="Open Sans"/>
              <a:ea typeface="Open Sans"/>
              <a:cs typeface="Open Sans"/>
              <a:sym typeface="Open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86"/>
          <p:cNvSpPr txBox="1"/>
          <p:nvPr>
            <p:ph type="title"/>
          </p:nvPr>
        </p:nvSpPr>
        <p:spPr>
          <a:xfrm>
            <a:off x="311700" y="1781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Heavy work</a:t>
            </a:r>
            <a:endParaRPr>
              <a:solidFill>
                <a:srgbClr val="9FC5E8"/>
              </a:solidFill>
            </a:endParaRPr>
          </a:p>
        </p:txBody>
      </p:sp>
      <p:sp>
        <p:nvSpPr>
          <p:cNvPr id="692" name="Google Shape;692;p86"/>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93" name="Google Shape;693;p86"/>
          <p:cNvPicPr preferRelativeResize="0"/>
          <p:nvPr/>
        </p:nvPicPr>
        <p:blipFill rotWithShape="1">
          <a:blip r:embed="rId3">
            <a:alphaModFix/>
          </a:blip>
          <a:srcRect b="-9" l="0" r="37449" t="2467"/>
          <a:stretch/>
        </p:blipFill>
        <p:spPr>
          <a:xfrm>
            <a:off x="3802525" y="1727000"/>
            <a:ext cx="2330426" cy="3116499"/>
          </a:xfrm>
          <a:prstGeom prst="rect">
            <a:avLst/>
          </a:prstGeom>
          <a:noFill/>
          <a:ln>
            <a:noFill/>
          </a:ln>
        </p:spPr>
      </p:pic>
      <p:pic>
        <p:nvPicPr>
          <p:cNvPr id="694" name="Google Shape;694;p86"/>
          <p:cNvPicPr preferRelativeResize="0"/>
          <p:nvPr/>
        </p:nvPicPr>
        <p:blipFill>
          <a:blip r:embed="rId4">
            <a:alphaModFix/>
          </a:blip>
          <a:stretch>
            <a:fillRect/>
          </a:stretch>
        </p:blipFill>
        <p:spPr>
          <a:xfrm>
            <a:off x="6228463" y="1382050"/>
            <a:ext cx="2828925" cy="1581150"/>
          </a:xfrm>
          <a:prstGeom prst="rect">
            <a:avLst/>
          </a:prstGeom>
          <a:noFill/>
          <a:ln>
            <a:noFill/>
          </a:ln>
        </p:spPr>
      </p:pic>
      <p:pic>
        <p:nvPicPr>
          <p:cNvPr id="695" name="Google Shape;695;p86"/>
          <p:cNvPicPr preferRelativeResize="0"/>
          <p:nvPr/>
        </p:nvPicPr>
        <p:blipFill>
          <a:blip r:embed="rId5">
            <a:alphaModFix/>
          </a:blip>
          <a:stretch>
            <a:fillRect/>
          </a:stretch>
        </p:blipFill>
        <p:spPr>
          <a:xfrm>
            <a:off x="6327213" y="3204975"/>
            <a:ext cx="2505075" cy="1828800"/>
          </a:xfrm>
          <a:prstGeom prst="rect">
            <a:avLst/>
          </a:prstGeom>
          <a:noFill/>
          <a:ln>
            <a:noFill/>
          </a:ln>
        </p:spPr>
      </p:pic>
      <p:pic>
        <p:nvPicPr>
          <p:cNvPr id="696" name="Google Shape;696;p86"/>
          <p:cNvPicPr preferRelativeResize="0"/>
          <p:nvPr/>
        </p:nvPicPr>
        <p:blipFill>
          <a:blip r:embed="rId6">
            <a:alphaModFix/>
          </a:blip>
          <a:stretch>
            <a:fillRect/>
          </a:stretch>
        </p:blipFill>
        <p:spPr>
          <a:xfrm>
            <a:off x="166125" y="1666600"/>
            <a:ext cx="3540875" cy="3237300"/>
          </a:xfrm>
          <a:prstGeom prst="rect">
            <a:avLst/>
          </a:prstGeom>
          <a:noFill/>
          <a:ln>
            <a:noFill/>
          </a:ln>
        </p:spPr>
      </p:pic>
      <p:pic>
        <p:nvPicPr>
          <p:cNvPr id="697" name="Google Shape;697;p86"/>
          <p:cNvPicPr preferRelativeResize="0"/>
          <p:nvPr/>
        </p:nvPicPr>
        <p:blipFill>
          <a:blip r:embed="rId7">
            <a:alphaModFix/>
          </a:blip>
          <a:stretch>
            <a:fillRect/>
          </a:stretch>
        </p:blipFill>
        <p:spPr>
          <a:xfrm>
            <a:off x="2801562" y="38187"/>
            <a:ext cx="3540875" cy="15782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20">
                <a:solidFill>
                  <a:srgbClr val="3D85C6"/>
                </a:solidFill>
              </a:rPr>
              <a:t>What Is a Stress Response?</a:t>
            </a:r>
            <a:endParaRPr sz="3020">
              <a:solidFill>
                <a:srgbClr val="3D85C6"/>
              </a:solidFill>
            </a:endParaRPr>
          </a:p>
        </p:txBody>
      </p:sp>
      <p:sp>
        <p:nvSpPr>
          <p:cNvPr id="233" name="Google Shape;233;p4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a:t>A stress response is a physiological reaction to the detection of a real or </a:t>
            </a:r>
            <a:r>
              <a:rPr lang="en"/>
              <a:t>perceived</a:t>
            </a:r>
            <a:r>
              <a:rPr lang="en"/>
              <a:t> threat</a:t>
            </a:r>
            <a:endParaRPr/>
          </a:p>
          <a:p>
            <a:pPr indent="0" lvl="0" marL="0" rtl="0" algn="ctr">
              <a:spcBef>
                <a:spcPts val="120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0"/>
              </a:spcAft>
              <a:buNone/>
            </a:pPr>
            <a:r>
              <a:t/>
            </a:r>
            <a:endParaRPr/>
          </a:p>
          <a:p>
            <a:pPr indent="0" lvl="0" marL="0" rtl="0" algn="ctr">
              <a:spcBef>
                <a:spcPts val="1200"/>
              </a:spcBef>
              <a:spcAft>
                <a:spcPts val="1200"/>
              </a:spcAft>
              <a:buNone/>
            </a:pPr>
            <a:r>
              <a:rPr lang="en"/>
              <a:t>…and it begins in the brain. </a:t>
            </a:r>
            <a:endParaRPr/>
          </a:p>
        </p:txBody>
      </p:sp>
      <p:pic>
        <p:nvPicPr>
          <p:cNvPr id="234" name="Google Shape;234;p42"/>
          <p:cNvPicPr preferRelativeResize="0"/>
          <p:nvPr/>
        </p:nvPicPr>
        <p:blipFill>
          <a:blip r:embed="rId3">
            <a:alphaModFix/>
          </a:blip>
          <a:stretch>
            <a:fillRect/>
          </a:stretch>
        </p:blipFill>
        <p:spPr>
          <a:xfrm>
            <a:off x="3688573" y="2116923"/>
            <a:ext cx="1766875" cy="1766900"/>
          </a:xfrm>
          <a:prstGeom prst="rect">
            <a:avLst/>
          </a:prstGeom>
          <a:noFill/>
          <a:ln>
            <a:noFill/>
          </a:ln>
        </p:spPr>
      </p:pic>
      <p:sp>
        <p:nvSpPr>
          <p:cNvPr id="235" name="Google Shape;235;p42"/>
          <p:cNvSpPr txBox="1"/>
          <p:nvPr/>
        </p:nvSpPr>
        <p:spPr>
          <a:xfrm>
            <a:off x="7991400" y="4589400"/>
            <a:ext cx="1152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87"/>
          <p:cNvSpPr txBox="1"/>
          <p:nvPr>
            <p:ph type="title"/>
          </p:nvPr>
        </p:nvSpPr>
        <p:spPr>
          <a:xfrm>
            <a:off x="185300" y="19027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More Heavy Work Ideas</a:t>
            </a:r>
            <a:endParaRPr>
              <a:solidFill>
                <a:srgbClr val="9FC5E8"/>
              </a:solidFill>
            </a:endParaRPr>
          </a:p>
        </p:txBody>
      </p:sp>
      <p:pic>
        <p:nvPicPr>
          <p:cNvPr id="703" name="Google Shape;703;p87"/>
          <p:cNvPicPr preferRelativeResize="0"/>
          <p:nvPr/>
        </p:nvPicPr>
        <p:blipFill>
          <a:blip r:embed="rId3">
            <a:alphaModFix/>
          </a:blip>
          <a:stretch>
            <a:fillRect/>
          </a:stretch>
        </p:blipFill>
        <p:spPr>
          <a:xfrm>
            <a:off x="6141603" y="1067800"/>
            <a:ext cx="2564300" cy="3741374"/>
          </a:xfrm>
          <a:prstGeom prst="rect">
            <a:avLst/>
          </a:prstGeom>
          <a:noFill/>
          <a:ln>
            <a:noFill/>
          </a:ln>
        </p:spPr>
      </p:pic>
      <p:pic>
        <p:nvPicPr>
          <p:cNvPr id="704" name="Google Shape;704;p87"/>
          <p:cNvPicPr preferRelativeResize="0"/>
          <p:nvPr/>
        </p:nvPicPr>
        <p:blipFill>
          <a:blip r:embed="rId4">
            <a:alphaModFix/>
          </a:blip>
          <a:stretch>
            <a:fillRect/>
          </a:stretch>
        </p:blipFill>
        <p:spPr>
          <a:xfrm>
            <a:off x="4174752" y="1110900"/>
            <a:ext cx="1749825" cy="1749825"/>
          </a:xfrm>
          <a:prstGeom prst="rect">
            <a:avLst/>
          </a:prstGeom>
          <a:noFill/>
          <a:ln>
            <a:noFill/>
          </a:ln>
        </p:spPr>
      </p:pic>
      <p:pic>
        <p:nvPicPr>
          <p:cNvPr id="705" name="Google Shape;705;p87"/>
          <p:cNvPicPr preferRelativeResize="0"/>
          <p:nvPr/>
        </p:nvPicPr>
        <p:blipFill>
          <a:blip r:embed="rId5">
            <a:alphaModFix/>
          </a:blip>
          <a:stretch>
            <a:fillRect/>
          </a:stretch>
        </p:blipFill>
        <p:spPr>
          <a:xfrm>
            <a:off x="584487" y="1152425"/>
            <a:ext cx="2018751" cy="2018750"/>
          </a:xfrm>
          <a:prstGeom prst="rect">
            <a:avLst/>
          </a:prstGeom>
          <a:noFill/>
          <a:ln>
            <a:noFill/>
          </a:ln>
        </p:spPr>
      </p:pic>
      <p:pic>
        <p:nvPicPr>
          <p:cNvPr id="706" name="Google Shape;706;p87"/>
          <p:cNvPicPr preferRelativeResize="0"/>
          <p:nvPr/>
        </p:nvPicPr>
        <p:blipFill>
          <a:blip r:embed="rId6">
            <a:alphaModFix/>
          </a:blip>
          <a:stretch>
            <a:fillRect/>
          </a:stretch>
        </p:blipFill>
        <p:spPr>
          <a:xfrm>
            <a:off x="520454" y="3274242"/>
            <a:ext cx="2302400" cy="1534933"/>
          </a:xfrm>
          <a:prstGeom prst="rect">
            <a:avLst/>
          </a:prstGeom>
          <a:noFill/>
          <a:ln>
            <a:noFill/>
          </a:ln>
        </p:spPr>
      </p:pic>
      <p:pic>
        <p:nvPicPr>
          <p:cNvPr id="707" name="Google Shape;707;p87"/>
          <p:cNvPicPr preferRelativeResize="0"/>
          <p:nvPr/>
        </p:nvPicPr>
        <p:blipFill>
          <a:blip r:embed="rId7">
            <a:alphaModFix/>
          </a:blip>
          <a:stretch>
            <a:fillRect/>
          </a:stretch>
        </p:blipFill>
        <p:spPr>
          <a:xfrm>
            <a:off x="2975254" y="3013125"/>
            <a:ext cx="2686905" cy="19779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88"/>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Fidgets</a:t>
            </a:r>
            <a:endParaRPr>
              <a:solidFill>
                <a:srgbClr val="9FC5E8"/>
              </a:solidFill>
            </a:endParaRPr>
          </a:p>
        </p:txBody>
      </p:sp>
      <p:sp>
        <p:nvSpPr>
          <p:cNvPr id="713" name="Google Shape;713;p88"/>
          <p:cNvSpPr txBox="1"/>
          <p:nvPr>
            <p:ph idx="1" type="body"/>
          </p:nvPr>
        </p:nvSpPr>
        <p:spPr>
          <a:xfrm>
            <a:off x="311700" y="1382250"/>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Ideally with no visual interest or sound if used during instruction.</a:t>
            </a:r>
            <a:endParaRPr/>
          </a:p>
          <a:p>
            <a:pPr indent="0" lvl="0" marL="0" rtl="0" algn="l">
              <a:spcBef>
                <a:spcPts val="1200"/>
              </a:spcBef>
              <a:spcAft>
                <a:spcPts val="1200"/>
              </a:spcAft>
              <a:buNone/>
            </a:pPr>
            <a:r>
              <a:t/>
            </a:r>
            <a:endParaRPr/>
          </a:p>
        </p:txBody>
      </p:sp>
      <p:pic>
        <p:nvPicPr>
          <p:cNvPr id="714" name="Google Shape;714;p88"/>
          <p:cNvPicPr preferRelativeResize="0"/>
          <p:nvPr/>
        </p:nvPicPr>
        <p:blipFill>
          <a:blip r:embed="rId3">
            <a:alphaModFix/>
          </a:blip>
          <a:stretch>
            <a:fillRect/>
          </a:stretch>
        </p:blipFill>
        <p:spPr>
          <a:xfrm>
            <a:off x="4498225" y="2239600"/>
            <a:ext cx="1701700" cy="1701700"/>
          </a:xfrm>
          <a:prstGeom prst="rect">
            <a:avLst/>
          </a:prstGeom>
          <a:noFill/>
          <a:ln>
            <a:noFill/>
          </a:ln>
        </p:spPr>
      </p:pic>
      <p:pic>
        <p:nvPicPr>
          <p:cNvPr id="715" name="Google Shape;715;p88"/>
          <p:cNvPicPr preferRelativeResize="0"/>
          <p:nvPr/>
        </p:nvPicPr>
        <p:blipFill>
          <a:blip r:embed="rId4">
            <a:alphaModFix/>
          </a:blip>
          <a:stretch>
            <a:fillRect/>
          </a:stretch>
        </p:blipFill>
        <p:spPr>
          <a:xfrm>
            <a:off x="6450825" y="2239599"/>
            <a:ext cx="2029450" cy="1701701"/>
          </a:xfrm>
          <a:prstGeom prst="rect">
            <a:avLst/>
          </a:prstGeom>
          <a:noFill/>
          <a:ln>
            <a:noFill/>
          </a:ln>
        </p:spPr>
      </p:pic>
      <p:sp>
        <p:nvSpPr>
          <p:cNvPr id="716" name="Google Shape;716;p88"/>
          <p:cNvSpPr txBox="1"/>
          <p:nvPr/>
        </p:nvSpPr>
        <p:spPr>
          <a:xfrm>
            <a:off x="1705750" y="4566175"/>
            <a:ext cx="503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pic>
        <p:nvPicPr>
          <p:cNvPr id="717" name="Google Shape;717;p88"/>
          <p:cNvPicPr preferRelativeResize="0"/>
          <p:nvPr/>
        </p:nvPicPr>
        <p:blipFill>
          <a:blip r:embed="rId5">
            <a:alphaModFix/>
          </a:blip>
          <a:stretch>
            <a:fillRect/>
          </a:stretch>
        </p:blipFill>
        <p:spPr>
          <a:xfrm>
            <a:off x="155875" y="2015825"/>
            <a:ext cx="4091450" cy="25503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89"/>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Deep Pressure Input</a:t>
            </a:r>
            <a:endParaRPr>
              <a:solidFill>
                <a:srgbClr val="9FC5E8"/>
              </a:solidFill>
            </a:endParaRPr>
          </a:p>
        </p:txBody>
      </p:sp>
      <p:pic>
        <p:nvPicPr>
          <p:cNvPr id="723" name="Google Shape;723;p89"/>
          <p:cNvPicPr preferRelativeResize="0"/>
          <p:nvPr/>
        </p:nvPicPr>
        <p:blipFill>
          <a:blip r:embed="rId3">
            <a:alphaModFix/>
          </a:blip>
          <a:stretch>
            <a:fillRect/>
          </a:stretch>
        </p:blipFill>
        <p:spPr>
          <a:xfrm>
            <a:off x="439625" y="1340650"/>
            <a:ext cx="1428750" cy="1428750"/>
          </a:xfrm>
          <a:prstGeom prst="rect">
            <a:avLst/>
          </a:prstGeom>
          <a:noFill/>
          <a:ln>
            <a:noFill/>
          </a:ln>
        </p:spPr>
      </p:pic>
      <p:pic>
        <p:nvPicPr>
          <p:cNvPr id="724" name="Google Shape;724;p89"/>
          <p:cNvPicPr preferRelativeResize="0"/>
          <p:nvPr/>
        </p:nvPicPr>
        <p:blipFill>
          <a:blip r:embed="rId4">
            <a:alphaModFix/>
          </a:blip>
          <a:stretch>
            <a:fillRect/>
          </a:stretch>
        </p:blipFill>
        <p:spPr>
          <a:xfrm>
            <a:off x="439625" y="3092325"/>
            <a:ext cx="1428750" cy="1428750"/>
          </a:xfrm>
          <a:prstGeom prst="rect">
            <a:avLst/>
          </a:prstGeom>
          <a:noFill/>
          <a:ln>
            <a:noFill/>
          </a:ln>
        </p:spPr>
      </p:pic>
      <p:pic>
        <p:nvPicPr>
          <p:cNvPr id="725" name="Google Shape;725;p89"/>
          <p:cNvPicPr preferRelativeResize="0"/>
          <p:nvPr/>
        </p:nvPicPr>
        <p:blipFill>
          <a:blip r:embed="rId5">
            <a:alphaModFix/>
          </a:blip>
          <a:stretch>
            <a:fillRect/>
          </a:stretch>
        </p:blipFill>
        <p:spPr>
          <a:xfrm>
            <a:off x="2423125" y="1197150"/>
            <a:ext cx="1922474" cy="1922474"/>
          </a:xfrm>
          <a:prstGeom prst="rect">
            <a:avLst/>
          </a:prstGeom>
          <a:noFill/>
          <a:ln>
            <a:noFill/>
          </a:ln>
        </p:spPr>
      </p:pic>
      <p:pic>
        <p:nvPicPr>
          <p:cNvPr id="726" name="Google Shape;726;p89"/>
          <p:cNvPicPr preferRelativeResize="0"/>
          <p:nvPr/>
        </p:nvPicPr>
        <p:blipFill>
          <a:blip r:embed="rId6">
            <a:alphaModFix/>
          </a:blip>
          <a:stretch>
            <a:fillRect/>
          </a:stretch>
        </p:blipFill>
        <p:spPr>
          <a:xfrm>
            <a:off x="4791175" y="810700"/>
            <a:ext cx="2056599" cy="2056599"/>
          </a:xfrm>
          <a:prstGeom prst="rect">
            <a:avLst/>
          </a:prstGeom>
          <a:noFill/>
          <a:ln>
            <a:noFill/>
          </a:ln>
        </p:spPr>
      </p:pic>
      <p:pic>
        <p:nvPicPr>
          <p:cNvPr id="727" name="Google Shape;727;p89"/>
          <p:cNvPicPr preferRelativeResize="0"/>
          <p:nvPr/>
        </p:nvPicPr>
        <p:blipFill>
          <a:blip r:embed="rId7">
            <a:alphaModFix/>
          </a:blip>
          <a:stretch>
            <a:fillRect/>
          </a:stretch>
        </p:blipFill>
        <p:spPr>
          <a:xfrm>
            <a:off x="4967875" y="3092325"/>
            <a:ext cx="1428750" cy="1428750"/>
          </a:xfrm>
          <a:prstGeom prst="rect">
            <a:avLst/>
          </a:prstGeom>
          <a:noFill/>
          <a:ln>
            <a:noFill/>
          </a:ln>
        </p:spPr>
      </p:pic>
      <p:pic>
        <p:nvPicPr>
          <p:cNvPr id="728" name="Google Shape;728;p89"/>
          <p:cNvPicPr preferRelativeResize="0"/>
          <p:nvPr/>
        </p:nvPicPr>
        <p:blipFill>
          <a:blip r:embed="rId8">
            <a:alphaModFix/>
          </a:blip>
          <a:stretch>
            <a:fillRect/>
          </a:stretch>
        </p:blipFill>
        <p:spPr>
          <a:xfrm>
            <a:off x="6775700" y="505663"/>
            <a:ext cx="2056601" cy="2361626"/>
          </a:xfrm>
          <a:prstGeom prst="rect">
            <a:avLst/>
          </a:prstGeom>
          <a:noFill/>
          <a:ln>
            <a:noFill/>
          </a:ln>
        </p:spPr>
      </p:pic>
      <p:pic>
        <p:nvPicPr>
          <p:cNvPr id="729" name="Google Shape;729;p89"/>
          <p:cNvPicPr preferRelativeResize="0"/>
          <p:nvPr/>
        </p:nvPicPr>
        <p:blipFill>
          <a:blip r:embed="rId9">
            <a:alphaModFix/>
          </a:blip>
          <a:stretch>
            <a:fillRect/>
          </a:stretch>
        </p:blipFill>
        <p:spPr>
          <a:xfrm>
            <a:off x="6542056" y="3119625"/>
            <a:ext cx="2387098" cy="1733551"/>
          </a:xfrm>
          <a:prstGeom prst="rect">
            <a:avLst/>
          </a:prstGeom>
          <a:noFill/>
          <a:ln>
            <a:noFill/>
          </a:ln>
        </p:spPr>
      </p:pic>
      <p:pic>
        <p:nvPicPr>
          <p:cNvPr id="730" name="Google Shape;730;p89"/>
          <p:cNvPicPr preferRelativeResize="0"/>
          <p:nvPr/>
        </p:nvPicPr>
        <p:blipFill>
          <a:blip r:embed="rId10">
            <a:alphaModFix/>
          </a:blip>
          <a:stretch>
            <a:fillRect/>
          </a:stretch>
        </p:blipFill>
        <p:spPr>
          <a:xfrm>
            <a:off x="2118936" y="3119623"/>
            <a:ext cx="2598370" cy="17335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90"/>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Oral Motor Input (heavy work for the mouth)</a:t>
            </a:r>
            <a:endParaRPr>
              <a:solidFill>
                <a:srgbClr val="9FC5E8"/>
              </a:solidFill>
            </a:endParaRPr>
          </a:p>
        </p:txBody>
      </p:sp>
      <p:sp>
        <p:nvSpPr>
          <p:cNvPr id="736" name="Google Shape;736;p90"/>
          <p:cNvSpPr txBox="1"/>
          <p:nvPr>
            <p:ph idx="1" type="body"/>
          </p:nvPr>
        </p:nvSpPr>
        <p:spPr>
          <a:xfrm>
            <a:off x="311700" y="1290600"/>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50">
                <a:solidFill>
                  <a:srgbClr val="4D5156"/>
                </a:solidFill>
                <a:highlight>
                  <a:srgbClr val="FFFFFF"/>
                </a:highlight>
                <a:latin typeface="Arial"/>
                <a:ea typeface="Arial"/>
                <a:cs typeface="Arial"/>
                <a:sym typeface="Arial"/>
              </a:rPr>
              <a:t>Snoezelen® Multi-Sensory Environments</a:t>
            </a:r>
            <a:endParaRPr/>
          </a:p>
        </p:txBody>
      </p:sp>
      <p:pic>
        <p:nvPicPr>
          <p:cNvPr id="737" name="Google Shape;737;p90"/>
          <p:cNvPicPr preferRelativeResize="0"/>
          <p:nvPr/>
        </p:nvPicPr>
        <p:blipFill>
          <a:blip r:embed="rId3">
            <a:alphaModFix/>
          </a:blip>
          <a:stretch>
            <a:fillRect/>
          </a:stretch>
        </p:blipFill>
        <p:spPr>
          <a:xfrm>
            <a:off x="311700" y="1133828"/>
            <a:ext cx="2773600" cy="2875851"/>
          </a:xfrm>
          <a:prstGeom prst="rect">
            <a:avLst/>
          </a:prstGeom>
          <a:noFill/>
          <a:ln>
            <a:noFill/>
          </a:ln>
        </p:spPr>
      </p:pic>
      <p:pic>
        <p:nvPicPr>
          <p:cNvPr id="738" name="Google Shape;738;p90"/>
          <p:cNvPicPr preferRelativeResize="0"/>
          <p:nvPr/>
        </p:nvPicPr>
        <p:blipFill>
          <a:blip r:embed="rId4">
            <a:alphaModFix/>
          </a:blip>
          <a:stretch>
            <a:fillRect/>
          </a:stretch>
        </p:blipFill>
        <p:spPr>
          <a:xfrm>
            <a:off x="3297900" y="1152475"/>
            <a:ext cx="2269101" cy="2269101"/>
          </a:xfrm>
          <a:prstGeom prst="rect">
            <a:avLst/>
          </a:prstGeom>
          <a:noFill/>
          <a:ln>
            <a:noFill/>
          </a:ln>
        </p:spPr>
      </p:pic>
      <p:pic>
        <p:nvPicPr>
          <p:cNvPr id="739" name="Google Shape;739;p90"/>
          <p:cNvPicPr preferRelativeResize="0"/>
          <p:nvPr/>
        </p:nvPicPr>
        <p:blipFill>
          <a:blip r:embed="rId5">
            <a:alphaModFix/>
          </a:blip>
          <a:stretch>
            <a:fillRect/>
          </a:stretch>
        </p:blipFill>
        <p:spPr>
          <a:xfrm>
            <a:off x="6904749" y="2571750"/>
            <a:ext cx="2144901" cy="2420225"/>
          </a:xfrm>
          <a:prstGeom prst="rect">
            <a:avLst/>
          </a:prstGeom>
          <a:noFill/>
          <a:ln>
            <a:noFill/>
          </a:ln>
        </p:spPr>
      </p:pic>
      <p:pic>
        <p:nvPicPr>
          <p:cNvPr id="740" name="Google Shape;740;p90"/>
          <p:cNvPicPr preferRelativeResize="0"/>
          <p:nvPr/>
        </p:nvPicPr>
        <p:blipFill>
          <a:blip r:embed="rId6">
            <a:alphaModFix/>
          </a:blip>
          <a:stretch>
            <a:fillRect/>
          </a:stretch>
        </p:blipFill>
        <p:spPr>
          <a:xfrm>
            <a:off x="4291413" y="3081900"/>
            <a:ext cx="1859076" cy="1859076"/>
          </a:xfrm>
          <a:prstGeom prst="rect">
            <a:avLst/>
          </a:prstGeom>
          <a:noFill/>
          <a:ln>
            <a:noFill/>
          </a:ln>
        </p:spPr>
      </p:pic>
      <p:pic>
        <p:nvPicPr>
          <p:cNvPr id="741" name="Google Shape;741;p90"/>
          <p:cNvPicPr preferRelativeResize="0"/>
          <p:nvPr/>
        </p:nvPicPr>
        <p:blipFill>
          <a:blip r:embed="rId7">
            <a:alphaModFix/>
          </a:blip>
          <a:stretch>
            <a:fillRect/>
          </a:stretch>
        </p:blipFill>
        <p:spPr>
          <a:xfrm>
            <a:off x="1559575" y="3789575"/>
            <a:ext cx="1866900" cy="1238250"/>
          </a:xfrm>
          <a:prstGeom prst="rect">
            <a:avLst/>
          </a:prstGeom>
          <a:noFill/>
          <a:ln>
            <a:noFill/>
          </a:ln>
        </p:spPr>
      </p:pic>
      <p:pic>
        <p:nvPicPr>
          <p:cNvPr id="742" name="Google Shape;742;p90"/>
          <p:cNvPicPr preferRelativeResize="0"/>
          <p:nvPr/>
        </p:nvPicPr>
        <p:blipFill>
          <a:blip r:embed="rId8">
            <a:alphaModFix/>
          </a:blip>
          <a:stretch>
            <a:fillRect/>
          </a:stretch>
        </p:blipFill>
        <p:spPr>
          <a:xfrm>
            <a:off x="5567000" y="1290595"/>
            <a:ext cx="2269100" cy="151153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91"/>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9FC5E8"/>
                </a:solidFill>
              </a:rPr>
              <a:t>Multiple Inputs</a:t>
            </a:r>
            <a:endParaRPr>
              <a:solidFill>
                <a:srgbClr val="9FC5E8"/>
              </a:solidFill>
            </a:endParaRPr>
          </a:p>
        </p:txBody>
      </p:sp>
      <p:pic>
        <p:nvPicPr>
          <p:cNvPr id="748" name="Google Shape;748;p91"/>
          <p:cNvPicPr preferRelativeResize="0"/>
          <p:nvPr/>
        </p:nvPicPr>
        <p:blipFill>
          <a:blip r:embed="rId3">
            <a:alphaModFix/>
          </a:blip>
          <a:stretch>
            <a:fillRect/>
          </a:stretch>
        </p:blipFill>
        <p:spPr>
          <a:xfrm>
            <a:off x="458075" y="1279375"/>
            <a:ext cx="3162600" cy="3162600"/>
          </a:xfrm>
          <a:prstGeom prst="rect">
            <a:avLst/>
          </a:prstGeom>
          <a:noFill/>
          <a:ln>
            <a:noFill/>
          </a:ln>
        </p:spPr>
      </p:pic>
      <p:pic>
        <p:nvPicPr>
          <p:cNvPr id="749" name="Google Shape;749;p91"/>
          <p:cNvPicPr preferRelativeResize="0"/>
          <p:nvPr/>
        </p:nvPicPr>
        <p:blipFill>
          <a:blip r:embed="rId4">
            <a:alphaModFix/>
          </a:blip>
          <a:stretch>
            <a:fillRect/>
          </a:stretch>
        </p:blipFill>
        <p:spPr>
          <a:xfrm>
            <a:off x="4124425" y="1279375"/>
            <a:ext cx="4039901" cy="3162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sp>
        <p:nvSpPr>
          <p:cNvPr id="754" name="Google Shape;754;p9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solidFill>
                  <a:srgbClr val="6FA8DC"/>
                </a:solidFill>
              </a:rPr>
              <a:t>Cognitive Behaviour Programs (Mind)</a:t>
            </a:r>
            <a:endParaRPr sz="4340">
              <a:solidFill>
                <a:srgbClr val="6FA8DC"/>
              </a:solidFill>
            </a:endParaRPr>
          </a:p>
        </p:txBody>
      </p:sp>
      <p:sp>
        <p:nvSpPr>
          <p:cNvPr id="755" name="Google Shape;755;p9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342900" lvl="0" marL="342900" rtl="0" algn="l">
              <a:lnSpc>
                <a:spcPct val="100000"/>
              </a:lnSpc>
              <a:spcBef>
                <a:spcPts val="2400"/>
              </a:spcBef>
              <a:spcAft>
                <a:spcPts val="0"/>
              </a:spcAft>
              <a:buClr>
                <a:srgbClr val="5D3CB5"/>
              </a:buClr>
              <a:buSzPts val="2800"/>
              <a:buFont typeface="Noto Sans Symbols"/>
              <a:buChar char="▪"/>
            </a:pPr>
            <a:r>
              <a:rPr lang="en" sz="2800">
                <a:solidFill>
                  <a:srgbClr val="2F1F58"/>
                </a:solidFill>
                <a:latin typeface="Candara"/>
                <a:ea typeface="Candara"/>
                <a:cs typeface="Candara"/>
                <a:sym typeface="Candara"/>
              </a:rPr>
              <a:t>The Zones of Regulation (Kuypers, 2011)</a:t>
            </a:r>
            <a:endParaRPr sz="2800">
              <a:solidFill>
                <a:srgbClr val="2F1F58"/>
              </a:solidFill>
              <a:latin typeface="Candara"/>
              <a:ea typeface="Candara"/>
              <a:cs typeface="Candara"/>
              <a:sym typeface="Candara"/>
            </a:endParaRPr>
          </a:p>
          <a:p>
            <a:pPr indent="-342900" lvl="0" marL="342900" rtl="0" algn="l">
              <a:lnSpc>
                <a:spcPct val="100000"/>
              </a:lnSpc>
              <a:spcBef>
                <a:spcPts val="2400"/>
              </a:spcBef>
              <a:spcAft>
                <a:spcPts val="0"/>
              </a:spcAft>
              <a:buClr>
                <a:srgbClr val="5D3CB5"/>
              </a:buClr>
              <a:buSzPts val="2800"/>
              <a:buFont typeface="Noto Sans Symbols"/>
              <a:buChar char="▪"/>
            </a:pPr>
            <a:r>
              <a:rPr lang="en" sz="2800">
                <a:solidFill>
                  <a:srgbClr val="2F1F58"/>
                </a:solidFill>
                <a:latin typeface="Candara"/>
                <a:ea typeface="Candara"/>
                <a:cs typeface="Candara"/>
                <a:sym typeface="Candara"/>
              </a:rPr>
              <a:t>The Incredible 5-Point Scale (Dunn Buron &amp; Curtis, 2003)</a:t>
            </a:r>
            <a:endParaRPr sz="2800">
              <a:solidFill>
                <a:srgbClr val="2F1F58"/>
              </a:solidFill>
              <a:latin typeface="Candara"/>
              <a:ea typeface="Candara"/>
              <a:cs typeface="Candara"/>
              <a:sym typeface="Candara"/>
            </a:endParaRPr>
          </a:p>
          <a:p>
            <a:pPr indent="-342900" lvl="0" marL="342900" rtl="0" algn="l">
              <a:lnSpc>
                <a:spcPct val="100000"/>
              </a:lnSpc>
              <a:spcBef>
                <a:spcPts val="2400"/>
              </a:spcBef>
              <a:spcAft>
                <a:spcPts val="0"/>
              </a:spcAft>
              <a:buClr>
                <a:srgbClr val="5D3CB5"/>
              </a:buClr>
              <a:buSzPts val="2800"/>
              <a:buFont typeface="Noto Sans Symbols"/>
              <a:buChar char="▪"/>
            </a:pPr>
            <a:r>
              <a:rPr lang="en" sz="2800">
                <a:solidFill>
                  <a:srgbClr val="2F1F58"/>
                </a:solidFill>
                <a:latin typeface="Candara"/>
                <a:ea typeface="Candara"/>
                <a:cs typeface="Candara"/>
                <a:sym typeface="Candara"/>
              </a:rPr>
              <a:t>The Alert Program: How Does Your Engine Run? (Williams &amp; Shellenberger, 1996)</a:t>
            </a:r>
            <a:endParaRPr/>
          </a:p>
        </p:txBody>
      </p:sp>
      <p:sp>
        <p:nvSpPr>
          <p:cNvPr id="756" name="Google Shape;756;p92"/>
          <p:cNvSpPr txBox="1"/>
          <p:nvPr/>
        </p:nvSpPr>
        <p:spPr>
          <a:xfrm>
            <a:off x="7905050" y="4754425"/>
            <a:ext cx="1262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sp>
        <p:nvSpPr>
          <p:cNvPr id="761" name="Google Shape;761;p93"/>
          <p:cNvSpPr txBox="1"/>
          <p:nvPr>
            <p:ph type="title"/>
          </p:nvPr>
        </p:nvSpPr>
        <p:spPr>
          <a:xfrm>
            <a:off x="259313" y="17832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6FA8DC"/>
                </a:solidFill>
              </a:rPr>
              <a:t>The Alert Program</a:t>
            </a:r>
            <a:endParaRPr>
              <a:solidFill>
                <a:srgbClr val="6FA8DC"/>
              </a:solidFill>
            </a:endParaRPr>
          </a:p>
        </p:txBody>
      </p:sp>
      <p:sp>
        <p:nvSpPr>
          <p:cNvPr id="762" name="Google Shape;762;p93"/>
          <p:cNvSpPr txBox="1"/>
          <p:nvPr>
            <p:ph idx="1" type="body"/>
          </p:nvPr>
        </p:nvSpPr>
        <p:spPr>
          <a:xfrm>
            <a:off x="311713" y="4219575"/>
            <a:ext cx="8520600" cy="819300"/>
          </a:xfrm>
          <a:prstGeom prst="rect">
            <a:avLst/>
          </a:prstGeom>
        </p:spPr>
        <p:txBody>
          <a:bodyPr anchorCtr="0" anchor="t" bIns="91425" lIns="91425" spcFirstLastPara="1" rIns="91425" wrap="square" tIns="91425">
            <a:normAutofit fontScale="25000" lnSpcReduction="20000"/>
          </a:bodyPr>
          <a:lstStyle/>
          <a:p>
            <a:pPr indent="0" lvl="0" marL="0" rtl="0" algn="l">
              <a:spcBef>
                <a:spcPts val="0"/>
              </a:spcBef>
              <a:spcAft>
                <a:spcPts val="0"/>
              </a:spcAft>
              <a:buNone/>
            </a:pPr>
            <a:r>
              <a:rPr lang="en" sz="1100">
                <a:solidFill>
                  <a:srgbClr val="000000"/>
                </a:solidFill>
                <a:latin typeface="Arial"/>
                <a:ea typeface="Arial"/>
                <a:cs typeface="Arial"/>
                <a:sym typeface="Arial"/>
              </a:rPr>
              <a:t>		 	</a:t>
            </a:r>
            <a:r>
              <a:rPr lang="en" sz="1100">
                <a:solidFill>
                  <a:srgbClr val="000000"/>
                </a:solidFill>
                <a:highlight>
                  <a:srgbClr val="FFFFFF"/>
                </a:highlight>
                <a:latin typeface="Arial"/>
                <a:ea typeface="Arial"/>
                <a:cs typeface="Arial"/>
                <a:sym typeface="Arial"/>
              </a:rPr>
              <a:t>		</a:t>
            </a:r>
            <a:endParaRPr sz="1100">
              <a:solidFill>
                <a:srgbClr val="000000"/>
              </a:solidFill>
              <a:highlight>
                <a:srgbClr val="FFFFFF"/>
              </a:highlight>
              <a:latin typeface="Arial"/>
              <a:ea typeface="Arial"/>
              <a:cs typeface="Arial"/>
              <a:sym typeface="Arial"/>
            </a:endParaRPr>
          </a:p>
          <a:p>
            <a:pPr indent="0" lvl="0" marL="0" rtl="0" algn="l">
              <a:spcBef>
                <a:spcPts val="1200"/>
              </a:spcBef>
              <a:spcAft>
                <a:spcPts val="0"/>
              </a:spcAft>
              <a:buNone/>
            </a:pPr>
            <a:r>
              <a:rPr lang="en" sz="1100">
                <a:solidFill>
                  <a:srgbClr val="000000"/>
                </a:solidFill>
                <a:highlight>
                  <a:srgbClr val="FFFFFF"/>
                </a:highlight>
                <a:latin typeface="Arial"/>
                <a:ea typeface="Arial"/>
                <a:cs typeface="Arial"/>
                <a:sym typeface="Arial"/>
              </a:rPr>
              <a:t>					</a:t>
            </a:r>
            <a:endParaRPr sz="1100">
              <a:solidFill>
                <a:srgbClr val="000000"/>
              </a:solidFill>
              <a:highlight>
                <a:srgbClr val="FFFFFF"/>
              </a:highlight>
              <a:latin typeface="Arial"/>
              <a:ea typeface="Arial"/>
              <a:cs typeface="Arial"/>
              <a:sym typeface="Arial"/>
            </a:endParaRPr>
          </a:p>
          <a:p>
            <a:pPr indent="0" lvl="0" marL="0" rtl="0" algn="ctr">
              <a:spcBef>
                <a:spcPts val="1200"/>
              </a:spcBef>
              <a:spcAft>
                <a:spcPts val="0"/>
              </a:spcAft>
              <a:buNone/>
            </a:pPr>
            <a:r>
              <a:rPr lang="en" sz="4600">
                <a:solidFill>
                  <a:srgbClr val="000000"/>
                </a:solidFill>
                <a:highlight>
                  <a:srgbClr val="FFFFFF"/>
                </a:highlight>
                <a:latin typeface="Fira Sans"/>
                <a:ea typeface="Fira Sans"/>
                <a:cs typeface="Fira Sans"/>
                <a:sym typeface="Fira Sans"/>
              </a:rPr>
              <a:t>The Alert Program: How Does Your Engine Run? (Williams &amp; Shellenberger, 1996) </a:t>
            </a:r>
            <a:br>
              <a:rPr lang="en" sz="1000">
                <a:solidFill>
                  <a:srgbClr val="000000"/>
                </a:solidFill>
                <a:highlight>
                  <a:srgbClr val="FFFFFF"/>
                </a:highlight>
                <a:latin typeface="Arial"/>
                <a:ea typeface="Arial"/>
                <a:cs typeface="Arial"/>
                <a:sym typeface="Arial"/>
              </a:rPr>
            </a:br>
            <a:r>
              <a:rPr lang="en" sz="1100">
                <a:solidFill>
                  <a:srgbClr val="000000"/>
                </a:solidFill>
                <a:highlight>
                  <a:srgbClr val="FFFFFF"/>
                </a:highlight>
                <a:latin typeface="Arial"/>
                <a:ea typeface="Arial"/>
                <a:cs typeface="Arial"/>
                <a:sym typeface="Arial"/>
              </a:rPr>
              <a:t> 							</a:t>
            </a:r>
            <a:endParaRPr sz="1100">
              <a:solidFill>
                <a:srgbClr val="000000"/>
              </a:solidFill>
              <a:highlight>
                <a:srgbClr val="FFFFFF"/>
              </a:highlight>
              <a:latin typeface="Arial"/>
              <a:ea typeface="Arial"/>
              <a:cs typeface="Arial"/>
              <a:sym typeface="Arial"/>
            </a:endParaRPr>
          </a:p>
          <a:p>
            <a:pPr indent="0" lvl="0" marL="0" rtl="0" algn="l">
              <a:spcBef>
                <a:spcPts val="1200"/>
              </a:spcBef>
              <a:spcAft>
                <a:spcPts val="0"/>
              </a:spcAft>
              <a:buNone/>
            </a:pPr>
            <a:r>
              <a:rPr lang="en" sz="1100">
                <a:solidFill>
                  <a:srgbClr val="000000"/>
                </a:solidFill>
                <a:highlight>
                  <a:srgbClr val="FFFFFF"/>
                </a:highlight>
                <a:latin typeface="Arial"/>
                <a:ea typeface="Arial"/>
                <a:cs typeface="Arial"/>
                <a:sym typeface="Arial"/>
              </a:rPr>
              <a:t>						 					</a:t>
            </a:r>
            <a:endParaRPr sz="1100">
              <a:solidFill>
                <a:srgbClr val="000000"/>
              </a:solidFill>
              <a:highlight>
                <a:srgbClr val="FFFFFF"/>
              </a:highlight>
              <a:latin typeface="Arial"/>
              <a:ea typeface="Arial"/>
              <a:cs typeface="Arial"/>
              <a:sym typeface="Arial"/>
            </a:endParaRPr>
          </a:p>
          <a:p>
            <a:pPr indent="0" lvl="0" marL="0" rtl="0" algn="l">
              <a:spcBef>
                <a:spcPts val="0"/>
              </a:spcBef>
              <a:spcAft>
                <a:spcPts val="0"/>
              </a:spcAft>
              <a:buNone/>
            </a:pPr>
            <a:r>
              <a:rPr lang="en" sz="1100">
                <a:solidFill>
                  <a:srgbClr val="000000"/>
                </a:solidFill>
                <a:highlight>
                  <a:srgbClr val="FFFFFF"/>
                </a:highlight>
                <a:latin typeface="Arial"/>
                <a:ea typeface="Arial"/>
                <a:cs typeface="Arial"/>
                <a:sym typeface="Arial"/>
              </a:rPr>
              <a:t>				</a:t>
            </a:r>
            <a:endParaRPr sz="1100">
              <a:solidFill>
                <a:srgbClr val="000000"/>
              </a:solidFill>
              <a:highlight>
                <a:srgbClr val="FFFFFF"/>
              </a:highlight>
              <a:latin typeface="Arial"/>
              <a:ea typeface="Arial"/>
              <a:cs typeface="Arial"/>
              <a:sym typeface="Arial"/>
            </a:endParaRPr>
          </a:p>
          <a:p>
            <a:pPr indent="0" lvl="0" marL="0" rtl="0" algn="l">
              <a:spcBef>
                <a:spcPts val="1200"/>
              </a:spcBef>
              <a:spcAft>
                <a:spcPts val="0"/>
              </a:spcAft>
              <a:buNone/>
            </a:pPr>
            <a:r>
              <a:rPr lang="en" sz="1100">
                <a:solidFill>
                  <a:srgbClr val="000000"/>
                </a:solidFill>
                <a:highlight>
                  <a:srgbClr val="FFFFFF"/>
                </a:highlight>
                <a:latin typeface="Arial"/>
                <a:ea typeface="Arial"/>
                <a:cs typeface="Arial"/>
                <a:sym typeface="Arial"/>
              </a:rPr>
              <a:t>			</a:t>
            </a:r>
            <a:endParaRPr sz="1100">
              <a:solidFill>
                <a:srgbClr val="000000"/>
              </a:solidFill>
              <a:highlight>
                <a:srgbClr val="FFFFFF"/>
              </a:highlight>
              <a:latin typeface="Arial"/>
              <a:ea typeface="Arial"/>
              <a:cs typeface="Arial"/>
              <a:sym typeface="Arial"/>
            </a:endParaRPr>
          </a:p>
          <a:p>
            <a:pPr indent="0" lvl="0" marL="0" rtl="0" algn="l">
              <a:spcBef>
                <a:spcPts val="1200"/>
              </a:spcBef>
              <a:spcAft>
                <a:spcPts val="0"/>
              </a:spcAft>
              <a:buNone/>
            </a:pPr>
            <a:r>
              <a:rPr lang="en" sz="1100">
                <a:solidFill>
                  <a:srgbClr val="000000"/>
                </a:solidFill>
                <a:latin typeface="Arial"/>
                <a:ea typeface="Arial"/>
                <a:cs typeface="Arial"/>
                <a:sym typeface="Arial"/>
              </a:rPr>
              <a:t>		</a:t>
            </a:r>
            <a:endParaRPr sz="1100">
              <a:solidFill>
                <a:srgbClr val="000000"/>
              </a:solidFill>
              <a:latin typeface="Arial"/>
              <a:ea typeface="Arial"/>
              <a:cs typeface="Arial"/>
              <a:sym typeface="Arial"/>
            </a:endParaRPr>
          </a:p>
          <a:p>
            <a:pPr indent="0" lvl="0" marL="0" rtl="0" algn="l">
              <a:spcBef>
                <a:spcPts val="1200"/>
              </a:spcBef>
              <a:spcAft>
                <a:spcPts val="1200"/>
              </a:spcAft>
              <a:buNone/>
            </a:pPr>
            <a:r>
              <a:t/>
            </a:r>
            <a:endParaRPr/>
          </a:p>
        </p:txBody>
      </p:sp>
      <p:pic>
        <p:nvPicPr>
          <p:cNvPr id="763" name="Google Shape;763;p93"/>
          <p:cNvPicPr preferRelativeResize="0"/>
          <p:nvPr/>
        </p:nvPicPr>
        <p:blipFill>
          <a:blip r:embed="rId3">
            <a:alphaModFix/>
          </a:blip>
          <a:stretch>
            <a:fillRect/>
          </a:stretch>
        </p:blipFill>
        <p:spPr>
          <a:xfrm>
            <a:off x="1185863" y="885725"/>
            <a:ext cx="6772275" cy="376642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sp>
        <p:nvSpPr>
          <p:cNvPr id="768" name="Google Shape;768;p94"/>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769" name="Google Shape;769;p9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descr="Reproducible E.pdf                                             0007E97EMacintosh HD                   C16EDC73:" id="770" name="Google Shape;770;p94"/>
          <p:cNvPicPr preferRelativeResize="0"/>
          <p:nvPr/>
        </p:nvPicPr>
        <p:blipFill rotWithShape="1">
          <a:blip r:embed="rId3">
            <a:alphaModFix/>
          </a:blip>
          <a:srcRect b="0" l="0" r="0" t="0"/>
          <a:stretch/>
        </p:blipFill>
        <p:spPr>
          <a:xfrm>
            <a:off x="1172975" y="387600"/>
            <a:ext cx="6331800" cy="4474525"/>
          </a:xfrm>
          <a:prstGeom prst="rect">
            <a:avLst/>
          </a:prstGeom>
          <a:noFill/>
          <a:ln>
            <a:noFill/>
          </a:ln>
        </p:spPr>
      </p:pic>
      <p:sp>
        <p:nvSpPr>
          <p:cNvPr id="771" name="Google Shape;771;p94"/>
          <p:cNvSpPr txBox="1"/>
          <p:nvPr/>
        </p:nvSpPr>
        <p:spPr>
          <a:xfrm>
            <a:off x="7710925" y="4682925"/>
            <a:ext cx="1509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95"/>
          <p:cNvSpPr txBox="1"/>
          <p:nvPr>
            <p:ph type="title"/>
          </p:nvPr>
        </p:nvSpPr>
        <p:spPr>
          <a:xfrm>
            <a:off x="3163375" y="368825"/>
            <a:ext cx="25077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solidFill>
                  <a:srgbClr val="6FA8DC"/>
                </a:solidFill>
              </a:rPr>
              <a:t>3 Point Scale</a:t>
            </a:r>
            <a:endParaRPr>
              <a:solidFill>
                <a:srgbClr val="6FA8DC"/>
              </a:solidFill>
            </a:endParaRPr>
          </a:p>
        </p:txBody>
      </p:sp>
      <p:graphicFrame>
        <p:nvGraphicFramePr>
          <p:cNvPr id="777" name="Google Shape;777;p95"/>
          <p:cNvGraphicFramePr/>
          <p:nvPr/>
        </p:nvGraphicFramePr>
        <p:xfrm>
          <a:off x="2128850" y="1152425"/>
          <a:ext cx="3000000" cy="3000000"/>
        </p:xfrm>
        <a:graphic>
          <a:graphicData uri="http://schemas.openxmlformats.org/drawingml/2006/table">
            <a:tbl>
              <a:tblPr>
                <a:noFill/>
                <a:tableStyleId>{1A12177C-9479-4F24-BEAC-C5C795EA621E}</a:tableStyleId>
              </a:tblPr>
              <a:tblGrid>
                <a:gridCol w="2288375"/>
                <a:gridCol w="2288375"/>
              </a:tblGrid>
              <a:tr h="1138875">
                <a:tc>
                  <a:txBody>
                    <a:bodyPr/>
                    <a:lstStyle/>
                    <a:p>
                      <a:pPr indent="0" lvl="0" marL="0" rtl="0" algn="l">
                        <a:spcBef>
                          <a:spcPts val="0"/>
                        </a:spcBef>
                        <a:spcAft>
                          <a:spcPts val="0"/>
                        </a:spcAft>
                        <a:buNone/>
                      </a:pPr>
                      <a:r>
                        <a:t/>
                      </a:r>
                      <a:endParaRPr/>
                    </a:p>
                  </a:txBody>
                  <a:tcPr marT="91425" marB="91425" marR="91425" marL="91425">
                    <a:solidFill>
                      <a:srgbClr val="FF0000"/>
                    </a:solidFill>
                  </a:tcPr>
                </a:tc>
                <a:tc>
                  <a:txBody>
                    <a:bodyPr/>
                    <a:lstStyle/>
                    <a:p>
                      <a:pPr indent="0" lvl="0" marL="0" rtl="0" algn="l">
                        <a:spcBef>
                          <a:spcPts val="0"/>
                        </a:spcBef>
                        <a:spcAft>
                          <a:spcPts val="0"/>
                        </a:spcAft>
                        <a:buNone/>
                      </a:pPr>
                      <a:r>
                        <a:t/>
                      </a:r>
                      <a:endParaRPr/>
                    </a:p>
                  </a:txBody>
                  <a:tcPr marT="91425" marB="91425" marR="91425" marL="91425"/>
                </a:tc>
              </a:tr>
              <a:tr h="1138850">
                <a:tc>
                  <a:txBody>
                    <a:bodyPr/>
                    <a:lstStyle/>
                    <a:p>
                      <a:pPr indent="0" lvl="0" marL="0" rtl="0" algn="l">
                        <a:spcBef>
                          <a:spcPts val="0"/>
                        </a:spcBef>
                        <a:spcAft>
                          <a:spcPts val="0"/>
                        </a:spcAft>
                        <a:buNone/>
                      </a:pPr>
                      <a:r>
                        <a:t/>
                      </a:r>
                      <a:endParaRPr/>
                    </a:p>
                  </a:txBody>
                  <a:tcPr marT="91425" marB="91425" marR="91425" marL="91425">
                    <a:solidFill>
                      <a:srgbClr val="F1C232"/>
                    </a:solidFill>
                  </a:tcPr>
                </a:tc>
                <a:tc>
                  <a:txBody>
                    <a:bodyPr/>
                    <a:lstStyle/>
                    <a:p>
                      <a:pPr indent="0" lvl="0" marL="0" rtl="0" algn="l">
                        <a:spcBef>
                          <a:spcPts val="0"/>
                        </a:spcBef>
                        <a:spcAft>
                          <a:spcPts val="0"/>
                        </a:spcAft>
                        <a:buNone/>
                      </a:pPr>
                      <a:r>
                        <a:t/>
                      </a:r>
                      <a:endParaRPr/>
                    </a:p>
                  </a:txBody>
                  <a:tcPr marT="91425" marB="91425" marR="91425" marL="91425"/>
                </a:tc>
              </a:tr>
              <a:tr h="1138850">
                <a:tc>
                  <a:txBody>
                    <a:bodyPr/>
                    <a:lstStyle/>
                    <a:p>
                      <a:pPr indent="0" lvl="0" marL="0" rtl="0" algn="l">
                        <a:spcBef>
                          <a:spcPts val="0"/>
                        </a:spcBef>
                        <a:spcAft>
                          <a:spcPts val="0"/>
                        </a:spcAft>
                        <a:buNone/>
                      </a:pPr>
                      <a:r>
                        <a:t/>
                      </a:r>
                      <a:endParaRPr/>
                    </a:p>
                  </a:txBody>
                  <a:tcPr marT="91425" marB="91425" marR="91425" marL="91425">
                    <a:solidFill>
                      <a:srgbClr val="6AA84F"/>
                    </a:solidFill>
                  </a:tcPr>
                </a:tc>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778" name="Google Shape;778;p95"/>
          <p:cNvSpPr txBox="1"/>
          <p:nvPr/>
        </p:nvSpPr>
        <p:spPr>
          <a:xfrm>
            <a:off x="3057525" y="1333500"/>
            <a:ext cx="4380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latin typeface="Open Sans"/>
                <a:ea typeface="Open Sans"/>
                <a:cs typeface="Open Sans"/>
                <a:sym typeface="Open Sans"/>
              </a:rPr>
              <a:t>3</a:t>
            </a:r>
            <a:endParaRPr sz="3600">
              <a:latin typeface="Open Sans"/>
              <a:ea typeface="Open Sans"/>
              <a:cs typeface="Open Sans"/>
              <a:sym typeface="Open Sans"/>
            </a:endParaRPr>
          </a:p>
        </p:txBody>
      </p:sp>
      <p:sp>
        <p:nvSpPr>
          <p:cNvPr id="779" name="Google Shape;779;p95"/>
          <p:cNvSpPr txBox="1"/>
          <p:nvPr/>
        </p:nvSpPr>
        <p:spPr>
          <a:xfrm>
            <a:off x="3057525" y="2528888"/>
            <a:ext cx="257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latin typeface="Open Sans"/>
                <a:ea typeface="Open Sans"/>
                <a:cs typeface="Open Sans"/>
                <a:sym typeface="Open Sans"/>
              </a:rPr>
              <a:t>2</a:t>
            </a:r>
            <a:endParaRPr sz="3600">
              <a:latin typeface="Open Sans"/>
              <a:ea typeface="Open Sans"/>
              <a:cs typeface="Open Sans"/>
              <a:sym typeface="Open Sans"/>
            </a:endParaRPr>
          </a:p>
        </p:txBody>
      </p:sp>
      <p:sp>
        <p:nvSpPr>
          <p:cNvPr id="780" name="Google Shape;780;p95"/>
          <p:cNvSpPr txBox="1"/>
          <p:nvPr/>
        </p:nvSpPr>
        <p:spPr>
          <a:xfrm>
            <a:off x="3057525" y="3667125"/>
            <a:ext cx="581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600">
                <a:latin typeface="Open Sans"/>
                <a:ea typeface="Open Sans"/>
                <a:cs typeface="Open Sans"/>
                <a:sym typeface="Open Sans"/>
              </a:rPr>
              <a:t>1</a:t>
            </a:r>
            <a:endParaRPr sz="3600">
              <a:latin typeface="Open Sans"/>
              <a:ea typeface="Open Sans"/>
              <a:cs typeface="Open Sans"/>
              <a:sym typeface="Open Sans"/>
            </a:endParaRPr>
          </a:p>
        </p:txBody>
      </p:sp>
      <p:pic>
        <p:nvPicPr>
          <p:cNvPr id="781" name="Google Shape;781;p95"/>
          <p:cNvPicPr preferRelativeResize="0"/>
          <p:nvPr/>
        </p:nvPicPr>
        <p:blipFill>
          <a:blip r:embed="rId3">
            <a:alphaModFix/>
          </a:blip>
          <a:stretch>
            <a:fillRect/>
          </a:stretch>
        </p:blipFill>
        <p:spPr>
          <a:xfrm>
            <a:off x="4910625" y="2291300"/>
            <a:ext cx="1257300" cy="1138850"/>
          </a:xfrm>
          <a:prstGeom prst="rect">
            <a:avLst/>
          </a:prstGeom>
          <a:noFill/>
          <a:ln>
            <a:noFill/>
          </a:ln>
        </p:spPr>
      </p:pic>
      <p:pic>
        <p:nvPicPr>
          <p:cNvPr id="782" name="Google Shape;782;p95"/>
          <p:cNvPicPr preferRelativeResize="0"/>
          <p:nvPr/>
        </p:nvPicPr>
        <p:blipFill>
          <a:blip r:embed="rId4">
            <a:alphaModFix/>
          </a:blip>
          <a:stretch>
            <a:fillRect/>
          </a:stretch>
        </p:blipFill>
        <p:spPr>
          <a:xfrm>
            <a:off x="4781475" y="1198399"/>
            <a:ext cx="1515600" cy="1054800"/>
          </a:xfrm>
          <a:prstGeom prst="rect">
            <a:avLst/>
          </a:prstGeom>
          <a:noFill/>
          <a:ln>
            <a:noFill/>
          </a:ln>
        </p:spPr>
      </p:pic>
      <p:pic>
        <p:nvPicPr>
          <p:cNvPr id="783" name="Google Shape;783;p95"/>
          <p:cNvPicPr preferRelativeResize="0"/>
          <p:nvPr/>
        </p:nvPicPr>
        <p:blipFill>
          <a:blip r:embed="rId5">
            <a:alphaModFix/>
          </a:blip>
          <a:stretch>
            <a:fillRect/>
          </a:stretch>
        </p:blipFill>
        <p:spPr>
          <a:xfrm>
            <a:off x="5124938" y="3577350"/>
            <a:ext cx="828675" cy="828675"/>
          </a:xfrm>
          <a:prstGeom prst="rect">
            <a:avLst/>
          </a:prstGeom>
          <a:noFill/>
          <a:ln>
            <a:noFill/>
          </a:ln>
        </p:spPr>
      </p:pic>
      <p:sp>
        <p:nvSpPr>
          <p:cNvPr id="784" name="Google Shape;784;p95"/>
          <p:cNvSpPr txBox="1"/>
          <p:nvPr/>
        </p:nvSpPr>
        <p:spPr>
          <a:xfrm>
            <a:off x="7791450" y="4762500"/>
            <a:ext cx="1371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96"/>
          <p:cNvSpPr txBox="1"/>
          <p:nvPr>
            <p:ph type="title"/>
          </p:nvPr>
        </p:nvSpPr>
        <p:spPr>
          <a:xfrm>
            <a:off x="311700" y="305075"/>
            <a:ext cx="8520600" cy="1138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990"/>
              <a:buFont typeface="Arial"/>
              <a:buNone/>
            </a:pPr>
            <a:r>
              <a:rPr lang="en" sz="3506">
                <a:solidFill>
                  <a:srgbClr val="6FA8DC"/>
                </a:solidFill>
              </a:rPr>
              <a:t>Co-Regulation: Calming Together</a:t>
            </a:r>
            <a:endParaRPr sz="3506">
              <a:solidFill>
                <a:srgbClr val="6FA8DC"/>
              </a:solidFill>
            </a:endParaRPr>
          </a:p>
          <a:p>
            <a:pPr indent="0" lvl="0" marL="0" rtl="0" algn="ctr">
              <a:spcBef>
                <a:spcPts val="0"/>
              </a:spcBef>
              <a:spcAft>
                <a:spcPts val="0"/>
              </a:spcAft>
              <a:buClr>
                <a:srgbClr val="000000"/>
              </a:buClr>
              <a:buSzPts val="990"/>
              <a:buFont typeface="Arial"/>
              <a:buNone/>
            </a:pPr>
            <a:r>
              <a:rPr lang="en" sz="3506">
                <a:solidFill>
                  <a:srgbClr val="6FA8DC"/>
                </a:solidFill>
              </a:rPr>
              <a:t>Regulation Through Relationship</a:t>
            </a:r>
            <a:endParaRPr sz="2840">
              <a:solidFill>
                <a:srgbClr val="6FA8DC"/>
              </a:solidFill>
            </a:endParaRPr>
          </a:p>
        </p:txBody>
      </p:sp>
      <p:sp>
        <p:nvSpPr>
          <p:cNvPr id="790" name="Google Shape;790;p96"/>
          <p:cNvSpPr txBox="1"/>
          <p:nvPr>
            <p:ph idx="1" type="body"/>
          </p:nvPr>
        </p:nvSpPr>
        <p:spPr>
          <a:xfrm>
            <a:off x="311700" y="1565800"/>
            <a:ext cx="8520600" cy="3012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grpSp>
        <p:nvGrpSpPr>
          <p:cNvPr id="791" name="Google Shape;791;p96"/>
          <p:cNvGrpSpPr/>
          <p:nvPr/>
        </p:nvGrpSpPr>
        <p:grpSpPr>
          <a:xfrm flipH="1">
            <a:off x="3319694" y="1880685"/>
            <a:ext cx="2504626" cy="2765529"/>
            <a:chOff x="400500" y="1028698"/>
            <a:chExt cx="3070900" cy="3297399"/>
          </a:xfrm>
        </p:grpSpPr>
        <p:sp>
          <p:nvSpPr>
            <p:cNvPr id="792" name="Google Shape;792;p96"/>
            <p:cNvSpPr/>
            <p:nvPr/>
          </p:nvSpPr>
          <p:spPr>
            <a:xfrm flipH="1">
              <a:off x="400500" y="1028698"/>
              <a:ext cx="3070900" cy="3297399"/>
            </a:xfrm>
            <a:custGeom>
              <a:rect b="b" l="l" r="r" t="t"/>
              <a:pathLst>
                <a:path extrusionOk="0" h="27704" w="25801">
                  <a:moveTo>
                    <a:pt x="13762" y="493"/>
                  </a:moveTo>
                  <a:cubicBezTo>
                    <a:pt x="13992" y="493"/>
                    <a:pt x="14222" y="500"/>
                    <a:pt x="14452" y="515"/>
                  </a:cubicBezTo>
                  <a:cubicBezTo>
                    <a:pt x="15977" y="626"/>
                    <a:pt x="17446" y="1074"/>
                    <a:pt x="18710" y="1822"/>
                  </a:cubicBezTo>
                  <a:cubicBezTo>
                    <a:pt x="20059" y="2599"/>
                    <a:pt x="21133" y="3686"/>
                    <a:pt x="21924" y="5019"/>
                  </a:cubicBezTo>
                  <a:cubicBezTo>
                    <a:pt x="25229" y="10695"/>
                    <a:pt x="22221" y="15878"/>
                    <a:pt x="20235" y="19307"/>
                  </a:cubicBezTo>
                  <a:cubicBezTo>
                    <a:pt x="19664" y="20286"/>
                    <a:pt x="19174" y="21145"/>
                    <a:pt x="18929" y="21838"/>
                  </a:cubicBezTo>
                  <a:lnTo>
                    <a:pt x="18903" y="21893"/>
                  </a:lnTo>
                  <a:lnTo>
                    <a:pt x="19474" y="27213"/>
                  </a:lnTo>
                  <a:lnTo>
                    <a:pt x="9595" y="27213"/>
                  </a:lnTo>
                  <a:lnTo>
                    <a:pt x="9226" y="25365"/>
                  </a:lnTo>
                  <a:lnTo>
                    <a:pt x="8981" y="25430"/>
                  </a:lnTo>
                  <a:cubicBezTo>
                    <a:pt x="8950" y="25430"/>
                    <a:pt x="6753" y="25968"/>
                    <a:pt x="5178" y="25968"/>
                  </a:cubicBezTo>
                  <a:cubicBezTo>
                    <a:pt x="4747" y="25968"/>
                    <a:pt x="4363" y="25928"/>
                    <a:pt x="4083" y="25825"/>
                  </a:cubicBezTo>
                  <a:cubicBezTo>
                    <a:pt x="3485" y="25610"/>
                    <a:pt x="3309" y="24832"/>
                    <a:pt x="3253" y="24235"/>
                  </a:cubicBezTo>
                  <a:cubicBezTo>
                    <a:pt x="3197" y="23513"/>
                    <a:pt x="3309" y="22847"/>
                    <a:pt x="3309" y="22847"/>
                  </a:cubicBezTo>
                  <a:lnTo>
                    <a:pt x="3322" y="22736"/>
                  </a:lnTo>
                  <a:lnTo>
                    <a:pt x="2776" y="22070"/>
                  </a:lnTo>
                  <a:cubicBezTo>
                    <a:pt x="2737" y="22001"/>
                    <a:pt x="2708" y="21919"/>
                    <a:pt x="2737" y="21838"/>
                  </a:cubicBezTo>
                  <a:cubicBezTo>
                    <a:pt x="2763" y="21756"/>
                    <a:pt x="2819" y="21704"/>
                    <a:pt x="2900" y="21674"/>
                  </a:cubicBezTo>
                  <a:lnTo>
                    <a:pt x="3606" y="21446"/>
                  </a:lnTo>
                  <a:lnTo>
                    <a:pt x="2355" y="20874"/>
                  </a:lnTo>
                  <a:cubicBezTo>
                    <a:pt x="2179" y="20776"/>
                    <a:pt x="2110" y="20574"/>
                    <a:pt x="2192" y="20398"/>
                  </a:cubicBezTo>
                  <a:cubicBezTo>
                    <a:pt x="2355" y="20028"/>
                    <a:pt x="2544" y="19457"/>
                    <a:pt x="2544" y="18833"/>
                  </a:cubicBezTo>
                  <a:lnTo>
                    <a:pt x="2544" y="18627"/>
                  </a:lnTo>
                  <a:lnTo>
                    <a:pt x="804" y="18245"/>
                  </a:lnTo>
                  <a:cubicBezTo>
                    <a:pt x="696" y="18219"/>
                    <a:pt x="614" y="18138"/>
                    <a:pt x="559" y="18043"/>
                  </a:cubicBezTo>
                  <a:cubicBezTo>
                    <a:pt x="520" y="17935"/>
                    <a:pt x="520" y="17824"/>
                    <a:pt x="572" y="17729"/>
                  </a:cubicBezTo>
                  <a:lnTo>
                    <a:pt x="2789" y="13853"/>
                  </a:lnTo>
                  <a:cubicBezTo>
                    <a:pt x="3103" y="13294"/>
                    <a:pt x="3158" y="12641"/>
                    <a:pt x="2926" y="12040"/>
                  </a:cubicBezTo>
                  <a:cubicBezTo>
                    <a:pt x="2845" y="11795"/>
                    <a:pt x="2737" y="11511"/>
                    <a:pt x="2626" y="11211"/>
                  </a:cubicBezTo>
                  <a:cubicBezTo>
                    <a:pt x="2205" y="9999"/>
                    <a:pt x="3390" y="7060"/>
                    <a:pt x="5281" y="4666"/>
                  </a:cubicBezTo>
                  <a:cubicBezTo>
                    <a:pt x="6437" y="3196"/>
                    <a:pt x="7868" y="2096"/>
                    <a:pt x="9540" y="1374"/>
                  </a:cubicBezTo>
                  <a:cubicBezTo>
                    <a:pt x="10878" y="785"/>
                    <a:pt x="12318" y="493"/>
                    <a:pt x="13762" y="493"/>
                  </a:cubicBezTo>
                  <a:close/>
                  <a:moveTo>
                    <a:pt x="13747" y="0"/>
                  </a:moveTo>
                  <a:cubicBezTo>
                    <a:pt x="12245" y="0"/>
                    <a:pt x="10741" y="317"/>
                    <a:pt x="9337" y="923"/>
                  </a:cubicBezTo>
                  <a:cubicBezTo>
                    <a:pt x="7593" y="1671"/>
                    <a:pt x="6098" y="2831"/>
                    <a:pt x="4899" y="4366"/>
                  </a:cubicBezTo>
                  <a:cubicBezTo>
                    <a:pt x="3132" y="6613"/>
                    <a:pt x="1633" y="9836"/>
                    <a:pt x="2165" y="11374"/>
                  </a:cubicBezTo>
                  <a:cubicBezTo>
                    <a:pt x="2273" y="11675"/>
                    <a:pt x="2381" y="11959"/>
                    <a:pt x="2479" y="12204"/>
                  </a:cubicBezTo>
                  <a:cubicBezTo>
                    <a:pt x="2642" y="12667"/>
                    <a:pt x="2600" y="13183"/>
                    <a:pt x="2355" y="13608"/>
                  </a:cubicBezTo>
                  <a:lnTo>
                    <a:pt x="150" y="17484"/>
                  </a:lnTo>
                  <a:cubicBezTo>
                    <a:pt x="13" y="17716"/>
                    <a:pt x="0" y="17987"/>
                    <a:pt x="111" y="18232"/>
                  </a:cubicBezTo>
                  <a:cubicBezTo>
                    <a:pt x="219" y="18490"/>
                    <a:pt x="438" y="18670"/>
                    <a:pt x="696" y="18722"/>
                  </a:cubicBezTo>
                  <a:lnTo>
                    <a:pt x="2054" y="19023"/>
                  </a:lnTo>
                  <a:cubicBezTo>
                    <a:pt x="2015" y="19486"/>
                    <a:pt x="1865" y="19908"/>
                    <a:pt x="1744" y="20192"/>
                  </a:cubicBezTo>
                  <a:cubicBezTo>
                    <a:pt x="1552" y="20613"/>
                    <a:pt x="1728" y="21119"/>
                    <a:pt x="2152" y="21309"/>
                  </a:cubicBezTo>
                  <a:lnTo>
                    <a:pt x="2410" y="21430"/>
                  </a:lnTo>
                  <a:cubicBezTo>
                    <a:pt x="2355" y="21511"/>
                    <a:pt x="2299" y="21593"/>
                    <a:pt x="2273" y="21704"/>
                  </a:cubicBezTo>
                  <a:cubicBezTo>
                    <a:pt x="2205" y="21936"/>
                    <a:pt x="2247" y="22194"/>
                    <a:pt x="2410" y="22370"/>
                  </a:cubicBezTo>
                  <a:lnTo>
                    <a:pt x="2806" y="22873"/>
                  </a:lnTo>
                  <a:cubicBezTo>
                    <a:pt x="2737" y="23418"/>
                    <a:pt x="2505" y="25773"/>
                    <a:pt x="3906" y="26289"/>
                  </a:cubicBezTo>
                  <a:cubicBezTo>
                    <a:pt x="4238" y="26408"/>
                    <a:pt x="4682" y="26454"/>
                    <a:pt x="5170" y="26454"/>
                  </a:cubicBezTo>
                  <a:cubicBezTo>
                    <a:pt x="6522" y="26454"/>
                    <a:pt x="8217" y="26102"/>
                    <a:pt x="8847" y="25962"/>
                  </a:cubicBezTo>
                  <a:lnTo>
                    <a:pt x="9200" y="27703"/>
                  </a:lnTo>
                  <a:lnTo>
                    <a:pt x="20016" y="27703"/>
                  </a:lnTo>
                  <a:lnTo>
                    <a:pt x="19406" y="21949"/>
                  </a:lnTo>
                  <a:cubicBezTo>
                    <a:pt x="19638" y="21309"/>
                    <a:pt x="20114" y="20492"/>
                    <a:pt x="20657" y="19552"/>
                  </a:cubicBezTo>
                  <a:cubicBezTo>
                    <a:pt x="22711" y="16028"/>
                    <a:pt x="25800" y="10695"/>
                    <a:pt x="22345" y="4774"/>
                  </a:cubicBezTo>
                  <a:cubicBezTo>
                    <a:pt x="21516" y="3360"/>
                    <a:pt x="20386" y="2230"/>
                    <a:pt x="18971" y="1400"/>
                  </a:cubicBezTo>
                  <a:cubicBezTo>
                    <a:pt x="17636" y="610"/>
                    <a:pt x="16084" y="136"/>
                    <a:pt x="14481" y="25"/>
                  </a:cubicBezTo>
                  <a:cubicBezTo>
                    <a:pt x="14237" y="8"/>
                    <a:pt x="13992" y="0"/>
                    <a:pt x="13747" y="0"/>
                  </a:cubicBezTo>
                  <a:close/>
                </a:path>
              </a:pathLst>
            </a:custGeom>
            <a:solidFill>
              <a:srgbClr val="9CE4D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96"/>
            <p:cNvSpPr/>
            <p:nvPr/>
          </p:nvSpPr>
          <p:spPr>
            <a:xfrm flipH="1">
              <a:off x="927575" y="1279893"/>
              <a:ext cx="1929048" cy="1666964"/>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96"/>
            <p:cNvSpPr/>
            <p:nvPr/>
          </p:nvSpPr>
          <p:spPr>
            <a:xfrm flipH="1">
              <a:off x="1423975" y="2353232"/>
              <a:ext cx="112" cy="112"/>
            </a:xfrm>
            <a:custGeom>
              <a:rect b="b" l="l" r="r" t="t"/>
              <a:pathLst>
                <a:path extrusionOk="0" h="1" w="1">
                  <a:moveTo>
                    <a:pt x="0" y="0"/>
                  </a:moveTo>
                  <a:close/>
                </a:path>
              </a:pathLst>
            </a:custGeom>
            <a:solidFill>
              <a:srgbClr val="0096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96"/>
            <p:cNvSpPr/>
            <p:nvPr/>
          </p:nvSpPr>
          <p:spPr>
            <a:xfrm flipH="1">
              <a:off x="927576" y="1884939"/>
              <a:ext cx="1545067" cy="1063168"/>
            </a:xfrm>
            <a:custGeom>
              <a:rect b="b" l="l" r="r" t="t"/>
              <a:pathLst>
                <a:path extrusionOk="0" h="9533" w="13854">
                  <a:moveTo>
                    <a:pt x="10365" y="0"/>
                  </a:moveTo>
                  <a:cubicBezTo>
                    <a:pt x="9396" y="0"/>
                    <a:pt x="8509" y="338"/>
                    <a:pt x="7894" y="1028"/>
                  </a:cubicBezTo>
                  <a:cubicBezTo>
                    <a:pt x="7374" y="1600"/>
                    <a:pt x="7129" y="2335"/>
                    <a:pt x="7129" y="3122"/>
                  </a:cubicBezTo>
                  <a:cubicBezTo>
                    <a:pt x="7035" y="3095"/>
                    <a:pt x="6953" y="3069"/>
                    <a:pt x="6871" y="3056"/>
                  </a:cubicBezTo>
                  <a:cubicBezTo>
                    <a:pt x="6220" y="2898"/>
                    <a:pt x="5573" y="2823"/>
                    <a:pt x="4949" y="2823"/>
                  </a:cubicBezTo>
                  <a:cubicBezTo>
                    <a:pt x="2821" y="2823"/>
                    <a:pt x="947" y="3695"/>
                    <a:pt x="0" y="5137"/>
                  </a:cubicBezTo>
                  <a:cubicBezTo>
                    <a:pt x="301" y="5110"/>
                    <a:pt x="598" y="5029"/>
                    <a:pt x="898" y="4905"/>
                  </a:cubicBezTo>
                  <a:cubicBezTo>
                    <a:pt x="1006" y="4852"/>
                    <a:pt x="1130" y="4797"/>
                    <a:pt x="1238" y="4728"/>
                  </a:cubicBezTo>
                  <a:cubicBezTo>
                    <a:pt x="1251" y="4797"/>
                    <a:pt x="1280" y="4866"/>
                    <a:pt x="1306" y="4934"/>
                  </a:cubicBezTo>
                  <a:cubicBezTo>
                    <a:pt x="1743" y="5958"/>
                    <a:pt x="2776" y="6560"/>
                    <a:pt x="3886" y="6560"/>
                  </a:cubicBezTo>
                  <a:cubicBezTo>
                    <a:pt x="4295" y="6560"/>
                    <a:pt x="4714" y="6478"/>
                    <a:pt x="5118" y="6306"/>
                  </a:cubicBezTo>
                  <a:cubicBezTo>
                    <a:pt x="5170" y="6293"/>
                    <a:pt x="5225" y="6267"/>
                    <a:pt x="5281" y="6240"/>
                  </a:cubicBezTo>
                  <a:cubicBezTo>
                    <a:pt x="5579" y="6567"/>
                    <a:pt x="6020" y="6756"/>
                    <a:pt x="6486" y="6756"/>
                  </a:cubicBezTo>
                  <a:cubicBezTo>
                    <a:pt x="6659" y="6756"/>
                    <a:pt x="6835" y="6730"/>
                    <a:pt x="7009" y="6675"/>
                  </a:cubicBezTo>
                  <a:cubicBezTo>
                    <a:pt x="7077" y="6920"/>
                    <a:pt x="7185" y="7165"/>
                    <a:pt x="7306" y="7410"/>
                  </a:cubicBezTo>
                  <a:cubicBezTo>
                    <a:pt x="7946" y="8621"/>
                    <a:pt x="9050" y="9382"/>
                    <a:pt x="10163" y="9532"/>
                  </a:cubicBezTo>
                  <a:lnTo>
                    <a:pt x="10670" y="9069"/>
                  </a:lnTo>
                  <a:cubicBezTo>
                    <a:pt x="10653" y="9069"/>
                    <a:pt x="10653" y="9056"/>
                    <a:pt x="10640" y="9056"/>
                  </a:cubicBezTo>
                  <a:cubicBezTo>
                    <a:pt x="9634" y="8742"/>
                    <a:pt x="8886" y="7792"/>
                    <a:pt x="8886" y="6675"/>
                  </a:cubicBezTo>
                  <a:lnTo>
                    <a:pt x="8886" y="6567"/>
                  </a:lnTo>
                  <a:cubicBezTo>
                    <a:pt x="9325" y="6828"/>
                    <a:pt x="9839" y="6967"/>
                    <a:pt x="10372" y="6967"/>
                  </a:cubicBezTo>
                  <a:cubicBezTo>
                    <a:pt x="10780" y="6967"/>
                    <a:pt x="11200" y="6885"/>
                    <a:pt x="11607" y="6714"/>
                  </a:cubicBezTo>
                  <a:cubicBezTo>
                    <a:pt x="13119" y="6077"/>
                    <a:pt x="13854" y="4415"/>
                    <a:pt x="13253" y="3001"/>
                  </a:cubicBezTo>
                  <a:cubicBezTo>
                    <a:pt x="13158" y="2769"/>
                    <a:pt x="13021" y="2550"/>
                    <a:pt x="12874" y="2374"/>
                  </a:cubicBezTo>
                  <a:cubicBezTo>
                    <a:pt x="13184" y="2034"/>
                    <a:pt x="13403" y="1600"/>
                    <a:pt x="13485" y="1110"/>
                  </a:cubicBezTo>
                  <a:cubicBezTo>
                    <a:pt x="12501" y="376"/>
                    <a:pt x="11387" y="0"/>
                    <a:pt x="10365" y="0"/>
                  </a:cubicBezTo>
                  <a:close/>
                </a:path>
              </a:pathLst>
            </a:custGeom>
            <a:solidFill>
              <a:srgbClr val="0C343D"/>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96"/>
            <p:cNvSpPr/>
            <p:nvPr/>
          </p:nvSpPr>
          <p:spPr>
            <a:xfrm flipH="1">
              <a:off x="941406" y="1279848"/>
              <a:ext cx="1141235" cy="1161867"/>
            </a:xfrm>
            <a:custGeom>
              <a:rect b="b" l="l" r="r" t="t"/>
              <a:pathLst>
                <a:path extrusionOk="0" h="10418" w="10233">
                  <a:moveTo>
                    <a:pt x="3470" y="1"/>
                  </a:moveTo>
                  <a:cubicBezTo>
                    <a:pt x="2582" y="1"/>
                    <a:pt x="1787" y="232"/>
                    <a:pt x="1252" y="630"/>
                  </a:cubicBezTo>
                  <a:cubicBezTo>
                    <a:pt x="1239" y="630"/>
                    <a:pt x="625" y="1352"/>
                    <a:pt x="491" y="1829"/>
                  </a:cubicBezTo>
                  <a:cubicBezTo>
                    <a:pt x="1" y="3556"/>
                    <a:pt x="1196" y="5408"/>
                    <a:pt x="3172" y="5966"/>
                  </a:cubicBezTo>
                  <a:cubicBezTo>
                    <a:pt x="3554" y="6071"/>
                    <a:pt x="3936" y="6119"/>
                    <a:pt x="4307" y="6119"/>
                  </a:cubicBezTo>
                  <a:cubicBezTo>
                    <a:pt x="4517" y="6119"/>
                    <a:pt x="4724" y="6104"/>
                    <a:pt x="4926" y="6074"/>
                  </a:cubicBezTo>
                  <a:lnTo>
                    <a:pt x="4926" y="6074"/>
                  </a:lnTo>
                  <a:cubicBezTo>
                    <a:pt x="4818" y="6851"/>
                    <a:pt x="5007" y="7612"/>
                    <a:pt x="5510" y="8184"/>
                  </a:cubicBezTo>
                  <a:cubicBezTo>
                    <a:pt x="5824" y="8537"/>
                    <a:pt x="6219" y="8781"/>
                    <a:pt x="6640" y="8919"/>
                  </a:cubicBezTo>
                  <a:cubicBezTo>
                    <a:pt x="6533" y="9774"/>
                    <a:pt x="7130" y="10375"/>
                    <a:pt x="8015" y="10414"/>
                  </a:cubicBezTo>
                  <a:cubicBezTo>
                    <a:pt x="8056" y="10416"/>
                    <a:pt x="8096" y="10417"/>
                    <a:pt x="8135" y="10417"/>
                  </a:cubicBezTo>
                  <a:cubicBezTo>
                    <a:pt x="9572" y="10417"/>
                    <a:pt x="9920" y="9219"/>
                    <a:pt x="9962" y="9203"/>
                  </a:cubicBezTo>
                  <a:cubicBezTo>
                    <a:pt x="9932" y="8945"/>
                    <a:pt x="9867" y="8687"/>
                    <a:pt x="9756" y="8429"/>
                  </a:cubicBezTo>
                  <a:cubicBezTo>
                    <a:pt x="9661" y="8197"/>
                    <a:pt x="9524" y="7978"/>
                    <a:pt x="9377" y="7802"/>
                  </a:cubicBezTo>
                  <a:cubicBezTo>
                    <a:pt x="10043" y="7096"/>
                    <a:pt x="10233" y="5911"/>
                    <a:pt x="9769" y="4794"/>
                  </a:cubicBezTo>
                  <a:cubicBezTo>
                    <a:pt x="9348" y="3801"/>
                    <a:pt x="8492" y="3148"/>
                    <a:pt x="7620" y="3027"/>
                  </a:cubicBezTo>
                  <a:cubicBezTo>
                    <a:pt x="7796" y="1802"/>
                    <a:pt x="6451" y="509"/>
                    <a:pt x="4560" y="114"/>
                  </a:cubicBezTo>
                  <a:cubicBezTo>
                    <a:pt x="4189" y="37"/>
                    <a:pt x="3823" y="1"/>
                    <a:pt x="3470" y="1"/>
                  </a:cubicBezTo>
                  <a:close/>
                </a:path>
              </a:pathLst>
            </a:custGeom>
            <a:solidFill>
              <a:srgbClr val="009688"/>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96"/>
            <p:cNvSpPr/>
            <p:nvPr/>
          </p:nvSpPr>
          <p:spPr>
            <a:xfrm flipH="1">
              <a:off x="2228180" y="1736946"/>
              <a:ext cx="628443" cy="723351"/>
            </a:xfrm>
            <a:custGeom>
              <a:rect b="b" l="l" r="r" t="t"/>
              <a:pathLst>
                <a:path extrusionOk="0" h="6486" w="5635">
                  <a:moveTo>
                    <a:pt x="1797" y="1"/>
                  </a:moveTo>
                  <a:cubicBezTo>
                    <a:pt x="1686" y="1"/>
                    <a:pt x="1458" y="40"/>
                    <a:pt x="1458" y="56"/>
                  </a:cubicBezTo>
                  <a:cubicBezTo>
                    <a:pt x="736" y="245"/>
                    <a:pt x="164" y="843"/>
                    <a:pt x="53" y="1620"/>
                  </a:cubicBezTo>
                  <a:cubicBezTo>
                    <a:pt x="1" y="2136"/>
                    <a:pt x="151" y="2626"/>
                    <a:pt x="448" y="3008"/>
                  </a:cubicBezTo>
                  <a:cubicBezTo>
                    <a:pt x="259" y="3606"/>
                    <a:pt x="259" y="4246"/>
                    <a:pt x="517" y="4844"/>
                  </a:cubicBezTo>
                  <a:cubicBezTo>
                    <a:pt x="954" y="5880"/>
                    <a:pt x="1988" y="6485"/>
                    <a:pt x="3104" y="6485"/>
                  </a:cubicBezTo>
                  <a:cubicBezTo>
                    <a:pt x="3514" y="6485"/>
                    <a:pt x="3935" y="6404"/>
                    <a:pt x="4341" y="6232"/>
                  </a:cubicBezTo>
                  <a:cubicBezTo>
                    <a:pt x="4449" y="6179"/>
                    <a:pt x="4573" y="6124"/>
                    <a:pt x="4681" y="6055"/>
                  </a:cubicBezTo>
                  <a:cubicBezTo>
                    <a:pt x="4681" y="6055"/>
                    <a:pt x="4681" y="6056"/>
                    <a:pt x="4681" y="6056"/>
                  </a:cubicBezTo>
                  <a:cubicBezTo>
                    <a:pt x="4695" y="6056"/>
                    <a:pt x="5497" y="5311"/>
                    <a:pt x="5416" y="4178"/>
                  </a:cubicBezTo>
                  <a:cubicBezTo>
                    <a:pt x="5390" y="3730"/>
                    <a:pt x="5308" y="3292"/>
                    <a:pt x="5132" y="2914"/>
                  </a:cubicBezTo>
                  <a:cubicBezTo>
                    <a:pt x="5635" y="2368"/>
                    <a:pt x="5621" y="1496"/>
                    <a:pt x="5089" y="954"/>
                  </a:cubicBezTo>
                  <a:cubicBezTo>
                    <a:pt x="4799" y="656"/>
                    <a:pt x="4419" y="507"/>
                    <a:pt x="4039" y="507"/>
                  </a:cubicBezTo>
                  <a:cubicBezTo>
                    <a:pt x="3812" y="507"/>
                    <a:pt x="3584" y="560"/>
                    <a:pt x="3375" y="667"/>
                  </a:cubicBezTo>
                  <a:cubicBezTo>
                    <a:pt x="2966" y="259"/>
                    <a:pt x="2408" y="1"/>
                    <a:pt x="1797" y="1"/>
                  </a:cubicBezTo>
                  <a:close/>
                </a:path>
              </a:pathLst>
            </a:custGeom>
            <a:solidFill>
              <a:srgbClr val="9CE4D0"/>
            </a:solidFill>
            <a:ln cap="flat" cmpd="sng" w="38100">
              <a:solidFill>
                <a:srgbClr val="64DEA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8" name="Google Shape;798;p96"/>
          <p:cNvSpPr txBox="1"/>
          <p:nvPr/>
        </p:nvSpPr>
        <p:spPr>
          <a:xfrm>
            <a:off x="7715250" y="4581525"/>
            <a:ext cx="144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solidFill>
                  <a:srgbClr val="3D85C6"/>
                </a:solidFill>
                <a:latin typeface="Fira Sans"/>
                <a:ea typeface="Fira Sans"/>
                <a:cs typeface="Fira Sans"/>
                <a:sym typeface="Fira Sans"/>
              </a:rPr>
              <a:t>The Brain</a:t>
            </a:r>
            <a:endParaRPr sz="4340">
              <a:solidFill>
                <a:srgbClr val="3D85C6"/>
              </a:solidFill>
              <a:latin typeface="Fira Sans"/>
              <a:ea typeface="Fira Sans"/>
              <a:cs typeface="Fira Sans"/>
              <a:sym typeface="Fira Sans"/>
            </a:endParaRPr>
          </a:p>
        </p:txBody>
      </p:sp>
      <p:sp>
        <p:nvSpPr>
          <p:cNvPr id="241" name="Google Shape;241;p43"/>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t/>
            </a:r>
            <a:endParaRPr/>
          </a:p>
        </p:txBody>
      </p:sp>
      <p:pic>
        <p:nvPicPr>
          <p:cNvPr id="242" name="Google Shape;242;p43"/>
          <p:cNvPicPr preferRelativeResize="0"/>
          <p:nvPr/>
        </p:nvPicPr>
        <p:blipFill>
          <a:blip r:embed="rId3">
            <a:alphaModFix/>
          </a:blip>
          <a:stretch>
            <a:fillRect/>
          </a:stretch>
        </p:blipFill>
        <p:spPr>
          <a:xfrm>
            <a:off x="2825525" y="1684036"/>
            <a:ext cx="3069373" cy="2191724"/>
          </a:xfrm>
          <a:prstGeom prst="rect">
            <a:avLst/>
          </a:prstGeom>
          <a:noFill/>
          <a:ln>
            <a:noFill/>
          </a:ln>
        </p:spPr>
      </p:pic>
      <p:sp>
        <p:nvSpPr>
          <p:cNvPr id="243" name="Google Shape;243;p43"/>
          <p:cNvSpPr txBox="1"/>
          <p:nvPr/>
        </p:nvSpPr>
        <p:spPr>
          <a:xfrm>
            <a:off x="0" y="1836100"/>
            <a:ext cx="3000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highlight>
                  <a:schemeClr val="lt1"/>
                </a:highlight>
              </a:rPr>
              <a:t>ll</a:t>
            </a:r>
            <a:r>
              <a:rPr b="1" lang="en">
                <a:highlight>
                  <a:schemeClr val="lt1"/>
                </a:highlight>
              </a:rPr>
              <a:t>Prefrontal</a:t>
            </a:r>
            <a:r>
              <a:rPr b="1" lang="en">
                <a:solidFill>
                  <a:schemeClr val="lt1"/>
                </a:solidFill>
                <a:highlight>
                  <a:schemeClr val="lt1"/>
                </a:highlight>
              </a:rPr>
              <a:t>l</a:t>
            </a:r>
            <a:r>
              <a:rPr b="1" lang="en">
                <a:highlight>
                  <a:schemeClr val="lt1"/>
                </a:highlight>
              </a:rPr>
              <a:t>Cortex:</a:t>
            </a:r>
            <a:r>
              <a:rPr b="1" lang="en">
                <a:solidFill>
                  <a:schemeClr val="lt1"/>
                </a:solidFill>
                <a:highlight>
                  <a:schemeClr val="lt1"/>
                </a:highlight>
              </a:rPr>
              <a:t>ll</a:t>
            </a:r>
            <a:r>
              <a:rPr b="1" lang="en">
                <a:highlight>
                  <a:schemeClr val="lt1"/>
                </a:highlight>
              </a:rPr>
              <a:t>  </a:t>
            </a:r>
            <a:endParaRPr b="1">
              <a:highlight>
                <a:schemeClr val="lt1"/>
              </a:highlight>
            </a:endParaRPr>
          </a:p>
          <a:p>
            <a:pPr indent="0" lvl="0" marL="0" rtl="0" algn="ctr">
              <a:spcBef>
                <a:spcPts val="0"/>
              </a:spcBef>
              <a:spcAft>
                <a:spcPts val="0"/>
              </a:spcAft>
              <a:buNone/>
            </a:pPr>
            <a:r>
              <a:rPr b="1" lang="en">
                <a:solidFill>
                  <a:schemeClr val="lt1"/>
                </a:solidFill>
                <a:highlight>
                  <a:schemeClr val="lt1"/>
                </a:highlight>
              </a:rPr>
              <a:t>ll</a:t>
            </a:r>
            <a:r>
              <a:rPr lang="en">
                <a:highlight>
                  <a:schemeClr val="lt1"/>
                </a:highlight>
              </a:rPr>
              <a:t>Logic, Learning and</a:t>
            </a:r>
            <a:r>
              <a:rPr lang="en">
                <a:solidFill>
                  <a:schemeClr val="lt1"/>
                </a:solidFill>
                <a:highlight>
                  <a:schemeClr val="lt1"/>
                </a:highlight>
              </a:rPr>
              <a:t>ll</a:t>
            </a:r>
            <a:r>
              <a:rPr lang="en">
                <a:highlight>
                  <a:schemeClr val="lt1"/>
                </a:highlight>
              </a:rPr>
              <a:t> </a:t>
            </a:r>
            <a:endParaRPr>
              <a:highlight>
                <a:schemeClr val="lt1"/>
              </a:highlight>
            </a:endParaRPr>
          </a:p>
          <a:p>
            <a:pPr indent="0" lvl="0" marL="0" rtl="0" algn="ctr">
              <a:spcBef>
                <a:spcPts val="0"/>
              </a:spcBef>
              <a:spcAft>
                <a:spcPts val="0"/>
              </a:spcAft>
              <a:buNone/>
            </a:pPr>
            <a:r>
              <a:rPr lang="en">
                <a:solidFill>
                  <a:schemeClr val="lt1"/>
                </a:solidFill>
                <a:highlight>
                  <a:schemeClr val="lt1"/>
                </a:highlight>
              </a:rPr>
              <a:t>ll</a:t>
            </a:r>
            <a:r>
              <a:rPr lang="en">
                <a:highlight>
                  <a:schemeClr val="lt1"/>
                </a:highlight>
              </a:rPr>
              <a:t>Problem Solving</a:t>
            </a:r>
            <a:r>
              <a:rPr lang="en">
                <a:solidFill>
                  <a:schemeClr val="lt1"/>
                </a:solidFill>
                <a:highlight>
                  <a:schemeClr val="lt1"/>
                </a:highlight>
              </a:rPr>
              <a:t>l</a:t>
            </a:r>
            <a:r>
              <a:rPr b="1" lang="en">
                <a:solidFill>
                  <a:schemeClr val="lt1"/>
                </a:solidFill>
                <a:highlight>
                  <a:schemeClr val="lt1"/>
                </a:highlight>
              </a:rPr>
              <a:t>l</a:t>
            </a:r>
            <a:r>
              <a:rPr b="1" lang="en">
                <a:highlight>
                  <a:schemeClr val="lt1"/>
                </a:highlight>
              </a:rPr>
              <a:t>  </a:t>
            </a:r>
            <a:endParaRPr/>
          </a:p>
        </p:txBody>
      </p:sp>
      <p:sp>
        <p:nvSpPr>
          <p:cNvPr id="244" name="Google Shape;244;p43"/>
          <p:cNvSpPr/>
          <p:nvPr/>
        </p:nvSpPr>
        <p:spPr>
          <a:xfrm>
            <a:off x="2369300" y="2169550"/>
            <a:ext cx="677400" cy="308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43"/>
          <p:cNvSpPr txBox="1"/>
          <p:nvPr/>
        </p:nvSpPr>
        <p:spPr>
          <a:xfrm>
            <a:off x="5262575" y="3615975"/>
            <a:ext cx="29037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Brain</a:t>
            </a:r>
            <a:r>
              <a:rPr b="1" lang="en">
                <a:solidFill>
                  <a:schemeClr val="lt1"/>
                </a:solidFill>
                <a:highlight>
                  <a:schemeClr val="lt1"/>
                </a:highlight>
              </a:rPr>
              <a:t>l</a:t>
            </a:r>
            <a:r>
              <a:rPr b="1" lang="en">
                <a:highlight>
                  <a:schemeClr val="lt1"/>
                </a:highlight>
              </a:rPr>
              <a:t>Stem/Diencephalon:  </a:t>
            </a:r>
            <a:r>
              <a:rPr lang="en">
                <a:highlight>
                  <a:schemeClr val="lt1"/>
                </a:highlight>
              </a:rPr>
              <a:t>-Information from Sensors </a:t>
            </a:r>
            <a:endParaRPr>
              <a:highlight>
                <a:schemeClr val="lt1"/>
              </a:highlight>
            </a:endParaRPr>
          </a:p>
          <a:p>
            <a:pPr indent="0" lvl="0" marL="0" rtl="0" algn="l">
              <a:spcBef>
                <a:spcPts val="0"/>
              </a:spcBef>
              <a:spcAft>
                <a:spcPts val="0"/>
              </a:spcAft>
              <a:buNone/>
            </a:pPr>
            <a:r>
              <a:rPr lang="en">
                <a:highlight>
                  <a:schemeClr val="lt1"/>
                </a:highlight>
              </a:rPr>
              <a:t>-Regulate body systems (respiration, heart rate, digestion, reproductive systems) </a:t>
            </a:r>
            <a:endParaRPr>
              <a:highlight>
                <a:schemeClr val="lt1"/>
              </a:highlight>
            </a:endParaRPr>
          </a:p>
          <a:p>
            <a:pPr indent="0" lvl="0" marL="0" rtl="0" algn="l">
              <a:spcBef>
                <a:spcPts val="0"/>
              </a:spcBef>
              <a:spcAft>
                <a:spcPts val="0"/>
              </a:spcAft>
              <a:buNone/>
            </a:pPr>
            <a:r>
              <a:rPr lang="en">
                <a:highlight>
                  <a:schemeClr val="lt1"/>
                </a:highlight>
              </a:rPr>
              <a:t>-Activate 5 F’s</a:t>
            </a:r>
            <a:endParaRPr>
              <a:solidFill>
                <a:schemeClr val="lt1"/>
              </a:solidFill>
              <a:highlight>
                <a:schemeClr val="lt1"/>
              </a:highlight>
            </a:endParaRPr>
          </a:p>
        </p:txBody>
      </p:sp>
      <p:sp>
        <p:nvSpPr>
          <p:cNvPr id="246" name="Google Shape;246;p43"/>
          <p:cNvSpPr/>
          <p:nvPr/>
        </p:nvSpPr>
        <p:spPr>
          <a:xfrm rot="-1502276">
            <a:off x="4807943" y="3799862"/>
            <a:ext cx="246681" cy="615625"/>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43"/>
          <p:cNvSpPr txBox="1"/>
          <p:nvPr/>
        </p:nvSpPr>
        <p:spPr>
          <a:xfrm>
            <a:off x="8075875" y="4792375"/>
            <a:ext cx="109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248" name="Google Shape;248;p43"/>
          <p:cNvSpPr txBox="1"/>
          <p:nvPr/>
        </p:nvSpPr>
        <p:spPr>
          <a:xfrm>
            <a:off x="7762700" y="4754425"/>
            <a:ext cx="140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249" name="Google Shape;249;p43"/>
          <p:cNvSpPr txBox="1"/>
          <p:nvPr/>
        </p:nvSpPr>
        <p:spPr>
          <a:xfrm>
            <a:off x="394025" y="4302225"/>
            <a:ext cx="306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Van Der Kolk, 2005</a:t>
            </a:r>
            <a:endParaRPr/>
          </a:p>
        </p:txBody>
      </p:sp>
      <p:sp>
        <p:nvSpPr>
          <p:cNvPr id="250" name="Google Shape;250;p43"/>
          <p:cNvSpPr/>
          <p:nvPr/>
        </p:nvSpPr>
        <p:spPr>
          <a:xfrm>
            <a:off x="7419975" y="127624"/>
            <a:ext cx="1562092" cy="1207493"/>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9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lnSpcReduction="10000"/>
          </a:bodyPr>
          <a:lstStyle/>
          <a:p>
            <a:pPr indent="0" lvl="0" marL="0" rtl="0" algn="ctr">
              <a:lnSpc>
                <a:spcPct val="100000"/>
              </a:lnSpc>
              <a:spcBef>
                <a:spcPts val="0"/>
              </a:spcBef>
              <a:spcAft>
                <a:spcPts val="0"/>
              </a:spcAft>
              <a:buNone/>
            </a:pPr>
            <a:r>
              <a:t/>
            </a:r>
            <a:endParaRPr sz="3600">
              <a:solidFill>
                <a:srgbClr val="000000"/>
              </a:solidFill>
              <a:latin typeface="Candara"/>
              <a:ea typeface="Candara"/>
              <a:cs typeface="Candara"/>
              <a:sym typeface="Candara"/>
            </a:endParaRPr>
          </a:p>
          <a:p>
            <a:pPr indent="0" lvl="0" marL="0" rtl="0" algn="ctr">
              <a:lnSpc>
                <a:spcPct val="100000"/>
              </a:lnSpc>
              <a:spcBef>
                <a:spcPts val="0"/>
              </a:spcBef>
              <a:spcAft>
                <a:spcPts val="0"/>
              </a:spcAft>
              <a:buNone/>
            </a:pPr>
            <a:r>
              <a:rPr lang="en" sz="3600">
                <a:solidFill>
                  <a:srgbClr val="000000"/>
                </a:solidFill>
                <a:latin typeface="Candara"/>
                <a:ea typeface="Candara"/>
                <a:cs typeface="Candara"/>
                <a:sym typeface="Candara"/>
              </a:rPr>
              <a:t>“Take responsibility for the energy you bring into this space”.</a:t>
            </a:r>
            <a:endParaRPr sz="3600">
              <a:solidFill>
                <a:srgbClr val="000000"/>
              </a:solidFill>
              <a:latin typeface="Candara"/>
              <a:ea typeface="Candara"/>
              <a:cs typeface="Candara"/>
              <a:sym typeface="Candara"/>
            </a:endParaRPr>
          </a:p>
          <a:p>
            <a:pPr indent="0" lvl="0" marL="0" rtl="0" algn="l">
              <a:lnSpc>
                <a:spcPct val="100000"/>
              </a:lnSpc>
              <a:spcBef>
                <a:spcPts val="0"/>
              </a:spcBef>
              <a:spcAft>
                <a:spcPts val="0"/>
              </a:spcAft>
              <a:buNone/>
            </a:pPr>
            <a:r>
              <a:t/>
            </a:r>
            <a:endParaRPr sz="3600">
              <a:solidFill>
                <a:srgbClr val="000000"/>
              </a:solidFill>
              <a:latin typeface="Candara"/>
              <a:ea typeface="Candara"/>
              <a:cs typeface="Candara"/>
              <a:sym typeface="Candara"/>
            </a:endParaRPr>
          </a:p>
          <a:p>
            <a:pPr indent="0" lvl="0" marL="0" rtl="0" algn="l">
              <a:lnSpc>
                <a:spcPct val="100000"/>
              </a:lnSpc>
              <a:spcBef>
                <a:spcPts val="0"/>
              </a:spcBef>
              <a:spcAft>
                <a:spcPts val="0"/>
              </a:spcAft>
              <a:buNone/>
            </a:pPr>
            <a:r>
              <a:t/>
            </a:r>
            <a:endParaRPr sz="3600">
              <a:solidFill>
                <a:srgbClr val="000000"/>
              </a:solidFill>
              <a:latin typeface="Candara"/>
              <a:ea typeface="Candara"/>
              <a:cs typeface="Candara"/>
              <a:sym typeface="Candara"/>
            </a:endParaRPr>
          </a:p>
          <a:p>
            <a:pPr indent="0" lvl="0" marL="0" rtl="0" algn="r">
              <a:lnSpc>
                <a:spcPct val="100000"/>
              </a:lnSpc>
              <a:spcBef>
                <a:spcPts val="0"/>
              </a:spcBef>
              <a:spcAft>
                <a:spcPts val="0"/>
              </a:spcAft>
              <a:buNone/>
            </a:pPr>
            <a:r>
              <a:rPr lang="en" sz="3000">
                <a:solidFill>
                  <a:srgbClr val="000000"/>
                </a:solidFill>
                <a:latin typeface="Candara"/>
                <a:ea typeface="Candara"/>
                <a:cs typeface="Candara"/>
                <a:sym typeface="Candara"/>
              </a:rPr>
              <a:t>-Dr. Jill Bolte Taylor</a:t>
            </a:r>
            <a:endParaRPr/>
          </a:p>
        </p:txBody>
      </p:sp>
      <p:sp>
        <p:nvSpPr>
          <p:cNvPr id="804" name="Google Shape;804;p97"/>
          <p:cNvSpPr txBox="1"/>
          <p:nvPr/>
        </p:nvSpPr>
        <p:spPr>
          <a:xfrm>
            <a:off x="7686775" y="4725950"/>
            <a:ext cx="1660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98"/>
          <p:cNvSpPr txBox="1"/>
          <p:nvPr>
            <p:ph type="title"/>
          </p:nvPr>
        </p:nvSpPr>
        <p:spPr>
          <a:xfrm>
            <a:off x="311700" y="736700"/>
            <a:ext cx="8520600" cy="2256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solidFill>
                  <a:srgbClr val="6FA8DC"/>
                </a:solidFill>
              </a:rPr>
              <a:t>You cannot save someone from drowning if you don’t know how to swim</a:t>
            </a:r>
            <a:endParaRPr>
              <a:solidFill>
                <a:srgbClr val="6FA8DC"/>
              </a:solidFill>
            </a:endParaRPr>
          </a:p>
          <a:p>
            <a:pPr indent="0" lvl="0" marL="0" rtl="0" algn="ctr">
              <a:spcBef>
                <a:spcPts val="0"/>
              </a:spcBef>
              <a:spcAft>
                <a:spcPts val="0"/>
              </a:spcAft>
              <a:buNone/>
            </a:pPr>
            <a:r>
              <a:t/>
            </a:r>
            <a:endParaRPr/>
          </a:p>
        </p:txBody>
      </p:sp>
      <p:pic>
        <p:nvPicPr>
          <p:cNvPr descr="File:Britannica Drowning and" id="810" name="Google Shape;810;p98"/>
          <p:cNvPicPr preferRelativeResize="0"/>
          <p:nvPr/>
        </p:nvPicPr>
        <p:blipFill>
          <a:blip r:embed="rId3">
            <a:alphaModFix/>
          </a:blip>
          <a:stretch>
            <a:fillRect/>
          </a:stretch>
        </p:blipFill>
        <p:spPr>
          <a:xfrm>
            <a:off x="3067050" y="2277077"/>
            <a:ext cx="3009900" cy="2625325"/>
          </a:xfrm>
          <a:prstGeom prst="rect">
            <a:avLst/>
          </a:prstGeom>
          <a:noFill/>
          <a:ln>
            <a:noFill/>
          </a:ln>
        </p:spPr>
      </p:pic>
      <p:sp>
        <p:nvSpPr>
          <p:cNvPr id="811" name="Google Shape;811;p98"/>
          <p:cNvSpPr txBox="1"/>
          <p:nvPr/>
        </p:nvSpPr>
        <p:spPr>
          <a:xfrm>
            <a:off x="7933525" y="4763900"/>
            <a:ext cx="12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812" name="Google Shape;812;p98"/>
          <p:cNvSpPr txBox="1"/>
          <p:nvPr/>
        </p:nvSpPr>
        <p:spPr>
          <a:xfrm>
            <a:off x="7421050" y="4763900"/>
            <a:ext cx="2106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813" name="Google Shape;813;p98"/>
          <p:cNvSpPr txBox="1"/>
          <p:nvPr/>
        </p:nvSpPr>
        <p:spPr>
          <a:xfrm>
            <a:off x="417575" y="3105125"/>
            <a:ext cx="2055900" cy="1431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700">
                <a:solidFill>
                  <a:schemeClr val="lt1"/>
                </a:solidFill>
                <a:latin typeface="Open Sans"/>
                <a:ea typeface="Open Sans"/>
                <a:cs typeface="Open Sans"/>
                <a:sym typeface="Open Sans"/>
              </a:rPr>
              <a:t>Regulate yourself first</a:t>
            </a:r>
            <a:endParaRPr sz="27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9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solidFill>
                  <a:srgbClr val="6FA8DC"/>
                </a:solidFill>
              </a:rPr>
              <a:t>What is co-regulation?</a:t>
            </a:r>
            <a:endParaRPr sz="4340">
              <a:solidFill>
                <a:srgbClr val="6FA8DC"/>
              </a:solidFill>
            </a:endParaRPr>
          </a:p>
        </p:txBody>
      </p:sp>
      <p:sp>
        <p:nvSpPr>
          <p:cNvPr id="819" name="Google Shape;819;p99"/>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i="1" lang="en"/>
              <a:t>Involves the ability to </a:t>
            </a:r>
            <a:r>
              <a:rPr b="1" i="1" lang="en"/>
              <a:t>utilize relationships to either stimulate or calm</a:t>
            </a:r>
            <a:r>
              <a:rPr i="1" lang="en"/>
              <a:t>, keeping oneself inside the window of tolerance. </a:t>
            </a:r>
            <a:r>
              <a:rPr lang="en"/>
              <a:t>(Koomar, 2009)</a:t>
            </a:r>
            <a:endParaRPr/>
          </a:p>
          <a:p>
            <a:pPr indent="0" lvl="0" marL="0" rtl="0" algn="l">
              <a:spcBef>
                <a:spcPts val="1200"/>
              </a:spcBef>
              <a:spcAft>
                <a:spcPts val="1200"/>
              </a:spcAft>
              <a:buClr>
                <a:schemeClr val="dk1"/>
              </a:buClr>
              <a:buSzPts val="1100"/>
              <a:buFont typeface="Arial"/>
              <a:buNone/>
            </a:pPr>
            <a:r>
              <a:rPr lang="en"/>
              <a:t>Requires one to model and influence arousal levels and emotional responses that are adaptive to the environment and specific demands.</a:t>
            </a:r>
            <a:endParaRPr/>
          </a:p>
        </p:txBody>
      </p:sp>
      <p:sp>
        <p:nvSpPr>
          <p:cNvPr id="820" name="Google Shape;820;p99"/>
          <p:cNvSpPr txBox="1"/>
          <p:nvPr/>
        </p:nvSpPr>
        <p:spPr>
          <a:xfrm>
            <a:off x="7677275" y="4682925"/>
            <a:ext cx="1708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pic>
        <p:nvPicPr>
          <p:cNvPr id="821" name="Google Shape;821;p99"/>
          <p:cNvPicPr preferRelativeResize="0"/>
          <p:nvPr/>
        </p:nvPicPr>
        <p:blipFill>
          <a:blip r:embed="rId3">
            <a:alphaModFix/>
          </a:blip>
          <a:stretch>
            <a:fillRect/>
          </a:stretch>
        </p:blipFill>
        <p:spPr>
          <a:xfrm>
            <a:off x="2346794" y="2751057"/>
            <a:ext cx="3805226" cy="2143118"/>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0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solidFill>
                  <a:srgbClr val="6FA8DC"/>
                </a:solidFill>
              </a:rPr>
              <a:t>Therapeutic Use of Self</a:t>
            </a:r>
            <a:endParaRPr sz="4340">
              <a:solidFill>
                <a:srgbClr val="6FA8DC"/>
              </a:solidFill>
            </a:endParaRPr>
          </a:p>
        </p:txBody>
      </p:sp>
      <p:sp>
        <p:nvSpPr>
          <p:cNvPr id="827" name="Google Shape;827;p100"/>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lang="en"/>
              <a:t>“involves a planned interaction with another person in order to alleviate fear or anxiety, provide reassurance, obtain necessary information, provide information, give advice, and assist the other individual to gain more appreciation of, more expression of, and more functional use of his or her latent inner resources” (Mosey, 1986, p.199).</a:t>
            </a:r>
            <a:endParaRPr/>
          </a:p>
          <a:p>
            <a:pPr indent="0" lvl="0" marL="0" rtl="0" algn="l">
              <a:spcBef>
                <a:spcPts val="1200"/>
              </a:spcBef>
              <a:spcAft>
                <a:spcPts val="1200"/>
              </a:spcAft>
              <a:buNone/>
            </a:pPr>
            <a:r>
              <a:t/>
            </a:r>
            <a:endParaRPr/>
          </a:p>
        </p:txBody>
      </p:sp>
      <p:sp>
        <p:nvSpPr>
          <p:cNvPr id="828" name="Google Shape;828;p100"/>
          <p:cNvSpPr txBox="1"/>
          <p:nvPr/>
        </p:nvSpPr>
        <p:spPr>
          <a:xfrm>
            <a:off x="7506475" y="4682925"/>
            <a:ext cx="1945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pic>
        <p:nvPicPr>
          <p:cNvPr id="829" name="Google Shape;829;p100"/>
          <p:cNvPicPr preferRelativeResize="0"/>
          <p:nvPr/>
        </p:nvPicPr>
        <p:blipFill>
          <a:blip r:embed="rId3">
            <a:alphaModFix/>
          </a:blip>
          <a:stretch>
            <a:fillRect/>
          </a:stretch>
        </p:blipFill>
        <p:spPr>
          <a:xfrm>
            <a:off x="3174587" y="3035550"/>
            <a:ext cx="2539974" cy="1693325"/>
          </a:xfrm>
          <a:prstGeom prst="rect">
            <a:avLst/>
          </a:prstGeom>
          <a:noFill/>
          <a:ln>
            <a:noFill/>
          </a:ln>
        </p:spPr>
      </p:pic>
      <p:sp>
        <p:nvSpPr>
          <p:cNvPr id="830" name="Google Shape;830;p100"/>
          <p:cNvSpPr txBox="1"/>
          <p:nvPr/>
        </p:nvSpPr>
        <p:spPr>
          <a:xfrm>
            <a:off x="3174588" y="4728875"/>
            <a:ext cx="30000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dk1"/>
                </a:solidFill>
                <a:highlight>
                  <a:srgbClr val="FFFFFF"/>
                </a:highlight>
              </a:rPr>
              <a:t>PHOTO: EMMA DARVICK</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p10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solidFill>
                  <a:srgbClr val="6FA8DC"/>
                </a:solidFill>
              </a:rPr>
              <a:t>Regulation and the Brain</a:t>
            </a:r>
            <a:endParaRPr sz="4340">
              <a:solidFill>
                <a:srgbClr val="6FA8DC"/>
              </a:solidFill>
            </a:endParaRPr>
          </a:p>
        </p:txBody>
      </p:sp>
      <p:sp>
        <p:nvSpPr>
          <p:cNvPr id="836" name="Google Shape;836;p101"/>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t/>
            </a:r>
            <a:endParaRPr/>
          </a:p>
        </p:txBody>
      </p:sp>
      <p:pic>
        <p:nvPicPr>
          <p:cNvPr id="837" name="Google Shape;837;p101"/>
          <p:cNvPicPr preferRelativeResize="0"/>
          <p:nvPr/>
        </p:nvPicPr>
        <p:blipFill>
          <a:blip r:embed="rId3">
            <a:alphaModFix/>
          </a:blip>
          <a:stretch>
            <a:fillRect/>
          </a:stretch>
        </p:blipFill>
        <p:spPr>
          <a:xfrm>
            <a:off x="2825525" y="1684036"/>
            <a:ext cx="3069373" cy="2191724"/>
          </a:xfrm>
          <a:prstGeom prst="rect">
            <a:avLst/>
          </a:prstGeom>
          <a:noFill/>
          <a:ln>
            <a:noFill/>
          </a:ln>
        </p:spPr>
      </p:pic>
      <p:sp>
        <p:nvSpPr>
          <p:cNvPr id="838" name="Google Shape;838;p101"/>
          <p:cNvSpPr txBox="1"/>
          <p:nvPr/>
        </p:nvSpPr>
        <p:spPr>
          <a:xfrm>
            <a:off x="131875" y="1836100"/>
            <a:ext cx="30000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highlight>
                  <a:schemeClr val="lt1"/>
                </a:highlight>
              </a:rPr>
              <a:t>ll</a:t>
            </a:r>
            <a:r>
              <a:rPr b="1" lang="en">
                <a:highlight>
                  <a:schemeClr val="lt1"/>
                </a:highlight>
              </a:rPr>
              <a:t>Prefrontal</a:t>
            </a:r>
            <a:r>
              <a:rPr b="1" lang="en">
                <a:solidFill>
                  <a:schemeClr val="lt1"/>
                </a:solidFill>
                <a:highlight>
                  <a:schemeClr val="lt1"/>
                </a:highlight>
              </a:rPr>
              <a:t>l</a:t>
            </a:r>
            <a:r>
              <a:rPr b="1" lang="en">
                <a:highlight>
                  <a:schemeClr val="lt1"/>
                </a:highlight>
              </a:rPr>
              <a:t>Cortex:</a:t>
            </a:r>
            <a:r>
              <a:rPr b="1" lang="en">
                <a:solidFill>
                  <a:schemeClr val="lt1"/>
                </a:solidFill>
                <a:highlight>
                  <a:schemeClr val="lt1"/>
                </a:highlight>
              </a:rPr>
              <a:t>ll</a:t>
            </a:r>
            <a:r>
              <a:rPr b="1" lang="en">
                <a:highlight>
                  <a:schemeClr val="lt1"/>
                </a:highlight>
              </a:rPr>
              <a:t>  </a:t>
            </a:r>
            <a:endParaRPr b="1">
              <a:highlight>
                <a:schemeClr val="lt1"/>
              </a:highlight>
            </a:endParaRPr>
          </a:p>
          <a:p>
            <a:pPr indent="0" lvl="0" marL="0" rtl="0" algn="ctr">
              <a:spcBef>
                <a:spcPts val="0"/>
              </a:spcBef>
              <a:spcAft>
                <a:spcPts val="0"/>
              </a:spcAft>
              <a:buNone/>
            </a:pPr>
            <a:r>
              <a:rPr b="1" lang="en">
                <a:solidFill>
                  <a:schemeClr val="lt1"/>
                </a:solidFill>
                <a:highlight>
                  <a:schemeClr val="lt1"/>
                </a:highlight>
              </a:rPr>
              <a:t>ll</a:t>
            </a:r>
            <a:r>
              <a:rPr b="1" lang="en">
                <a:highlight>
                  <a:schemeClr val="lt1"/>
                </a:highlight>
              </a:rPr>
              <a:t>Logic and</a:t>
            </a:r>
            <a:r>
              <a:rPr b="1" lang="en">
                <a:solidFill>
                  <a:schemeClr val="lt1"/>
                </a:solidFill>
                <a:highlight>
                  <a:schemeClr val="lt1"/>
                </a:highlight>
              </a:rPr>
              <a:t>ll</a:t>
            </a:r>
            <a:r>
              <a:rPr b="1" lang="en">
                <a:highlight>
                  <a:schemeClr val="lt1"/>
                </a:highlight>
              </a:rPr>
              <a:t> </a:t>
            </a:r>
            <a:endParaRPr b="1">
              <a:highlight>
                <a:schemeClr val="lt1"/>
              </a:highlight>
            </a:endParaRPr>
          </a:p>
          <a:p>
            <a:pPr indent="0" lvl="0" marL="0" rtl="0" algn="ctr">
              <a:spcBef>
                <a:spcPts val="0"/>
              </a:spcBef>
              <a:spcAft>
                <a:spcPts val="0"/>
              </a:spcAft>
              <a:buNone/>
            </a:pPr>
            <a:r>
              <a:rPr b="1" lang="en">
                <a:solidFill>
                  <a:schemeClr val="lt1"/>
                </a:solidFill>
                <a:highlight>
                  <a:schemeClr val="lt1"/>
                </a:highlight>
              </a:rPr>
              <a:t>ll</a:t>
            </a:r>
            <a:r>
              <a:rPr b="1" lang="en">
                <a:highlight>
                  <a:schemeClr val="lt1"/>
                </a:highlight>
              </a:rPr>
              <a:t>Problem Solving</a:t>
            </a:r>
            <a:r>
              <a:rPr b="1" lang="en">
                <a:solidFill>
                  <a:schemeClr val="lt1"/>
                </a:solidFill>
                <a:highlight>
                  <a:schemeClr val="lt1"/>
                </a:highlight>
              </a:rPr>
              <a:t>ll</a:t>
            </a:r>
            <a:r>
              <a:rPr b="1" lang="en">
                <a:highlight>
                  <a:schemeClr val="lt1"/>
                </a:highlight>
              </a:rPr>
              <a:t>  </a:t>
            </a:r>
            <a:endParaRPr/>
          </a:p>
        </p:txBody>
      </p:sp>
      <p:sp>
        <p:nvSpPr>
          <p:cNvPr id="839" name="Google Shape;839;p101"/>
          <p:cNvSpPr/>
          <p:nvPr/>
        </p:nvSpPr>
        <p:spPr>
          <a:xfrm>
            <a:off x="2369300" y="2169550"/>
            <a:ext cx="677400" cy="3081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01"/>
          <p:cNvSpPr txBox="1"/>
          <p:nvPr/>
        </p:nvSpPr>
        <p:spPr>
          <a:xfrm>
            <a:off x="4955350" y="3767900"/>
            <a:ext cx="2678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highlight>
                  <a:schemeClr val="lt1"/>
                </a:highlight>
              </a:rPr>
              <a:t>  Brain</a:t>
            </a:r>
            <a:r>
              <a:rPr b="1" lang="en">
                <a:solidFill>
                  <a:schemeClr val="lt1"/>
                </a:solidFill>
                <a:highlight>
                  <a:schemeClr val="lt1"/>
                </a:highlight>
              </a:rPr>
              <a:t>l</a:t>
            </a:r>
            <a:r>
              <a:rPr b="1" lang="en">
                <a:highlight>
                  <a:schemeClr val="lt1"/>
                </a:highlight>
              </a:rPr>
              <a:t>Stem/Diencephalon: </a:t>
            </a:r>
            <a:r>
              <a:rPr b="1" lang="en">
                <a:solidFill>
                  <a:schemeClr val="lt1"/>
                </a:solidFill>
                <a:highlight>
                  <a:schemeClr val="lt1"/>
                </a:highlight>
              </a:rPr>
              <a:t>l</a:t>
            </a:r>
            <a:endParaRPr b="1">
              <a:solidFill>
                <a:schemeClr val="lt1"/>
              </a:solidFill>
              <a:highlight>
                <a:schemeClr val="lt1"/>
              </a:highlight>
            </a:endParaRPr>
          </a:p>
        </p:txBody>
      </p:sp>
      <p:sp>
        <p:nvSpPr>
          <p:cNvPr id="841" name="Google Shape;841;p101"/>
          <p:cNvSpPr/>
          <p:nvPr/>
        </p:nvSpPr>
        <p:spPr>
          <a:xfrm>
            <a:off x="4708750" y="3875750"/>
            <a:ext cx="246600" cy="6156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01"/>
          <p:cNvSpPr txBox="1"/>
          <p:nvPr/>
        </p:nvSpPr>
        <p:spPr>
          <a:xfrm>
            <a:off x="8075875" y="4792375"/>
            <a:ext cx="1091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Open Sans"/>
              <a:ea typeface="Open Sans"/>
              <a:cs typeface="Open Sans"/>
              <a:sym typeface="Open Sans"/>
            </a:endParaRPr>
          </a:p>
        </p:txBody>
      </p:sp>
      <p:sp>
        <p:nvSpPr>
          <p:cNvPr id="843" name="Google Shape;843;p101"/>
          <p:cNvSpPr txBox="1"/>
          <p:nvPr/>
        </p:nvSpPr>
        <p:spPr>
          <a:xfrm>
            <a:off x="7762700" y="4754425"/>
            <a:ext cx="140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844" name="Google Shape;844;p101"/>
          <p:cNvSpPr txBox="1"/>
          <p:nvPr/>
        </p:nvSpPr>
        <p:spPr>
          <a:xfrm>
            <a:off x="394025" y="4302225"/>
            <a:ext cx="6133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solidFill>
                  <a:schemeClr val="dk1"/>
                </a:solidFill>
              </a:rPr>
              <a:t>Van Der Kolk, 2005</a:t>
            </a:r>
            <a:endParaRPr/>
          </a:p>
        </p:txBody>
      </p:sp>
      <p:sp>
        <p:nvSpPr>
          <p:cNvPr id="845" name="Google Shape;845;p101"/>
          <p:cNvSpPr/>
          <p:nvPr/>
        </p:nvSpPr>
        <p:spPr>
          <a:xfrm rot="-8099644">
            <a:off x="3463819" y="2041946"/>
            <a:ext cx="2050256" cy="1148907"/>
          </a:xfrm>
          <a:prstGeom prst="curvedUpArrow">
            <a:avLst>
              <a:gd fmla="val 25000" name="adj1"/>
              <a:gd fmla="val 50000" name="adj2"/>
              <a:gd fmla="val 25000" name="adj3"/>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chemeClr val="lt1"/>
              </a:high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9" name="Shape 849"/>
        <p:cNvGrpSpPr/>
        <p:nvPr/>
      </p:nvGrpSpPr>
      <p:grpSpPr>
        <a:xfrm>
          <a:off x="0" y="0"/>
          <a:ext cx="0" cy="0"/>
          <a:chOff x="0" y="0"/>
          <a:chExt cx="0" cy="0"/>
        </a:xfrm>
      </p:grpSpPr>
      <p:sp>
        <p:nvSpPr>
          <p:cNvPr id="850" name="Google Shape;850;p102"/>
          <p:cNvSpPr txBox="1"/>
          <p:nvPr>
            <p:ph type="title"/>
          </p:nvPr>
        </p:nvSpPr>
        <p:spPr>
          <a:xfrm>
            <a:off x="311700" y="296375"/>
            <a:ext cx="8520600" cy="7074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6FA8DC"/>
                </a:solidFill>
              </a:rPr>
              <a:t>Dr. Bruce Perry’s 3 R’s</a:t>
            </a:r>
            <a:endParaRPr>
              <a:solidFill>
                <a:srgbClr val="6FA8DC"/>
              </a:solidFill>
            </a:endParaRPr>
          </a:p>
        </p:txBody>
      </p:sp>
      <p:sp>
        <p:nvSpPr>
          <p:cNvPr id="851" name="Google Shape;851;p102"/>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52" name="Google Shape;852;p102"/>
          <p:cNvPicPr preferRelativeResize="0"/>
          <p:nvPr/>
        </p:nvPicPr>
        <p:blipFill rotWithShape="1">
          <a:blip r:embed="rId3">
            <a:alphaModFix/>
          </a:blip>
          <a:srcRect b="11178" l="0" r="0" t="24616"/>
          <a:stretch/>
        </p:blipFill>
        <p:spPr>
          <a:xfrm>
            <a:off x="2029812" y="1003775"/>
            <a:ext cx="4466088" cy="3508199"/>
          </a:xfrm>
          <a:prstGeom prst="rect">
            <a:avLst/>
          </a:prstGeom>
          <a:noFill/>
          <a:ln>
            <a:noFill/>
          </a:ln>
        </p:spPr>
      </p:pic>
      <p:sp>
        <p:nvSpPr>
          <p:cNvPr id="853" name="Google Shape;853;p102"/>
          <p:cNvSpPr txBox="1"/>
          <p:nvPr/>
        </p:nvSpPr>
        <p:spPr>
          <a:xfrm>
            <a:off x="6757125" y="3933250"/>
            <a:ext cx="1847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Use Body Tools and Co-Regulation</a:t>
            </a:r>
            <a:endParaRPr/>
          </a:p>
        </p:txBody>
      </p:sp>
      <p:sp>
        <p:nvSpPr>
          <p:cNvPr id="854" name="Google Shape;854;p102"/>
          <p:cNvSpPr txBox="1"/>
          <p:nvPr/>
        </p:nvSpPr>
        <p:spPr>
          <a:xfrm>
            <a:off x="6757125" y="2907925"/>
            <a:ext cx="169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Validate emotions</a:t>
            </a:r>
            <a:endParaRPr/>
          </a:p>
        </p:txBody>
      </p:sp>
      <p:sp>
        <p:nvSpPr>
          <p:cNvPr id="855" name="Google Shape;855;p102"/>
          <p:cNvSpPr txBox="1"/>
          <p:nvPr/>
        </p:nvSpPr>
        <p:spPr>
          <a:xfrm>
            <a:off x="6757125" y="1755750"/>
            <a:ext cx="184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Talk about it</a:t>
            </a:r>
            <a:endParaRPr/>
          </a:p>
        </p:txBody>
      </p:sp>
      <p:sp>
        <p:nvSpPr>
          <p:cNvPr id="856" name="Google Shape;856;p102"/>
          <p:cNvSpPr txBox="1"/>
          <p:nvPr/>
        </p:nvSpPr>
        <p:spPr>
          <a:xfrm>
            <a:off x="7475650" y="4163775"/>
            <a:ext cx="169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57" name="Google Shape;857;p102"/>
          <p:cNvSpPr txBox="1"/>
          <p:nvPr/>
        </p:nvSpPr>
        <p:spPr>
          <a:xfrm>
            <a:off x="4420425" y="4163775"/>
            <a:ext cx="2943300" cy="292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700">
                <a:latin typeface="Open Sans"/>
                <a:ea typeface="Open Sans"/>
                <a:cs typeface="Open Sans"/>
                <a:sym typeface="Open Sans"/>
              </a:rPr>
              <a:t>www.beaconhouse.org.uk</a:t>
            </a:r>
            <a:endParaRPr sz="700">
              <a:latin typeface="Open Sans"/>
              <a:ea typeface="Open Sans"/>
              <a:cs typeface="Open Sans"/>
              <a:sym typeface="Open Sans"/>
            </a:endParaRPr>
          </a:p>
        </p:txBody>
      </p:sp>
      <p:sp>
        <p:nvSpPr>
          <p:cNvPr id="858" name="Google Shape;858;p102"/>
          <p:cNvSpPr txBox="1"/>
          <p:nvPr/>
        </p:nvSpPr>
        <p:spPr>
          <a:xfrm>
            <a:off x="7783700" y="4635025"/>
            <a:ext cx="1427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2" name="Shape 862"/>
        <p:cNvGrpSpPr/>
        <p:nvPr/>
      </p:nvGrpSpPr>
      <p:grpSpPr>
        <a:xfrm>
          <a:off x="0" y="0"/>
          <a:ext cx="0" cy="0"/>
          <a:chOff x="0" y="0"/>
          <a:chExt cx="0" cy="0"/>
        </a:xfrm>
      </p:grpSpPr>
      <p:sp>
        <p:nvSpPr>
          <p:cNvPr id="863" name="Google Shape;863;p103"/>
          <p:cNvSpPr txBox="1"/>
          <p:nvPr>
            <p:ph type="title"/>
          </p:nvPr>
        </p:nvSpPr>
        <p:spPr>
          <a:xfrm>
            <a:off x="311700" y="445025"/>
            <a:ext cx="8520600" cy="707400"/>
          </a:xfrm>
          <a:prstGeom prst="rect">
            <a:avLst/>
          </a:prstGeom>
        </p:spPr>
        <p:txBody>
          <a:bodyPr anchorCtr="0" anchor="t" bIns="91425" lIns="91425" spcFirstLastPara="1" rIns="91425" wrap="square" tIns="91425">
            <a:normAutofit fontScale="90000"/>
          </a:bodyPr>
          <a:lstStyle/>
          <a:p>
            <a:pPr indent="457200" lvl="0" marL="1371600" rtl="0" algn="l">
              <a:spcBef>
                <a:spcPts val="0"/>
              </a:spcBef>
              <a:spcAft>
                <a:spcPts val="0"/>
              </a:spcAft>
              <a:buNone/>
            </a:pPr>
            <a:r>
              <a:rPr lang="en">
                <a:solidFill>
                  <a:srgbClr val="6FA8DC"/>
                </a:solidFill>
              </a:rPr>
              <a:t>The Goldfish With the Shark Fin</a:t>
            </a:r>
            <a:endParaRPr>
              <a:solidFill>
                <a:srgbClr val="6FA8DC"/>
              </a:solidFill>
            </a:endParaRPr>
          </a:p>
        </p:txBody>
      </p:sp>
      <p:sp>
        <p:nvSpPr>
          <p:cNvPr id="864" name="Google Shape;864;p103"/>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65" name="Google Shape;865;p103"/>
          <p:cNvPicPr preferRelativeResize="0"/>
          <p:nvPr/>
        </p:nvPicPr>
        <p:blipFill>
          <a:blip r:embed="rId3">
            <a:alphaModFix/>
          </a:blip>
          <a:stretch>
            <a:fillRect/>
          </a:stretch>
        </p:blipFill>
        <p:spPr>
          <a:xfrm>
            <a:off x="1000125" y="1278825"/>
            <a:ext cx="7143750" cy="3302700"/>
          </a:xfrm>
          <a:prstGeom prst="rect">
            <a:avLst/>
          </a:prstGeom>
          <a:noFill/>
          <a:ln>
            <a:noFill/>
          </a:ln>
        </p:spPr>
      </p:pic>
      <p:sp>
        <p:nvSpPr>
          <p:cNvPr id="866" name="Google Shape;866;p103"/>
          <p:cNvSpPr txBox="1"/>
          <p:nvPr/>
        </p:nvSpPr>
        <p:spPr>
          <a:xfrm>
            <a:off x="6488025" y="4707925"/>
            <a:ext cx="3549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A1A1A"/>
                </a:solidFill>
                <a:latin typeface="Open Sans"/>
                <a:ea typeface="Open Sans"/>
                <a:cs typeface="Open Sans"/>
                <a:sym typeface="Open Sans"/>
              </a:rPr>
              <a:t>Institute of Child Psychology</a:t>
            </a:r>
            <a:endParaRPr sz="1200">
              <a:solidFill>
                <a:srgbClr val="1A1A1A"/>
              </a:solidFill>
              <a:latin typeface="Open Sans"/>
              <a:ea typeface="Open Sans"/>
              <a:cs typeface="Open Sans"/>
              <a:sym typeface="Open Sans"/>
            </a:endParaRPr>
          </a:p>
        </p:txBody>
      </p:sp>
      <p:sp>
        <p:nvSpPr>
          <p:cNvPr id="867" name="Google Shape;867;p103"/>
          <p:cNvSpPr txBox="1"/>
          <p:nvPr/>
        </p:nvSpPr>
        <p:spPr>
          <a:xfrm>
            <a:off x="1046300" y="4207225"/>
            <a:ext cx="67275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50">
                <a:solidFill>
                  <a:schemeClr val="lt1"/>
                </a:solidFill>
              </a:rPr>
              <a:t>“May we all spend the day looking for the goldfish, instead of punishing the shark.” -Stacey Gagnon.</a:t>
            </a:r>
            <a:endParaRPr sz="1800">
              <a:solidFill>
                <a:schemeClr val="lt1"/>
              </a:solidFill>
              <a:latin typeface="Open Sans"/>
              <a:ea typeface="Open Sans"/>
              <a:cs typeface="Open Sans"/>
              <a:sym typeface="Open Sans"/>
            </a:endParaRPr>
          </a:p>
        </p:txBody>
      </p:sp>
      <p:sp>
        <p:nvSpPr>
          <p:cNvPr id="868" name="Google Shape;868;p103"/>
          <p:cNvSpPr txBox="1"/>
          <p:nvPr/>
        </p:nvSpPr>
        <p:spPr>
          <a:xfrm>
            <a:off x="1023150" y="2874825"/>
            <a:ext cx="7097700" cy="1706700"/>
          </a:xfrm>
          <a:prstGeom prst="rect">
            <a:avLst/>
          </a:prstGeom>
          <a:solidFill>
            <a:srgbClr val="073763"/>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0"/>
                                          </p:stCondLst>
                                        </p:cTn>
                                        <p:tgtEl>
                                          <p:spTgt spid="86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10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3040">
                <a:solidFill>
                  <a:srgbClr val="6FA8DC"/>
                </a:solidFill>
              </a:rPr>
              <a:t>Dr. Bruce Perry’s Neurosequential Model in Education (NME)</a:t>
            </a:r>
            <a:endParaRPr sz="3040">
              <a:solidFill>
                <a:srgbClr val="6FA8DC"/>
              </a:solidFill>
            </a:endParaRPr>
          </a:p>
        </p:txBody>
      </p:sp>
      <p:sp>
        <p:nvSpPr>
          <p:cNvPr id="874" name="Google Shape;874;p104"/>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900">
              <a:solidFill>
                <a:srgbClr val="000000"/>
              </a:solidFill>
              <a:latin typeface="Fira Sans"/>
              <a:ea typeface="Fira Sans"/>
              <a:cs typeface="Fira Sans"/>
              <a:sym typeface="Fira Sans"/>
            </a:endParaRPr>
          </a:p>
          <a:p>
            <a:pPr indent="0" lvl="0" marL="0" rtl="0" algn="l">
              <a:spcBef>
                <a:spcPts val="1200"/>
              </a:spcBef>
              <a:spcAft>
                <a:spcPts val="0"/>
              </a:spcAft>
              <a:buNone/>
            </a:pPr>
            <a:r>
              <a:rPr lang="en" sz="1900">
                <a:solidFill>
                  <a:srgbClr val="000000"/>
                </a:solidFill>
                <a:latin typeface="Fira Sans"/>
                <a:ea typeface="Fira Sans"/>
                <a:cs typeface="Fira Sans"/>
                <a:sym typeface="Fira Sans"/>
              </a:rPr>
              <a:t>“The Neurosequential Model in Education (NME) draws upon the NMT (a neurodevelopmentally-informed, biologically respectful perspective on human development and functioning) to help educators understand student behavior and performance.”  </a:t>
            </a:r>
            <a:endParaRPr sz="1900">
              <a:solidFill>
                <a:srgbClr val="000000"/>
              </a:solidFill>
              <a:latin typeface="Fira Sans"/>
              <a:ea typeface="Fira Sans"/>
              <a:cs typeface="Fira Sans"/>
              <a:sym typeface="Fira Sans"/>
            </a:endParaRPr>
          </a:p>
          <a:p>
            <a:pPr indent="0" lvl="0" marL="0" rtl="0" algn="l">
              <a:spcBef>
                <a:spcPts val="1200"/>
              </a:spcBef>
              <a:spcAft>
                <a:spcPts val="0"/>
              </a:spcAft>
              <a:buNone/>
            </a:pPr>
            <a:r>
              <a:t/>
            </a:r>
            <a:endParaRPr sz="1900">
              <a:solidFill>
                <a:srgbClr val="000000"/>
              </a:solidFill>
              <a:latin typeface="Fira Sans"/>
              <a:ea typeface="Fira Sans"/>
              <a:cs typeface="Fira Sans"/>
              <a:sym typeface="Fira Sans"/>
            </a:endParaRPr>
          </a:p>
          <a:p>
            <a:pPr indent="0" lvl="0" marL="0" rtl="0" algn="r">
              <a:spcBef>
                <a:spcPts val="1200"/>
              </a:spcBef>
              <a:spcAft>
                <a:spcPts val="1200"/>
              </a:spcAft>
              <a:buNone/>
            </a:pPr>
            <a:r>
              <a:rPr lang="en" sz="1900">
                <a:solidFill>
                  <a:srgbClr val="000000"/>
                </a:solidFill>
                <a:latin typeface="Fira Sans"/>
                <a:ea typeface="Fira Sans"/>
                <a:cs typeface="Fira Sans"/>
                <a:sym typeface="Fira Sans"/>
              </a:rPr>
              <a:t>https://www.neurosequential.com/nme</a:t>
            </a:r>
            <a:endParaRPr sz="2500">
              <a:latin typeface="Fira Sans"/>
              <a:ea typeface="Fira Sans"/>
              <a:cs typeface="Fira Sans"/>
              <a:sym typeface="Fira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8" name="Shape 878"/>
        <p:cNvGrpSpPr/>
        <p:nvPr/>
      </p:nvGrpSpPr>
      <p:grpSpPr>
        <a:xfrm>
          <a:off x="0" y="0"/>
          <a:ext cx="0" cy="0"/>
          <a:chOff x="0" y="0"/>
          <a:chExt cx="0" cy="0"/>
        </a:xfrm>
      </p:grpSpPr>
      <p:sp>
        <p:nvSpPr>
          <p:cNvPr id="879" name="Google Shape;879;p105"/>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solidFill>
                  <a:srgbClr val="6FA8DC"/>
                </a:solidFill>
              </a:rPr>
              <a:t>The Conscious Dance</a:t>
            </a:r>
            <a:endParaRPr sz="4340">
              <a:solidFill>
                <a:srgbClr val="6FA8DC"/>
              </a:solidFill>
            </a:endParaRPr>
          </a:p>
        </p:txBody>
      </p:sp>
      <p:sp>
        <p:nvSpPr>
          <p:cNvPr id="880" name="Google Shape;880;p105"/>
          <p:cNvSpPr txBox="1"/>
          <p:nvPr>
            <p:ph idx="1" type="body"/>
          </p:nvPr>
        </p:nvSpPr>
        <p:spPr>
          <a:xfrm>
            <a:off x="311700" y="1266325"/>
            <a:ext cx="8520600" cy="330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700"/>
              <a:t>Monitoring the child’s affect, movement and engagement while adjusting your affect, movement, and engagement to guide the child towards positive outcomes. </a:t>
            </a:r>
            <a:endParaRPr sz="1700"/>
          </a:p>
          <a:p>
            <a:pPr indent="0" lvl="0" marL="0" rtl="0" algn="l">
              <a:spcBef>
                <a:spcPts val="1200"/>
              </a:spcBef>
              <a:spcAft>
                <a:spcPts val="0"/>
              </a:spcAft>
              <a:buNone/>
            </a:pPr>
            <a:r>
              <a:rPr lang="en" sz="1700"/>
              <a:t>*requires constant observation, analysis, trial, feedback and adjustment.</a:t>
            </a:r>
            <a:endParaRPr sz="1700"/>
          </a:p>
          <a:p>
            <a:pPr indent="0" lvl="0" marL="0" rtl="0" algn="l">
              <a:spcBef>
                <a:spcPts val="1200"/>
              </a:spcBef>
              <a:spcAft>
                <a:spcPts val="1200"/>
              </a:spcAft>
              <a:buClr>
                <a:schemeClr val="dk1"/>
              </a:buClr>
              <a:buSzPts val="1100"/>
              <a:buFont typeface="Arial"/>
              <a:buNone/>
            </a:pPr>
            <a:r>
              <a:t/>
            </a:r>
            <a:endParaRPr/>
          </a:p>
        </p:txBody>
      </p:sp>
      <p:pic>
        <p:nvPicPr>
          <p:cNvPr id="881" name="Google Shape;881;p105"/>
          <p:cNvPicPr preferRelativeResize="0"/>
          <p:nvPr/>
        </p:nvPicPr>
        <p:blipFill>
          <a:blip r:embed="rId3">
            <a:alphaModFix/>
          </a:blip>
          <a:stretch>
            <a:fillRect/>
          </a:stretch>
        </p:blipFill>
        <p:spPr>
          <a:xfrm>
            <a:off x="3262300" y="2707938"/>
            <a:ext cx="2619375" cy="1743075"/>
          </a:xfrm>
          <a:prstGeom prst="rect">
            <a:avLst/>
          </a:prstGeom>
          <a:noFill/>
          <a:ln>
            <a:noFill/>
          </a:ln>
        </p:spPr>
      </p:pic>
      <p:sp>
        <p:nvSpPr>
          <p:cNvPr id="882" name="Google Shape;882;p105"/>
          <p:cNvSpPr txBox="1"/>
          <p:nvPr/>
        </p:nvSpPr>
        <p:spPr>
          <a:xfrm>
            <a:off x="7667800" y="4640525"/>
            <a:ext cx="1717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106"/>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4340">
                <a:solidFill>
                  <a:srgbClr val="6FA8DC"/>
                </a:solidFill>
              </a:rPr>
              <a:t>Monitor and Adjust Your...</a:t>
            </a:r>
            <a:endParaRPr sz="4340">
              <a:solidFill>
                <a:srgbClr val="6FA8DC"/>
              </a:solidFill>
            </a:endParaRPr>
          </a:p>
        </p:txBody>
      </p:sp>
      <p:sp>
        <p:nvSpPr>
          <p:cNvPr id="888" name="Google Shape;888;p106"/>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Own state of arousal </a:t>
            </a:r>
            <a:endParaRPr sz="2000">
              <a:latin typeface="PT Sans Narrow"/>
              <a:ea typeface="PT Sans Narrow"/>
              <a:cs typeface="PT Sans Narrow"/>
              <a:sym typeface="PT Sans Narrow"/>
            </a:endParaRPr>
          </a:p>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Emotional response</a:t>
            </a:r>
            <a:endParaRPr sz="2000">
              <a:latin typeface="PT Sans Narrow"/>
              <a:ea typeface="PT Sans Narrow"/>
              <a:cs typeface="PT Sans Narrow"/>
              <a:sym typeface="PT Sans Narrow"/>
            </a:endParaRPr>
          </a:p>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Posture</a:t>
            </a:r>
            <a:endParaRPr sz="2000">
              <a:latin typeface="PT Sans Narrow"/>
              <a:ea typeface="PT Sans Narrow"/>
              <a:cs typeface="PT Sans Narrow"/>
              <a:sym typeface="PT Sans Narrow"/>
            </a:endParaRPr>
          </a:p>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Affect and facial expression</a:t>
            </a:r>
            <a:endParaRPr sz="2000">
              <a:latin typeface="PT Sans Narrow"/>
              <a:ea typeface="PT Sans Narrow"/>
              <a:cs typeface="PT Sans Narrow"/>
              <a:sym typeface="PT Sans Narrow"/>
            </a:endParaRPr>
          </a:p>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Eye contact </a:t>
            </a:r>
            <a:endParaRPr sz="2000">
              <a:latin typeface="PT Sans Narrow"/>
              <a:ea typeface="PT Sans Narrow"/>
              <a:cs typeface="PT Sans Narrow"/>
              <a:sym typeface="PT Sans Narrow"/>
            </a:endParaRPr>
          </a:p>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Voice volume, tone, rhythm, speed (...and content of speech)</a:t>
            </a:r>
            <a:endParaRPr sz="2000">
              <a:latin typeface="PT Sans Narrow"/>
              <a:ea typeface="PT Sans Narrow"/>
              <a:cs typeface="PT Sans Narrow"/>
              <a:sym typeface="PT Sans Narrow"/>
            </a:endParaRPr>
          </a:p>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Speed of movement and gestures</a:t>
            </a:r>
            <a:endParaRPr sz="2000">
              <a:latin typeface="PT Sans Narrow"/>
              <a:ea typeface="PT Sans Narrow"/>
              <a:cs typeface="PT Sans Narrow"/>
              <a:sym typeface="PT Sans Narrow"/>
            </a:endParaRPr>
          </a:p>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Breathing rate</a:t>
            </a:r>
            <a:endParaRPr sz="2000">
              <a:latin typeface="PT Sans Narrow"/>
              <a:ea typeface="PT Sans Narrow"/>
              <a:cs typeface="PT Sans Narrow"/>
              <a:sym typeface="PT Sans Narrow"/>
            </a:endParaRPr>
          </a:p>
          <a:p>
            <a:pPr indent="-355600" lvl="0" marL="457200" rtl="0" algn="l">
              <a:lnSpc>
                <a:spcPct val="105000"/>
              </a:lnSpc>
              <a:spcBef>
                <a:spcPts val="0"/>
              </a:spcBef>
              <a:spcAft>
                <a:spcPts val="0"/>
              </a:spcAft>
              <a:buSzPts val="2000"/>
              <a:buFont typeface="PT Sans Narrow"/>
              <a:buChar char="●"/>
            </a:pPr>
            <a:r>
              <a:rPr lang="en" sz="2000">
                <a:latin typeface="PT Sans Narrow"/>
                <a:ea typeface="PT Sans Narrow"/>
                <a:cs typeface="PT Sans Narrow"/>
                <a:sym typeface="PT Sans Narrow"/>
              </a:rPr>
              <a:t>Use of equipment</a:t>
            </a:r>
            <a:endParaRPr sz="2000">
              <a:latin typeface="PT Sans Narrow"/>
              <a:ea typeface="PT Sans Narrow"/>
              <a:cs typeface="PT Sans Narrow"/>
              <a:sym typeface="PT Sans Narrow"/>
            </a:endParaRPr>
          </a:p>
          <a:p>
            <a:pPr indent="0" lvl="0" marL="0" rtl="0" algn="l">
              <a:lnSpc>
                <a:spcPct val="105000"/>
              </a:lnSpc>
              <a:spcBef>
                <a:spcPts val="1200"/>
              </a:spcBef>
              <a:spcAft>
                <a:spcPts val="1200"/>
              </a:spcAft>
              <a:buNone/>
            </a:pPr>
            <a:r>
              <a:t/>
            </a:r>
            <a:endParaRPr/>
          </a:p>
        </p:txBody>
      </p:sp>
      <p:sp>
        <p:nvSpPr>
          <p:cNvPr id="889" name="Google Shape;889;p106"/>
          <p:cNvSpPr txBox="1"/>
          <p:nvPr/>
        </p:nvSpPr>
        <p:spPr>
          <a:xfrm>
            <a:off x="7724750" y="4682925"/>
            <a:ext cx="15468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4"/>
          <p:cNvSpPr txBox="1"/>
          <p:nvPr>
            <p:ph type="ctrTitle"/>
          </p:nvPr>
        </p:nvSpPr>
        <p:spPr>
          <a:xfrm>
            <a:off x="2881350" y="474525"/>
            <a:ext cx="3381300" cy="1024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000">
                <a:solidFill>
                  <a:srgbClr val="3D85C6"/>
                </a:solidFill>
                <a:latin typeface="Arial"/>
                <a:ea typeface="Arial"/>
                <a:cs typeface="Arial"/>
                <a:sym typeface="Arial"/>
              </a:rPr>
              <a:t>Our</a:t>
            </a:r>
            <a:r>
              <a:rPr lang="en" sz="3000">
                <a:solidFill>
                  <a:srgbClr val="3D85C6"/>
                </a:solidFill>
                <a:latin typeface="Arial"/>
                <a:ea typeface="Arial"/>
                <a:cs typeface="Arial"/>
                <a:sym typeface="Arial"/>
              </a:rPr>
              <a:t> Eight Senses</a:t>
            </a:r>
            <a:endParaRPr sz="3000">
              <a:solidFill>
                <a:srgbClr val="3D85C6"/>
              </a:solidFill>
              <a:latin typeface="Arial"/>
              <a:ea typeface="Arial"/>
              <a:cs typeface="Arial"/>
              <a:sym typeface="Arial"/>
            </a:endParaRPr>
          </a:p>
          <a:p>
            <a:pPr indent="0" lvl="0" marL="0" rtl="0" algn="ctr">
              <a:spcBef>
                <a:spcPts val="0"/>
              </a:spcBef>
              <a:spcAft>
                <a:spcPts val="0"/>
              </a:spcAft>
              <a:buNone/>
            </a:pPr>
            <a:r>
              <a:t/>
            </a:r>
            <a:endParaRPr sz="3600"/>
          </a:p>
        </p:txBody>
      </p:sp>
      <p:sp>
        <p:nvSpPr>
          <p:cNvPr id="256" name="Google Shape;256;p44"/>
          <p:cNvSpPr txBox="1"/>
          <p:nvPr>
            <p:ph idx="1" type="subTitle"/>
          </p:nvPr>
        </p:nvSpPr>
        <p:spPr>
          <a:xfrm>
            <a:off x="1027925" y="1027900"/>
            <a:ext cx="7687800" cy="2028900"/>
          </a:xfrm>
          <a:prstGeom prst="rect">
            <a:avLst/>
          </a:prstGeom>
        </p:spPr>
        <p:txBody>
          <a:bodyPr anchorCtr="0" anchor="t" bIns="91425" lIns="91425" spcFirstLastPara="1" rIns="91425" wrap="square" tIns="91425">
            <a:noAutofit/>
          </a:bodyPr>
          <a:lstStyle/>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Vestibular </a:t>
            </a:r>
            <a:r>
              <a:rPr lang="en" sz="1908">
                <a:solidFill>
                  <a:srgbClr val="595959"/>
                </a:solidFill>
                <a:latin typeface="Arial"/>
                <a:ea typeface="Arial"/>
                <a:cs typeface="Arial"/>
                <a:sym typeface="Arial"/>
              </a:rPr>
              <a:t>(head movement in space and orientation to gravity)</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Proprioception</a:t>
            </a:r>
            <a:r>
              <a:rPr lang="en" sz="1908">
                <a:solidFill>
                  <a:srgbClr val="595959"/>
                </a:solidFill>
                <a:latin typeface="Arial"/>
                <a:ea typeface="Arial"/>
                <a:cs typeface="Arial"/>
                <a:sym typeface="Arial"/>
              </a:rPr>
              <a:t> (body awareness, body position in space)</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878">
                <a:solidFill>
                  <a:srgbClr val="595959"/>
                </a:solidFill>
                <a:latin typeface="Arial"/>
                <a:ea typeface="Arial"/>
                <a:cs typeface="Arial"/>
                <a:sym typeface="Arial"/>
              </a:rPr>
              <a:t>Interoception</a:t>
            </a:r>
            <a:r>
              <a:rPr lang="en" sz="1878">
                <a:solidFill>
                  <a:srgbClr val="595959"/>
                </a:solidFill>
                <a:latin typeface="Arial"/>
                <a:ea typeface="Arial"/>
                <a:cs typeface="Arial"/>
                <a:sym typeface="Arial"/>
              </a:rPr>
              <a:t> (Inner body sensations: full bladder/bowel, fatigue, hunger/thirst, pain, nervousness, fast heart beat, flutters in stomach, etc)</a:t>
            </a:r>
            <a:r>
              <a:rPr lang="en" sz="2114">
                <a:solidFill>
                  <a:srgbClr val="595959"/>
                </a:solidFill>
                <a:latin typeface="Arial"/>
                <a:ea typeface="Arial"/>
                <a:cs typeface="Arial"/>
                <a:sym typeface="Arial"/>
              </a:rPr>
              <a:t>   </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Auditory</a:t>
            </a:r>
            <a:r>
              <a:rPr lang="en" sz="1908">
                <a:solidFill>
                  <a:srgbClr val="595959"/>
                </a:solidFill>
                <a:latin typeface="Arial"/>
                <a:ea typeface="Arial"/>
                <a:cs typeface="Arial"/>
                <a:sym typeface="Arial"/>
              </a:rPr>
              <a:t> (hearing)</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Visual</a:t>
            </a:r>
            <a:r>
              <a:rPr lang="en" sz="1908">
                <a:solidFill>
                  <a:srgbClr val="595959"/>
                </a:solidFill>
                <a:latin typeface="Arial"/>
                <a:ea typeface="Arial"/>
                <a:cs typeface="Arial"/>
                <a:sym typeface="Arial"/>
              </a:rPr>
              <a:t> (sight)</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Tactile</a:t>
            </a:r>
            <a:r>
              <a:rPr lang="en" sz="1908">
                <a:solidFill>
                  <a:srgbClr val="595959"/>
                </a:solidFill>
                <a:latin typeface="Arial"/>
                <a:ea typeface="Arial"/>
                <a:cs typeface="Arial"/>
                <a:sym typeface="Arial"/>
              </a:rPr>
              <a:t> (touch)</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Olfactory</a:t>
            </a:r>
            <a:r>
              <a:rPr lang="en" sz="1908">
                <a:solidFill>
                  <a:srgbClr val="595959"/>
                </a:solidFill>
                <a:latin typeface="Arial"/>
                <a:ea typeface="Arial"/>
                <a:cs typeface="Arial"/>
                <a:sym typeface="Arial"/>
              </a:rPr>
              <a:t> (smell)</a:t>
            </a:r>
            <a:endParaRPr sz="1908">
              <a:solidFill>
                <a:srgbClr val="595959"/>
              </a:solidFill>
              <a:latin typeface="Arial"/>
              <a:ea typeface="Arial"/>
              <a:cs typeface="Arial"/>
              <a:sym typeface="Arial"/>
            </a:endParaRPr>
          </a:p>
          <a:p>
            <a:pPr indent="-349765" lvl="0" marL="457200" rtl="0" algn="l">
              <a:lnSpc>
                <a:spcPct val="115000"/>
              </a:lnSpc>
              <a:spcBef>
                <a:spcPts val="0"/>
              </a:spcBef>
              <a:spcAft>
                <a:spcPts val="0"/>
              </a:spcAft>
              <a:buClr>
                <a:srgbClr val="595959"/>
              </a:buClr>
              <a:buSzPts val="1908"/>
              <a:buFont typeface="Arial"/>
              <a:buAutoNum type="arabicPeriod"/>
            </a:pPr>
            <a:r>
              <a:rPr b="1" lang="en" sz="1908">
                <a:solidFill>
                  <a:srgbClr val="595959"/>
                </a:solidFill>
                <a:latin typeface="Arial"/>
                <a:ea typeface="Arial"/>
                <a:cs typeface="Arial"/>
                <a:sym typeface="Arial"/>
              </a:rPr>
              <a:t>Gustatory</a:t>
            </a:r>
            <a:r>
              <a:rPr lang="en" sz="1908">
                <a:solidFill>
                  <a:srgbClr val="595959"/>
                </a:solidFill>
                <a:latin typeface="Arial"/>
                <a:ea typeface="Arial"/>
                <a:cs typeface="Arial"/>
                <a:sym typeface="Arial"/>
              </a:rPr>
              <a:t> (taste)</a:t>
            </a:r>
            <a:r>
              <a:rPr lang="en" sz="2530">
                <a:solidFill>
                  <a:srgbClr val="595959"/>
                </a:solidFill>
                <a:latin typeface="Arial"/>
                <a:ea typeface="Arial"/>
                <a:cs typeface="Arial"/>
                <a:sym typeface="Arial"/>
              </a:rPr>
              <a:t> </a:t>
            </a:r>
            <a:endParaRPr/>
          </a:p>
        </p:txBody>
      </p:sp>
      <p:sp>
        <p:nvSpPr>
          <p:cNvPr id="257" name="Google Shape;257;p44"/>
          <p:cNvSpPr/>
          <p:nvPr/>
        </p:nvSpPr>
        <p:spPr>
          <a:xfrm rot="1635339">
            <a:off x="-554808" y="-2225805"/>
            <a:ext cx="1339129" cy="5664635"/>
          </a:xfrm>
          <a:custGeom>
            <a:rect b="b" l="l" r="r" t="t"/>
            <a:pathLst>
              <a:path extrusionOk="0" h="22441" w="9201">
                <a:moveTo>
                  <a:pt x="1839" y="585"/>
                </a:moveTo>
                <a:cubicBezTo>
                  <a:pt x="2424" y="585"/>
                  <a:pt x="2901" y="1062"/>
                  <a:pt x="2901" y="1647"/>
                </a:cubicBezTo>
                <a:lnTo>
                  <a:pt x="2901" y="1865"/>
                </a:lnTo>
                <a:lnTo>
                  <a:pt x="2901" y="2163"/>
                </a:lnTo>
                <a:lnTo>
                  <a:pt x="2901" y="3253"/>
                </a:lnTo>
                <a:cubicBezTo>
                  <a:pt x="2901" y="3417"/>
                  <a:pt x="3021" y="3551"/>
                  <a:pt x="3185" y="3551"/>
                </a:cubicBezTo>
                <a:cubicBezTo>
                  <a:pt x="3348" y="3551"/>
                  <a:pt x="3485" y="3417"/>
                  <a:pt x="3485" y="3253"/>
                </a:cubicBezTo>
                <a:lnTo>
                  <a:pt x="3485" y="2339"/>
                </a:lnTo>
                <a:cubicBezTo>
                  <a:pt x="3726" y="2238"/>
                  <a:pt x="3980" y="2189"/>
                  <a:pt x="4233" y="2189"/>
                </a:cubicBezTo>
                <a:cubicBezTo>
                  <a:pt x="4725" y="2189"/>
                  <a:pt x="5213" y="2376"/>
                  <a:pt x="5582" y="2734"/>
                </a:cubicBezTo>
                <a:cubicBezTo>
                  <a:pt x="5608" y="2777"/>
                  <a:pt x="5647" y="2816"/>
                  <a:pt x="5676" y="2858"/>
                </a:cubicBezTo>
                <a:cubicBezTo>
                  <a:pt x="5690" y="2871"/>
                  <a:pt x="5703" y="2884"/>
                  <a:pt x="5716" y="2910"/>
                </a:cubicBezTo>
                <a:cubicBezTo>
                  <a:pt x="5758" y="2953"/>
                  <a:pt x="5797" y="3008"/>
                  <a:pt x="5840" y="3061"/>
                </a:cubicBezTo>
                <a:cubicBezTo>
                  <a:pt x="5921" y="3185"/>
                  <a:pt x="5990" y="3335"/>
                  <a:pt x="6029" y="3482"/>
                </a:cubicBezTo>
                <a:cubicBezTo>
                  <a:pt x="6206" y="4070"/>
                  <a:pt x="6042" y="4723"/>
                  <a:pt x="5552" y="5144"/>
                </a:cubicBezTo>
                <a:cubicBezTo>
                  <a:pt x="5432" y="5252"/>
                  <a:pt x="5418" y="5428"/>
                  <a:pt x="5526" y="5553"/>
                </a:cubicBezTo>
                <a:cubicBezTo>
                  <a:pt x="5582" y="5621"/>
                  <a:pt x="5663" y="5660"/>
                  <a:pt x="5745" y="5660"/>
                </a:cubicBezTo>
                <a:cubicBezTo>
                  <a:pt x="5810" y="5660"/>
                  <a:pt x="5879" y="5634"/>
                  <a:pt x="5934" y="5592"/>
                </a:cubicBezTo>
                <a:cubicBezTo>
                  <a:pt x="6261" y="5321"/>
                  <a:pt x="6480" y="4968"/>
                  <a:pt x="6601" y="4586"/>
                </a:cubicBezTo>
                <a:cubicBezTo>
                  <a:pt x="6927" y="4723"/>
                  <a:pt x="7241" y="4925"/>
                  <a:pt x="7499" y="5183"/>
                </a:cubicBezTo>
                <a:cubicBezTo>
                  <a:pt x="8439" y="6124"/>
                  <a:pt x="8573" y="7607"/>
                  <a:pt x="7852" y="8694"/>
                </a:cubicBezTo>
                <a:cubicBezTo>
                  <a:pt x="7566" y="8573"/>
                  <a:pt x="7253" y="8507"/>
                  <a:pt x="6928" y="8507"/>
                </a:cubicBezTo>
                <a:cubicBezTo>
                  <a:pt x="6851" y="8507"/>
                  <a:pt x="6773" y="8510"/>
                  <a:pt x="6695" y="8518"/>
                </a:cubicBezTo>
                <a:cubicBezTo>
                  <a:pt x="6532" y="8544"/>
                  <a:pt x="6411" y="8681"/>
                  <a:pt x="6437" y="8844"/>
                </a:cubicBezTo>
                <a:cubicBezTo>
                  <a:pt x="6450" y="8999"/>
                  <a:pt x="6585" y="9104"/>
                  <a:pt x="6737" y="9104"/>
                </a:cubicBezTo>
                <a:cubicBezTo>
                  <a:pt x="6746" y="9104"/>
                  <a:pt x="6755" y="9103"/>
                  <a:pt x="6764" y="9102"/>
                </a:cubicBezTo>
                <a:cubicBezTo>
                  <a:pt x="6825" y="9095"/>
                  <a:pt x="6886" y="9092"/>
                  <a:pt x="6947" y="9092"/>
                </a:cubicBezTo>
                <a:cubicBezTo>
                  <a:pt x="7474" y="9092"/>
                  <a:pt x="7954" y="9354"/>
                  <a:pt x="8247" y="9756"/>
                </a:cubicBezTo>
                <a:cubicBezTo>
                  <a:pt x="8358" y="9961"/>
                  <a:pt x="8452" y="10177"/>
                  <a:pt x="8521" y="10409"/>
                </a:cubicBezTo>
                <a:cubicBezTo>
                  <a:pt x="8521" y="10438"/>
                  <a:pt x="8521" y="10464"/>
                  <a:pt x="8534" y="10490"/>
                </a:cubicBezTo>
                <a:cubicBezTo>
                  <a:pt x="8534" y="10533"/>
                  <a:pt x="8547" y="10559"/>
                  <a:pt x="8560" y="10601"/>
                </a:cubicBezTo>
                <a:cubicBezTo>
                  <a:pt x="8603" y="10778"/>
                  <a:pt x="8616" y="10967"/>
                  <a:pt x="8616" y="11157"/>
                </a:cubicBezTo>
                <a:cubicBezTo>
                  <a:pt x="8616" y="11891"/>
                  <a:pt x="8328" y="12587"/>
                  <a:pt x="7812" y="13103"/>
                </a:cubicBezTo>
                <a:cubicBezTo>
                  <a:pt x="7430" y="12695"/>
                  <a:pt x="6888" y="12437"/>
                  <a:pt x="6274" y="12424"/>
                </a:cubicBezTo>
                <a:cubicBezTo>
                  <a:pt x="6111" y="12424"/>
                  <a:pt x="5974" y="12561"/>
                  <a:pt x="5974" y="12724"/>
                </a:cubicBezTo>
                <a:cubicBezTo>
                  <a:pt x="5974" y="12871"/>
                  <a:pt x="6098" y="13008"/>
                  <a:pt x="6261" y="13008"/>
                </a:cubicBezTo>
                <a:cubicBezTo>
                  <a:pt x="6833" y="13021"/>
                  <a:pt x="7336" y="13335"/>
                  <a:pt x="7607" y="13799"/>
                </a:cubicBezTo>
                <a:cubicBezTo>
                  <a:pt x="7718" y="14031"/>
                  <a:pt x="7786" y="14275"/>
                  <a:pt x="7825" y="14520"/>
                </a:cubicBezTo>
                <a:lnTo>
                  <a:pt x="7825" y="14628"/>
                </a:lnTo>
                <a:cubicBezTo>
                  <a:pt x="7825" y="14667"/>
                  <a:pt x="7838" y="14710"/>
                  <a:pt x="7852" y="14749"/>
                </a:cubicBezTo>
                <a:lnTo>
                  <a:pt x="7852" y="14955"/>
                </a:lnTo>
                <a:cubicBezTo>
                  <a:pt x="7852" y="16055"/>
                  <a:pt x="7228" y="17022"/>
                  <a:pt x="6261" y="17486"/>
                </a:cubicBezTo>
                <a:cubicBezTo>
                  <a:pt x="6137" y="16656"/>
                  <a:pt x="5526" y="15948"/>
                  <a:pt x="4667" y="15716"/>
                </a:cubicBezTo>
                <a:cubicBezTo>
                  <a:pt x="4643" y="15710"/>
                  <a:pt x="4618" y="15707"/>
                  <a:pt x="4594" y="15707"/>
                </a:cubicBezTo>
                <a:cubicBezTo>
                  <a:pt x="4462" y="15707"/>
                  <a:pt x="4351" y="15796"/>
                  <a:pt x="4315" y="15935"/>
                </a:cubicBezTo>
                <a:cubicBezTo>
                  <a:pt x="4275" y="16085"/>
                  <a:pt x="4370" y="16248"/>
                  <a:pt x="4520" y="16287"/>
                </a:cubicBezTo>
                <a:cubicBezTo>
                  <a:pt x="5226" y="16464"/>
                  <a:pt x="5690" y="17104"/>
                  <a:pt x="5703" y="17799"/>
                </a:cubicBezTo>
                <a:cubicBezTo>
                  <a:pt x="5690" y="17839"/>
                  <a:pt x="5690" y="17881"/>
                  <a:pt x="5690" y="17920"/>
                </a:cubicBezTo>
                <a:lnTo>
                  <a:pt x="5690" y="18044"/>
                </a:lnTo>
                <a:lnTo>
                  <a:pt x="5690" y="18057"/>
                </a:lnTo>
                <a:cubicBezTo>
                  <a:pt x="5676" y="18113"/>
                  <a:pt x="5676" y="18165"/>
                  <a:pt x="5647" y="18221"/>
                </a:cubicBezTo>
                <a:cubicBezTo>
                  <a:pt x="5634" y="18276"/>
                  <a:pt x="5647" y="18328"/>
                  <a:pt x="5663" y="18384"/>
                </a:cubicBezTo>
                <a:cubicBezTo>
                  <a:pt x="5500" y="19269"/>
                  <a:pt x="4723" y="19935"/>
                  <a:pt x="3799" y="19935"/>
                </a:cubicBezTo>
                <a:cubicBezTo>
                  <a:pt x="3622" y="19935"/>
                  <a:pt x="3443" y="19909"/>
                  <a:pt x="3266" y="19867"/>
                </a:cubicBezTo>
                <a:cubicBezTo>
                  <a:pt x="3240" y="19854"/>
                  <a:pt x="3214" y="19854"/>
                  <a:pt x="3185" y="19854"/>
                </a:cubicBezTo>
                <a:cubicBezTo>
                  <a:pt x="2858" y="19690"/>
                  <a:pt x="2600" y="19377"/>
                  <a:pt x="2545" y="18982"/>
                </a:cubicBezTo>
                <a:cubicBezTo>
                  <a:pt x="2521" y="18845"/>
                  <a:pt x="2395" y="18733"/>
                  <a:pt x="2259" y="18733"/>
                </a:cubicBezTo>
                <a:cubicBezTo>
                  <a:pt x="2246" y="18733"/>
                  <a:pt x="2232" y="18734"/>
                  <a:pt x="2218" y="18737"/>
                </a:cubicBezTo>
                <a:cubicBezTo>
                  <a:pt x="2055" y="18766"/>
                  <a:pt x="1947" y="18913"/>
                  <a:pt x="1960" y="19076"/>
                </a:cubicBezTo>
                <a:cubicBezTo>
                  <a:pt x="2042" y="19648"/>
                  <a:pt x="2411" y="20112"/>
                  <a:pt x="2901" y="20356"/>
                </a:cubicBezTo>
                <a:lnTo>
                  <a:pt x="2901" y="20791"/>
                </a:lnTo>
                <a:cubicBezTo>
                  <a:pt x="2901" y="21379"/>
                  <a:pt x="2424" y="21852"/>
                  <a:pt x="1839" y="21852"/>
                </a:cubicBezTo>
                <a:cubicBezTo>
                  <a:pt x="1255" y="21852"/>
                  <a:pt x="778" y="21379"/>
                  <a:pt x="778" y="20791"/>
                </a:cubicBezTo>
                <a:lnTo>
                  <a:pt x="778" y="17567"/>
                </a:lnTo>
                <a:cubicBezTo>
                  <a:pt x="1075" y="17839"/>
                  <a:pt x="1483" y="18002"/>
                  <a:pt x="1921" y="18002"/>
                </a:cubicBezTo>
                <a:cubicBezTo>
                  <a:pt x="2260" y="18002"/>
                  <a:pt x="2574" y="17907"/>
                  <a:pt x="2845" y="17744"/>
                </a:cubicBezTo>
                <a:cubicBezTo>
                  <a:pt x="2974" y="17690"/>
                  <a:pt x="3110" y="17663"/>
                  <a:pt x="3248" y="17663"/>
                </a:cubicBezTo>
                <a:cubicBezTo>
                  <a:pt x="3386" y="17663"/>
                  <a:pt x="3526" y="17690"/>
                  <a:pt x="3661" y="17744"/>
                </a:cubicBezTo>
                <a:cubicBezTo>
                  <a:pt x="3949" y="17852"/>
                  <a:pt x="4164" y="18070"/>
                  <a:pt x="4288" y="18341"/>
                </a:cubicBezTo>
                <a:cubicBezTo>
                  <a:pt x="4328" y="18452"/>
                  <a:pt x="4439" y="18521"/>
                  <a:pt x="4560" y="18521"/>
                </a:cubicBezTo>
                <a:cubicBezTo>
                  <a:pt x="4586" y="18521"/>
                  <a:pt x="4628" y="18505"/>
                  <a:pt x="4667" y="18492"/>
                </a:cubicBezTo>
                <a:cubicBezTo>
                  <a:pt x="4818" y="18423"/>
                  <a:pt x="4886" y="18260"/>
                  <a:pt x="4818" y="18113"/>
                </a:cubicBezTo>
                <a:cubicBezTo>
                  <a:pt x="4641" y="17688"/>
                  <a:pt x="4302" y="17362"/>
                  <a:pt x="3880" y="17198"/>
                </a:cubicBezTo>
                <a:cubicBezTo>
                  <a:pt x="3743" y="17133"/>
                  <a:pt x="3593" y="17104"/>
                  <a:pt x="3443" y="17091"/>
                </a:cubicBezTo>
                <a:cubicBezTo>
                  <a:pt x="3580" y="16846"/>
                  <a:pt x="3648" y="16562"/>
                  <a:pt x="3648" y="16274"/>
                </a:cubicBezTo>
                <a:lnTo>
                  <a:pt x="3648" y="15036"/>
                </a:lnTo>
                <a:cubicBezTo>
                  <a:pt x="3648" y="14873"/>
                  <a:pt x="3511" y="14736"/>
                  <a:pt x="3348" y="14736"/>
                </a:cubicBezTo>
                <a:cubicBezTo>
                  <a:pt x="3185" y="14736"/>
                  <a:pt x="3064" y="14873"/>
                  <a:pt x="3064" y="15036"/>
                </a:cubicBezTo>
                <a:lnTo>
                  <a:pt x="3064" y="16274"/>
                </a:lnTo>
                <a:cubicBezTo>
                  <a:pt x="3064" y="16656"/>
                  <a:pt x="2858" y="17009"/>
                  <a:pt x="2574" y="17215"/>
                </a:cubicBezTo>
                <a:lnTo>
                  <a:pt x="2561" y="17215"/>
                </a:lnTo>
                <a:cubicBezTo>
                  <a:pt x="2531" y="17228"/>
                  <a:pt x="2505" y="17241"/>
                  <a:pt x="2479" y="17267"/>
                </a:cubicBezTo>
                <a:cubicBezTo>
                  <a:pt x="2316" y="17362"/>
                  <a:pt x="2123" y="17417"/>
                  <a:pt x="1921" y="17417"/>
                </a:cubicBezTo>
                <a:cubicBezTo>
                  <a:pt x="1281" y="17417"/>
                  <a:pt x="778" y="16901"/>
                  <a:pt x="778" y="16274"/>
                </a:cubicBezTo>
                <a:lnTo>
                  <a:pt x="778" y="15595"/>
                </a:lnTo>
                <a:cubicBezTo>
                  <a:pt x="1049" y="15784"/>
                  <a:pt x="1388" y="15892"/>
                  <a:pt x="1757" y="15892"/>
                </a:cubicBezTo>
                <a:cubicBezTo>
                  <a:pt x="1908" y="15892"/>
                  <a:pt x="2042" y="15771"/>
                  <a:pt x="2042" y="15608"/>
                </a:cubicBezTo>
                <a:cubicBezTo>
                  <a:pt x="2042" y="15445"/>
                  <a:pt x="1908" y="15307"/>
                  <a:pt x="1757" y="15307"/>
                </a:cubicBezTo>
                <a:cubicBezTo>
                  <a:pt x="1104" y="15307"/>
                  <a:pt x="585" y="14791"/>
                  <a:pt x="585" y="14138"/>
                </a:cubicBezTo>
                <a:cubicBezTo>
                  <a:pt x="585" y="13498"/>
                  <a:pt x="1104" y="12969"/>
                  <a:pt x="1757" y="12969"/>
                </a:cubicBezTo>
                <a:lnTo>
                  <a:pt x="1921" y="12969"/>
                </a:lnTo>
                <a:cubicBezTo>
                  <a:pt x="2871" y="12969"/>
                  <a:pt x="3648" y="12192"/>
                  <a:pt x="3648" y="11238"/>
                </a:cubicBezTo>
                <a:lnTo>
                  <a:pt x="3648" y="10340"/>
                </a:lnTo>
                <a:cubicBezTo>
                  <a:pt x="4831" y="10206"/>
                  <a:pt x="5758" y="9197"/>
                  <a:pt x="5758" y="7989"/>
                </a:cubicBezTo>
                <a:cubicBezTo>
                  <a:pt x="5758" y="6682"/>
                  <a:pt x="4710" y="5634"/>
                  <a:pt x="3417" y="5621"/>
                </a:cubicBezTo>
                <a:cubicBezTo>
                  <a:pt x="3159" y="5089"/>
                  <a:pt x="2613" y="4707"/>
                  <a:pt x="1973" y="4707"/>
                </a:cubicBezTo>
                <a:cubicBezTo>
                  <a:pt x="1810" y="4707"/>
                  <a:pt x="1689" y="4844"/>
                  <a:pt x="1689" y="5007"/>
                </a:cubicBezTo>
                <a:cubicBezTo>
                  <a:pt x="1689" y="5170"/>
                  <a:pt x="1810" y="5308"/>
                  <a:pt x="1973" y="5308"/>
                </a:cubicBezTo>
                <a:cubicBezTo>
                  <a:pt x="2531" y="5308"/>
                  <a:pt x="2982" y="5755"/>
                  <a:pt x="2982" y="6313"/>
                </a:cubicBezTo>
                <a:cubicBezTo>
                  <a:pt x="2982" y="6872"/>
                  <a:pt x="2531" y="7319"/>
                  <a:pt x="1973" y="7319"/>
                </a:cubicBezTo>
                <a:cubicBezTo>
                  <a:pt x="1810" y="7319"/>
                  <a:pt x="1689" y="7456"/>
                  <a:pt x="1689" y="7620"/>
                </a:cubicBezTo>
                <a:cubicBezTo>
                  <a:pt x="1689" y="7783"/>
                  <a:pt x="1810" y="7907"/>
                  <a:pt x="1973" y="7907"/>
                </a:cubicBezTo>
                <a:cubicBezTo>
                  <a:pt x="2858" y="7907"/>
                  <a:pt x="3580" y="7198"/>
                  <a:pt x="3580" y="6313"/>
                </a:cubicBezTo>
                <a:cubicBezTo>
                  <a:pt x="3580" y="6274"/>
                  <a:pt x="3567" y="6245"/>
                  <a:pt x="3567" y="6219"/>
                </a:cubicBezTo>
                <a:lnTo>
                  <a:pt x="3567" y="6219"/>
                </a:lnTo>
                <a:cubicBezTo>
                  <a:pt x="4465" y="6300"/>
                  <a:pt x="5174" y="7061"/>
                  <a:pt x="5174" y="7989"/>
                </a:cubicBezTo>
                <a:cubicBezTo>
                  <a:pt x="5174" y="8844"/>
                  <a:pt x="4560" y="9566"/>
                  <a:pt x="3730" y="9729"/>
                </a:cubicBezTo>
                <a:lnTo>
                  <a:pt x="3635" y="9729"/>
                </a:lnTo>
                <a:cubicBezTo>
                  <a:pt x="3551" y="9748"/>
                  <a:pt x="3467" y="9757"/>
                  <a:pt x="3384" y="9757"/>
                </a:cubicBezTo>
                <a:cubicBezTo>
                  <a:pt x="2860" y="9757"/>
                  <a:pt x="2379" y="9399"/>
                  <a:pt x="2260" y="8858"/>
                </a:cubicBezTo>
                <a:cubicBezTo>
                  <a:pt x="2238" y="8721"/>
                  <a:pt x="2120" y="8632"/>
                  <a:pt x="1986" y="8632"/>
                </a:cubicBezTo>
                <a:cubicBezTo>
                  <a:pt x="1960" y="8632"/>
                  <a:pt x="1934" y="8635"/>
                  <a:pt x="1908" y="8642"/>
                </a:cubicBezTo>
                <a:cubicBezTo>
                  <a:pt x="1757" y="8668"/>
                  <a:pt x="1646" y="8831"/>
                  <a:pt x="1689" y="8982"/>
                </a:cubicBezTo>
                <a:cubicBezTo>
                  <a:pt x="1839" y="9687"/>
                  <a:pt x="2398" y="10193"/>
                  <a:pt x="3064" y="10314"/>
                </a:cubicBezTo>
                <a:lnTo>
                  <a:pt x="3064" y="11238"/>
                </a:lnTo>
                <a:cubicBezTo>
                  <a:pt x="3064" y="11865"/>
                  <a:pt x="2545" y="12381"/>
                  <a:pt x="1921" y="12381"/>
                </a:cubicBezTo>
                <a:cubicBezTo>
                  <a:pt x="1281" y="12381"/>
                  <a:pt x="778" y="11865"/>
                  <a:pt x="778" y="11238"/>
                </a:cubicBezTo>
                <a:lnTo>
                  <a:pt x="778" y="1647"/>
                </a:lnTo>
                <a:cubicBezTo>
                  <a:pt x="778" y="1062"/>
                  <a:pt x="1255" y="585"/>
                  <a:pt x="1839" y="585"/>
                </a:cubicBezTo>
                <a:close/>
                <a:moveTo>
                  <a:pt x="1839" y="1"/>
                </a:moveTo>
                <a:cubicBezTo>
                  <a:pt x="928" y="1"/>
                  <a:pt x="193" y="735"/>
                  <a:pt x="193" y="1647"/>
                </a:cubicBezTo>
                <a:lnTo>
                  <a:pt x="193" y="11238"/>
                </a:lnTo>
                <a:cubicBezTo>
                  <a:pt x="193" y="11797"/>
                  <a:pt x="451" y="12300"/>
                  <a:pt x="872" y="12626"/>
                </a:cubicBezTo>
                <a:cubicBezTo>
                  <a:pt x="356" y="12927"/>
                  <a:pt x="0" y="13498"/>
                  <a:pt x="0" y="14138"/>
                </a:cubicBezTo>
                <a:cubicBezTo>
                  <a:pt x="0" y="14422"/>
                  <a:pt x="69" y="14697"/>
                  <a:pt x="193" y="14942"/>
                </a:cubicBezTo>
                <a:lnTo>
                  <a:pt x="193" y="14968"/>
                </a:lnTo>
                <a:lnTo>
                  <a:pt x="193" y="20791"/>
                </a:lnTo>
                <a:cubicBezTo>
                  <a:pt x="193" y="21705"/>
                  <a:pt x="928" y="22440"/>
                  <a:pt x="1839" y="22440"/>
                </a:cubicBezTo>
                <a:cubicBezTo>
                  <a:pt x="2750" y="22440"/>
                  <a:pt x="3485" y="21705"/>
                  <a:pt x="3485" y="20791"/>
                </a:cubicBezTo>
                <a:lnTo>
                  <a:pt x="3485" y="20533"/>
                </a:lnTo>
                <a:cubicBezTo>
                  <a:pt x="3541" y="20546"/>
                  <a:pt x="3606" y="20546"/>
                  <a:pt x="3661" y="20546"/>
                </a:cubicBezTo>
                <a:cubicBezTo>
                  <a:pt x="3743" y="20546"/>
                  <a:pt x="3825" y="20533"/>
                  <a:pt x="3906" y="20533"/>
                </a:cubicBezTo>
                <a:cubicBezTo>
                  <a:pt x="3933" y="20520"/>
                  <a:pt x="3949" y="20520"/>
                  <a:pt x="3962" y="20520"/>
                </a:cubicBezTo>
                <a:cubicBezTo>
                  <a:pt x="5226" y="20438"/>
                  <a:pt x="6235" y="19390"/>
                  <a:pt x="6274" y="18113"/>
                </a:cubicBezTo>
                <a:cubicBezTo>
                  <a:pt x="7580" y="17607"/>
                  <a:pt x="8452" y="16369"/>
                  <a:pt x="8452" y="14955"/>
                </a:cubicBezTo>
                <a:cubicBezTo>
                  <a:pt x="8452" y="14791"/>
                  <a:pt x="8439" y="14628"/>
                  <a:pt x="8410" y="14465"/>
                </a:cubicBezTo>
                <a:cubicBezTo>
                  <a:pt x="8384" y="14151"/>
                  <a:pt x="8302" y="13851"/>
                  <a:pt x="8165" y="13593"/>
                </a:cubicBezTo>
                <a:cubicBezTo>
                  <a:pt x="8831" y="12953"/>
                  <a:pt x="9200" y="12084"/>
                  <a:pt x="9200" y="11157"/>
                </a:cubicBezTo>
                <a:cubicBezTo>
                  <a:pt x="9200" y="10846"/>
                  <a:pt x="9158" y="10546"/>
                  <a:pt x="9076" y="10259"/>
                </a:cubicBezTo>
                <a:cubicBezTo>
                  <a:pt x="9024" y="9961"/>
                  <a:pt x="8913" y="9687"/>
                  <a:pt x="8750" y="9458"/>
                </a:cubicBezTo>
                <a:cubicBezTo>
                  <a:pt x="8642" y="9279"/>
                  <a:pt x="8521" y="9116"/>
                  <a:pt x="8384" y="8952"/>
                </a:cubicBezTo>
                <a:cubicBezTo>
                  <a:pt x="8766" y="8342"/>
                  <a:pt x="8942" y="7633"/>
                  <a:pt x="8900" y="6911"/>
                </a:cubicBezTo>
                <a:cubicBezTo>
                  <a:pt x="8831" y="6111"/>
                  <a:pt x="8492" y="5334"/>
                  <a:pt x="7920" y="4762"/>
                </a:cubicBezTo>
                <a:cubicBezTo>
                  <a:pt x="7580" y="4423"/>
                  <a:pt x="7159" y="4165"/>
                  <a:pt x="6725" y="3988"/>
                </a:cubicBezTo>
                <a:cubicBezTo>
                  <a:pt x="6708" y="3782"/>
                  <a:pt x="6682" y="3580"/>
                  <a:pt x="6614" y="3374"/>
                </a:cubicBezTo>
                <a:cubicBezTo>
                  <a:pt x="6562" y="3142"/>
                  <a:pt x="6450" y="2910"/>
                  <a:pt x="6300" y="2708"/>
                </a:cubicBezTo>
                <a:cubicBezTo>
                  <a:pt x="6219" y="2571"/>
                  <a:pt x="6111" y="2437"/>
                  <a:pt x="5990" y="2326"/>
                </a:cubicBezTo>
                <a:cubicBezTo>
                  <a:pt x="5521" y="1847"/>
                  <a:pt x="4883" y="1600"/>
                  <a:pt x="4238" y="1600"/>
                </a:cubicBezTo>
                <a:cubicBezTo>
                  <a:pt x="3985" y="1600"/>
                  <a:pt x="3731" y="1638"/>
                  <a:pt x="3485" y="1715"/>
                </a:cubicBezTo>
                <a:lnTo>
                  <a:pt x="3485" y="1647"/>
                </a:lnTo>
                <a:cubicBezTo>
                  <a:pt x="3485" y="735"/>
                  <a:pt x="2750" y="1"/>
                  <a:pt x="18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44"/>
          <p:cNvSpPr/>
          <p:nvPr/>
        </p:nvSpPr>
        <p:spPr>
          <a:xfrm rot="7199941">
            <a:off x="-350875" y="2367126"/>
            <a:ext cx="1513156" cy="5659561"/>
          </a:xfrm>
          <a:custGeom>
            <a:rect b="b" l="l" r="r" t="t"/>
            <a:pathLst>
              <a:path extrusionOk="0" h="22441" w="9210">
                <a:moveTo>
                  <a:pt x="7361" y="585"/>
                </a:moveTo>
                <a:cubicBezTo>
                  <a:pt x="7946" y="585"/>
                  <a:pt x="8423" y="1062"/>
                  <a:pt x="8423" y="1647"/>
                </a:cubicBezTo>
                <a:lnTo>
                  <a:pt x="8423" y="11238"/>
                </a:lnTo>
                <a:cubicBezTo>
                  <a:pt x="8423" y="11865"/>
                  <a:pt x="7920" y="12381"/>
                  <a:pt x="7280" y="12381"/>
                </a:cubicBezTo>
                <a:cubicBezTo>
                  <a:pt x="6653" y="12381"/>
                  <a:pt x="6137" y="11865"/>
                  <a:pt x="6137" y="11238"/>
                </a:cubicBezTo>
                <a:lnTo>
                  <a:pt x="6137" y="10314"/>
                </a:lnTo>
                <a:cubicBezTo>
                  <a:pt x="6803" y="10193"/>
                  <a:pt x="7361" y="9687"/>
                  <a:pt x="7511" y="8982"/>
                </a:cubicBezTo>
                <a:cubicBezTo>
                  <a:pt x="7551" y="8831"/>
                  <a:pt x="7443" y="8668"/>
                  <a:pt x="7293" y="8642"/>
                </a:cubicBezTo>
                <a:cubicBezTo>
                  <a:pt x="7266" y="8635"/>
                  <a:pt x="7240" y="8632"/>
                  <a:pt x="7215" y="8632"/>
                </a:cubicBezTo>
                <a:cubicBezTo>
                  <a:pt x="7084" y="8632"/>
                  <a:pt x="6973" y="8721"/>
                  <a:pt x="6940" y="8858"/>
                </a:cubicBezTo>
                <a:cubicBezTo>
                  <a:pt x="6822" y="9399"/>
                  <a:pt x="6348" y="9757"/>
                  <a:pt x="5820" y="9757"/>
                </a:cubicBezTo>
                <a:cubicBezTo>
                  <a:pt x="5736" y="9757"/>
                  <a:pt x="5650" y="9748"/>
                  <a:pt x="5565" y="9729"/>
                </a:cubicBezTo>
                <a:lnTo>
                  <a:pt x="5470" y="9729"/>
                </a:lnTo>
                <a:cubicBezTo>
                  <a:pt x="4654" y="9566"/>
                  <a:pt x="4027" y="8844"/>
                  <a:pt x="4027" y="7989"/>
                </a:cubicBezTo>
                <a:cubicBezTo>
                  <a:pt x="4027" y="7061"/>
                  <a:pt x="4735" y="6300"/>
                  <a:pt x="5634" y="6219"/>
                </a:cubicBezTo>
                <a:lnTo>
                  <a:pt x="5634" y="6313"/>
                </a:lnTo>
                <a:cubicBezTo>
                  <a:pt x="5634" y="7198"/>
                  <a:pt x="6339" y="7907"/>
                  <a:pt x="7224" y="7907"/>
                </a:cubicBezTo>
                <a:cubicBezTo>
                  <a:pt x="7387" y="7907"/>
                  <a:pt x="7524" y="7783"/>
                  <a:pt x="7524" y="7620"/>
                </a:cubicBezTo>
                <a:cubicBezTo>
                  <a:pt x="7524" y="7456"/>
                  <a:pt x="7387" y="7319"/>
                  <a:pt x="7224" y="7319"/>
                </a:cubicBezTo>
                <a:cubicBezTo>
                  <a:pt x="6666" y="7319"/>
                  <a:pt x="6218" y="6872"/>
                  <a:pt x="6218" y="6313"/>
                </a:cubicBezTo>
                <a:cubicBezTo>
                  <a:pt x="6218" y="5755"/>
                  <a:pt x="6666" y="5308"/>
                  <a:pt x="7224" y="5308"/>
                </a:cubicBezTo>
                <a:cubicBezTo>
                  <a:pt x="7387" y="5308"/>
                  <a:pt x="7524" y="5170"/>
                  <a:pt x="7524" y="5007"/>
                </a:cubicBezTo>
                <a:cubicBezTo>
                  <a:pt x="7524" y="4844"/>
                  <a:pt x="7387" y="4707"/>
                  <a:pt x="7224" y="4707"/>
                </a:cubicBezTo>
                <a:cubicBezTo>
                  <a:pt x="6597" y="4707"/>
                  <a:pt x="6042" y="5089"/>
                  <a:pt x="5781" y="5621"/>
                </a:cubicBezTo>
                <a:cubicBezTo>
                  <a:pt x="4491" y="5634"/>
                  <a:pt x="3442" y="6682"/>
                  <a:pt x="3442" y="7989"/>
                </a:cubicBezTo>
                <a:cubicBezTo>
                  <a:pt x="3442" y="9197"/>
                  <a:pt x="4366" y="10206"/>
                  <a:pt x="5552" y="10340"/>
                </a:cubicBezTo>
                <a:lnTo>
                  <a:pt x="5552" y="11238"/>
                </a:lnTo>
                <a:cubicBezTo>
                  <a:pt x="5552" y="12192"/>
                  <a:pt x="6326" y="12969"/>
                  <a:pt x="7280" y="12969"/>
                </a:cubicBezTo>
                <a:lnTo>
                  <a:pt x="7456" y="12969"/>
                </a:lnTo>
                <a:cubicBezTo>
                  <a:pt x="8096" y="12969"/>
                  <a:pt x="8612" y="13498"/>
                  <a:pt x="8612" y="14138"/>
                </a:cubicBezTo>
                <a:cubicBezTo>
                  <a:pt x="8612" y="14791"/>
                  <a:pt x="8096" y="15307"/>
                  <a:pt x="7456" y="15307"/>
                </a:cubicBezTo>
                <a:cubicBezTo>
                  <a:pt x="7293" y="15307"/>
                  <a:pt x="7155" y="15445"/>
                  <a:pt x="7155" y="15608"/>
                </a:cubicBezTo>
                <a:cubicBezTo>
                  <a:pt x="7155" y="15771"/>
                  <a:pt x="7293" y="15892"/>
                  <a:pt x="7456" y="15892"/>
                </a:cubicBezTo>
                <a:cubicBezTo>
                  <a:pt x="7809" y="15892"/>
                  <a:pt x="8148" y="15784"/>
                  <a:pt x="8423" y="15595"/>
                </a:cubicBezTo>
                <a:lnTo>
                  <a:pt x="8423" y="16274"/>
                </a:lnTo>
                <a:cubicBezTo>
                  <a:pt x="8423" y="16901"/>
                  <a:pt x="7920" y="17417"/>
                  <a:pt x="7280" y="17417"/>
                </a:cubicBezTo>
                <a:cubicBezTo>
                  <a:pt x="7074" y="17417"/>
                  <a:pt x="6884" y="17362"/>
                  <a:pt x="6721" y="17267"/>
                </a:cubicBezTo>
                <a:cubicBezTo>
                  <a:pt x="6695" y="17241"/>
                  <a:pt x="6666" y="17228"/>
                  <a:pt x="6639" y="17215"/>
                </a:cubicBezTo>
                <a:cubicBezTo>
                  <a:pt x="6339" y="17009"/>
                  <a:pt x="6137" y="16656"/>
                  <a:pt x="6137" y="16274"/>
                </a:cubicBezTo>
                <a:lnTo>
                  <a:pt x="6137" y="15036"/>
                </a:lnTo>
                <a:cubicBezTo>
                  <a:pt x="6137" y="14873"/>
                  <a:pt x="6012" y="14736"/>
                  <a:pt x="5849" y="14736"/>
                </a:cubicBezTo>
                <a:cubicBezTo>
                  <a:pt x="5686" y="14736"/>
                  <a:pt x="5552" y="14873"/>
                  <a:pt x="5552" y="15036"/>
                </a:cubicBezTo>
                <a:lnTo>
                  <a:pt x="5552" y="16274"/>
                </a:lnTo>
                <a:cubicBezTo>
                  <a:pt x="5552" y="16562"/>
                  <a:pt x="5634" y="16846"/>
                  <a:pt x="5754" y="17091"/>
                </a:cubicBezTo>
                <a:cubicBezTo>
                  <a:pt x="5604" y="17104"/>
                  <a:pt x="5470" y="17133"/>
                  <a:pt x="5320" y="17198"/>
                </a:cubicBezTo>
                <a:cubicBezTo>
                  <a:pt x="4899" y="17362"/>
                  <a:pt x="4556" y="17688"/>
                  <a:pt x="4379" y="18113"/>
                </a:cubicBezTo>
                <a:cubicBezTo>
                  <a:pt x="4311" y="18260"/>
                  <a:pt x="4379" y="18423"/>
                  <a:pt x="4530" y="18492"/>
                </a:cubicBezTo>
                <a:cubicBezTo>
                  <a:pt x="4572" y="18505"/>
                  <a:pt x="4611" y="18521"/>
                  <a:pt x="4654" y="18521"/>
                </a:cubicBezTo>
                <a:cubicBezTo>
                  <a:pt x="4762" y="18521"/>
                  <a:pt x="4869" y="18452"/>
                  <a:pt x="4912" y="18341"/>
                </a:cubicBezTo>
                <a:cubicBezTo>
                  <a:pt x="5033" y="18070"/>
                  <a:pt x="5265" y="17852"/>
                  <a:pt x="5536" y="17744"/>
                </a:cubicBezTo>
                <a:cubicBezTo>
                  <a:pt x="5673" y="17690"/>
                  <a:pt x="5812" y="17663"/>
                  <a:pt x="5952" y="17663"/>
                </a:cubicBezTo>
                <a:cubicBezTo>
                  <a:pt x="6092" y="17663"/>
                  <a:pt x="6231" y="17690"/>
                  <a:pt x="6368" y="17744"/>
                </a:cubicBezTo>
                <a:cubicBezTo>
                  <a:pt x="6626" y="17907"/>
                  <a:pt x="6953" y="18002"/>
                  <a:pt x="7280" y="18002"/>
                </a:cubicBezTo>
                <a:cubicBezTo>
                  <a:pt x="7727" y="18002"/>
                  <a:pt x="8122" y="17839"/>
                  <a:pt x="8423" y="17567"/>
                </a:cubicBezTo>
                <a:lnTo>
                  <a:pt x="8423" y="20791"/>
                </a:lnTo>
                <a:cubicBezTo>
                  <a:pt x="8423" y="21379"/>
                  <a:pt x="7946" y="21852"/>
                  <a:pt x="7361" y="21852"/>
                </a:cubicBezTo>
                <a:cubicBezTo>
                  <a:pt x="6777" y="21852"/>
                  <a:pt x="6300" y="21379"/>
                  <a:pt x="6300" y="20791"/>
                </a:cubicBezTo>
                <a:lnTo>
                  <a:pt x="6300" y="20356"/>
                </a:lnTo>
                <a:cubicBezTo>
                  <a:pt x="6790" y="20112"/>
                  <a:pt x="7155" y="19648"/>
                  <a:pt x="7237" y="19076"/>
                </a:cubicBezTo>
                <a:cubicBezTo>
                  <a:pt x="7266" y="18913"/>
                  <a:pt x="7142" y="18766"/>
                  <a:pt x="6992" y="18737"/>
                </a:cubicBezTo>
                <a:cubicBezTo>
                  <a:pt x="6977" y="18734"/>
                  <a:pt x="6962" y="18733"/>
                  <a:pt x="6947" y="18733"/>
                </a:cubicBezTo>
                <a:cubicBezTo>
                  <a:pt x="6802" y="18733"/>
                  <a:pt x="6676" y="18845"/>
                  <a:pt x="6653" y="18982"/>
                </a:cubicBezTo>
                <a:cubicBezTo>
                  <a:pt x="6597" y="19377"/>
                  <a:pt x="6352" y="19690"/>
                  <a:pt x="6012" y="19854"/>
                </a:cubicBezTo>
                <a:cubicBezTo>
                  <a:pt x="5986" y="19854"/>
                  <a:pt x="5960" y="19854"/>
                  <a:pt x="5931" y="19867"/>
                </a:cubicBezTo>
                <a:cubicBezTo>
                  <a:pt x="5754" y="19909"/>
                  <a:pt x="5578" y="19935"/>
                  <a:pt x="5402" y="19935"/>
                </a:cubicBezTo>
                <a:cubicBezTo>
                  <a:pt x="4474" y="19935"/>
                  <a:pt x="3700" y="19269"/>
                  <a:pt x="3537" y="18384"/>
                </a:cubicBezTo>
                <a:cubicBezTo>
                  <a:pt x="3563" y="18328"/>
                  <a:pt x="3563" y="18276"/>
                  <a:pt x="3550" y="18221"/>
                </a:cubicBezTo>
                <a:cubicBezTo>
                  <a:pt x="3537" y="18165"/>
                  <a:pt x="3524" y="18113"/>
                  <a:pt x="3511" y="18044"/>
                </a:cubicBezTo>
                <a:lnTo>
                  <a:pt x="3511" y="17920"/>
                </a:lnTo>
                <a:cubicBezTo>
                  <a:pt x="3524" y="17881"/>
                  <a:pt x="3511" y="17839"/>
                  <a:pt x="3494" y="17799"/>
                </a:cubicBezTo>
                <a:cubicBezTo>
                  <a:pt x="3511" y="17104"/>
                  <a:pt x="3971" y="16464"/>
                  <a:pt x="4680" y="16287"/>
                </a:cubicBezTo>
                <a:cubicBezTo>
                  <a:pt x="4843" y="16248"/>
                  <a:pt x="4938" y="16085"/>
                  <a:pt x="4899" y="15935"/>
                </a:cubicBezTo>
                <a:cubicBezTo>
                  <a:pt x="4863" y="15796"/>
                  <a:pt x="4740" y="15707"/>
                  <a:pt x="4604" y="15707"/>
                </a:cubicBezTo>
                <a:cubicBezTo>
                  <a:pt x="4579" y="15707"/>
                  <a:pt x="4555" y="15710"/>
                  <a:pt x="4530" y="15716"/>
                </a:cubicBezTo>
                <a:cubicBezTo>
                  <a:pt x="3674" y="15948"/>
                  <a:pt x="3073" y="16656"/>
                  <a:pt x="2939" y="17473"/>
                </a:cubicBezTo>
                <a:cubicBezTo>
                  <a:pt x="1973" y="17022"/>
                  <a:pt x="1346" y="16055"/>
                  <a:pt x="1346" y="14955"/>
                </a:cubicBezTo>
                <a:lnTo>
                  <a:pt x="1346" y="14749"/>
                </a:lnTo>
                <a:cubicBezTo>
                  <a:pt x="1372" y="14710"/>
                  <a:pt x="1372" y="14667"/>
                  <a:pt x="1372" y="14628"/>
                </a:cubicBezTo>
                <a:lnTo>
                  <a:pt x="1372" y="14520"/>
                </a:lnTo>
                <a:cubicBezTo>
                  <a:pt x="1414" y="14275"/>
                  <a:pt x="1483" y="14031"/>
                  <a:pt x="1590" y="13799"/>
                </a:cubicBezTo>
                <a:cubicBezTo>
                  <a:pt x="1862" y="13335"/>
                  <a:pt x="2368" y="13021"/>
                  <a:pt x="2939" y="13008"/>
                </a:cubicBezTo>
                <a:cubicBezTo>
                  <a:pt x="3103" y="13008"/>
                  <a:pt x="3223" y="12871"/>
                  <a:pt x="3223" y="12724"/>
                </a:cubicBezTo>
                <a:cubicBezTo>
                  <a:pt x="3223" y="12561"/>
                  <a:pt x="3086" y="12424"/>
                  <a:pt x="2923" y="12424"/>
                </a:cubicBezTo>
                <a:cubicBezTo>
                  <a:pt x="2325" y="12437"/>
                  <a:pt x="1767" y="12695"/>
                  <a:pt x="1388" y="13103"/>
                </a:cubicBezTo>
                <a:cubicBezTo>
                  <a:pt x="869" y="12587"/>
                  <a:pt x="585" y="11891"/>
                  <a:pt x="585" y="11157"/>
                </a:cubicBezTo>
                <a:cubicBezTo>
                  <a:pt x="585" y="10967"/>
                  <a:pt x="611" y="10778"/>
                  <a:pt x="637" y="10601"/>
                </a:cubicBezTo>
                <a:cubicBezTo>
                  <a:pt x="666" y="10559"/>
                  <a:pt x="666" y="10533"/>
                  <a:pt x="679" y="10490"/>
                </a:cubicBezTo>
                <a:cubicBezTo>
                  <a:pt x="679" y="10464"/>
                  <a:pt x="679" y="10438"/>
                  <a:pt x="692" y="10409"/>
                </a:cubicBezTo>
                <a:cubicBezTo>
                  <a:pt x="748" y="10177"/>
                  <a:pt x="843" y="9961"/>
                  <a:pt x="950" y="9756"/>
                </a:cubicBezTo>
                <a:cubicBezTo>
                  <a:pt x="1243" y="9354"/>
                  <a:pt x="1734" y="9092"/>
                  <a:pt x="2254" y="9092"/>
                </a:cubicBezTo>
                <a:cubicBezTo>
                  <a:pt x="2313" y="9092"/>
                  <a:pt x="2373" y="9095"/>
                  <a:pt x="2433" y="9102"/>
                </a:cubicBezTo>
                <a:cubicBezTo>
                  <a:pt x="2442" y="9103"/>
                  <a:pt x="2451" y="9104"/>
                  <a:pt x="2460" y="9104"/>
                </a:cubicBezTo>
                <a:cubicBezTo>
                  <a:pt x="2612" y="9104"/>
                  <a:pt x="2747" y="8999"/>
                  <a:pt x="2760" y="8844"/>
                </a:cubicBezTo>
                <a:cubicBezTo>
                  <a:pt x="2789" y="8681"/>
                  <a:pt x="2665" y="8544"/>
                  <a:pt x="2515" y="8518"/>
                </a:cubicBezTo>
                <a:cubicBezTo>
                  <a:pt x="2434" y="8510"/>
                  <a:pt x="2355" y="8507"/>
                  <a:pt x="2276" y="8507"/>
                </a:cubicBezTo>
                <a:cubicBezTo>
                  <a:pt x="1944" y="8507"/>
                  <a:pt x="1631" y="8573"/>
                  <a:pt x="1346" y="8694"/>
                </a:cubicBezTo>
                <a:cubicBezTo>
                  <a:pt x="624" y="7607"/>
                  <a:pt x="761" y="6124"/>
                  <a:pt x="1698" y="5183"/>
                </a:cubicBezTo>
                <a:cubicBezTo>
                  <a:pt x="1960" y="4925"/>
                  <a:pt x="2270" y="4723"/>
                  <a:pt x="2596" y="4586"/>
                </a:cubicBezTo>
                <a:cubicBezTo>
                  <a:pt x="2720" y="4968"/>
                  <a:pt x="2952" y="5321"/>
                  <a:pt x="3266" y="5592"/>
                </a:cubicBezTo>
                <a:cubicBezTo>
                  <a:pt x="3318" y="5634"/>
                  <a:pt x="3387" y="5660"/>
                  <a:pt x="3455" y="5660"/>
                </a:cubicBezTo>
                <a:cubicBezTo>
                  <a:pt x="3537" y="5660"/>
                  <a:pt x="3619" y="5621"/>
                  <a:pt x="3674" y="5553"/>
                </a:cubicBezTo>
                <a:cubicBezTo>
                  <a:pt x="3782" y="5428"/>
                  <a:pt x="3769" y="5252"/>
                  <a:pt x="3645" y="5144"/>
                </a:cubicBezTo>
                <a:cubicBezTo>
                  <a:pt x="3155" y="4723"/>
                  <a:pt x="2992" y="4070"/>
                  <a:pt x="3168" y="3482"/>
                </a:cubicBezTo>
                <a:cubicBezTo>
                  <a:pt x="3210" y="3335"/>
                  <a:pt x="3279" y="3198"/>
                  <a:pt x="3374" y="3061"/>
                </a:cubicBezTo>
                <a:cubicBezTo>
                  <a:pt x="3400" y="3008"/>
                  <a:pt x="3442" y="2953"/>
                  <a:pt x="3481" y="2910"/>
                </a:cubicBezTo>
                <a:cubicBezTo>
                  <a:pt x="3494" y="2884"/>
                  <a:pt x="3511" y="2871"/>
                  <a:pt x="3524" y="2858"/>
                </a:cubicBezTo>
                <a:cubicBezTo>
                  <a:pt x="3550" y="2816"/>
                  <a:pt x="3592" y="2777"/>
                  <a:pt x="3619" y="2734"/>
                </a:cubicBezTo>
                <a:cubicBezTo>
                  <a:pt x="3988" y="2376"/>
                  <a:pt x="4475" y="2189"/>
                  <a:pt x="4968" y="2189"/>
                </a:cubicBezTo>
                <a:cubicBezTo>
                  <a:pt x="5220" y="2189"/>
                  <a:pt x="5475" y="2238"/>
                  <a:pt x="5715" y="2339"/>
                </a:cubicBezTo>
                <a:lnTo>
                  <a:pt x="5715" y="3253"/>
                </a:lnTo>
                <a:cubicBezTo>
                  <a:pt x="5715" y="3417"/>
                  <a:pt x="5849" y="3551"/>
                  <a:pt x="6012" y="3551"/>
                </a:cubicBezTo>
                <a:cubicBezTo>
                  <a:pt x="6176" y="3551"/>
                  <a:pt x="6300" y="3417"/>
                  <a:pt x="6300" y="3253"/>
                </a:cubicBezTo>
                <a:lnTo>
                  <a:pt x="6300" y="2163"/>
                </a:lnTo>
                <a:lnTo>
                  <a:pt x="6300" y="1865"/>
                </a:lnTo>
                <a:lnTo>
                  <a:pt x="6300" y="1647"/>
                </a:lnTo>
                <a:cubicBezTo>
                  <a:pt x="6300" y="1062"/>
                  <a:pt x="6777" y="585"/>
                  <a:pt x="7361" y="585"/>
                </a:cubicBezTo>
                <a:close/>
                <a:moveTo>
                  <a:pt x="7361" y="1"/>
                </a:moveTo>
                <a:cubicBezTo>
                  <a:pt x="6463" y="1"/>
                  <a:pt x="5715" y="735"/>
                  <a:pt x="5715" y="1647"/>
                </a:cubicBezTo>
                <a:lnTo>
                  <a:pt x="5715" y="1715"/>
                </a:lnTo>
                <a:cubicBezTo>
                  <a:pt x="5469" y="1638"/>
                  <a:pt x="5215" y="1600"/>
                  <a:pt x="4962" y="1600"/>
                </a:cubicBezTo>
                <a:cubicBezTo>
                  <a:pt x="4317" y="1600"/>
                  <a:pt x="3679" y="1847"/>
                  <a:pt x="3210" y="2326"/>
                </a:cubicBezTo>
                <a:cubicBezTo>
                  <a:pt x="3086" y="2450"/>
                  <a:pt x="2978" y="2571"/>
                  <a:pt x="2897" y="2708"/>
                </a:cubicBezTo>
                <a:cubicBezTo>
                  <a:pt x="2747" y="2910"/>
                  <a:pt x="2652" y="3142"/>
                  <a:pt x="2583" y="3374"/>
                </a:cubicBezTo>
                <a:cubicBezTo>
                  <a:pt x="2531" y="3580"/>
                  <a:pt x="2489" y="3782"/>
                  <a:pt x="2489" y="3988"/>
                </a:cubicBezTo>
                <a:cubicBezTo>
                  <a:pt x="2041" y="4165"/>
                  <a:pt x="1633" y="4423"/>
                  <a:pt x="1290" y="4762"/>
                </a:cubicBezTo>
                <a:cubicBezTo>
                  <a:pt x="705" y="5334"/>
                  <a:pt x="366" y="6111"/>
                  <a:pt x="310" y="6911"/>
                </a:cubicBezTo>
                <a:cubicBezTo>
                  <a:pt x="258" y="7633"/>
                  <a:pt x="434" y="8342"/>
                  <a:pt x="816" y="8952"/>
                </a:cubicBezTo>
                <a:cubicBezTo>
                  <a:pt x="679" y="9116"/>
                  <a:pt x="555" y="9279"/>
                  <a:pt x="447" y="9458"/>
                </a:cubicBezTo>
                <a:cubicBezTo>
                  <a:pt x="297" y="9687"/>
                  <a:pt x="176" y="9961"/>
                  <a:pt x="121" y="10259"/>
                </a:cubicBezTo>
                <a:cubicBezTo>
                  <a:pt x="39" y="10546"/>
                  <a:pt x="0" y="10846"/>
                  <a:pt x="0" y="11157"/>
                </a:cubicBezTo>
                <a:cubicBezTo>
                  <a:pt x="0" y="12084"/>
                  <a:pt x="379" y="12953"/>
                  <a:pt x="1032" y="13593"/>
                </a:cubicBezTo>
                <a:cubicBezTo>
                  <a:pt x="898" y="13851"/>
                  <a:pt x="816" y="14151"/>
                  <a:pt x="787" y="14465"/>
                </a:cubicBezTo>
                <a:cubicBezTo>
                  <a:pt x="774" y="14628"/>
                  <a:pt x="761" y="14791"/>
                  <a:pt x="761" y="14955"/>
                </a:cubicBezTo>
                <a:cubicBezTo>
                  <a:pt x="761" y="16369"/>
                  <a:pt x="1617" y="17607"/>
                  <a:pt x="2923" y="18113"/>
                </a:cubicBezTo>
                <a:cubicBezTo>
                  <a:pt x="2965" y="19390"/>
                  <a:pt x="3971" y="20438"/>
                  <a:pt x="5238" y="20520"/>
                </a:cubicBezTo>
                <a:cubicBezTo>
                  <a:pt x="5251" y="20520"/>
                  <a:pt x="5278" y="20520"/>
                  <a:pt x="5291" y="20533"/>
                </a:cubicBezTo>
                <a:cubicBezTo>
                  <a:pt x="5372" y="20533"/>
                  <a:pt x="5454" y="20546"/>
                  <a:pt x="5536" y="20546"/>
                </a:cubicBezTo>
                <a:cubicBezTo>
                  <a:pt x="5591" y="20546"/>
                  <a:pt x="5660" y="20546"/>
                  <a:pt x="5715" y="20533"/>
                </a:cubicBezTo>
                <a:lnTo>
                  <a:pt x="5715" y="20791"/>
                </a:lnTo>
                <a:cubicBezTo>
                  <a:pt x="5715" y="21705"/>
                  <a:pt x="6463" y="22440"/>
                  <a:pt x="7361" y="22440"/>
                </a:cubicBezTo>
                <a:cubicBezTo>
                  <a:pt x="8272" y="22440"/>
                  <a:pt x="9020" y="21705"/>
                  <a:pt x="9020" y="20791"/>
                </a:cubicBezTo>
                <a:lnTo>
                  <a:pt x="9020" y="14968"/>
                </a:lnTo>
                <a:cubicBezTo>
                  <a:pt x="9020" y="14955"/>
                  <a:pt x="9007" y="14955"/>
                  <a:pt x="9007" y="14942"/>
                </a:cubicBezTo>
                <a:cubicBezTo>
                  <a:pt x="9144" y="14697"/>
                  <a:pt x="9210" y="14422"/>
                  <a:pt x="9210" y="14138"/>
                </a:cubicBezTo>
                <a:cubicBezTo>
                  <a:pt x="9210" y="13498"/>
                  <a:pt x="8857" y="12927"/>
                  <a:pt x="8328" y="12626"/>
                </a:cubicBezTo>
                <a:cubicBezTo>
                  <a:pt x="8749" y="12300"/>
                  <a:pt x="9020" y="11797"/>
                  <a:pt x="9020" y="11238"/>
                </a:cubicBezTo>
                <a:lnTo>
                  <a:pt x="9020" y="1647"/>
                </a:lnTo>
                <a:cubicBezTo>
                  <a:pt x="9020" y="735"/>
                  <a:pt x="8272" y="1"/>
                  <a:pt x="736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4"/>
          <p:cNvSpPr/>
          <p:nvPr/>
        </p:nvSpPr>
        <p:spPr>
          <a:xfrm flipH="1" rot="-1635367">
            <a:off x="8300340" y="-2204724"/>
            <a:ext cx="1431174" cy="5664635"/>
          </a:xfrm>
          <a:custGeom>
            <a:rect b="b" l="l" r="r" t="t"/>
            <a:pathLst>
              <a:path extrusionOk="0" h="22441" w="9201">
                <a:moveTo>
                  <a:pt x="1839" y="585"/>
                </a:moveTo>
                <a:cubicBezTo>
                  <a:pt x="2424" y="585"/>
                  <a:pt x="2901" y="1062"/>
                  <a:pt x="2901" y="1647"/>
                </a:cubicBezTo>
                <a:lnTo>
                  <a:pt x="2901" y="1865"/>
                </a:lnTo>
                <a:lnTo>
                  <a:pt x="2901" y="2163"/>
                </a:lnTo>
                <a:lnTo>
                  <a:pt x="2901" y="3253"/>
                </a:lnTo>
                <a:cubicBezTo>
                  <a:pt x="2901" y="3417"/>
                  <a:pt x="3021" y="3551"/>
                  <a:pt x="3185" y="3551"/>
                </a:cubicBezTo>
                <a:cubicBezTo>
                  <a:pt x="3348" y="3551"/>
                  <a:pt x="3485" y="3417"/>
                  <a:pt x="3485" y="3253"/>
                </a:cubicBezTo>
                <a:lnTo>
                  <a:pt x="3485" y="2339"/>
                </a:lnTo>
                <a:cubicBezTo>
                  <a:pt x="3726" y="2238"/>
                  <a:pt x="3980" y="2189"/>
                  <a:pt x="4233" y="2189"/>
                </a:cubicBezTo>
                <a:cubicBezTo>
                  <a:pt x="4725" y="2189"/>
                  <a:pt x="5213" y="2376"/>
                  <a:pt x="5582" y="2734"/>
                </a:cubicBezTo>
                <a:cubicBezTo>
                  <a:pt x="5608" y="2777"/>
                  <a:pt x="5647" y="2816"/>
                  <a:pt x="5676" y="2858"/>
                </a:cubicBezTo>
                <a:cubicBezTo>
                  <a:pt x="5690" y="2871"/>
                  <a:pt x="5703" y="2884"/>
                  <a:pt x="5716" y="2910"/>
                </a:cubicBezTo>
                <a:cubicBezTo>
                  <a:pt x="5758" y="2953"/>
                  <a:pt x="5797" y="3008"/>
                  <a:pt x="5840" y="3061"/>
                </a:cubicBezTo>
                <a:cubicBezTo>
                  <a:pt x="5921" y="3185"/>
                  <a:pt x="5990" y="3335"/>
                  <a:pt x="6029" y="3482"/>
                </a:cubicBezTo>
                <a:cubicBezTo>
                  <a:pt x="6206" y="4070"/>
                  <a:pt x="6042" y="4723"/>
                  <a:pt x="5552" y="5144"/>
                </a:cubicBezTo>
                <a:cubicBezTo>
                  <a:pt x="5432" y="5252"/>
                  <a:pt x="5418" y="5428"/>
                  <a:pt x="5526" y="5553"/>
                </a:cubicBezTo>
                <a:cubicBezTo>
                  <a:pt x="5582" y="5621"/>
                  <a:pt x="5663" y="5660"/>
                  <a:pt x="5745" y="5660"/>
                </a:cubicBezTo>
                <a:cubicBezTo>
                  <a:pt x="5810" y="5660"/>
                  <a:pt x="5879" y="5634"/>
                  <a:pt x="5934" y="5592"/>
                </a:cubicBezTo>
                <a:cubicBezTo>
                  <a:pt x="6261" y="5321"/>
                  <a:pt x="6480" y="4968"/>
                  <a:pt x="6601" y="4586"/>
                </a:cubicBezTo>
                <a:cubicBezTo>
                  <a:pt x="6927" y="4723"/>
                  <a:pt x="7241" y="4925"/>
                  <a:pt x="7499" y="5183"/>
                </a:cubicBezTo>
                <a:cubicBezTo>
                  <a:pt x="8439" y="6124"/>
                  <a:pt x="8573" y="7607"/>
                  <a:pt x="7852" y="8694"/>
                </a:cubicBezTo>
                <a:cubicBezTo>
                  <a:pt x="7566" y="8573"/>
                  <a:pt x="7253" y="8507"/>
                  <a:pt x="6928" y="8507"/>
                </a:cubicBezTo>
                <a:cubicBezTo>
                  <a:pt x="6851" y="8507"/>
                  <a:pt x="6773" y="8510"/>
                  <a:pt x="6695" y="8518"/>
                </a:cubicBezTo>
                <a:cubicBezTo>
                  <a:pt x="6532" y="8544"/>
                  <a:pt x="6411" y="8681"/>
                  <a:pt x="6437" y="8844"/>
                </a:cubicBezTo>
                <a:cubicBezTo>
                  <a:pt x="6450" y="8999"/>
                  <a:pt x="6585" y="9104"/>
                  <a:pt x="6737" y="9104"/>
                </a:cubicBezTo>
                <a:cubicBezTo>
                  <a:pt x="6746" y="9104"/>
                  <a:pt x="6755" y="9103"/>
                  <a:pt x="6764" y="9102"/>
                </a:cubicBezTo>
                <a:cubicBezTo>
                  <a:pt x="6825" y="9095"/>
                  <a:pt x="6886" y="9092"/>
                  <a:pt x="6947" y="9092"/>
                </a:cubicBezTo>
                <a:cubicBezTo>
                  <a:pt x="7474" y="9092"/>
                  <a:pt x="7954" y="9354"/>
                  <a:pt x="8247" y="9756"/>
                </a:cubicBezTo>
                <a:cubicBezTo>
                  <a:pt x="8358" y="9961"/>
                  <a:pt x="8452" y="10177"/>
                  <a:pt x="8521" y="10409"/>
                </a:cubicBezTo>
                <a:cubicBezTo>
                  <a:pt x="8521" y="10438"/>
                  <a:pt x="8521" y="10464"/>
                  <a:pt x="8534" y="10490"/>
                </a:cubicBezTo>
                <a:cubicBezTo>
                  <a:pt x="8534" y="10533"/>
                  <a:pt x="8547" y="10559"/>
                  <a:pt x="8560" y="10601"/>
                </a:cubicBezTo>
                <a:cubicBezTo>
                  <a:pt x="8603" y="10778"/>
                  <a:pt x="8616" y="10967"/>
                  <a:pt x="8616" y="11157"/>
                </a:cubicBezTo>
                <a:cubicBezTo>
                  <a:pt x="8616" y="11891"/>
                  <a:pt x="8328" y="12587"/>
                  <a:pt x="7812" y="13103"/>
                </a:cubicBezTo>
                <a:cubicBezTo>
                  <a:pt x="7430" y="12695"/>
                  <a:pt x="6888" y="12437"/>
                  <a:pt x="6274" y="12424"/>
                </a:cubicBezTo>
                <a:cubicBezTo>
                  <a:pt x="6111" y="12424"/>
                  <a:pt x="5974" y="12561"/>
                  <a:pt x="5974" y="12724"/>
                </a:cubicBezTo>
                <a:cubicBezTo>
                  <a:pt x="5974" y="12871"/>
                  <a:pt x="6098" y="13008"/>
                  <a:pt x="6261" y="13008"/>
                </a:cubicBezTo>
                <a:cubicBezTo>
                  <a:pt x="6833" y="13021"/>
                  <a:pt x="7336" y="13335"/>
                  <a:pt x="7607" y="13799"/>
                </a:cubicBezTo>
                <a:cubicBezTo>
                  <a:pt x="7718" y="14031"/>
                  <a:pt x="7786" y="14275"/>
                  <a:pt x="7825" y="14520"/>
                </a:cubicBezTo>
                <a:lnTo>
                  <a:pt x="7825" y="14628"/>
                </a:lnTo>
                <a:cubicBezTo>
                  <a:pt x="7825" y="14667"/>
                  <a:pt x="7838" y="14710"/>
                  <a:pt x="7852" y="14749"/>
                </a:cubicBezTo>
                <a:lnTo>
                  <a:pt x="7852" y="14955"/>
                </a:lnTo>
                <a:cubicBezTo>
                  <a:pt x="7852" y="16055"/>
                  <a:pt x="7228" y="17022"/>
                  <a:pt x="6261" y="17486"/>
                </a:cubicBezTo>
                <a:cubicBezTo>
                  <a:pt x="6137" y="16656"/>
                  <a:pt x="5526" y="15948"/>
                  <a:pt x="4667" y="15716"/>
                </a:cubicBezTo>
                <a:cubicBezTo>
                  <a:pt x="4643" y="15710"/>
                  <a:pt x="4618" y="15707"/>
                  <a:pt x="4594" y="15707"/>
                </a:cubicBezTo>
                <a:cubicBezTo>
                  <a:pt x="4462" y="15707"/>
                  <a:pt x="4351" y="15796"/>
                  <a:pt x="4315" y="15935"/>
                </a:cubicBezTo>
                <a:cubicBezTo>
                  <a:pt x="4275" y="16085"/>
                  <a:pt x="4370" y="16248"/>
                  <a:pt x="4520" y="16287"/>
                </a:cubicBezTo>
                <a:cubicBezTo>
                  <a:pt x="5226" y="16464"/>
                  <a:pt x="5690" y="17104"/>
                  <a:pt x="5703" y="17799"/>
                </a:cubicBezTo>
                <a:cubicBezTo>
                  <a:pt x="5690" y="17839"/>
                  <a:pt x="5690" y="17881"/>
                  <a:pt x="5690" y="17920"/>
                </a:cubicBezTo>
                <a:lnTo>
                  <a:pt x="5690" y="18044"/>
                </a:lnTo>
                <a:lnTo>
                  <a:pt x="5690" y="18057"/>
                </a:lnTo>
                <a:cubicBezTo>
                  <a:pt x="5676" y="18113"/>
                  <a:pt x="5676" y="18165"/>
                  <a:pt x="5647" y="18221"/>
                </a:cubicBezTo>
                <a:cubicBezTo>
                  <a:pt x="5634" y="18276"/>
                  <a:pt x="5647" y="18328"/>
                  <a:pt x="5663" y="18384"/>
                </a:cubicBezTo>
                <a:cubicBezTo>
                  <a:pt x="5500" y="19269"/>
                  <a:pt x="4723" y="19935"/>
                  <a:pt x="3799" y="19935"/>
                </a:cubicBezTo>
                <a:cubicBezTo>
                  <a:pt x="3622" y="19935"/>
                  <a:pt x="3443" y="19909"/>
                  <a:pt x="3266" y="19867"/>
                </a:cubicBezTo>
                <a:cubicBezTo>
                  <a:pt x="3240" y="19854"/>
                  <a:pt x="3214" y="19854"/>
                  <a:pt x="3185" y="19854"/>
                </a:cubicBezTo>
                <a:cubicBezTo>
                  <a:pt x="2858" y="19690"/>
                  <a:pt x="2600" y="19377"/>
                  <a:pt x="2545" y="18982"/>
                </a:cubicBezTo>
                <a:cubicBezTo>
                  <a:pt x="2521" y="18845"/>
                  <a:pt x="2395" y="18733"/>
                  <a:pt x="2259" y="18733"/>
                </a:cubicBezTo>
                <a:cubicBezTo>
                  <a:pt x="2246" y="18733"/>
                  <a:pt x="2232" y="18734"/>
                  <a:pt x="2218" y="18737"/>
                </a:cubicBezTo>
                <a:cubicBezTo>
                  <a:pt x="2055" y="18766"/>
                  <a:pt x="1947" y="18913"/>
                  <a:pt x="1960" y="19076"/>
                </a:cubicBezTo>
                <a:cubicBezTo>
                  <a:pt x="2042" y="19648"/>
                  <a:pt x="2411" y="20112"/>
                  <a:pt x="2901" y="20356"/>
                </a:cubicBezTo>
                <a:lnTo>
                  <a:pt x="2901" y="20791"/>
                </a:lnTo>
                <a:cubicBezTo>
                  <a:pt x="2901" y="21379"/>
                  <a:pt x="2424" y="21852"/>
                  <a:pt x="1839" y="21852"/>
                </a:cubicBezTo>
                <a:cubicBezTo>
                  <a:pt x="1255" y="21852"/>
                  <a:pt x="778" y="21379"/>
                  <a:pt x="778" y="20791"/>
                </a:cubicBezTo>
                <a:lnTo>
                  <a:pt x="778" y="17567"/>
                </a:lnTo>
                <a:cubicBezTo>
                  <a:pt x="1075" y="17839"/>
                  <a:pt x="1483" y="18002"/>
                  <a:pt x="1921" y="18002"/>
                </a:cubicBezTo>
                <a:cubicBezTo>
                  <a:pt x="2260" y="18002"/>
                  <a:pt x="2574" y="17907"/>
                  <a:pt x="2845" y="17744"/>
                </a:cubicBezTo>
                <a:cubicBezTo>
                  <a:pt x="2974" y="17690"/>
                  <a:pt x="3110" y="17663"/>
                  <a:pt x="3248" y="17663"/>
                </a:cubicBezTo>
                <a:cubicBezTo>
                  <a:pt x="3386" y="17663"/>
                  <a:pt x="3526" y="17690"/>
                  <a:pt x="3661" y="17744"/>
                </a:cubicBezTo>
                <a:cubicBezTo>
                  <a:pt x="3949" y="17852"/>
                  <a:pt x="4164" y="18070"/>
                  <a:pt x="4288" y="18341"/>
                </a:cubicBezTo>
                <a:cubicBezTo>
                  <a:pt x="4328" y="18452"/>
                  <a:pt x="4439" y="18521"/>
                  <a:pt x="4560" y="18521"/>
                </a:cubicBezTo>
                <a:cubicBezTo>
                  <a:pt x="4586" y="18521"/>
                  <a:pt x="4628" y="18505"/>
                  <a:pt x="4667" y="18492"/>
                </a:cubicBezTo>
                <a:cubicBezTo>
                  <a:pt x="4818" y="18423"/>
                  <a:pt x="4886" y="18260"/>
                  <a:pt x="4818" y="18113"/>
                </a:cubicBezTo>
                <a:cubicBezTo>
                  <a:pt x="4641" y="17688"/>
                  <a:pt x="4302" y="17362"/>
                  <a:pt x="3880" y="17198"/>
                </a:cubicBezTo>
                <a:cubicBezTo>
                  <a:pt x="3743" y="17133"/>
                  <a:pt x="3593" y="17104"/>
                  <a:pt x="3443" y="17091"/>
                </a:cubicBezTo>
                <a:cubicBezTo>
                  <a:pt x="3580" y="16846"/>
                  <a:pt x="3648" y="16562"/>
                  <a:pt x="3648" y="16274"/>
                </a:cubicBezTo>
                <a:lnTo>
                  <a:pt x="3648" y="15036"/>
                </a:lnTo>
                <a:cubicBezTo>
                  <a:pt x="3648" y="14873"/>
                  <a:pt x="3511" y="14736"/>
                  <a:pt x="3348" y="14736"/>
                </a:cubicBezTo>
                <a:cubicBezTo>
                  <a:pt x="3185" y="14736"/>
                  <a:pt x="3064" y="14873"/>
                  <a:pt x="3064" y="15036"/>
                </a:cubicBezTo>
                <a:lnTo>
                  <a:pt x="3064" y="16274"/>
                </a:lnTo>
                <a:cubicBezTo>
                  <a:pt x="3064" y="16656"/>
                  <a:pt x="2858" y="17009"/>
                  <a:pt x="2574" y="17215"/>
                </a:cubicBezTo>
                <a:lnTo>
                  <a:pt x="2561" y="17215"/>
                </a:lnTo>
                <a:cubicBezTo>
                  <a:pt x="2531" y="17228"/>
                  <a:pt x="2505" y="17241"/>
                  <a:pt x="2479" y="17267"/>
                </a:cubicBezTo>
                <a:cubicBezTo>
                  <a:pt x="2316" y="17362"/>
                  <a:pt x="2123" y="17417"/>
                  <a:pt x="1921" y="17417"/>
                </a:cubicBezTo>
                <a:cubicBezTo>
                  <a:pt x="1281" y="17417"/>
                  <a:pt x="778" y="16901"/>
                  <a:pt x="778" y="16274"/>
                </a:cubicBezTo>
                <a:lnTo>
                  <a:pt x="778" y="15595"/>
                </a:lnTo>
                <a:cubicBezTo>
                  <a:pt x="1049" y="15784"/>
                  <a:pt x="1388" y="15892"/>
                  <a:pt x="1757" y="15892"/>
                </a:cubicBezTo>
                <a:cubicBezTo>
                  <a:pt x="1908" y="15892"/>
                  <a:pt x="2042" y="15771"/>
                  <a:pt x="2042" y="15608"/>
                </a:cubicBezTo>
                <a:cubicBezTo>
                  <a:pt x="2042" y="15445"/>
                  <a:pt x="1908" y="15307"/>
                  <a:pt x="1757" y="15307"/>
                </a:cubicBezTo>
                <a:cubicBezTo>
                  <a:pt x="1104" y="15307"/>
                  <a:pt x="585" y="14791"/>
                  <a:pt x="585" y="14138"/>
                </a:cubicBezTo>
                <a:cubicBezTo>
                  <a:pt x="585" y="13498"/>
                  <a:pt x="1104" y="12969"/>
                  <a:pt x="1757" y="12969"/>
                </a:cubicBezTo>
                <a:lnTo>
                  <a:pt x="1921" y="12969"/>
                </a:lnTo>
                <a:cubicBezTo>
                  <a:pt x="2871" y="12969"/>
                  <a:pt x="3648" y="12192"/>
                  <a:pt x="3648" y="11238"/>
                </a:cubicBezTo>
                <a:lnTo>
                  <a:pt x="3648" y="10340"/>
                </a:lnTo>
                <a:cubicBezTo>
                  <a:pt x="4831" y="10206"/>
                  <a:pt x="5758" y="9197"/>
                  <a:pt x="5758" y="7989"/>
                </a:cubicBezTo>
                <a:cubicBezTo>
                  <a:pt x="5758" y="6682"/>
                  <a:pt x="4710" y="5634"/>
                  <a:pt x="3417" y="5621"/>
                </a:cubicBezTo>
                <a:cubicBezTo>
                  <a:pt x="3159" y="5089"/>
                  <a:pt x="2613" y="4707"/>
                  <a:pt x="1973" y="4707"/>
                </a:cubicBezTo>
                <a:cubicBezTo>
                  <a:pt x="1810" y="4707"/>
                  <a:pt x="1689" y="4844"/>
                  <a:pt x="1689" y="5007"/>
                </a:cubicBezTo>
                <a:cubicBezTo>
                  <a:pt x="1689" y="5170"/>
                  <a:pt x="1810" y="5308"/>
                  <a:pt x="1973" y="5308"/>
                </a:cubicBezTo>
                <a:cubicBezTo>
                  <a:pt x="2531" y="5308"/>
                  <a:pt x="2982" y="5755"/>
                  <a:pt x="2982" y="6313"/>
                </a:cubicBezTo>
                <a:cubicBezTo>
                  <a:pt x="2982" y="6872"/>
                  <a:pt x="2531" y="7319"/>
                  <a:pt x="1973" y="7319"/>
                </a:cubicBezTo>
                <a:cubicBezTo>
                  <a:pt x="1810" y="7319"/>
                  <a:pt x="1689" y="7456"/>
                  <a:pt x="1689" y="7620"/>
                </a:cubicBezTo>
                <a:cubicBezTo>
                  <a:pt x="1689" y="7783"/>
                  <a:pt x="1810" y="7907"/>
                  <a:pt x="1973" y="7907"/>
                </a:cubicBezTo>
                <a:cubicBezTo>
                  <a:pt x="2858" y="7907"/>
                  <a:pt x="3580" y="7198"/>
                  <a:pt x="3580" y="6313"/>
                </a:cubicBezTo>
                <a:cubicBezTo>
                  <a:pt x="3580" y="6274"/>
                  <a:pt x="3567" y="6245"/>
                  <a:pt x="3567" y="6219"/>
                </a:cubicBezTo>
                <a:lnTo>
                  <a:pt x="3567" y="6219"/>
                </a:lnTo>
                <a:cubicBezTo>
                  <a:pt x="4465" y="6300"/>
                  <a:pt x="5174" y="7061"/>
                  <a:pt x="5174" y="7989"/>
                </a:cubicBezTo>
                <a:cubicBezTo>
                  <a:pt x="5174" y="8844"/>
                  <a:pt x="4560" y="9566"/>
                  <a:pt x="3730" y="9729"/>
                </a:cubicBezTo>
                <a:lnTo>
                  <a:pt x="3635" y="9729"/>
                </a:lnTo>
                <a:cubicBezTo>
                  <a:pt x="3551" y="9748"/>
                  <a:pt x="3467" y="9757"/>
                  <a:pt x="3384" y="9757"/>
                </a:cubicBezTo>
                <a:cubicBezTo>
                  <a:pt x="2860" y="9757"/>
                  <a:pt x="2379" y="9399"/>
                  <a:pt x="2260" y="8858"/>
                </a:cubicBezTo>
                <a:cubicBezTo>
                  <a:pt x="2238" y="8721"/>
                  <a:pt x="2120" y="8632"/>
                  <a:pt x="1986" y="8632"/>
                </a:cubicBezTo>
                <a:cubicBezTo>
                  <a:pt x="1960" y="8632"/>
                  <a:pt x="1934" y="8635"/>
                  <a:pt x="1908" y="8642"/>
                </a:cubicBezTo>
                <a:cubicBezTo>
                  <a:pt x="1757" y="8668"/>
                  <a:pt x="1646" y="8831"/>
                  <a:pt x="1689" y="8982"/>
                </a:cubicBezTo>
                <a:cubicBezTo>
                  <a:pt x="1839" y="9687"/>
                  <a:pt x="2398" y="10193"/>
                  <a:pt x="3064" y="10314"/>
                </a:cubicBezTo>
                <a:lnTo>
                  <a:pt x="3064" y="11238"/>
                </a:lnTo>
                <a:cubicBezTo>
                  <a:pt x="3064" y="11865"/>
                  <a:pt x="2545" y="12381"/>
                  <a:pt x="1921" y="12381"/>
                </a:cubicBezTo>
                <a:cubicBezTo>
                  <a:pt x="1281" y="12381"/>
                  <a:pt x="778" y="11865"/>
                  <a:pt x="778" y="11238"/>
                </a:cubicBezTo>
                <a:lnTo>
                  <a:pt x="778" y="1647"/>
                </a:lnTo>
                <a:cubicBezTo>
                  <a:pt x="778" y="1062"/>
                  <a:pt x="1255" y="585"/>
                  <a:pt x="1839" y="585"/>
                </a:cubicBezTo>
                <a:close/>
                <a:moveTo>
                  <a:pt x="1839" y="1"/>
                </a:moveTo>
                <a:cubicBezTo>
                  <a:pt x="928" y="1"/>
                  <a:pt x="193" y="735"/>
                  <a:pt x="193" y="1647"/>
                </a:cubicBezTo>
                <a:lnTo>
                  <a:pt x="193" y="11238"/>
                </a:lnTo>
                <a:cubicBezTo>
                  <a:pt x="193" y="11797"/>
                  <a:pt x="451" y="12300"/>
                  <a:pt x="872" y="12626"/>
                </a:cubicBezTo>
                <a:cubicBezTo>
                  <a:pt x="356" y="12927"/>
                  <a:pt x="0" y="13498"/>
                  <a:pt x="0" y="14138"/>
                </a:cubicBezTo>
                <a:cubicBezTo>
                  <a:pt x="0" y="14422"/>
                  <a:pt x="69" y="14697"/>
                  <a:pt x="193" y="14942"/>
                </a:cubicBezTo>
                <a:lnTo>
                  <a:pt x="193" y="14968"/>
                </a:lnTo>
                <a:lnTo>
                  <a:pt x="193" y="20791"/>
                </a:lnTo>
                <a:cubicBezTo>
                  <a:pt x="193" y="21705"/>
                  <a:pt x="928" y="22440"/>
                  <a:pt x="1839" y="22440"/>
                </a:cubicBezTo>
                <a:cubicBezTo>
                  <a:pt x="2750" y="22440"/>
                  <a:pt x="3485" y="21705"/>
                  <a:pt x="3485" y="20791"/>
                </a:cubicBezTo>
                <a:lnTo>
                  <a:pt x="3485" y="20533"/>
                </a:lnTo>
                <a:cubicBezTo>
                  <a:pt x="3541" y="20546"/>
                  <a:pt x="3606" y="20546"/>
                  <a:pt x="3661" y="20546"/>
                </a:cubicBezTo>
                <a:cubicBezTo>
                  <a:pt x="3743" y="20546"/>
                  <a:pt x="3825" y="20533"/>
                  <a:pt x="3906" y="20533"/>
                </a:cubicBezTo>
                <a:cubicBezTo>
                  <a:pt x="3933" y="20520"/>
                  <a:pt x="3949" y="20520"/>
                  <a:pt x="3962" y="20520"/>
                </a:cubicBezTo>
                <a:cubicBezTo>
                  <a:pt x="5226" y="20438"/>
                  <a:pt x="6235" y="19390"/>
                  <a:pt x="6274" y="18113"/>
                </a:cubicBezTo>
                <a:cubicBezTo>
                  <a:pt x="7580" y="17607"/>
                  <a:pt x="8452" y="16369"/>
                  <a:pt x="8452" y="14955"/>
                </a:cubicBezTo>
                <a:cubicBezTo>
                  <a:pt x="8452" y="14791"/>
                  <a:pt x="8439" y="14628"/>
                  <a:pt x="8410" y="14465"/>
                </a:cubicBezTo>
                <a:cubicBezTo>
                  <a:pt x="8384" y="14151"/>
                  <a:pt x="8302" y="13851"/>
                  <a:pt x="8165" y="13593"/>
                </a:cubicBezTo>
                <a:cubicBezTo>
                  <a:pt x="8831" y="12953"/>
                  <a:pt x="9200" y="12084"/>
                  <a:pt x="9200" y="11157"/>
                </a:cubicBezTo>
                <a:cubicBezTo>
                  <a:pt x="9200" y="10846"/>
                  <a:pt x="9158" y="10546"/>
                  <a:pt x="9076" y="10259"/>
                </a:cubicBezTo>
                <a:cubicBezTo>
                  <a:pt x="9024" y="9961"/>
                  <a:pt x="8913" y="9687"/>
                  <a:pt x="8750" y="9458"/>
                </a:cubicBezTo>
                <a:cubicBezTo>
                  <a:pt x="8642" y="9279"/>
                  <a:pt x="8521" y="9116"/>
                  <a:pt x="8384" y="8952"/>
                </a:cubicBezTo>
                <a:cubicBezTo>
                  <a:pt x="8766" y="8342"/>
                  <a:pt x="8942" y="7633"/>
                  <a:pt x="8900" y="6911"/>
                </a:cubicBezTo>
                <a:cubicBezTo>
                  <a:pt x="8831" y="6111"/>
                  <a:pt x="8492" y="5334"/>
                  <a:pt x="7920" y="4762"/>
                </a:cubicBezTo>
                <a:cubicBezTo>
                  <a:pt x="7580" y="4423"/>
                  <a:pt x="7159" y="4165"/>
                  <a:pt x="6725" y="3988"/>
                </a:cubicBezTo>
                <a:cubicBezTo>
                  <a:pt x="6708" y="3782"/>
                  <a:pt x="6682" y="3580"/>
                  <a:pt x="6614" y="3374"/>
                </a:cubicBezTo>
                <a:cubicBezTo>
                  <a:pt x="6562" y="3142"/>
                  <a:pt x="6450" y="2910"/>
                  <a:pt x="6300" y="2708"/>
                </a:cubicBezTo>
                <a:cubicBezTo>
                  <a:pt x="6219" y="2571"/>
                  <a:pt x="6111" y="2437"/>
                  <a:pt x="5990" y="2326"/>
                </a:cubicBezTo>
                <a:cubicBezTo>
                  <a:pt x="5521" y="1847"/>
                  <a:pt x="4883" y="1600"/>
                  <a:pt x="4238" y="1600"/>
                </a:cubicBezTo>
                <a:cubicBezTo>
                  <a:pt x="3985" y="1600"/>
                  <a:pt x="3731" y="1638"/>
                  <a:pt x="3485" y="1715"/>
                </a:cubicBezTo>
                <a:lnTo>
                  <a:pt x="3485" y="1647"/>
                </a:lnTo>
                <a:cubicBezTo>
                  <a:pt x="3485" y="735"/>
                  <a:pt x="2750" y="1"/>
                  <a:pt x="18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44"/>
          <p:cNvSpPr/>
          <p:nvPr/>
        </p:nvSpPr>
        <p:spPr>
          <a:xfrm flipH="1" rot="-7200007">
            <a:off x="7941310" y="2147173"/>
            <a:ext cx="1304040" cy="5659561"/>
          </a:xfrm>
          <a:custGeom>
            <a:rect b="b" l="l" r="r" t="t"/>
            <a:pathLst>
              <a:path extrusionOk="0" h="22441" w="9210">
                <a:moveTo>
                  <a:pt x="7361" y="585"/>
                </a:moveTo>
                <a:cubicBezTo>
                  <a:pt x="7946" y="585"/>
                  <a:pt x="8423" y="1062"/>
                  <a:pt x="8423" y="1647"/>
                </a:cubicBezTo>
                <a:lnTo>
                  <a:pt x="8423" y="11238"/>
                </a:lnTo>
                <a:cubicBezTo>
                  <a:pt x="8423" y="11865"/>
                  <a:pt x="7920" y="12381"/>
                  <a:pt x="7280" y="12381"/>
                </a:cubicBezTo>
                <a:cubicBezTo>
                  <a:pt x="6653" y="12381"/>
                  <a:pt x="6137" y="11865"/>
                  <a:pt x="6137" y="11238"/>
                </a:cubicBezTo>
                <a:lnTo>
                  <a:pt x="6137" y="10314"/>
                </a:lnTo>
                <a:cubicBezTo>
                  <a:pt x="6803" y="10193"/>
                  <a:pt x="7361" y="9687"/>
                  <a:pt x="7511" y="8982"/>
                </a:cubicBezTo>
                <a:cubicBezTo>
                  <a:pt x="7551" y="8831"/>
                  <a:pt x="7443" y="8668"/>
                  <a:pt x="7293" y="8642"/>
                </a:cubicBezTo>
                <a:cubicBezTo>
                  <a:pt x="7266" y="8635"/>
                  <a:pt x="7240" y="8632"/>
                  <a:pt x="7215" y="8632"/>
                </a:cubicBezTo>
                <a:cubicBezTo>
                  <a:pt x="7084" y="8632"/>
                  <a:pt x="6973" y="8721"/>
                  <a:pt x="6940" y="8858"/>
                </a:cubicBezTo>
                <a:cubicBezTo>
                  <a:pt x="6822" y="9399"/>
                  <a:pt x="6348" y="9757"/>
                  <a:pt x="5820" y="9757"/>
                </a:cubicBezTo>
                <a:cubicBezTo>
                  <a:pt x="5736" y="9757"/>
                  <a:pt x="5650" y="9748"/>
                  <a:pt x="5565" y="9729"/>
                </a:cubicBezTo>
                <a:lnTo>
                  <a:pt x="5470" y="9729"/>
                </a:lnTo>
                <a:cubicBezTo>
                  <a:pt x="4654" y="9566"/>
                  <a:pt x="4027" y="8844"/>
                  <a:pt x="4027" y="7989"/>
                </a:cubicBezTo>
                <a:cubicBezTo>
                  <a:pt x="4027" y="7061"/>
                  <a:pt x="4735" y="6300"/>
                  <a:pt x="5634" y="6219"/>
                </a:cubicBezTo>
                <a:lnTo>
                  <a:pt x="5634" y="6313"/>
                </a:lnTo>
                <a:cubicBezTo>
                  <a:pt x="5634" y="7198"/>
                  <a:pt x="6339" y="7907"/>
                  <a:pt x="7224" y="7907"/>
                </a:cubicBezTo>
                <a:cubicBezTo>
                  <a:pt x="7387" y="7907"/>
                  <a:pt x="7524" y="7783"/>
                  <a:pt x="7524" y="7620"/>
                </a:cubicBezTo>
                <a:cubicBezTo>
                  <a:pt x="7524" y="7456"/>
                  <a:pt x="7387" y="7319"/>
                  <a:pt x="7224" y="7319"/>
                </a:cubicBezTo>
                <a:cubicBezTo>
                  <a:pt x="6666" y="7319"/>
                  <a:pt x="6218" y="6872"/>
                  <a:pt x="6218" y="6313"/>
                </a:cubicBezTo>
                <a:cubicBezTo>
                  <a:pt x="6218" y="5755"/>
                  <a:pt x="6666" y="5308"/>
                  <a:pt x="7224" y="5308"/>
                </a:cubicBezTo>
                <a:cubicBezTo>
                  <a:pt x="7387" y="5308"/>
                  <a:pt x="7524" y="5170"/>
                  <a:pt x="7524" y="5007"/>
                </a:cubicBezTo>
                <a:cubicBezTo>
                  <a:pt x="7524" y="4844"/>
                  <a:pt x="7387" y="4707"/>
                  <a:pt x="7224" y="4707"/>
                </a:cubicBezTo>
                <a:cubicBezTo>
                  <a:pt x="6597" y="4707"/>
                  <a:pt x="6042" y="5089"/>
                  <a:pt x="5781" y="5621"/>
                </a:cubicBezTo>
                <a:cubicBezTo>
                  <a:pt x="4491" y="5634"/>
                  <a:pt x="3442" y="6682"/>
                  <a:pt x="3442" y="7989"/>
                </a:cubicBezTo>
                <a:cubicBezTo>
                  <a:pt x="3442" y="9197"/>
                  <a:pt x="4366" y="10206"/>
                  <a:pt x="5552" y="10340"/>
                </a:cubicBezTo>
                <a:lnTo>
                  <a:pt x="5552" y="11238"/>
                </a:lnTo>
                <a:cubicBezTo>
                  <a:pt x="5552" y="12192"/>
                  <a:pt x="6326" y="12969"/>
                  <a:pt x="7280" y="12969"/>
                </a:cubicBezTo>
                <a:lnTo>
                  <a:pt x="7456" y="12969"/>
                </a:lnTo>
                <a:cubicBezTo>
                  <a:pt x="8096" y="12969"/>
                  <a:pt x="8612" y="13498"/>
                  <a:pt x="8612" y="14138"/>
                </a:cubicBezTo>
                <a:cubicBezTo>
                  <a:pt x="8612" y="14791"/>
                  <a:pt x="8096" y="15307"/>
                  <a:pt x="7456" y="15307"/>
                </a:cubicBezTo>
                <a:cubicBezTo>
                  <a:pt x="7293" y="15307"/>
                  <a:pt x="7155" y="15445"/>
                  <a:pt x="7155" y="15608"/>
                </a:cubicBezTo>
                <a:cubicBezTo>
                  <a:pt x="7155" y="15771"/>
                  <a:pt x="7293" y="15892"/>
                  <a:pt x="7456" y="15892"/>
                </a:cubicBezTo>
                <a:cubicBezTo>
                  <a:pt x="7809" y="15892"/>
                  <a:pt x="8148" y="15784"/>
                  <a:pt x="8423" y="15595"/>
                </a:cubicBezTo>
                <a:lnTo>
                  <a:pt x="8423" y="16274"/>
                </a:lnTo>
                <a:cubicBezTo>
                  <a:pt x="8423" y="16901"/>
                  <a:pt x="7920" y="17417"/>
                  <a:pt x="7280" y="17417"/>
                </a:cubicBezTo>
                <a:cubicBezTo>
                  <a:pt x="7074" y="17417"/>
                  <a:pt x="6884" y="17362"/>
                  <a:pt x="6721" y="17267"/>
                </a:cubicBezTo>
                <a:cubicBezTo>
                  <a:pt x="6695" y="17241"/>
                  <a:pt x="6666" y="17228"/>
                  <a:pt x="6639" y="17215"/>
                </a:cubicBezTo>
                <a:cubicBezTo>
                  <a:pt x="6339" y="17009"/>
                  <a:pt x="6137" y="16656"/>
                  <a:pt x="6137" y="16274"/>
                </a:cubicBezTo>
                <a:lnTo>
                  <a:pt x="6137" y="15036"/>
                </a:lnTo>
                <a:cubicBezTo>
                  <a:pt x="6137" y="14873"/>
                  <a:pt x="6012" y="14736"/>
                  <a:pt x="5849" y="14736"/>
                </a:cubicBezTo>
                <a:cubicBezTo>
                  <a:pt x="5686" y="14736"/>
                  <a:pt x="5552" y="14873"/>
                  <a:pt x="5552" y="15036"/>
                </a:cubicBezTo>
                <a:lnTo>
                  <a:pt x="5552" y="16274"/>
                </a:lnTo>
                <a:cubicBezTo>
                  <a:pt x="5552" y="16562"/>
                  <a:pt x="5634" y="16846"/>
                  <a:pt x="5754" y="17091"/>
                </a:cubicBezTo>
                <a:cubicBezTo>
                  <a:pt x="5604" y="17104"/>
                  <a:pt x="5470" y="17133"/>
                  <a:pt x="5320" y="17198"/>
                </a:cubicBezTo>
                <a:cubicBezTo>
                  <a:pt x="4899" y="17362"/>
                  <a:pt x="4556" y="17688"/>
                  <a:pt x="4379" y="18113"/>
                </a:cubicBezTo>
                <a:cubicBezTo>
                  <a:pt x="4311" y="18260"/>
                  <a:pt x="4379" y="18423"/>
                  <a:pt x="4530" y="18492"/>
                </a:cubicBezTo>
                <a:cubicBezTo>
                  <a:pt x="4572" y="18505"/>
                  <a:pt x="4611" y="18521"/>
                  <a:pt x="4654" y="18521"/>
                </a:cubicBezTo>
                <a:cubicBezTo>
                  <a:pt x="4762" y="18521"/>
                  <a:pt x="4869" y="18452"/>
                  <a:pt x="4912" y="18341"/>
                </a:cubicBezTo>
                <a:cubicBezTo>
                  <a:pt x="5033" y="18070"/>
                  <a:pt x="5265" y="17852"/>
                  <a:pt x="5536" y="17744"/>
                </a:cubicBezTo>
                <a:cubicBezTo>
                  <a:pt x="5673" y="17690"/>
                  <a:pt x="5812" y="17663"/>
                  <a:pt x="5952" y="17663"/>
                </a:cubicBezTo>
                <a:cubicBezTo>
                  <a:pt x="6092" y="17663"/>
                  <a:pt x="6231" y="17690"/>
                  <a:pt x="6368" y="17744"/>
                </a:cubicBezTo>
                <a:cubicBezTo>
                  <a:pt x="6626" y="17907"/>
                  <a:pt x="6953" y="18002"/>
                  <a:pt x="7280" y="18002"/>
                </a:cubicBezTo>
                <a:cubicBezTo>
                  <a:pt x="7727" y="18002"/>
                  <a:pt x="8122" y="17839"/>
                  <a:pt x="8423" y="17567"/>
                </a:cubicBezTo>
                <a:lnTo>
                  <a:pt x="8423" y="20791"/>
                </a:lnTo>
                <a:cubicBezTo>
                  <a:pt x="8423" y="21379"/>
                  <a:pt x="7946" y="21852"/>
                  <a:pt x="7361" y="21852"/>
                </a:cubicBezTo>
                <a:cubicBezTo>
                  <a:pt x="6777" y="21852"/>
                  <a:pt x="6300" y="21379"/>
                  <a:pt x="6300" y="20791"/>
                </a:cubicBezTo>
                <a:lnTo>
                  <a:pt x="6300" y="20356"/>
                </a:lnTo>
                <a:cubicBezTo>
                  <a:pt x="6790" y="20112"/>
                  <a:pt x="7155" y="19648"/>
                  <a:pt x="7237" y="19076"/>
                </a:cubicBezTo>
                <a:cubicBezTo>
                  <a:pt x="7266" y="18913"/>
                  <a:pt x="7142" y="18766"/>
                  <a:pt x="6992" y="18737"/>
                </a:cubicBezTo>
                <a:cubicBezTo>
                  <a:pt x="6977" y="18734"/>
                  <a:pt x="6962" y="18733"/>
                  <a:pt x="6947" y="18733"/>
                </a:cubicBezTo>
                <a:cubicBezTo>
                  <a:pt x="6802" y="18733"/>
                  <a:pt x="6676" y="18845"/>
                  <a:pt x="6653" y="18982"/>
                </a:cubicBezTo>
                <a:cubicBezTo>
                  <a:pt x="6597" y="19377"/>
                  <a:pt x="6352" y="19690"/>
                  <a:pt x="6012" y="19854"/>
                </a:cubicBezTo>
                <a:cubicBezTo>
                  <a:pt x="5986" y="19854"/>
                  <a:pt x="5960" y="19854"/>
                  <a:pt x="5931" y="19867"/>
                </a:cubicBezTo>
                <a:cubicBezTo>
                  <a:pt x="5754" y="19909"/>
                  <a:pt x="5578" y="19935"/>
                  <a:pt x="5402" y="19935"/>
                </a:cubicBezTo>
                <a:cubicBezTo>
                  <a:pt x="4474" y="19935"/>
                  <a:pt x="3700" y="19269"/>
                  <a:pt x="3537" y="18384"/>
                </a:cubicBezTo>
                <a:cubicBezTo>
                  <a:pt x="3563" y="18328"/>
                  <a:pt x="3563" y="18276"/>
                  <a:pt x="3550" y="18221"/>
                </a:cubicBezTo>
                <a:cubicBezTo>
                  <a:pt x="3537" y="18165"/>
                  <a:pt x="3524" y="18113"/>
                  <a:pt x="3511" y="18044"/>
                </a:cubicBezTo>
                <a:lnTo>
                  <a:pt x="3511" y="17920"/>
                </a:lnTo>
                <a:cubicBezTo>
                  <a:pt x="3524" y="17881"/>
                  <a:pt x="3511" y="17839"/>
                  <a:pt x="3494" y="17799"/>
                </a:cubicBezTo>
                <a:cubicBezTo>
                  <a:pt x="3511" y="17104"/>
                  <a:pt x="3971" y="16464"/>
                  <a:pt x="4680" y="16287"/>
                </a:cubicBezTo>
                <a:cubicBezTo>
                  <a:pt x="4843" y="16248"/>
                  <a:pt x="4938" y="16085"/>
                  <a:pt x="4899" y="15935"/>
                </a:cubicBezTo>
                <a:cubicBezTo>
                  <a:pt x="4863" y="15796"/>
                  <a:pt x="4740" y="15707"/>
                  <a:pt x="4604" y="15707"/>
                </a:cubicBezTo>
                <a:cubicBezTo>
                  <a:pt x="4579" y="15707"/>
                  <a:pt x="4555" y="15710"/>
                  <a:pt x="4530" y="15716"/>
                </a:cubicBezTo>
                <a:cubicBezTo>
                  <a:pt x="3674" y="15948"/>
                  <a:pt x="3073" y="16656"/>
                  <a:pt x="2939" y="17473"/>
                </a:cubicBezTo>
                <a:cubicBezTo>
                  <a:pt x="1973" y="17022"/>
                  <a:pt x="1346" y="16055"/>
                  <a:pt x="1346" y="14955"/>
                </a:cubicBezTo>
                <a:lnTo>
                  <a:pt x="1346" y="14749"/>
                </a:lnTo>
                <a:cubicBezTo>
                  <a:pt x="1372" y="14710"/>
                  <a:pt x="1372" y="14667"/>
                  <a:pt x="1372" y="14628"/>
                </a:cubicBezTo>
                <a:lnTo>
                  <a:pt x="1372" y="14520"/>
                </a:lnTo>
                <a:cubicBezTo>
                  <a:pt x="1414" y="14275"/>
                  <a:pt x="1483" y="14031"/>
                  <a:pt x="1590" y="13799"/>
                </a:cubicBezTo>
                <a:cubicBezTo>
                  <a:pt x="1862" y="13335"/>
                  <a:pt x="2368" y="13021"/>
                  <a:pt x="2939" y="13008"/>
                </a:cubicBezTo>
                <a:cubicBezTo>
                  <a:pt x="3103" y="13008"/>
                  <a:pt x="3223" y="12871"/>
                  <a:pt x="3223" y="12724"/>
                </a:cubicBezTo>
                <a:cubicBezTo>
                  <a:pt x="3223" y="12561"/>
                  <a:pt x="3086" y="12424"/>
                  <a:pt x="2923" y="12424"/>
                </a:cubicBezTo>
                <a:cubicBezTo>
                  <a:pt x="2325" y="12437"/>
                  <a:pt x="1767" y="12695"/>
                  <a:pt x="1388" y="13103"/>
                </a:cubicBezTo>
                <a:cubicBezTo>
                  <a:pt x="869" y="12587"/>
                  <a:pt x="585" y="11891"/>
                  <a:pt x="585" y="11157"/>
                </a:cubicBezTo>
                <a:cubicBezTo>
                  <a:pt x="585" y="10967"/>
                  <a:pt x="611" y="10778"/>
                  <a:pt x="637" y="10601"/>
                </a:cubicBezTo>
                <a:cubicBezTo>
                  <a:pt x="666" y="10559"/>
                  <a:pt x="666" y="10533"/>
                  <a:pt x="679" y="10490"/>
                </a:cubicBezTo>
                <a:cubicBezTo>
                  <a:pt x="679" y="10464"/>
                  <a:pt x="679" y="10438"/>
                  <a:pt x="692" y="10409"/>
                </a:cubicBezTo>
                <a:cubicBezTo>
                  <a:pt x="748" y="10177"/>
                  <a:pt x="843" y="9961"/>
                  <a:pt x="950" y="9756"/>
                </a:cubicBezTo>
                <a:cubicBezTo>
                  <a:pt x="1243" y="9354"/>
                  <a:pt x="1734" y="9092"/>
                  <a:pt x="2254" y="9092"/>
                </a:cubicBezTo>
                <a:cubicBezTo>
                  <a:pt x="2313" y="9092"/>
                  <a:pt x="2373" y="9095"/>
                  <a:pt x="2433" y="9102"/>
                </a:cubicBezTo>
                <a:cubicBezTo>
                  <a:pt x="2442" y="9103"/>
                  <a:pt x="2451" y="9104"/>
                  <a:pt x="2460" y="9104"/>
                </a:cubicBezTo>
                <a:cubicBezTo>
                  <a:pt x="2612" y="9104"/>
                  <a:pt x="2747" y="8999"/>
                  <a:pt x="2760" y="8844"/>
                </a:cubicBezTo>
                <a:cubicBezTo>
                  <a:pt x="2789" y="8681"/>
                  <a:pt x="2665" y="8544"/>
                  <a:pt x="2515" y="8518"/>
                </a:cubicBezTo>
                <a:cubicBezTo>
                  <a:pt x="2434" y="8510"/>
                  <a:pt x="2355" y="8507"/>
                  <a:pt x="2276" y="8507"/>
                </a:cubicBezTo>
                <a:cubicBezTo>
                  <a:pt x="1944" y="8507"/>
                  <a:pt x="1631" y="8573"/>
                  <a:pt x="1346" y="8694"/>
                </a:cubicBezTo>
                <a:cubicBezTo>
                  <a:pt x="624" y="7607"/>
                  <a:pt x="761" y="6124"/>
                  <a:pt x="1698" y="5183"/>
                </a:cubicBezTo>
                <a:cubicBezTo>
                  <a:pt x="1960" y="4925"/>
                  <a:pt x="2270" y="4723"/>
                  <a:pt x="2596" y="4586"/>
                </a:cubicBezTo>
                <a:cubicBezTo>
                  <a:pt x="2720" y="4968"/>
                  <a:pt x="2952" y="5321"/>
                  <a:pt x="3266" y="5592"/>
                </a:cubicBezTo>
                <a:cubicBezTo>
                  <a:pt x="3318" y="5634"/>
                  <a:pt x="3387" y="5660"/>
                  <a:pt x="3455" y="5660"/>
                </a:cubicBezTo>
                <a:cubicBezTo>
                  <a:pt x="3537" y="5660"/>
                  <a:pt x="3619" y="5621"/>
                  <a:pt x="3674" y="5553"/>
                </a:cubicBezTo>
                <a:cubicBezTo>
                  <a:pt x="3782" y="5428"/>
                  <a:pt x="3769" y="5252"/>
                  <a:pt x="3645" y="5144"/>
                </a:cubicBezTo>
                <a:cubicBezTo>
                  <a:pt x="3155" y="4723"/>
                  <a:pt x="2992" y="4070"/>
                  <a:pt x="3168" y="3482"/>
                </a:cubicBezTo>
                <a:cubicBezTo>
                  <a:pt x="3210" y="3335"/>
                  <a:pt x="3279" y="3198"/>
                  <a:pt x="3374" y="3061"/>
                </a:cubicBezTo>
                <a:cubicBezTo>
                  <a:pt x="3400" y="3008"/>
                  <a:pt x="3442" y="2953"/>
                  <a:pt x="3481" y="2910"/>
                </a:cubicBezTo>
                <a:cubicBezTo>
                  <a:pt x="3494" y="2884"/>
                  <a:pt x="3511" y="2871"/>
                  <a:pt x="3524" y="2858"/>
                </a:cubicBezTo>
                <a:cubicBezTo>
                  <a:pt x="3550" y="2816"/>
                  <a:pt x="3592" y="2777"/>
                  <a:pt x="3619" y="2734"/>
                </a:cubicBezTo>
                <a:cubicBezTo>
                  <a:pt x="3988" y="2376"/>
                  <a:pt x="4475" y="2189"/>
                  <a:pt x="4968" y="2189"/>
                </a:cubicBezTo>
                <a:cubicBezTo>
                  <a:pt x="5220" y="2189"/>
                  <a:pt x="5475" y="2238"/>
                  <a:pt x="5715" y="2339"/>
                </a:cubicBezTo>
                <a:lnTo>
                  <a:pt x="5715" y="3253"/>
                </a:lnTo>
                <a:cubicBezTo>
                  <a:pt x="5715" y="3417"/>
                  <a:pt x="5849" y="3551"/>
                  <a:pt x="6012" y="3551"/>
                </a:cubicBezTo>
                <a:cubicBezTo>
                  <a:pt x="6176" y="3551"/>
                  <a:pt x="6300" y="3417"/>
                  <a:pt x="6300" y="3253"/>
                </a:cubicBezTo>
                <a:lnTo>
                  <a:pt x="6300" y="2163"/>
                </a:lnTo>
                <a:lnTo>
                  <a:pt x="6300" y="1865"/>
                </a:lnTo>
                <a:lnTo>
                  <a:pt x="6300" y="1647"/>
                </a:lnTo>
                <a:cubicBezTo>
                  <a:pt x="6300" y="1062"/>
                  <a:pt x="6777" y="585"/>
                  <a:pt x="7361" y="585"/>
                </a:cubicBezTo>
                <a:close/>
                <a:moveTo>
                  <a:pt x="7361" y="1"/>
                </a:moveTo>
                <a:cubicBezTo>
                  <a:pt x="6463" y="1"/>
                  <a:pt x="5715" y="735"/>
                  <a:pt x="5715" y="1647"/>
                </a:cubicBezTo>
                <a:lnTo>
                  <a:pt x="5715" y="1715"/>
                </a:lnTo>
                <a:cubicBezTo>
                  <a:pt x="5469" y="1638"/>
                  <a:pt x="5215" y="1600"/>
                  <a:pt x="4962" y="1600"/>
                </a:cubicBezTo>
                <a:cubicBezTo>
                  <a:pt x="4317" y="1600"/>
                  <a:pt x="3679" y="1847"/>
                  <a:pt x="3210" y="2326"/>
                </a:cubicBezTo>
                <a:cubicBezTo>
                  <a:pt x="3086" y="2450"/>
                  <a:pt x="2978" y="2571"/>
                  <a:pt x="2897" y="2708"/>
                </a:cubicBezTo>
                <a:cubicBezTo>
                  <a:pt x="2747" y="2910"/>
                  <a:pt x="2652" y="3142"/>
                  <a:pt x="2583" y="3374"/>
                </a:cubicBezTo>
                <a:cubicBezTo>
                  <a:pt x="2531" y="3580"/>
                  <a:pt x="2489" y="3782"/>
                  <a:pt x="2489" y="3988"/>
                </a:cubicBezTo>
                <a:cubicBezTo>
                  <a:pt x="2041" y="4165"/>
                  <a:pt x="1633" y="4423"/>
                  <a:pt x="1290" y="4762"/>
                </a:cubicBezTo>
                <a:cubicBezTo>
                  <a:pt x="705" y="5334"/>
                  <a:pt x="366" y="6111"/>
                  <a:pt x="310" y="6911"/>
                </a:cubicBezTo>
                <a:cubicBezTo>
                  <a:pt x="258" y="7633"/>
                  <a:pt x="434" y="8342"/>
                  <a:pt x="816" y="8952"/>
                </a:cubicBezTo>
                <a:cubicBezTo>
                  <a:pt x="679" y="9116"/>
                  <a:pt x="555" y="9279"/>
                  <a:pt x="447" y="9458"/>
                </a:cubicBezTo>
                <a:cubicBezTo>
                  <a:pt x="297" y="9687"/>
                  <a:pt x="176" y="9961"/>
                  <a:pt x="121" y="10259"/>
                </a:cubicBezTo>
                <a:cubicBezTo>
                  <a:pt x="39" y="10546"/>
                  <a:pt x="0" y="10846"/>
                  <a:pt x="0" y="11157"/>
                </a:cubicBezTo>
                <a:cubicBezTo>
                  <a:pt x="0" y="12084"/>
                  <a:pt x="379" y="12953"/>
                  <a:pt x="1032" y="13593"/>
                </a:cubicBezTo>
                <a:cubicBezTo>
                  <a:pt x="898" y="13851"/>
                  <a:pt x="816" y="14151"/>
                  <a:pt x="787" y="14465"/>
                </a:cubicBezTo>
                <a:cubicBezTo>
                  <a:pt x="774" y="14628"/>
                  <a:pt x="761" y="14791"/>
                  <a:pt x="761" y="14955"/>
                </a:cubicBezTo>
                <a:cubicBezTo>
                  <a:pt x="761" y="16369"/>
                  <a:pt x="1617" y="17607"/>
                  <a:pt x="2923" y="18113"/>
                </a:cubicBezTo>
                <a:cubicBezTo>
                  <a:pt x="2965" y="19390"/>
                  <a:pt x="3971" y="20438"/>
                  <a:pt x="5238" y="20520"/>
                </a:cubicBezTo>
                <a:cubicBezTo>
                  <a:pt x="5251" y="20520"/>
                  <a:pt x="5278" y="20520"/>
                  <a:pt x="5291" y="20533"/>
                </a:cubicBezTo>
                <a:cubicBezTo>
                  <a:pt x="5372" y="20533"/>
                  <a:pt x="5454" y="20546"/>
                  <a:pt x="5536" y="20546"/>
                </a:cubicBezTo>
                <a:cubicBezTo>
                  <a:pt x="5591" y="20546"/>
                  <a:pt x="5660" y="20546"/>
                  <a:pt x="5715" y="20533"/>
                </a:cubicBezTo>
                <a:lnTo>
                  <a:pt x="5715" y="20791"/>
                </a:lnTo>
                <a:cubicBezTo>
                  <a:pt x="5715" y="21705"/>
                  <a:pt x="6463" y="22440"/>
                  <a:pt x="7361" y="22440"/>
                </a:cubicBezTo>
                <a:cubicBezTo>
                  <a:pt x="8272" y="22440"/>
                  <a:pt x="9020" y="21705"/>
                  <a:pt x="9020" y="20791"/>
                </a:cubicBezTo>
                <a:lnTo>
                  <a:pt x="9020" y="14968"/>
                </a:lnTo>
                <a:cubicBezTo>
                  <a:pt x="9020" y="14955"/>
                  <a:pt x="9007" y="14955"/>
                  <a:pt x="9007" y="14942"/>
                </a:cubicBezTo>
                <a:cubicBezTo>
                  <a:pt x="9144" y="14697"/>
                  <a:pt x="9210" y="14422"/>
                  <a:pt x="9210" y="14138"/>
                </a:cubicBezTo>
                <a:cubicBezTo>
                  <a:pt x="9210" y="13498"/>
                  <a:pt x="8857" y="12927"/>
                  <a:pt x="8328" y="12626"/>
                </a:cubicBezTo>
                <a:cubicBezTo>
                  <a:pt x="8749" y="12300"/>
                  <a:pt x="9020" y="11797"/>
                  <a:pt x="9020" y="11238"/>
                </a:cubicBezTo>
                <a:lnTo>
                  <a:pt x="9020" y="1647"/>
                </a:lnTo>
                <a:cubicBezTo>
                  <a:pt x="9020" y="735"/>
                  <a:pt x="8272" y="1"/>
                  <a:pt x="736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44"/>
          <p:cNvSpPr txBox="1"/>
          <p:nvPr/>
        </p:nvSpPr>
        <p:spPr>
          <a:xfrm>
            <a:off x="0" y="0"/>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200">
              <a:solidFill>
                <a:srgbClr val="18191B"/>
              </a:solidFill>
              <a:highlight>
                <a:srgbClr val="FFFFFF"/>
              </a:highlight>
            </a:endParaRPr>
          </a:p>
        </p:txBody>
      </p:sp>
      <p:sp>
        <p:nvSpPr>
          <p:cNvPr id="262" name="Google Shape;262;p44"/>
          <p:cNvSpPr txBox="1"/>
          <p:nvPr/>
        </p:nvSpPr>
        <p:spPr>
          <a:xfrm>
            <a:off x="7502500" y="4589400"/>
            <a:ext cx="2052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2023</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10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340">
                <a:solidFill>
                  <a:srgbClr val="6FA8DC"/>
                </a:solidFill>
              </a:rPr>
              <a:t>When a person in your care is dysregulated</a:t>
            </a:r>
            <a:endParaRPr sz="3340">
              <a:solidFill>
                <a:srgbClr val="6FA8DC"/>
              </a:solidFill>
            </a:endParaRPr>
          </a:p>
        </p:txBody>
      </p:sp>
      <p:sp>
        <p:nvSpPr>
          <p:cNvPr id="895" name="Google Shape;895;p107"/>
          <p:cNvSpPr txBox="1"/>
          <p:nvPr>
            <p:ph idx="1" type="body"/>
          </p:nvPr>
        </p:nvSpPr>
        <p:spPr>
          <a:xfrm>
            <a:off x="311700" y="1266325"/>
            <a:ext cx="8520600" cy="3302700"/>
          </a:xfrm>
          <a:prstGeom prst="rect">
            <a:avLst/>
          </a:prstGeom>
        </p:spPr>
        <p:txBody>
          <a:bodyPr anchorCtr="0" anchor="t" bIns="91425" lIns="91425" spcFirstLastPara="1" rIns="91425" wrap="square" tIns="91425">
            <a:normAutofit fontScale="85000" lnSpcReduction="20000"/>
          </a:bodyPr>
          <a:lstStyle/>
          <a:p>
            <a:pPr indent="-325755" lvl="0" marL="457200" rtl="0" algn="l">
              <a:spcBef>
                <a:spcPts val="0"/>
              </a:spcBef>
              <a:spcAft>
                <a:spcPts val="0"/>
              </a:spcAft>
              <a:buSzPct val="100000"/>
              <a:buAutoNum type="arabicPeriod"/>
            </a:pPr>
            <a:r>
              <a:rPr lang="en"/>
              <a:t>Practice mindful attunement (calm yourself, leave your goals behind, focus on the person)</a:t>
            </a:r>
            <a:endParaRPr/>
          </a:p>
          <a:p>
            <a:pPr indent="-325755" lvl="0" marL="457200" rtl="0" algn="l">
              <a:spcBef>
                <a:spcPts val="0"/>
              </a:spcBef>
              <a:spcAft>
                <a:spcPts val="0"/>
              </a:spcAft>
              <a:buSzPct val="100000"/>
              <a:buAutoNum type="arabicPeriod"/>
            </a:pPr>
            <a:r>
              <a:rPr lang="en"/>
              <a:t>Analyze the emotion motivating the behaviour*. </a:t>
            </a:r>
            <a:endParaRPr/>
          </a:p>
          <a:p>
            <a:pPr indent="-325755" lvl="0" marL="457200" rtl="0" algn="l">
              <a:spcBef>
                <a:spcPts val="0"/>
              </a:spcBef>
              <a:spcAft>
                <a:spcPts val="0"/>
              </a:spcAft>
              <a:buSzPct val="100000"/>
              <a:buAutoNum type="arabicPeriod"/>
            </a:pPr>
            <a:r>
              <a:rPr lang="en"/>
              <a:t>Focus on up or down-regulation as required</a:t>
            </a:r>
            <a:endParaRPr/>
          </a:p>
          <a:p>
            <a:pPr indent="-325755" lvl="0" marL="457200" rtl="0" algn="l">
              <a:spcBef>
                <a:spcPts val="0"/>
              </a:spcBef>
              <a:spcAft>
                <a:spcPts val="0"/>
              </a:spcAft>
              <a:buSzPct val="100000"/>
              <a:buAutoNum type="arabicPeriod"/>
            </a:pPr>
            <a:r>
              <a:rPr lang="en"/>
              <a:t>Use calming or alerting voice, posture, affect, etc</a:t>
            </a:r>
            <a:endParaRPr/>
          </a:p>
          <a:p>
            <a:pPr indent="-325755" lvl="0" marL="457200" rtl="0" algn="l">
              <a:spcBef>
                <a:spcPts val="0"/>
              </a:spcBef>
              <a:spcAft>
                <a:spcPts val="0"/>
              </a:spcAft>
              <a:buSzPct val="100000"/>
              <a:buAutoNum type="arabicPeriod"/>
            </a:pPr>
            <a:r>
              <a:rPr lang="en"/>
              <a:t>Reduce or eliminate language</a:t>
            </a:r>
            <a:endParaRPr/>
          </a:p>
          <a:p>
            <a:pPr indent="-325755" lvl="0" marL="457200" rtl="0" algn="l">
              <a:spcBef>
                <a:spcPts val="0"/>
              </a:spcBef>
              <a:spcAft>
                <a:spcPts val="0"/>
              </a:spcAft>
              <a:buSzPct val="100000"/>
              <a:buAutoNum type="arabicPeriod"/>
            </a:pPr>
            <a:r>
              <a:rPr lang="en"/>
              <a:t>Use sensory-motor input</a:t>
            </a:r>
            <a:endParaRPr/>
          </a:p>
          <a:p>
            <a:pPr indent="-325755" lvl="0" marL="457200" rtl="0" algn="l">
              <a:spcBef>
                <a:spcPts val="0"/>
              </a:spcBef>
              <a:spcAft>
                <a:spcPts val="0"/>
              </a:spcAft>
              <a:buSzPct val="100000"/>
              <a:buAutoNum type="arabicPeriod"/>
            </a:pPr>
            <a:r>
              <a:rPr lang="en"/>
              <a:t>Only when individual is in an optimal state of arousal, do you use cognitive strategies and social thinking concepts (if age/developmentally appropriate)</a:t>
            </a:r>
            <a:endParaRPr/>
          </a:p>
          <a:p>
            <a:pPr indent="0" lvl="0" marL="0" rtl="0" algn="l">
              <a:spcBef>
                <a:spcPts val="1200"/>
              </a:spcBef>
              <a:spcAft>
                <a:spcPts val="0"/>
              </a:spcAft>
              <a:buNone/>
            </a:pPr>
            <a:r>
              <a:rPr lang="en" sz="1583"/>
              <a:t>*Look at the anger not the fact that the person is hitting. Look at the fear rather than the fact that the person is crying and avoiding. Which emotion is driving the behaviour?</a:t>
            </a:r>
            <a:endParaRPr sz="1583"/>
          </a:p>
          <a:p>
            <a:pPr indent="0" lvl="0" marL="0" rtl="0" algn="l">
              <a:spcBef>
                <a:spcPts val="1200"/>
              </a:spcBef>
              <a:spcAft>
                <a:spcPts val="1200"/>
              </a:spcAft>
              <a:buNone/>
            </a:pPr>
            <a:r>
              <a:t/>
            </a:r>
            <a:endParaRPr/>
          </a:p>
        </p:txBody>
      </p:sp>
      <p:sp>
        <p:nvSpPr>
          <p:cNvPr id="896" name="Google Shape;896;p107"/>
          <p:cNvSpPr txBox="1"/>
          <p:nvPr/>
        </p:nvSpPr>
        <p:spPr>
          <a:xfrm>
            <a:off x="7857600" y="4687975"/>
            <a:ext cx="1309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08"/>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902" name="Google Shape;902;p10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03" name="Google Shape;903;p108"/>
          <p:cNvPicPr preferRelativeResize="0"/>
          <p:nvPr/>
        </p:nvPicPr>
        <p:blipFill>
          <a:blip r:embed="rId3">
            <a:alphaModFix/>
          </a:blip>
          <a:stretch>
            <a:fillRect/>
          </a:stretch>
        </p:blipFill>
        <p:spPr>
          <a:xfrm>
            <a:off x="212975" y="0"/>
            <a:ext cx="8732251" cy="5143500"/>
          </a:xfrm>
          <a:prstGeom prst="rect">
            <a:avLst/>
          </a:prstGeom>
          <a:noFill/>
          <a:ln>
            <a:noFill/>
          </a:ln>
        </p:spPr>
      </p:pic>
      <p:sp>
        <p:nvSpPr>
          <p:cNvPr id="904" name="Google Shape;904;p108"/>
          <p:cNvSpPr txBox="1"/>
          <p:nvPr/>
        </p:nvSpPr>
        <p:spPr>
          <a:xfrm>
            <a:off x="3695225" y="926475"/>
            <a:ext cx="1384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(What are your triggers?)</a:t>
            </a:r>
            <a:endParaRPr sz="800"/>
          </a:p>
        </p:txBody>
      </p:sp>
      <p:sp>
        <p:nvSpPr>
          <p:cNvPr id="905" name="Google Shape;905;p108"/>
          <p:cNvSpPr txBox="1"/>
          <p:nvPr/>
        </p:nvSpPr>
        <p:spPr>
          <a:xfrm>
            <a:off x="7832700" y="4878825"/>
            <a:ext cx="13113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10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
        <p:nvSpPr>
          <p:cNvPr id="906" name="Google Shape;906;p108"/>
          <p:cNvSpPr txBox="1"/>
          <p:nvPr/>
        </p:nvSpPr>
        <p:spPr>
          <a:xfrm>
            <a:off x="8248850" y="4841200"/>
            <a:ext cx="10059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800">
                <a:latin typeface="Calibri"/>
                <a:ea typeface="Calibri"/>
                <a:cs typeface="Calibri"/>
                <a:sym typeface="Calibri"/>
              </a:rPr>
              <a:t>Jessica Faith, 2024</a:t>
            </a:r>
            <a:endParaRPr sz="800">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109"/>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912" name="Google Shape;912;p10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13" name="Google Shape;913;p109"/>
          <p:cNvPicPr preferRelativeResize="0"/>
          <p:nvPr/>
        </p:nvPicPr>
        <p:blipFill>
          <a:blip r:embed="rId3">
            <a:alphaModFix/>
          </a:blip>
          <a:stretch>
            <a:fillRect/>
          </a:stretch>
        </p:blipFill>
        <p:spPr>
          <a:xfrm>
            <a:off x="212975" y="0"/>
            <a:ext cx="8619324" cy="5143500"/>
          </a:xfrm>
          <a:prstGeom prst="rect">
            <a:avLst/>
          </a:prstGeom>
          <a:noFill/>
          <a:ln>
            <a:noFill/>
          </a:ln>
        </p:spPr>
      </p:pic>
      <p:sp>
        <p:nvSpPr>
          <p:cNvPr id="914" name="Google Shape;914;p109"/>
          <p:cNvSpPr txBox="1"/>
          <p:nvPr/>
        </p:nvSpPr>
        <p:spPr>
          <a:xfrm>
            <a:off x="2087225" y="1586700"/>
            <a:ext cx="1352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-Tight chest</a:t>
            </a:r>
            <a:endParaRPr sz="1200"/>
          </a:p>
          <a:p>
            <a:pPr indent="0" lvl="0" marL="0" rtl="0" algn="l">
              <a:spcBef>
                <a:spcPts val="0"/>
              </a:spcBef>
              <a:spcAft>
                <a:spcPts val="0"/>
              </a:spcAft>
              <a:buNone/>
            </a:pPr>
            <a:r>
              <a:rPr lang="en" sz="1200"/>
              <a:t>-Stomach ache</a:t>
            </a:r>
            <a:endParaRPr sz="1200"/>
          </a:p>
          <a:p>
            <a:pPr indent="0" lvl="0" marL="0" rtl="0" algn="l">
              <a:spcBef>
                <a:spcPts val="0"/>
              </a:spcBef>
              <a:spcAft>
                <a:spcPts val="0"/>
              </a:spcAft>
              <a:buNone/>
            </a:pPr>
            <a:r>
              <a:rPr lang="en" sz="1200"/>
              <a:t>-Hands shaking</a:t>
            </a:r>
            <a:endParaRPr sz="1200"/>
          </a:p>
        </p:txBody>
      </p:sp>
      <p:sp>
        <p:nvSpPr>
          <p:cNvPr id="915" name="Google Shape;915;p109"/>
          <p:cNvSpPr txBox="1"/>
          <p:nvPr/>
        </p:nvSpPr>
        <p:spPr>
          <a:xfrm>
            <a:off x="2055275" y="2853938"/>
            <a:ext cx="1416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-Relaxed body</a:t>
            </a:r>
            <a:endParaRPr sz="1200"/>
          </a:p>
          <a:p>
            <a:pPr indent="0" lvl="0" marL="0" rtl="0" algn="l">
              <a:spcBef>
                <a:spcPts val="0"/>
              </a:spcBef>
              <a:spcAft>
                <a:spcPts val="0"/>
              </a:spcAft>
              <a:buNone/>
            </a:pPr>
            <a:r>
              <a:rPr lang="en" sz="1200"/>
              <a:t>-slower heart rate   and breathing</a:t>
            </a:r>
            <a:endParaRPr sz="1200"/>
          </a:p>
        </p:txBody>
      </p:sp>
      <p:sp>
        <p:nvSpPr>
          <p:cNvPr id="916" name="Google Shape;916;p109"/>
          <p:cNvSpPr txBox="1"/>
          <p:nvPr/>
        </p:nvSpPr>
        <p:spPr>
          <a:xfrm>
            <a:off x="2113775" y="4121175"/>
            <a:ext cx="12993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-Heavy head</a:t>
            </a:r>
            <a:endParaRPr sz="1200"/>
          </a:p>
          <a:p>
            <a:pPr indent="0" lvl="0" marL="0" rtl="0" algn="l">
              <a:spcBef>
                <a:spcPts val="0"/>
              </a:spcBef>
              <a:spcAft>
                <a:spcPts val="0"/>
              </a:spcAft>
              <a:buNone/>
            </a:pPr>
            <a:r>
              <a:rPr lang="en" sz="1200"/>
              <a:t>-Floppy</a:t>
            </a:r>
            <a:endParaRPr sz="1200"/>
          </a:p>
          <a:p>
            <a:pPr indent="0" lvl="0" marL="0" rtl="0" algn="l">
              <a:spcBef>
                <a:spcPts val="0"/>
              </a:spcBef>
              <a:spcAft>
                <a:spcPts val="0"/>
              </a:spcAft>
              <a:buNone/>
            </a:pPr>
            <a:r>
              <a:rPr lang="en" sz="1200"/>
              <a:t>-Muscle ache</a:t>
            </a:r>
            <a:endParaRPr sz="1200"/>
          </a:p>
        </p:txBody>
      </p:sp>
      <p:sp>
        <p:nvSpPr>
          <p:cNvPr id="917" name="Google Shape;917;p109"/>
          <p:cNvSpPr txBox="1"/>
          <p:nvPr/>
        </p:nvSpPr>
        <p:spPr>
          <a:xfrm>
            <a:off x="3599525" y="1483650"/>
            <a:ext cx="13524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-I’m disrespected</a:t>
            </a:r>
            <a:endParaRPr sz="1200"/>
          </a:p>
        </p:txBody>
      </p:sp>
      <p:sp>
        <p:nvSpPr>
          <p:cNvPr id="918" name="Google Shape;918;p109"/>
          <p:cNvSpPr txBox="1"/>
          <p:nvPr/>
        </p:nvSpPr>
        <p:spPr>
          <a:xfrm>
            <a:off x="3599525" y="1852950"/>
            <a:ext cx="16185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a:t>
            </a:r>
            <a:r>
              <a:rPr lang="en" sz="1200"/>
              <a:t>Presenting a new topic</a:t>
            </a:r>
            <a:endParaRPr sz="1200"/>
          </a:p>
        </p:txBody>
      </p:sp>
      <p:sp>
        <p:nvSpPr>
          <p:cNvPr id="919" name="Google Shape;919;p109"/>
          <p:cNvSpPr txBox="1"/>
          <p:nvPr/>
        </p:nvSpPr>
        <p:spPr>
          <a:xfrm>
            <a:off x="3599525" y="2497200"/>
            <a:ext cx="14799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-Singing</a:t>
            </a:r>
            <a:endParaRPr sz="1200"/>
          </a:p>
          <a:p>
            <a:pPr indent="0" lvl="0" marL="0" rtl="0" algn="l">
              <a:spcBef>
                <a:spcPts val="0"/>
              </a:spcBef>
              <a:spcAft>
                <a:spcPts val="0"/>
              </a:spcAft>
              <a:buNone/>
            </a:pPr>
            <a:r>
              <a:rPr lang="en" sz="1200"/>
              <a:t>-Being with loved ones</a:t>
            </a:r>
            <a:endParaRPr sz="1200"/>
          </a:p>
          <a:p>
            <a:pPr indent="0" lvl="0" marL="0" rtl="0" algn="l">
              <a:spcBef>
                <a:spcPts val="0"/>
              </a:spcBef>
              <a:spcAft>
                <a:spcPts val="0"/>
              </a:spcAft>
              <a:buNone/>
            </a:pPr>
            <a:r>
              <a:rPr lang="en" sz="1200"/>
              <a:t>-Connected with clients</a:t>
            </a:r>
            <a:endParaRPr sz="1200"/>
          </a:p>
          <a:p>
            <a:pPr indent="0" lvl="0" marL="0" rtl="0" algn="l">
              <a:spcBef>
                <a:spcPts val="0"/>
              </a:spcBef>
              <a:spcAft>
                <a:spcPts val="0"/>
              </a:spcAft>
              <a:buNone/>
            </a:pPr>
            <a:r>
              <a:rPr lang="en" sz="1200"/>
              <a:t>-Meditating</a:t>
            </a:r>
            <a:endParaRPr sz="1200"/>
          </a:p>
        </p:txBody>
      </p:sp>
      <p:sp>
        <p:nvSpPr>
          <p:cNvPr id="920" name="Google Shape;920;p109"/>
          <p:cNvSpPr txBox="1"/>
          <p:nvPr/>
        </p:nvSpPr>
        <p:spPr>
          <a:xfrm>
            <a:off x="3599525" y="4046650"/>
            <a:ext cx="1479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-I’m overworked</a:t>
            </a:r>
            <a:endParaRPr sz="1200"/>
          </a:p>
          <a:p>
            <a:pPr indent="0" lvl="0" marL="0" rtl="0" algn="l">
              <a:spcBef>
                <a:spcPts val="0"/>
              </a:spcBef>
              <a:spcAft>
                <a:spcPts val="0"/>
              </a:spcAft>
              <a:buNone/>
            </a:pPr>
            <a:r>
              <a:rPr lang="en" sz="1200"/>
              <a:t>-Ignoring my needs</a:t>
            </a:r>
            <a:endParaRPr sz="1200"/>
          </a:p>
        </p:txBody>
      </p:sp>
      <p:sp>
        <p:nvSpPr>
          <p:cNvPr id="921" name="Google Shape;921;p109"/>
          <p:cNvSpPr txBox="1"/>
          <p:nvPr/>
        </p:nvSpPr>
        <p:spPr>
          <a:xfrm>
            <a:off x="5271275" y="2002025"/>
            <a:ext cx="12246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-Lifting weights</a:t>
            </a:r>
            <a:endParaRPr/>
          </a:p>
          <a:p>
            <a:pPr indent="0" lvl="0" marL="0" rtl="0" algn="l">
              <a:spcBef>
                <a:spcPts val="0"/>
              </a:spcBef>
              <a:spcAft>
                <a:spcPts val="0"/>
              </a:spcAft>
              <a:buNone/>
            </a:pPr>
            <a:r>
              <a:rPr lang="en"/>
              <a:t>-Volleyball</a:t>
            </a:r>
            <a:endParaRPr/>
          </a:p>
          <a:p>
            <a:pPr indent="0" lvl="0" marL="0" rtl="0" algn="l">
              <a:spcBef>
                <a:spcPts val="0"/>
              </a:spcBef>
              <a:spcAft>
                <a:spcPts val="0"/>
              </a:spcAft>
              <a:buNone/>
            </a:pPr>
            <a:r>
              <a:rPr lang="en"/>
              <a:t>-Dancing</a:t>
            </a:r>
            <a:endParaRPr/>
          </a:p>
          <a:p>
            <a:pPr indent="0" lvl="0" marL="0" rtl="0" algn="l">
              <a:spcBef>
                <a:spcPts val="0"/>
              </a:spcBef>
              <a:spcAft>
                <a:spcPts val="0"/>
              </a:spcAft>
              <a:buNone/>
            </a:pPr>
            <a:r>
              <a:rPr lang="en"/>
              <a:t>-Walking</a:t>
            </a:r>
            <a:endParaRPr/>
          </a:p>
          <a:p>
            <a:pPr indent="0" lvl="0" marL="0" rtl="0" algn="l">
              <a:spcBef>
                <a:spcPts val="0"/>
              </a:spcBef>
              <a:spcAft>
                <a:spcPts val="0"/>
              </a:spcAft>
              <a:buNone/>
            </a:pPr>
            <a:r>
              <a:rPr lang="en"/>
              <a:t>-Music</a:t>
            </a:r>
            <a:endParaRPr/>
          </a:p>
          <a:p>
            <a:pPr indent="0" lvl="0" marL="0" rtl="0" algn="l">
              <a:spcBef>
                <a:spcPts val="0"/>
              </a:spcBef>
              <a:spcAft>
                <a:spcPts val="0"/>
              </a:spcAft>
              <a:buNone/>
            </a:pPr>
            <a:r>
              <a:rPr lang="en"/>
              <a:t>-Mint tea</a:t>
            </a:r>
            <a:endParaRPr/>
          </a:p>
          <a:p>
            <a:pPr indent="0" lvl="0" marL="0" rtl="0" algn="l">
              <a:spcBef>
                <a:spcPts val="0"/>
              </a:spcBef>
              <a:spcAft>
                <a:spcPts val="0"/>
              </a:spcAft>
              <a:buNone/>
            </a:pPr>
            <a:r>
              <a:rPr lang="en"/>
              <a:t>-Coffee</a:t>
            </a:r>
            <a:endParaRPr/>
          </a:p>
        </p:txBody>
      </p:sp>
      <p:sp>
        <p:nvSpPr>
          <p:cNvPr id="922" name="Google Shape;922;p109"/>
          <p:cNvSpPr txBox="1"/>
          <p:nvPr/>
        </p:nvSpPr>
        <p:spPr>
          <a:xfrm>
            <a:off x="6826050" y="1586700"/>
            <a:ext cx="1224600" cy="277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-Deep breathing</a:t>
            </a:r>
            <a:endParaRPr/>
          </a:p>
          <a:p>
            <a:pPr indent="0" lvl="0" marL="0" rtl="0" algn="l">
              <a:spcBef>
                <a:spcPts val="0"/>
              </a:spcBef>
              <a:spcAft>
                <a:spcPts val="0"/>
              </a:spcAft>
              <a:buNone/>
            </a:pPr>
            <a:r>
              <a:rPr lang="en"/>
              <a:t>-Meditation</a:t>
            </a:r>
            <a:endParaRPr/>
          </a:p>
          <a:p>
            <a:pPr indent="0" lvl="0" marL="0" rtl="0" algn="l">
              <a:spcBef>
                <a:spcPts val="0"/>
              </a:spcBef>
              <a:spcAft>
                <a:spcPts val="0"/>
              </a:spcAft>
              <a:buNone/>
            </a:pPr>
            <a:r>
              <a:rPr lang="en"/>
              <a:t>-Lifting weights</a:t>
            </a:r>
            <a:endParaRPr/>
          </a:p>
          <a:p>
            <a:pPr indent="0" lvl="0" marL="0" rtl="0" algn="l">
              <a:spcBef>
                <a:spcPts val="0"/>
              </a:spcBef>
              <a:spcAft>
                <a:spcPts val="0"/>
              </a:spcAft>
              <a:buNone/>
            </a:pPr>
            <a:r>
              <a:rPr lang="en"/>
              <a:t>-Walking</a:t>
            </a:r>
            <a:endParaRPr/>
          </a:p>
          <a:p>
            <a:pPr indent="0" lvl="0" marL="0" rtl="0" algn="l">
              <a:spcBef>
                <a:spcPts val="0"/>
              </a:spcBef>
              <a:spcAft>
                <a:spcPts val="0"/>
              </a:spcAft>
              <a:buNone/>
            </a:pPr>
            <a:r>
              <a:rPr lang="en"/>
              <a:t>-Connecting with a loved one</a:t>
            </a:r>
            <a:endParaRPr/>
          </a:p>
          <a:p>
            <a:pPr indent="0" lvl="0" marL="0" rtl="0" algn="l">
              <a:spcBef>
                <a:spcPts val="0"/>
              </a:spcBef>
              <a:spcAft>
                <a:spcPts val="0"/>
              </a:spcAft>
              <a:buNone/>
            </a:pPr>
            <a:r>
              <a:rPr lang="en"/>
              <a:t>-Camomile tea</a:t>
            </a:r>
            <a:endParaRPr/>
          </a:p>
          <a:p>
            <a:pPr indent="0" lvl="0" marL="0" rtl="0" algn="l">
              <a:spcBef>
                <a:spcPts val="0"/>
              </a:spcBef>
              <a:spcAft>
                <a:spcPts val="0"/>
              </a:spcAft>
              <a:buNone/>
            </a:pPr>
            <a:r>
              <a:rPr lang="en"/>
              <a:t>-Hot bath</a:t>
            </a:r>
            <a:endParaRPr/>
          </a:p>
        </p:txBody>
      </p:sp>
      <p:sp>
        <p:nvSpPr>
          <p:cNvPr id="923" name="Google Shape;923;p109"/>
          <p:cNvSpPr txBox="1"/>
          <p:nvPr/>
        </p:nvSpPr>
        <p:spPr>
          <a:xfrm>
            <a:off x="8120625" y="4841200"/>
            <a:ext cx="12246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Calibri"/>
                <a:ea typeface="Calibri"/>
                <a:cs typeface="Calibri"/>
                <a:sym typeface="Calibri"/>
              </a:rPr>
              <a:t>Jessica Faith, 2024</a:t>
            </a:r>
            <a:endParaRPr sz="900">
              <a:latin typeface="Calibri"/>
              <a:ea typeface="Calibri"/>
              <a:cs typeface="Calibri"/>
              <a:sym typeface="Calibri"/>
            </a:endParaRPr>
          </a:p>
          <a:p>
            <a:pPr indent="0" lvl="0" marL="0" rtl="0" algn="l">
              <a:spcBef>
                <a:spcPts val="0"/>
              </a:spcBef>
              <a:spcAft>
                <a:spcPts val="0"/>
              </a:spcAft>
              <a:buNone/>
            </a:pPr>
            <a:r>
              <a:t/>
            </a:r>
            <a:endParaRPr>
              <a:latin typeface="Open Sans"/>
              <a:ea typeface="Open Sans"/>
              <a:cs typeface="Open Sans"/>
              <a:sym typeface="Open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110"/>
          <p:cNvSpPr txBox="1"/>
          <p:nvPr/>
        </p:nvSpPr>
        <p:spPr>
          <a:xfrm>
            <a:off x="4732375" y="542325"/>
            <a:ext cx="8484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latin typeface="Comic Sans MS"/>
              <a:ea typeface="Comic Sans MS"/>
              <a:cs typeface="Comic Sans MS"/>
              <a:sym typeface="Comic Sans MS"/>
            </a:endParaRPr>
          </a:p>
        </p:txBody>
      </p:sp>
      <p:pic>
        <p:nvPicPr>
          <p:cNvPr id="929" name="Google Shape;929;p110"/>
          <p:cNvPicPr preferRelativeResize="0"/>
          <p:nvPr/>
        </p:nvPicPr>
        <p:blipFill>
          <a:blip r:embed="rId3">
            <a:alphaModFix/>
          </a:blip>
          <a:stretch>
            <a:fillRect/>
          </a:stretch>
        </p:blipFill>
        <p:spPr>
          <a:xfrm>
            <a:off x="1977942" y="-34525"/>
            <a:ext cx="5096733" cy="5178025"/>
          </a:xfrm>
          <a:prstGeom prst="rect">
            <a:avLst/>
          </a:prstGeom>
          <a:noFill/>
          <a:ln>
            <a:noFill/>
          </a:ln>
        </p:spPr>
      </p:pic>
      <p:sp>
        <p:nvSpPr>
          <p:cNvPr id="930" name="Google Shape;930;p110"/>
          <p:cNvSpPr txBox="1"/>
          <p:nvPr/>
        </p:nvSpPr>
        <p:spPr>
          <a:xfrm>
            <a:off x="7919400" y="4686450"/>
            <a:ext cx="1224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a:p>
            <a:pPr indent="0" lvl="0" marL="0" rtl="0" algn="l">
              <a:spcBef>
                <a:spcPts val="0"/>
              </a:spcBef>
              <a:spcAft>
                <a:spcPts val="0"/>
              </a:spcAft>
              <a:buNone/>
            </a:pPr>
            <a:r>
              <a:t/>
            </a:r>
            <a:endParaRPr>
              <a:latin typeface="Fira Sans"/>
              <a:ea typeface="Fira Sans"/>
              <a:cs typeface="Fira Sans"/>
              <a:sym typeface="Fira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111"/>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solidFill>
                  <a:srgbClr val="6FA8DC"/>
                </a:solidFill>
              </a:rPr>
              <a:t>Case Study</a:t>
            </a:r>
            <a:endParaRPr sz="3600">
              <a:solidFill>
                <a:srgbClr val="6FA8DC"/>
              </a:solidFill>
            </a:endParaRPr>
          </a:p>
        </p:txBody>
      </p:sp>
      <p:sp>
        <p:nvSpPr>
          <p:cNvPr id="936" name="Google Shape;936;p11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000"/>
              <a:t>Armand </a:t>
            </a:r>
            <a:endParaRPr sz="2000"/>
          </a:p>
          <a:p>
            <a:pPr indent="-355600" lvl="0" marL="457200" rtl="0" algn="l">
              <a:lnSpc>
                <a:spcPct val="100000"/>
              </a:lnSpc>
              <a:spcBef>
                <a:spcPts val="1600"/>
              </a:spcBef>
              <a:spcAft>
                <a:spcPts val="0"/>
              </a:spcAft>
              <a:buSzPts val="2000"/>
              <a:buChar char="●"/>
            </a:pPr>
            <a:r>
              <a:rPr lang="en" sz="2000"/>
              <a:t>3 years old</a:t>
            </a:r>
            <a:endParaRPr sz="2000"/>
          </a:p>
          <a:p>
            <a:pPr indent="-355600" lvl="0" marL="457200" rtl="0" algn="l">
              <a:lnSpc>
                <a:spcPct val="100000"/>
              </a:lnSpc>
              <a:spcBef>
                <a:spcPts val="0"/>
              </a:spcBef>
              <a:spcAft>
                <a:spcPts val="0"/>
              </a:spcAft>
              <a:buSzPts val="2000"/>
              <a:buChar char="●"/>
            </a:pPr>
            <a:r>
              <a:rPr lang="en" sz="2000"/>
              <a:t>Hx of biting other kids</a:t>
            </a:r>
            <a:endParaRPr sz="2000"/>
          </a:p>
          <a:p>
            <a:pPr indent="-355600" lvl="0" marL="457200" rtl="0" algn="l">
              <a:lnSpc>
                <a:spcPct val="100000"/>
              </a:lnSpc>
              <a:spcBef>
                <a:spcPts val="0"/>
              </a:spcBef>
              <a:spcAft>
                <a:spcPts val="0"/>
              </a:spcAft>
              <a:buSzPts val="2000"/>
              <a:buChar char="●"/>
            </a:pPr>
            <a:r>
              <a:rPr lang="en" sz="2000"/>
              <a:t>Screams or speaks loudly</a:t>
            </a:r>
            <a:endParaRPr sz="2000"/>
          </a:p>
          <a:p>
            <a:pPr indent="-355600" lvl="0" marL="457200" rtl="0" algn="l">
              <a:lnSpc>
                <a:spcPct val="100000"/>
              </a:lnSpc>
              <a:spcBef>
                <a:spcPts val="0"/>
              </a:spcBef>
              <a:spcAft>
                <a:spcPts val="0"/>
              </a:spcAft>
              <a:buSzPts val="2000"/>
              <a:buChar char="●"/>
            </a:pPr>
            <a:r>
              <a:rPr lang="en" sz="2000"/>
              <a:t>Breaking toys</a:t>
            </a:r>
            <a:endParaRPr sz="2000"/>
          </a:p>
          <a:p>
            <a:pPr indent="-355600" lvl="0" marL="457200" rtl="0" algn="l">
              <a:lnSpc>
                <a:spcPct val="100000"/>
              </a:lnSpc>
              <a:spcBef>
                <a:spcPts val="0"/>
              </a:spcBef>
              <a:spcAft>
                <a:spcPts val="0"/>
              </a:spcAft>
              <a:buSzPts val="2000"/>
              <a:buChar char="●"/>
            </a:pPr>
            <a:r>
              <a:rPr lang="en" sz="2000"/>
              <a:t>Toe walking</a:t>
            </a:r>
            <a:endParaRPr sz="2000"/>
          </a:p>
          <a:p>
            <a:pPr indent="-355600" lvl="0" marL="457200" rtl="0" algn="l">
              <a:lnSpc>
                <a:spcPct val="100000"/>
              </a:lnSpc>
              <a:spcBef>
                <a:spcPts val="0"/>
              </a:spcBef>
              <a:spcAft>
                <a:spcPts val="0"/>
              </a:spcAft>
              <a:buSzPts val="2000"/>
              <a:buChar char="●"/>
            </a:pPr>
            <a:r>
              <a:rPr lang="en" sz="2000"/>
              <a:t>Mouthing non-edibles</a:t>
            </a:r>
            <a:endParaRPr sz="2000"/>
          </a:p>
          <a:p>
            <a:pPr indent="-355600" lvl="0" marL="457200" rtl="0" algn="l">
              <a:lnSpc>
                <a:spcPct val="100000"/>
              </a:lnSpc>
              <a:spcBef>
                <a:spcPts val="0"/>
              </a:spcBef>
              <a:spcAft>
                <a:spcPts val="0"/>
              </a:spcAft>
              <a:buSzPts val="2000"/>
              <a:buChar char="●"/>
            </a:pPr>
            <a:r>
              <a:rPr lang="en" sz="2000"/>
              <a:t>Needs constant redirection</a:t>
            </a:r>
            <a:endParaRPr sz="2000"/>
          </a:p>
          <a:p>
            <a:pPr indent="-355600" lvl="0" marL="457200" rtl="0" algn="l">
              <a:lnSpc>
                <a:spcPct val="100000"/>
              </a:lnSpc>
              <a:spcBef>
                <a:spcPts val="0"/>
              </a:spcBef>
              <a:spcAft>
                <a:spcPts val="0"/>
              </a:spcAft>
              <a:buSzPts val="2000"/>
              <a:buChar char="●"/>
            </a:pPr>
            <a:r>
              <a:rPr lang="en" sz="2000"/>
              <a:t>Attention issues</a:t>
            </a:r>
            <a:endParaRPr sz="2000"/>
          </a:p>
          <a:p>
            <a:pPr indent="0" lvl="0" marL="0" rtl="0" algn="l">
              <a:lnSpc>
                <a:spcPct val="100000"/>
              </a:lnSpc>
              <a:spcBef>
                <a:spcPts val="1600"/>
              </a:spcBef>
              <a:spcAft>
                <a:spcPts val="0"/>
              </a:spcAft>
              <a:buNone/>
            </a:pPr>
            <a:r>
              <a:rPr lang="en" sz="2300"/>
              <a:t> </a:t>
            </a:r>
            <a:endParaRPr sz="2300"/>
          </a:p>
          <a:p>
            <a:pPr indent="0" lvl="0" marL="0" rtl="0" algn="l">
              <a:lnSpc>
                <a:spcPct val="100000"/>
              </a:lnSpc>
              <a:spcBef>
                <a:spcPts val="1600"/>
              </a:spcBef>
              <a:spcAft>
                <a:spcPts val="0"/>
              </a:spcAft>
              <a:buNone/>
            </a:pPr>
            <a:r>
              <a:t/>
            </a:r>
            <a:endParaRPr sz="2300"/>
          </a:p>
          <a:p>
            <a:pPr indent="0" lvl="0" marL="0" rtl="0" algn="l">
              <a:lnSpc>
                <a:spcPct val="100000"/>
              </a:lnSpc>
              <a:spcBef>
                <a:spcPts val="1600"/>
              </a:spcBef>
              <a:spcAft>
                <a:spcPts val="1600"/>
              </a:spcAft>
              <a:buNone/>
            </a:pPr>
            <a:r>
              <a:t/>
            </a:r>
            <a:endParaRPr sz="23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112"/>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FA8DC"/>
                </a:solidFill>
              </a:rPr>
              <a:t>Questions and Comments</a:t>
            </a:r>
            <a:endParaRPr>
              <a:solidFill>
                <a:srgbClr val="6FA8DC"/>
              </a:solidFill>
            </a:endParaRPr>
          </a:p>
        </p:txBody>
      </p:sp>
      <p:sp>
        <p:nvSpPr>
          <p:cNvPr id="942" name="Google Shape;942;p11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943" name="Google Shape;943;p112"/>
          <p:cNvPicPr preferRelativeResize="0"/>
          <p:nvPr/>
        </p:nvPicPr>
        <p:blipFill>
          <a:blip r:embed="rId3">
            <a:alphaModFix/>
          </a:blip>
          <a:stretch>
            <a:fillRect/>
          </a:stretch>
        </p:blipFill>
        <p:spPr>
          <a:xfrm>
            <a:off x="2338999" y="1211625"/>
            <a:ext cx="4187058" cy="3416399"/>
          </a:xfrm>
          <a:prstGeom prst="rect">
            <a:avLst/>
          </a:prstGeom>
          <a:noFill/>
          <a:ln>
            <a:noFill/>
          </a:ln>
        </p:spPr>
      </p:pic>
      <p:sp>
        <p:nvSpPr>
          <p:cNvPr id="944" name="Google Shape;944;p112"/>
          <p:cNvSpPr txBox="1"/>
          <p:nvPr/>
        </p:nvSpPr>
        <p:spPr>
          <a:xfrm>
            <a:off x="2381250" y="4347900"/>
            <a:ext cx="4381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Fira Sans"/>
                <a:ea typeface="Fira Sans"/>
                <a:cs typeface="Fira Sans"/>
                <a:sym typeface="Fira Sans"/>
              </a:rPr>
              <a:t>Contact Information: </a:t>
            </a:r>
            <a:r>
              <a:rPr lang="en" u="sng">
                <a:solidFill>
                  <a:schemeClr val="hlink"/>
                </a:solidFill>
                <a:latin typeface="Fira Sans"/>
                <a:ea typeface="Fira Sans"/>
                <a:cs typeface="Fira Sans"/>
                <a:sym typeface="Fira Sans"/>
                <a:hlinkClick r:id="rId4"/>
              </a:rPr>
              <a:t>jessicafaith.ot@gmail.com</a:t>
            </a:r>
            <a:r>
              <a:rPr lang="en">
                <a:latin typeface="Fira Sans"/>
                <a:ea typeface="Fira Sans"/>
                <a:cs typeface="Fira Sans"/>
                <a:sym typeface="Fira Sans"/>
              </a:rPr>
              <a:t>     </a:t>
            </a:r>
            <a:endParaRPr>
              <a:latin typeface="Fira Sans"/>
              <a:ea typeface="Fira Sans"/>
              <a:cs typeface="Fira Sans"/>
              <a:sym typeface="Fira Sans"/>
            </a:endParaRPr>
          </a:p>
          <a:p>
            <a:pPr indent="0" lvl="0" marL="0" rtl="0" algn="l">
              <a:spcBef>
                <a:spcPts val="0"/>
              </a:spcBef>
              <a:spcAft>
                <a:spcPts val="0"/>
              </a:spcAft>
              <a:buNone/>
            </a:pPr>
            <a:r>
              <a:rPr lang="en">
                <a:latin typeface="Fira Sans"/>
                <a:ea typeface="Fira Sans"/>
                <a:cs typeface="Fira Sans"/>
                <a:sym typeface="Fira Sans"/>
              </a:rPr>
              <a:t>                                    www.ellenyack.com</a:t>
            </a:r>
            <a:endParaRPr>
              <a:latin typeface="Fira Sans"/>
              <a:ea typeface="Fira Sans"/>
              <a:cs typeface="Fira Sans"/>
              <a:sym typeface="Fira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113"/>
          <p:cNvSpPr txBox="1"/>
          <p:nvPr>
            <p:ph type="title"/>
          </p:nvPr>
        </p:nvSpPr>
        <p:spPr>
          <a:xfrm>
            <a:off x="180000" y="18000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FA8DC"/>
                </a:solidFill>
              </a:rPr>
              <a:t>Audio Books, Podcast References and Online Articles</a:t>
            </a:r>
            <a:endParaRPr>
              <a:solidFill>
                <a:srgbClr val="6FA8DC"/>
              </a:solidFill>
            </a:endParaRPr>
          </a:p>
        </p:txBody>
      </p:sp>
      <p:sp>
        <p:nvSpPr>
          <p:cNvPr id="950" name="Google Shape;950;p113"/>
          <p:cNvSpPr txBox="1"/>
          <p:nvPr>
            <p:ph idx="1" type="body"/>
          </p:nvPr>
        </p:nvSpPr>
        <p:spPr>
          <a:xfrm>
            <a:off x="180000" y="880150"/>
            <a:ext cx="8856000" cy="4083300"/>
          </a:xfrm>
          <a:prstGeom prst="rect">
            <a:avLst/>
          </a:prstGeom>
        </p:spPr>
        <p:txBody>
          <a:bodyPr anchorCtr="0" anchor="t" bIns="91425" lIns="91425" spcFirstLastPara="1" rIns="91425" wrap="square" tIns="91425">
            <a:noAutofit/>
          </a:bodyPr>
          <a:lstStyle/>
          <a:p>
            <a:pPr indent="0" lvl="0" marL="0" rtl="0" algn="l">
              <a:lnSpc>
                <a:spcPct val="180000"/>
              </a:lnSpc>
              <a:spcBef>
                <a:spcPts val="0"/>
              </a:spcBef>
              <a:spcAft>
                <a:spcPts val="0"/>
              </a:spcAft>
              <a:buClr>
                <a:schemeClr val="dk1"/>
              </a:buClr>
              <a:buSzPts val="1100"/>
              <a:buFont typeface="Arial"/>
              <a:buNone/>
            </a:pPr>
            <a:r>
              <a:rPr lang="en" sz="900">
                <a:solidFill>
                  <a:srgbClr val="212529"/>
                </a:solidFill>
                <a:highlight>
                  <a:srgbClr val="FFFFFF"/>
                </a:highlight>
              </a:rPr>
              <a:t>Neuroscience Meets Social and Emotional Learning Podcast EPISODE #52 inspired by Dr. Bruce Perry on “Igniting Your Personal Leadership That Builds Resiliency” </a:t>
            </a:r>
            <a:r>
              <a:rPr lang="en" sz="900">
                <a:solidFill>
                  <a:srgbClr val="0A58CA"/>
                </a:solidFill>
                <a:highlight>
                  <a:srgbClr val="FFFFFF"/>
                </a:highlight>
                <a:uFill>
                  <a:noFill/>
                </a:uFill>
                <a:hlinkClick r:id="rId3">
                  <a:extLst>
                    <a:ext uri="{A12FA001-AC4F-418D-AE19-62706E023703}">
                      <ahyp:hlinkClr val="tx"/>
                    </a:ext>
                  </a:extLst>
                </a:hlinkClick>
              </a:rPr>
              <a:t>https://andreasamadi.podbean.com/e/igniting-your-personal-leadership-that-builds-resiliency-inspired-by-dr-bruce-perry/</a:t>
            </a:r>
            <a:endParaRPr sz="900">
              <a:solidFill>
                <a:srgbClr val="0A58CA"/>
              </a:solidFill>
              <a:highlight>
                <a:srgbClr val="FFFFFF"/>
              </a:highlight>
            </a:endParaRPr>
          </a:p>
          <a:p>
            <a:pPr indent="0" lvl="0" marL="0" rtl="0" algn="l">
              <a:lnSpc>
                <a:spcPct val="180000"/>
              </a:lnSpc>
              <a:spcBef>
                <a:spcPts val="1600"/>
              </a:spcBef>
              <a:spcAft>
                <a:spcPts val="0"/>
              </a:spcAft>
              <a:buClr>
                <a:schemeClr val="dk1"/>
              </a:buClr>
              <a:buSzPts val="1100"/>
              <a:buFont typeface="Arial"/>
              <a:buNone/>
            </a:pPr>
            <a:r>
              <a:rPr lang="en" sz="900">
                <a:solidFill>
                  <a:srgbClr val="0D6EFD"/>
                </a:solidFill>
                <a:highlight>
                  <a:srgbClr val="FFFFFF"/>
                </a:highlight>
                <a:uFill>
                  <a:noFill/>
                </a:uFill>
                <a:hlinkClick r:id="rId4">
                  <a:extLst>
                    <a:ext uri="{A12FA001-AC4F-418D-AE19-62706E023703}">
                      <ahyp:hlinkClr val="tx"/>
                    </a:ext>
                  </a:extLst>
                </a:hlinkClick>
              </a:rPr>
              <a:t>[iii]</a:t>
            </a:r>
            <a:r>
              <a:rPr lang="en" sz="900">
                <a:solidFill>
                  <a:srgbClr val="212529"/>
                </a:solidFill>
                <a:highlight>
                  <a:srgbClr val="FFFFFF"/>
                </a:highlight>
              </a:rPr>
              <a:t> What Happened to You: Conversations on Trauma, Resilience and Healing </a:t>
            </a:r>
            <a:r>
              <a:rPr lang="en" sz="900">
                <a:solidFill>
                  <a:srgbClr val="0D6EFD"/>
                </a:solidFill>
                <a:highlight>
                  <a:srgbClr val="FFFFFF"/>
                </a:highlight>
                <a:uFill>
                  <a:noFill/>
                </a:uFill>
                <a:hlinkClick r:id="rId5">
                  <a:extLst>
                    <a:ext uri="{A12FA001-AC4F-418D-AE19-62706E023703}">
                      <ahyp:hlinkClr val="tx"/>
                    </a:ext>
                  </a:extLst>
                </a:hlinkClick>
              </a:rPr>
              <a:t>https://www.amazon.com/What-Happened-You-Understanding-Resilience/dp/1250223180</a:t>
            </a:r>
            <a:endParaRPr sz="900">
              <a:solidFill>
                <a:srgbClr val="0D6EFD"/>
              </a:solidFill>
              <a:highlight>
                <a:srgbClr val="FFFFFF"/>
              </a:highlight>
            </a:endParaRPr>
          </a:p>
          <a:p>
            <a:pPr indent="0" lvl="0" marL="0" rtl="0" algn="l">
              <a:lnSpc>
                <a:spcPct val="180000"/>
              </a:lnSpc>
              <a:spcBef>
                <a:spcPts val="1600"/>
              </a:spcBef>
              <a:spcAft>
                <a:spcPts val="0"/>
              </a:spcAft>
              <a:buClr>
                <a:schemeClr val="dk1"/>
              </a:buClr>
              <a:buSzPts val="1100"/>
              <a:buFont typeface="Arial"/>
              <a:buNone/>
            </a:pPr>
            <a:r>
              <a:rPr lang="en" sz="900">
                <a:solidFill>
                  <a:srgbClr val="0D6EFD"/>
                </a:solidFill>
                <a:highlight>
                  <a:srgbClr val="FFFFFF"/>
                </a:highlight>
                <a:uFill>
                  <a:noFill/>
                </a:uFill>
                <a:hlinkClick r:id="rId6">
                  <a:extLst>
                    <a:ext uri="{A12FA001-AC4F-418D-AE19-62706E023703}">
                      <ahyp:hlinkClr val="tx"/>
                    </a:ext>
                  </a:extLst>
                </a:hlinkClick>
              </a:rPr>
              <a:t>[iv]</a:t>
            </a:r>
            <a:r>
              <a:rPr lang="en" sz="900">
                <a:solidFill>
                  <a:srgbClr val="212529"/>
                </a:solidFill>
                <a:highlight>
                  <a:srgbClr val="FFFFFF"/>
                </a:highlight>
              </a:rPr>
              <a:t> Neuroscience Meets Social and Emotional Learning Podcast EPISODE #66 on The Legendary Bob Proctor on “Social and Emotional Learning: Where it All Started” </a:t>
            </a:r>
            <a:r>
              <a:rPr lang="en" sz="900">
                <a:solidFill>
                  <a:srgbClr val="0D6EFD"/>
                </a:solidFill>
                <a:highlight>
                  <a:srgbClr val="FFFFFF"/>
                </a:highlight>
                <a:uFill>
                  <a:noFill/>
                </a:uFill>
                <a:hlinkClick r:id="rId7">
                  <a:extLst>
                    <a:ext uri="{A12FA001-AC4F-418D-AE19-62706E023703}">
                      <ahyp:hlinkClr val="tx"/>
                    </a:ext>
                  </a:extLst>
                </a:hlinkClick>
              </a:rPr>
              <a:t>https://andreasamadi.podbean.com/e/the-legendary-bob-proctor-on/</a:t>
            </a:r>
            <a:endParaRPr sz="900">
              <a:solidFill>
                <a:srgbClr val="0D6EFD"/>
              </a:solidFill>
              <a:highlight>
                <a:srgbClr val="FFFFFF"/>
              </a:highlight>
            </a:endParaRPr>
          </a:p>
          <a:p>
            <a:pPr indent="0" lvl="0" marL="0" rtl="0" algn="l">
              <a:lnSpc>
                <a:spcPct val="180000"/>
              </a:lnSpc>
              <a:spcBef>
                <a:spcPts val="1600"/>
              </a:spcBef>
              <a:spcAft>
                <a:spcPts val="0"/>
              </a:spcAft>
              <a:buClr>
                <a:schemeClr val="dk1"/>
              </a:buClr>
              <a:buSzPts val="1100"/>
              <a:buFont typeface="Arial"/>
              <a:buNone/>
            </a:pPr>
            <a:r>
              <a:rPr lang="en" sz="900">
                <a:solidFill>
                  <a:srgbClr val="212529"/>
                </a:solidFill>
                <a:highlight>
                  <a:srgbClr val="FFFFFF"/>
                </a:highlight>
              </a:rPr>
              <a:t>Neuroscience Meets Social and Emotional Learning Podcast EPISODE #53 Inspired by Dr. Bruce Perry on “Self-Regulation and Your Brain: How to Bounce Back Towards Resiliency” </a:t>
            </a:r>
            <a:r>
              <a:rPr lang="en" sz="900">
                <a:solidFill>
                  <a:srgbClr val="0D6EFD"/>
                </a:solidFill>
                <a:highlight>
                  <a:srgbClr val="FFFFFF"/>
                </a:highlight>
                <a:uFill>
                  <a:noFill/>
                </a:uFill>
                <a:hlinkClick r:id="rId8">
                  <a:extLst>
                    <a:ext uri="{A12FA001-AC4F-418D-AE19-62706E023703}">
                      <ahyp:hlinkClr val="tx"/>
                    </a:ext>
                  </a:extLst>
                </a:hlinkClick>
              </a:rPr>
              <a:t>https://andreasamadi.podbean.com/e/self-regulation-and-your-brain-how-to-bounce-back-towards-resilience/</a:t>
            </a:r>
            <a:endParaRPr sz="900">
              <a:solidFill>
                <a:srgbClr val="212529"/>
              </a:solidFill>
              <a:highlight>
                <a:srgbClr val="FFFFFF"/>
              </a:highlight>
            </a:endParaRPr>
          </a:p>
          <a:p>
            <a:pPr indent="0" lvl="0" marL="0" rtl="0" algn="l">
              <a:lnSpc>
                <a:spcPct val="180000"/>
              </a:lnSpc>
              <a:spcBef>
                <a:spcPts val="1600"/>
              </a:spcBef>
              <a:spcAft>
                <a:spcPts val="0"/>
              </a:spcAft>
              <a:buClr>
                <a:schemeClr val="dk1"/>
              </a:buClr>
              <a:buSzPts val="1100"/>
              <a:buFont typeface="Arial"/>
              <a:buNone/>
            </a:pPr>
            <a:r>
              <a:rPr lang="en" sz="900">
                <a:solidFill>
                  <a:srgbClr val="212529"/>
                </a:solidFill>
                <a:highlight>
                  <a:srgbClr val="FFFFFF"/>
                </a:highlight>
              </a:rPr>
              <a:t>Neuroscience Meets Social and Emotional Learning Podcast EPISODE #56 with Educational Neuroscience Pioneer Dr. Lori Desautels on her NEW Book “Connections Over Compliance: Rewiring Our Perceptions of Discipline” </a:t>
            </a:r>
            <a:r>
              <a:rPr lang="en" sz="900">
                <a:solidFill>
                  <a:srgbClr val="0D6EFD"/>
                </a:solidFill>
                <a:highlight>
                  <a:srgbClr val="FFFFFF"/>
                </a:highlight>
                <a:uFill>
                  <a:noFill/>
                </a:uFill>
                <a:hlinkClick r:id="rId9">
                  <a:extLst>
                    <a:ext uri="{A12FA001-AC4F-418D-AE19-62706E023703}">
                      <ahyp:hlinkClr val="tx"/>
                    </a:ext>
                  </a:extLst>
                </a:hlinkClick>
              </a:rPr>
              <a:t>https://andreasamadi.podbean.com/e/educational-neuroscience-pioneer-dr-lori-desautels-on-her-new-book-about-connections-over-compliance-rewiring-our-perceptions-of-discipline/</a:t>
            </a:r>
            <a:endParaRPr sz="900">
              <a:solidFill>
                <a:srgbClr val="0D6EFD"/>
              </a:solidFill>
              <a:highlight>
                <a:srgbClr val="FFFFFF"/>
              </a:highlight>
            </a:endParaRPr>
          </a:p>
          <a:p>
            <a:pPr indent="0" lvl="0" marL="0" rtl="0" algn="l">
              <a:lnSpc>
                <a:spcPct val="180000"/>
              </a:lnSpc>
              <a:spcBef>
                <a:spcPts val="1600"/>
              </a:spcBef>
              <a:spcAft>
                <a:spcPts val="0"/>
              </a:spcAft>
              <a:buClr>
                <a:schemeClr val="dk1"/>
              </a:buClr>
              <a:buSzPts val="1100"/>
              <a:buFont typeface="Arial"/>
              <a:buNone/>
            </a:pPr>
            <a:r>
              <a:rPr lang="en" sz="900">
                <a:solidFill>
                  <a:srgbClr val="0D6EFD"/>
                </a:solidFill>
                <a:highlight>
                  <a:srgbClr val="FFFFFF"/>
                </a:highlight>
              </a:rPr>
              <a:t>https://www.kimbarthel.ca/reflections/2023-02-calm-is-overrated</a:t>
            </a:r>
            <a:endParaRPr sz="900">
              <a:solidFill>
                <a:srgbClr val="0D6EFD"/>
              </a:solidFill>
              <a:highlight>
                <a:srgbClr val="FFFFFF"/>
              </a:highlight>
            </a:endParaRPr>
          </a:p>
          <a:p>
            <a:pPr indent="0" lvl="0" marL="0" rtl="0" algn="l">
              <a:spcBef>
                <a:spcPts val="1600"/>
              </a:spcBef>
              <a:spcAft>
                <a:spcPts val="0"/>
              </a:spcAft>
              <a:buClr>
                <a:schemeClr val="dk1"/>
              </a:buClr>
              <a:buSzPts val="1100"/>
              <a:buFont typeface="Arial"/>
              <a:buNone/>
            </a:pPr>
            <a:r>
              <a:t/>
            </a:r>
            <a:endParaRPr sz="900">
              <a:solidFill>
                <a:schemeClr val="dk1"/>
              </a:solidFill>
            </a:endParaRPr>
          </a:p>
          <a:p>
            <a:pPr indent="0" lvl="0" marL="0" rtl="0" algn="l">
              <a:spcBef>
                <a:spcPts val="0"/>
              </a:spcBef>
              <a:spcAft>
                <a:spcPts val="1600"/>
              </a:spcAft>
              <a:buNone/>
            </a:pPr>
            <a:r>
              <a:t/>
            </a:r>
            <a:endParaRPr sz="900"/>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4" name="Shape 954"/>
        <p:cNvGrpSpPr/>
        <p:nvPr/>
      </p:nvGrpSpPr>
      <p:grpSpPr>
        <a:xfrm>
          <a:off x="0" y="0"/>
          <a:ext cx="0" cy="0"/>
          <a:chOff x="0" y="0"/>
          <a:chExt cx="0" cy="0"/>
        </a:xfrm>
      </p:grpSpPr>
      <p:sp>
        <p:nvSpPr>
          <p:cNvPr id="955" name="Google Shape;955;p114"/>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FA8DC"/>
                </a:solidFill>
              </a:rPr>
              <a:t>Websites</a:t>
            </a:r>
            <a:endParaRPr>
              <a:solidFill>
                <a:srgbClr val="6FA8DC"/>
              </a:solidFill>
            </a:endParaRPr>
          </a:p>
        </p:txBody>
      </p:sp>
      <p:sp>
        <p:nvSpPr>
          <p:cNvPr id="956" name="Google Shape;956;p1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https://www.cdc.gov/ncbddd/actearly/milestones/index.html</a:t>
            </a:r>
            <a:endParaRPr/>
          </a:p>
          <a:p>
            <a:pPr indent="0" lvl="0" marL="0" rtl="0" algn="l">
              <a:spcBef>
                <a:spcPts val="1600"/>
              </a:spcBef>
              <a:spcAft>
                <a:spcPts val="0"/>
              </a:spcAft>
              <a:buNone/>
            </a:pPr>
            <a:r>
              <a:rPr lang="en"/>
              <a:t>https://fpg.unc.edu/sites/fpg.unc.edu/files/resources/reports-and-policy-briefs/PromotingSelf-RegulationIntheFirstFiveYears.pdf</a:t>
            </a:r>
            <a:endParaRPr/>
          </a:p>
          <a:p>
            <a:pPr indent="0" lvl="0" marL="0" rtl="0" algn="l">
              <a:spcBef>
                <a:spcPts val="1600"/>
              </a:spcBef>
              <a:spcAft>
                <a:spcPts val="0"/>
              </a:spcAft>
              <a:buNone/>
            </a:pPr>
            <a:r>
              <a:rPr lang="en"/>
              <a:t>https://fpg.unc.edu/sites/fpg.unc.edu/files/resources/reports-and-policy-briefs/Co-RegulationFromBirthThroughYoungAdulthood.pdf</a:t>
            </a:r>
            <a:endParaRPr/>
          </a:p>
          <a:p>
            <a:pPr indent="0" lvl="0" marL="0" rtl="0" algn="l">
              <a:spcBef>
                <a:spcPts val="1600"/>
              </a:spcBef>
              <a:spcAft>
                <a:spcPts val="0"/>
              </a:spcAft>
              <a:buNone/>
            </a:pPr>
            <a:r>
              <a:rPr lang="en">
                <a:solidFill>
                  <a:schemeClr val="hlink"/>
                </a:solidFill>
                <a:uFill>
                  <a:noFill/>
                </a:uFill>
                <a:hlinkClick r:id="rId3"/>
              </a:rPr>
              <a:t>https://www.pbs.org/parents/learn-grow/age-3/emotions-self-awareness</a:t>
            </a:r>
            <a:endParaRPr/>
          </a:p>
          <a:p>
            <a:pPr indent="0" lvl="0" marL="0" rtl="0" algn="l">
              <a:spcBef>
                <a:spcPts val="1600"/>
              </a:spcBef>
              <a:spcAft>
                <a:spcPts val="1600"/>
              </a:spcAft>
              <a:buNone/>
            </a:pPr>
            <a:r>
              <a:rPr lang="en"/>
              <a:t>https://childdevelopment.com.au/areas-of-concern/sensory-processing/self-regulation/</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115"/>
          <p:cNvSpPr txBox="1"/>
          <p:nvPr>
            <p:ph type="title"/>
          </p:nvPr>
        </p:nvSpPr>
        <p:spPr>
          <a:xfrm>
            <a:off x="180000" y="1237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6FA8DC"/>
                </a:solidFill>
              </a:rPr>
              <a:t>Other </a:t>
            </a:r>
            <a:r>
              <a:rPr lang="en">
                <a:solidFill>
                  <a:srgbClr val="6FA8DC"/>
                </a:solidFill>
              </a:rPr>
              <a:t>References</a:t>
            </a:r>
            <a:endParaRPr>
              <a:solidFill>
                <a:srgbClr val="6FA8DC"/>
              </a:solidFill>
            </a:endParaRPr>
          </a:p>
        </p:txBody>
      </p:sp>
      <p:sp>
        <p:nvSpPr>
          <p:cNvPr id="962" name="Google Shape;962;p115"/>
          <p:cNvSpPr txBox="1"/>
          <p:nvPr>
            <p:ph idx="1" type="body"/>
          </p:nvPr>
        </p:nvSpPr>
        <p:spPr>
          <a:xfrm>
            <a:off x="311700" y="8200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A1A1A"/>
                </a:solidFill>
              </a:rPr>
              <a:t>Bar-Shalita, T., Vatine, J. J., &amp; Parush, S. (2008). Sensory modulation disorder: A risk factor for participation in daily life activities. Developmental Medicine and Child Neurology, 50, 932–937. http://dx.doi.org/10.1111/j.1469- 8749.2008.03095.x </a:t>
            </a:r>
            <a:endParaRPr>
              <a:solidFill>
                <a:srgbClr val="1A1A1A"/>
              </a:solidFill>
            </a:endParaRPr>
          </a:p>
          <a:p>
            <a:pPr indent="0" lvl="0" marL="0" rtl="0" algn="l">
              <a:spcBef>
                <a:spcPts val="0"/>
              </a:spcBef>
              <a:spcAft>
                <a:spcPts val="0"/>
              </a:spcAft>
              <a:buNone/>
            </a:pPr>
            <a:r>
              <a:t/>
            </a:r>
            <a:endParaRPr>
              <a:solidFill>
                <a:srgbClr val="1A1A1A"/>
              </a:solidFill>
            </a:endParaRPr>
          </a:p>
          <a:p>
            <a:pPr indent="0" lvl="0" marL="0" rtl="0" algn="l">
              <a:spcBef>
                <a:spcPts val="0"/>
              </a:spcBef>
              <a:spcAft>
                <a:spcPts val="0"/>
              </a:spcAft>
              <a:buNone/>
            </a:pPr>
            <a:r>
              <a:rPr lang="en">
                <a:solidFill>
                  <a:srgbClr val="1A1A1A"/>
                </a:solidFill>
              </a:rPr>
              <a:t>Cosbey, J., Johnston, S. S., &amp; Dunn, M. L. (2010). Sensory processing disorders and social participation. American Journal of Occupational Therapy, 64, 462–473. http://dx. doi.org/10.5014/ajot.2010.09076 </a:t>
            </a:r>
            <a:endParaRPr>
              <a:solidFill>
                <a:srgbClr val="1A1A1A"/>
              </a:solidFill>
            </a:endParaRPr>
          </a:p>
          <a:p>
            <a:pPr indent="0" lvl="0" marL="0" rtl="0" algn="l">
              <a:spcBef>
                <a:spcPts val="0"/>
              </a:spcBef>
              <a:spcAft>
                <a:spcPts val="0"/>
              </a:spcAft>
              <a:buNone/>
            </a:pPr>
            <a:r>
              <a:t/>
            </a:r>
            <a:endParaRPr>
              <a:solidFill>
                <a:srgbClr val="1A1A1A"/>
              </a:solidFill>
            </a:endParaRPr>
          </a:p>
          <a:p>
            <a:pPr indent="0" lvl="0" marL="0" rtl="0" algn="l">
              <a:spcBef>
                <a:spcPts val="0"/>
              </a:spcBef>
              <a:spcAft>
                <a:spcPts val="0"/>
              </a:spcAft>
              <a:buNone/>
            </a:pPr>
            <a:r>
              <a:rPr lang="en">
                <a:solidFill>
                  <a:srgbClr val="1A1A1A"/>
                </a:solidFill>
                <a:highlight>
                  <a:schemeClr val="lt1"/>
                </a:highlight>
              </a:rPr>
              <a:t>Craig, A. How do you feel? Interoception: the sense of the physiological condition of the body. </a:t>
            </a:r>
            <a:r>
              <a:rPr i="1" lang="en">
                <a:solidFill>
                  <a:srgbClr val="1A1A1A"/>
                </a:solidFill>
                <a:highlight>
                  <a:schemeClr val="lt1"/>
                </a:highlight>
              </a:rPr>
              <a:t>Nat Rev Neurosci</a:t>
            </a:r>
            <a:r>
              <a:rPr lang="en">
                <a:solidFill>
                  <a:srgbClr val="1A1A1A"/>
                </a:solidFill>
                <a:highlight>
                  <a:schemeClr val="lt1"/>
                </a:highlight>
              </a:rPr>
              <a:t> 3, 655–666 (2002). </a:t>
            </a:r>
            <a:r>
              <a:rPr lang="en" u="sng">
                <a:solidFill>
                  <a:schemeClr val="hlink"/>
                </a:solidFill>
                <a:highlight>
                  <a:schemeClr val="lt1"/>
                </a:highlight>
                <a:hlinkClick r:id="rId3"/>
              </a:rPr>
              <a:t>https://doi.org/10.1038/nrn894</a:t>
            </a:r>
            <a:endParaRPr>
              <a:solidFill>
                <a:srgbClr val="1A1A1A"/>
              </a:solidFill>
              <a:highlight>
                <a:schemeClr val="lt1"/>
              </a:highlight>
            </a:endParaRPr>
          </a:p>
          <a:p>
            <a:pPr indent="0" lvl="0" marL="0" rtl="0" algn="l">
              <a:spcBef>
                <a:spcPts val="0"/>
              </a:spcBef>
              <a:spcAft>
                <a:spcPts val="0"/>
              </a:spcAft>
              <a:buNone/>
            </a:pPr>
            <a:r>
              <a:t/>
            </a:r>
            <a:endParaRPr>
              <a:solidFill>
                <a:srgbClr val="1A1A1A"/>
              </a:solidFill>
              <a:highlight>
                <a:schemeClr val="lt1"/>
              </a:highlight>
            </a:endParaRPr>
          </a:p>
          <a:p>
            <a:pPr indent="0" lvl="0" marL="0" rtl="0" algn="l">
              <a:lnSpc>
                <a:spcPct val="100000"/>
              </a:lnSpc>
              <a:spcBef>
                <a:spcPts val="0"/>
              </a:spcBef>
              <a:spcAft>
                <a:spcPts val="0"/>
              </a:spcAft>
              <a:buNone/>
            </a:pPr>
            <a:r>
              <a:rPr lang="en"/>
              <a:t>Denham, S. A., Wyatt, T. M., Bassett, H. H., Echeverria, D., &amp;amp; Knox, S. S. (2009). Assessing social-emotional development in children from a longitudinal perspective. Journal of Epidemiology and Community Health, 63(Suppl 1), i37–i52. </a:t>
            </a:r>
            <a:r>
              <a:rPr lang="en" u="sng">
                <a:solidFill>
                  <a:schemeClr val="accent4"/>
                </a:solidFill>
                <a:hlinkClick r:id="rId4">
                  <a:extLst>
                    <a:ext uri="{A12FA001-AC4F-418D-AE19-62706E023703}">
                      <ahyp:hlinkClr val="tx"/>
                    </a:ext>
                  </a:extLst>
                </a:hlinkClick>
              </a:rPr>
              <a:t>https://doi.org/10.1136/jech.2007.070797</a:t>
            </a:r>
            <a:r>
              <a:rPr lang="en">
                <a:solidFill>
                  <a:srgbClr val="1A1A1A"/>
                </a:solidFill>
              </a:rPr>
              <a:t>					</a:t>
            </a:r>
            <a:endParaRPr>
              <a:solidFill>
                <a:srgbClr val="1A1A1A"/>
              </a:solidFill>
            </a:endParaRPr>
          </a:p>
          <a:p>
            <a:pPr indent="0" lvl="0" marL="0" rtl="0" algn="l">
              <a:spcBef>
                <a:spcPts val="1600"/>
              </a:spcBef>
              <a:spcAft>
                <a:spcPts val="0"/>
              </a:spcAft>
              <a:buNone/>
            </a:pPr>
            <a:r>
              <a:rPr lang="en">
                <a:solidFill>
                  <a:srgbClr val="1A1A1A"/>
                </a:solidFill>
              </a:rPr>
              <a:t>Dunn, W. (2007). Supporting children to participate successfully in everyday life by using sensory processing knowledge. Infants and Young Children, 20, 84–101. http://dx. doi.org/10.1097/01.IYC.0000264477.05076.5d </a:t>
            </a:r>
            <a:endParaRPr>
              <a:solidFill>
                <a:srgbClr val="1A1A1A"/>
              </a:solidFill>
            </a:endParaRPr>
          </a:p>
          <a:p>
            <a:pPr indent="0" lvl="0" marL="0" rtl="0" algn="l">
              <a:spcBef>
                <a:spcPts val="0"/>
              </a:spcBef>
              <a:spcAft>
                <a:spcPts val="0"/>
              </a:spcAft>
              <a:buNone/>
            </a:pPr>
            <a:r>
              <a:t/>
            </a:r>
            <a:endParaRPr>
              <a:solidFill>
                <a:srgbClr val="1A1A1A"/>
              </a:solidFill>
            </a:endParaRPr>
          </a:p>
          <a:p>
            <a:pPr indent="0" lvl="0" marL="0" rtl="0" algn="l">
              <a:spcBef>
                <a:spcPts val="0"/>
              </a:spcBef>
              <a:spcAft>
                <a:spcPts val="0"/>
              </a:spcAft>
              <a:buNone/>
            </a:pPr>
            <a:r>
              <a:rPr lang="en">
                <a:solidFill>
                  <a:srgbClr val="1A1A1A"/>
                </a:solidFill>
              </a:rPr>
              <a:t>Dunn-Buron, K.&amp; Curtis, M (2003). </a:t>
            </a:r>
            <a:r>
              <a:rPr i="1" lang="en">
                <a:solidFill>
                  <a:srgbClr val="1A1A1A"/>
                </a:solidFill>
              </a:rPr>
              <a:t>The Incredible 5-Point Scale</a:t>
            </a:r>
            <a:r>
              <a:rPr lang="en">
                <a:solidFill>
                  <a:srgbClr val="1A1A1A"/>
                </a:solidFill>
              </a:rPr>
              <a:t>. Shawnee Mission, KS:AAPC</a:t>
            </a:r>
            <a:endParaRPr>
              <a:solidFill>
                <a:srgbClr val="1A1A1A"/>
              </a:solidFill>
            </a:endParaRPr>
          </a:p>
          <a:p>
            <a:pPr indent="0" lvl="0" marL="0" rtl="0" algn="l">
              <a:spcBef>
                <a:spcPts val="0"/>
              </a:spcBef>
              <a:spcAft>
                <a:spcPts val="0"/>
              </a:spcAft>
              <a:buNone/>
            </a:pPr>
            <a:r>
              <a:t/>
            </a:r>
            <a:endParaRPr>
              <a:solidFill>
                <a:srgbClr val="1A1A1A"/>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160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116"/>
          <p:cNvSpPr txBox="1"/>
          <p:nvPr>
            <p:ph idx="1" type="body"/>
          </p:nvPr>
        </p:nvSpPr>
        <p:spPr>
          <a:xfrm>
            <a:off x="311700" y="228600"/>
            <a:ext cx="8520600" cy="371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1A1A1A"/>
                </a:solidFill>
              </a:rPr>
              <a:t>Garcia-Winner, M.,Crooke, P., &amp; Knopp, K. (2008) </a:t>
            </a:r>
            <a:r>
              <a:rPr i="1" lang="en">
                <a:solidFill>
                  <a:srgbClr val="1A1A1A"/>
                </a:solidFill>
              </a:rPr>
              <a:t>You are a Social Detective!: Explaining Social Thinking to Kids</a:t>
            </a:r>
            <a:r>
              <a:rPr lang="en">
                <a:solidFill>
                  <a:srgbClr val="1A1A1A"/>
                </a:solidFill>
              </a:rPr>
              <a:t>. San Jose, California: Think Social Publishing, Inc. </a:t>
            </a:r>
            <a:endParaRPr>
              <a:solidFill>
                <a:srgbClr val="1A1A1A"/>
              </a:solidFill>
            </a:endParaRPr>
          </a:p>
          <a:p>
            <a:pPr indent="0" lvl="0" marL="0" rtl="0" algn="l">
              <a:spcBef>
                <a:spcPts val="1200"/>
              </a:spcBef>
              <a:spcAft>
                <a:spcPts val="0"/>
              </a:spcAft>
              <a:buNone/>
            </a:pPr>
            <a:r>
              <a:rPr lang="en">
                <a:solidFill>
                  <a:srgbClr val="1A1A1A"/>
                </a:solidFill>
              </a:rPr>
              <a:t>Kinnealey, M., Koenig, K. P., &amp; Smith, S. (2011). Relationships between sensory modulation and social supports and health-related quality of life. American Journal of Occupational Therapy, 65, 320–327. </a:t>
            </a:r>
            <a:endParaRPr>
              <a:solidFill>
                <a:srgbClr val="1A1A1A"/>
              </a:solidFill>
            </a:endParaRPr>
          </a:p>
          <a:p>
            <a:pPr indent="0" lvl="0" marL="0" rtl="0" algn="l">
              <a:spcBef>
                <a:spcPts val="1600"/>
              </a:spcBef>
              <a:spcAft>
                <a:spcPts val="0"/>
              </a:spcAft>
              <a:buClr>
                <a:schemeClr val="dk1"/>
              </a:buClr>
              <a:buSzPts val="1100"/>
              <a:buFont typeface="Arial"/>
              <a:buNone/>
            </a:pPr>
            <a:r>
              <a:rPr lang="en">
                <a:solidFill>
                  <a:srgbClr val="1A1A1A"/>
                </a:solidFill>
              </a:rPr>
              <a:t>Kuypers, L. (2011). The Zones of Regulation: A Curriculum Designed to Foster Self-Regulation and EMotional Control. San Jose, California:.  Social Thinking Publishing.</a:t>
            </a:r>
            <a:endParaRPr>
              <a:solidFill>
                <a:srgbClr val="1A1A1A"/>
              </a:solidFill>
            </a:endParaRPr>
          </a:p>
          <a:p>
            <a:pPr indent="0" lvl="0" marL="0" rtl="0" algn="l">
              <a:lnSpc>
                <a:spcPct val="95000"/>
              </a:lnSpc>
              <a:spcBef>
                <a:spcPts val="1600"/>
              </a:spcBef>
              <a:spcAft>
                <a:spcPts val="0"/>
              </a:spcAft>
              <a:buClr>
                <a:schemeClr val="dk1"/>
              </a:buClr>
              <a:buSzPts val="1018"/>
              <a:buFont typeface="Arial"/>
              <a:buNone/>
            </a:pPr>
            <a:r>
              <a:rPr lang="en">
                <a:solidFill>
                  <a:srgbClr val="1A1A1A"/>
                </a:solidFill>
              </a:rPr>
              <a:t>Mahler, K. (2018)  The Interoception Curriculum: A Step-by-Step Guide to Developing Mindful Self-Regulation. Aapc Publishing.</a:t>
            </a:r>
            <a:endParaRPr>
              <a:solidFill>
                <a:srgbClr val="1A1A1A"/>
              </a:solidFill>
            </a:endParaRPr>
          </a:p>
          <a:p>
            <a:pPr indent="0" lvl="0" marL="0" rtl="0" algn="l">
              <a:lnSpc>
                <a:spcPct val="95000"/>
              </a:lnSpc>
              <a:spcBef>
                <a:spcPts val="0"/>
              </a:spcBef>
              <a:spcAft>
                <a:spcPts val="0"/>
              </a:spcAft>
              <a:buClr>
                <a:schemeClr val="dk1"/>
              </a:buClr>
              <a:buSzPts val="1018"/>
              <a:buFont typeface="Arial"/>
              <a:buNone/>
            </a:pPr>
            <a:r>
              <a:t/>
            </a:r>
            <a:endParaRPr>
              <a:solidFill>
                <a:srgbClr val="1A1A1A"/>
              </a:solidFill>
            </a:endParaRPr>
          </a:p>
          <a:p>
            <a:pPr indent="0" lvl="0" marL="0" rtl="0" algn="l">
              <a:lnSpc>
                <a:spcPct val="95000"/>
              </a:lnSpc>
              <a:spcBef>
                <a:spcPts val="0"/>
              </a:spcBef>
              <a:spcAft>
                <a:spcPts val="0"/>
              </a:spcAft>
              <a:buNone/>
            </a:pPr>
            <a:r>
              <a:rPr lang="en">
                <a:solidFill>
                  <a:srgbClr val="1A1A1A"/>
                </a:solidFill>
              </a:rPr>
              <a:t>Mahler, K. (2015).  Interoception: The Eighth Sensory System.  Aapc Publishing.</a:t>
            </a:r>
            <a:endParaRPr>
              <a:solidFill>
                <a:srgbClr val="1A1A1A"/>
              </a:solidFill>
            </a:endParaRPr>
          </a:p>
          <a:p>
            <a:pPr indent="0" lvl="0" marL="0" rtl="0" algn="l">
              <a:spcBef>
                <a:spcPts val="0"/>
              </a:spcBef>
              <a:spcAft>
                <a:spcPts val="0"/>
              </a:spcAft>
              <a:buClr>
                <a:schemeClr val="dk1"/>
              </a:buClr>
              <a:buSzPts val="1100"/>
              <a:buFont typeface="Arial"/>
              <a:buNone/>
            </a:pPr>
            <a:r>
              <a:t/>
            </a:r>
            <a:endParaRPr>
              <a:solidFill>
                <a:srgbClr val="1A1A1A"/>
              </a:solidFill>
            </a:endParaRPr>
          </a:p>
          <a:p>
            <a:pPr indent="0" lvl="0" marL="0" rtl="0" algn="l">
              <a:lnSpc>
                <a:spcPct val="95000"/>
              </a:lnSpc>
              <a:spcBef>
                <a:spcPts val="0"/>
              </a:spcBef>
              <a:spcAft>
                <a:spcPts val="0"/>
              </a:spcAft>
              <a:buClr>
                <a:schemeClr val="dk1"/>
              </a:buClr>
              <a:buSzPts val="1018"/>
              <a:buFont typeface="Arial"/>
              <a:buNone/>
            </a:pPr>
            <a:r>
              <a:rPr lang="en">
                <a:solidFill>
                  <a:srgbClr val="1A1A1A"/>
                </a:solidFill>
              </a:rPr>
              <a:t>Shanker (2013) Calm, Alert, and Learning: Classroom Strategies for Self-Regulation. Don Mills: Pearson Canada Inc.</a:t>
            </a:r>
            <a:endParaRPr>
              <a:solidFill>
                <a:srgbClr val="1A1A1A"/>
              </a:solidFill>
            </a:endParaRPr>
          </a:p>
          <a:p>
            <a:pPr indent="0" lvl="0" marL="0" rtl="0" algn="l">
              <a:spcBef>
                <a:spcPts val="0"/>
              </a:spcBef>
              <a:spcAft>
                <a:spcPts val="0"/>
              </a:spcAft>
              <a:buClr>
                <a:schemeClr val="dk1"/>
              </a:buClr>
              <a:buSzPts val="1100"/>
              <a:buFont typeface="Arial"/>
              <a:buNone/>
            </a:pPr>
            <a:r>
              <a:rPr lang="en">
                <a:solidFill>
                  <a:srgbClr val="1A1A1A"/>
                </a:solidFill>
              </a:rPr>
              <a:t>					</a:t>
            </a:r>
            <a:endParaRPr>
              <a:solidFill>
                <a:srgbClr val="1A1A1A"/>
              </a:solidFill>
            </a:endParaRPr>
          </a:p>
          <a:p>
            <a:pPr indent="0" lvl="0" marL="0" rtl="0" algn="l">
              <a:spcBef>
                <a:spcPts val="0"/>
              </a:spcBef>
              <a:spcAft>
                <a:spcPts val="0"/>
              </a:spcAft>
              <a:buClr>
                <a:schemeClr val="dk1"/>
              </a:buClr>
              <a:buSzPts val="1100"/>
              <a:buFont typeface="Arial"/>
              <a:buNone/>
            </a:pPr>
            <a:r>
              <a:rPr lang="en">
                <a:solidFill>
                  <a:srgbClr val="1A1A1A"/>
                </a:solidFill>
              </a:rPr>
              <a:t>Van Der Kolk, B. (2015). The Body Keeps the Score: Brain, Mind and Body in the Healing of Trauma. Penguin Books.</a:t>
            </a:r>
            <a:endParaRPr>
              <a:solidFill>
                <a:srgbClr val="1A1A1A"/>
              </a:solidFill>
            </a:endParaRPr>
          </a:p>
          <a:p>
            <a:pPr indent="0" lvl="0" marL="0" rtl="0" algn="l">
              <a:spcBef>
                <a:spcPts val="0"/>
              </a:spcBef>
              <a:spcAft>
                <a:spcPts val="0"/>
              </a:spcAft>
              <a:buClr>
                <a:schemeClr val="dk1"/>
              </a:buClr>
              <a:buSzPts val="1100"/>
              <a:buFont typeface="Arial"/>
              <a:buNone/>
            </a:pPr>
            <a:r>
              <a:rPr lang="en">
                <a:solidFill>
                  <a:srgbClr val="1A1A1A"/>
                </a:solidFill>
              </a:rPr>
              <a:t>				</a:t>
            </a:r>
            <a:endParaRPr>
              <a:solidFill>
                <a:srgbClr val="1A1A1A"/>
              </a:solidFill>
            </a:endParaRPr>
          </a:p>
          <a:p>
            <a:pPr indent="0" lvl="0" marL="0" rtl="0" algn="l">
              <a:spcBef>
                <a:spcPts val="0"/>
              </a:spcBef>
              <a:spcAft>
                <a:spcPts val="0"/>
              </a:spcAft>
              <a:buNone/>
            </a:pPr>
            <a:r>
              <a:rPr lang="en">
                <a:solidFill>
                  <a:srgbClr val="1A1A1A"/>
                </a:solidFill>
              </a:rPr>
              <a:t>Williams, M. &amp; Shellenberger, S. (1994) “How Does Your Engine Run?”: A Leader’s Guide to The Alert Program for Self-Regulation. Stillwater: PDP Press. </a:t>
            </a:r>
            <a:endParaRPr>
              <a:solidFill>
                <a:srgbClr val="1A1A1A"/>
              </a:solidFill>
            </a:endParaRPr>
          </a:p>
          <a:p>
            <a:pPr indent="0" lvl="0" marL="0" rtl="0" algn="l">
              <a:spcBef>
                <a:spcPts val="0"/>
              </a:spcBef>
              <a:spcAft>
                <a:spcPts val="0"/>
              </a:spcAft>
              <a:buClr>
                <a:schemeClr val="dk1"/>
              </a:buClr>
              <a:buSzPts val="1100"/>
              <a:buFont typeface="Arial"/>
              <a:buNone/>
            </a:pPr>
            <a:r>
              <a:t/>
            </a:r>
            <a:endParaRPr>
              <a:solidFill>
                <a:srgbClr val="1A1A1A"/>
              </a:solidFill>
            </a:endParaRPr>
          </a:p>
          <a:p>
            <a:pPr indent="0" lvl="0" marL="0" rtl="0" algn="l">
              <a:spcBef>
                <a:spcPts val="0"/>
              </a:spcBef>
              <a:spcAft>
                <a:spcPts val="0"/>
              </a:spcAft>
              <a:buClr>
                <a:schemeClr val="dk1"/>
              </a:buClr>
              <a:buSzPts val="1100"/>
              <a:buFont typeface="Arial"/>
              <a:buNone/>
            </a:pPr>
            <a:r>
              <a:rPr lang="en">
                <a:solidFill>
                  <a:srgbClr val="1A1A1A"/>
                </a:solidFill>
              </a:rPr>
              <a:t>Zareyan et al., (2021). First Demonstration of Double Dissociation between COMT-Met158 and COMT-Val158 Cognitive Performance When Stressed and When Calmer. Cerebral Cortex, 31: 1411–1426. Oxford.</a:t>
            </a:r>
            <a:endParaRPr>
              <a:solidFill>
                <a:srgbClr val="1A1A1A"/>
              </a:solidFill>
            </a:endParaRPr>
          </a:p>
          <a:p>
            <a:pPr indent="0" lvl="0" marL="0" rtl="0" algn="l">
              <a:spcBef>
                <a:spcPts val="0"/>
              </a:spcBef>
              <a:spcAft>
                <a:spcPts val="160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pic>
        <p:nvPicPr>
          <p:cNvPr id="267" name="Google Shape;267;p45"/>
          <p:cNvPicPr preferRelativeResize="0"/>
          <p:nvPr/>
        </p:nvPicPr>
        <p:blipFill>
          <a:blip r:embed="rId3">
            <a:alphaModFix/>
          </a:blip>
          <a:stretch>
            <a:fillRect/>
          </a:stretch>
        </p:blipFill>
        <p:spPr>
          <a:xfrm>
            <a:off x="2226975" y="459675"/>
            <a:ext cx="4690050" cy="4224150"/>
          </a:xfrm>
          <a:prstGeom prst="rect">
            <a:avLst/>
          </a:prstGeom>
          <a:noFill/>
          <a:ln>
            <a:noFill/>
          </a:ln>
        </p:spPr>
      </p:pic>
      <p:sp>
        <p:nvSpPr>
          <p:cNvPr id="268" name="Google Shape;268;p45"/>
          <p:cNvSpPr/>
          <p:nvPr/>
        </p:nvSpPr>
        <p:spPr>
          <a:xfrm>
            <a:off x="3983950" y="2923575"/>
            <a:ext cx="228000" cy="237900"/>
          </a:xfrm>
          <a:prstGeom prst="ellipse">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45"/>
          <p:cNvSpPr/>
          <p:nvPr/>
        </p:nvSpPr>
        <p:spPr>
          <a:xfrm rot="-3701765">
            <a:off x="3313559" y="3493132"/>
            <a:ext cx="738377" cy="286573"/>
          </a:xfrm>
          <a:prstGeom prst="rightArrow">
            <a:avLst>
              <a:gd fmla="val 50000" name="adj1"/>
              <a:gd fmla="val 50000" name="adj2"/>
            </a:avLst>
          </a:prstGeom>
          <a:solidFill>
            <a:srgbClr val="1A1A1A"/>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45"/>
          <p:cNvSpPr txBox="1"/>
          <p:nvPr/>
        </p:nvSpPr>
        <p:spPr>
          <a:xfrm>
            <a:off x="2576725" y="3984000"/>
            <a:ext cx="111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Amygdala</a:t>
            </a:r>
            <a:endParaRPr b="1">
              <a:latin typeface="Open Sans"/>
              <a:ea typeface="Open Sans"/>
              <a:cs typeface="Open Sans"/>
              <a:sym typeface="Open Sans"/>
            </a:endParaRPr>
          </a:p>
        </p:txBody>
      </p:sp>
      <p:sp>
        <p:nvSpPr>
          <p:cNvPr id="271" name="Google Shape;271;p45"/>
          <p:cNvSpPr txBox="1"/>
          <p:nvPr/>
        </p:nvSpPr>
        <p:spPr>
          <a:xfrm>
            <a:off x="6009725" y="4191300"/>
            <a:ext cx="1367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Open Sans"/>
                <a:ea typeface="Open Sans"/>
                <a:cs typeface="Open Sans"/>
                <a:sym typeface="Open Sans"/>
              </a:rPr>
              <a:t>Brain stem</a:t>
            </a:r>
            <a:endParaRPr b="1">
              <a:latin typeface="Open Sans"/>
              <a:ea typeface="Open Sans"/>
              <a:cs typeface="Open Sans"/>
              <a:sym typeface="Open Sans"/>
            </a:endParaRPr>
          </a:p>
        </p:txBody>
      </p:sp>
      <p:sp>
        <p:nvSpPr>
          <p:cNvPr id="272" name="Google Shape;272;p45"/>
          <p:cNvSpPr/>
          <p:nvPr/>
        </p:nvSpPr>
        <p:spPr>
          <a:xfrm rot="-9359011">
            <a:off x="5262934" y="4144582"/>
            <a:ext cx="678871" cy="229245"/>
          </a:xfrm>
          <a:prstGeom prst="rightArrow">
            <a:avLst>
              <a:gd fmla="val 50000" name="adj1"/>
              <a:gd fmla="val 50000" name="adj2"/>
            </a:avLst>
          </a:prstGeom>
          <a:solidFill>
            <a:srgbClr val="1A1A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45"/>
          <p:cNvSpPr txBox="1"/>
          <p:nvPr/>
        </p:nvSpPr>
        <p:spPr>
          <a:xfrm>
            <a:off x="165600" y="1654200"/>
            <a:ext cx="1793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highlight>
                  <a:schemeClr val="lt1"/>
                </a:highlight>
              </a:rPr>
              <a:t>Prefrontal Cortex</a:t>
            </a:r>
            <a:endParaRPr>
              <a:latin typeface="Open Sans"/>
              <a:ea typeface="Open Sans"/>
              <a:cs typeface="Open Sans"/>
              <a:sym typeface="Open Sans"/>
            </a:endParaRPr>
          </a:p>
        </p:txBody>
      </p:sp>
      <p:sp>
        <p:nvSpPr>
          <p:cNvPr id="274" name="Google Shape;274;p45"/>
          <p:cNvSpPr/>
          <p:nvPr/>
        </p:nvSpPr>
        <p:spPr>
          <a:xfrm rot="-1413">
            <a:off x="1664271" y="2054553"/>
            <a:ext cx="729900" cy="340200"/>
          </a:xfrm>
          <a:prstGeom prst="rightArrow">
            <a:avLst>
              <a:gd fmla="val 50000" name="adj1"/>
              <a:gd fmla="val 50000" name="adj2"/>
            </a:avLst>
          </a:prstGeom>
          <a:solidFill>
            <a:srgbClr val="1A1A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45"/>
          <p:cNvSpPr/>
          <p:nvPr/>
        </p:nvSpPr>
        <p:spPr>
          <a:xfrm rot="-5819824">
            <a:off x="3619948" y="3518785"/>
            <a:ext cx="2066188" cy="635630"/>
          </a:xfrm>
          <a:prstGeom prst="bentUpArrow">
            <a:avLst>
              <a:gd fmla="val 25000" name="adj1"/>
              <a:gd fmla="val 25000" name="adj2"/>
              <a:gd fmla="val 28682" name="adj3"/>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45"/>
          <p:cNvSpPr txBox="1"/>
          <p:nvPr/>
        </p:nvSpPr>
        <p:spPr>
          <a:xfrm>
            <a:off x="3608350" y="4743300"/>
            <a:ext cx="304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Input from 8 sensory systems </a:t>
            </a:r>
            <a:endParaRPr>
              <a:latin typeface="Open Sans"/>
              <a:ea typeface="Open Sans"/>
              <a:cs typeface="Open Sans"/>
              <a:sym typeface="Open Sans"/>
            </a:endParaRPr>
          </a:p>
        </p:txBody>
      </p:sp>
      <p:sp>
        <p:nvSpPr>
          <p:cNvPr id="277" name="Google Shape;277;p45"/>
          <p:cNvSpPr/>
          <p:nvPr/>
        </p:nvSpPr>
        <p:spPr>
          <a:xfrm rot="3356554">
            <a:off x="2556475" y="1919208"/>
            <a:ext cx="1674036" cy="293636"/>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45"/>
          <p:cNvSpPr txBox="1"/>
          <p:nvPr/>
        </p:nvSpPr>
        <p:spPr>
          <a:xfrm>
            <a:off x="1023700" y="890175"/>
            <a:ext cx="212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Input from thoughts</a:t>
            </a:r>
            <a:endParaRPr>
              <a:latin typeface="Open Sans"/>
              <a:ea typeface="Open Sans"/>
              <a:cs typeface="Open Sans"/>
              <a:sym typeface="Open Sans"/>
            </a:endParaRPr>
          </a:p>
        </p:txBody>
      </p:sp>
      <p:sp>
        <p:nvSpPr>
          <p:cNvPr id="279" name="Google Shape;279;p45"/>
          <p:cNvSpPr/>
          <p:nvPr/>
        </p:nvSpPr>
        <p:spPr>
          <a:xfrm>
            <a:off x="4293600" y="2603775"/>
            <a:ext cx="228000" cy="237900"/>
          </a:xfrm>
          <a:prstGeom prst="ellipse">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45"/>
          <p:cNvSpPr/>
          <p:nvPr/>
        </p:nvSpPr>
        <p:spPr>
          <a:xfrm>
            <a:off x="4689775" y="2238650"/>
            <a:ext cx="228000" cy="237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1" name="Google Shape;281;p45"/>
          <p:cNvCxnSpPr/>
          <p:nvPr/>
        </p:nvCxnSpPr>
        <p:spPr>
          <a:xfrm rot="10800000">
            <a:off x="4989825" y="2352200"/>
            <a:ext cx="1927200" cy="10800"/>
          </a:xfrm>
          <a:prstGeom prst="straightConnector1">
            <a:avLst/>
          </a:prstGeom>
          <a:noFill/>
          <a:ln cap="flat" cmpd="sng" w="9525">
            <a:solidFill>
              <a:srgbClr val="222222"/>
            </a:solidFill>
            <a:prstDash val="solid"/>
            <a:round/>
            <a:headEnd len="med" w="med" type="none"/>
            <a:tailEnd len="med" w="med" type="triangle"/>
          </a:ln>
        </p:spPr>
      </p:cxnSp>
      <p:sp>
        <p:nvSpPr>
          <p:cNvPr id="282" name="Google Shape;282;p45"/>
          <p:cNvSpPr txBox="1"/>
          <p:nvPr/>
        </p:nvSpPr>
        <p:spPr>
          <a:xfrm>
            <a:off x="7002575" y="2157500"/>
            <a:ext cx="111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Thalamus</a:t>
            </a:r>
            <a:endParaRPr>
              <a:latin typeface="Open Sans"/>
              <a:ea typeface="Open Sans"/>
              <a:cs typeface="Open Sans"/>
              <a:sym typeface="Open Sans"/>
            </a:endParaRPr>
          </a:p>
        </p:txBody>
      </p:sp>
      <p:cxnSp>
        <p:nvCxnSpPr>
          <p:cNvPr id="283" name="Google Shape;283;p45"/>
          <p:cNvCxnSpPr>
            <a:stCxn id="284" idx="1"/>
            <a:endCxn id="279" idx="6"/>
          </p:cNvCxnSpPr>
          <p:nvPr/>
        </p:nvCxnSpPr>
        <p:spPr>
          <a:xfrm rot="10800000">
            <a:off x="4521575" y="2722725"/>
            <a:ext cx="2481000" cy="0"/>
          </a:xfrm>
          <a:prstGeom prst="straightConnector1">
            <a:avLst/>
          </a:prstGeom>
          <a:noFill/>
          <a:ln cap="flat" cmpd="sng" w="9525">
            <a:solidFill>
              <a:srgbClr val="333333"/>
            </a:solidFill>
            <a:prstDash val="solid"/>
            <a:round/>
            <a:headEnd len="med" w="med" type="none"/>
            <a:tailEnd len="med" w="med" type="triangle"/>
          </a:ln>
        </p:spPr>
      </p:cxnSp>
      <p:sp>
        <p:nvSpPr>
          <p:cNvPr id="284" name="Google Shape;284;p45"/>
          <p:cNvSpPr txBox="1"/>
          <p:nvPr/>
        </p:nvSpPr>
        <p:spPr>
          <a:xfrm>
            <a:off x="7002575" y="2522625"/>
            <a:ext cx="1670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Hippocampus</a:t>
            </a:r>
            <a:endParaRPr>
              <a:latin typeface="Open Sans"/>
              <a:ea typeface="Open Sans"/>
              <a:cs typeface="Open Sans"/>
              <a:sym typeface="Open Sans"/>
            </a:endParaRPr>
          </a:p>
        </p:txBody>
      </p:sp>
      <p:sp>
        <p:nvSpPr>
          <p:cNvPr id="285" name="Google Shape;285;p45"/>
          <p:cNvSpPr/>
          <p:nvPr/>
        </p:nvSpPr>
        <p:spPr>
          <a:xfrm>
            <a:off x="7171175" y="3716400"/>
            <a:ext cx="1014900" cy="1018500"/>
          </a:xfrm>
          <a:prstGeom prst="ellipse">
            <a:avLst/>
          </a:prstGeom>
          <a:solidFill>
            <a:srgbClr val="00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6" name="Google Shape;286;p45"/>
          <p:cNvCxnSpPr/>
          <p:nvPr/>
        </p:nvCxnSpPr>
        <p:spPr>
          <a:xfrm flipH="1" rot="10800000">
            <a:off x="7948150" y="3518100"/>
            <a:ext cx="178500" cy="198300"/>
          </a:xfrm>
          <a:prstGeom prst="straightConnector1">
            <a:avLst/>
          </a:prstGeom>
          <a:noFill/>
          <a:ln cap="flat" cmpd="sng" w="9525">
            <a:solidFill>
              <a:schemeClr val="dk2"/>
            </a:solidFill>
            <a:prstDash val="solid"/>
            <a:round/>
            <a:headEnd len="med" w="med" type="none"/>
            <a:tailEnd len="med" w="med" type="none"/>
          </a:ln>
        </p:spPr>
      </p:cxnSp>
      <p:cxnSp>
        <p:nvCxnSpPr>
          <p:cNvPr id="287" name="Google Shape;287;p45"/>
          <p:cNvCxnSpPr/>
          <p:nvPr/>
        </p:nvCxnSpPr>
        <p:spPr>
          <a:xfrm>
            <a:off x="8027425" y="4816450"/>
            <a:ext cx="158700" cy="138900"/>
          </a:xfrm>
          <a:prstGeom prst="straightConnector1">
            <a:avLst/>
          </a:prstGeom>
          <a:noFill/>
          <a:ln cap="flat" cmpd="sng" w="9525">
            <a:solidFill>
              <a:schemeClr val="dk2"/>
            </a:solidFill>
            <a:prstDash val="solid"/>
            <a:round/>
            <a:headEnd len="med" w="med" type="none"/>
            <a:tailEnd len="med" w="med" type="none"/>
          </a:ln>
        </p:spPr>
      </p:cxnSp>
      <p:cxnSp>
        <p:nvCxnSpPr>
          <p:cNvPr id="288" name="Google Shape;288;p45"/>
          <p:cNvCxnSpPr/>
          <p:nvPr/>
        </p:nvCxnSpPr>
        <p:spPr>
          <a:xfrm>
            <a:off x="7601275" y="4895750"/>
            <a:ext cx="0" cy="228000"/>
          </a:xfrm>
          <a:prstGeom prst="straightConnector1">
            <a:avLst/>
          </a:prstGeom>
          <a:noFill/>
          <a:ln cap="flat" cmpd="sng" w="9525">
            <a:solidFill>
              <a:schemeClr val="dk2"/>
            </a:solidFill>
            <a:prstDash val="solid"/>
            <a:round/>
            <a:headEnd len="med" w="med" type="none"/>
            <a:tailEnd len="med" w="med" type="none"/>
          </a:ln>
        </p:spPr>
      </p:cxnSp>
      <p:cxnSp>
        <p:nvCxnSpPr>
          <p:cNvPr id="289" name="Google Shape;289;p45"/>
          <p:cNvCxnSpPr/>
          <p:nvPr/>
        </p:nvCxnSpPr>
        <p:spPr>
          <a:xfrm flipH="1">
            <a:off x="6907500" y="4737175"/>
            <a:ext cx="237900" cy="118800"/>
          </a:xfrm>
          <a:prstGeom prst="straightConnector1">
            <a:avLst/>
          </a:prstGeom>
          <a:noFill/>
          <a:ln cap="flat" cmpd="sng" w="9525">
            <a:solidFill>
              <a:schemeClr val="dk2"/>
            </a:solidFill>
            <a:prstDash val="solid"/>
            <a:round/>
            <a:headEnd len="med" w="med" type="none"/>
            <a:tailEnd len="med" w="med" type="none"/>
          </a:ln>
        </p:spPr>
      </p:cxnSp>
      <p:cxnSp>
        <p:nvCxnSpPr>
          <p:cNvPr id="290" name="Google Shape;290;p45"/>
          <p:cNvCxnSpPr/>
          <p:nvPr/>
        </p:nvCxnSpPr>
        <p:spPr>
          <a:xfrm rot="10800000">
            <a:off x="7403150" y="3448725"/>
            <a:ext cx="69300" cy="188400"/>
          </a:xfrm>
          <a:prstGeom prst="straightConnector1">
            <a:avLst/>
          </a:prstGeom>
          <a:noFill/>
          <a:ln cap="flat" cmpd="sng" w="9525">
            <a:solidFill>
              <a:schemeClr val="dk2"/>
            </a:solidFill>
            <a:prstDash val="solid"/>
            <a:round/>
            <a:headEnd len="med" w="med" type="none"/>
            <a:tailEnd len="med" w="med" type="none"/>
          </a:ln>
        </p:spPr>
      </p:cxnSp>
      <p:cxnSp>
        <p:nvCxnSpPr>
          <p:cNvPr id="291" name="Google Shape;291;p45"/>
          <p:cNvCxnSpPr/>
          <p:nvPr/>
        </p:nvCxnSpPr>
        <p:spPr>
          <a:xfrm rot="10800000">
            <a:off x="6778700" y="3914725"/>
            <a:ext cx="277500" cy="99000"/>
          </a:xfrm>
          <a:prstGeom prst="straightConnector1">
            <a:avLst/>
          </a:prstGeom>
          <a:noFill/>
          <a:ln cap="flat" cmpd="sng" w="9525">
            <a:solidFill>
              <a:schemeClr val="dk2"/>
            </a:solidFill>
            <a:prstDash val="solid"/>
            <a:round/>
            <a:headEnd len="med" w="med" type="none"/>
            <a:tailEnd len="med" w="med" type="none"/>
          </a:ln>
        </p:spPr>
      </p:cxnSp>
      <p:cxnSp>
        <p:nvCxnSpPr>
          <p:cNvPr id="292" name="Google Shape;292;p45"/>
          <p:cNvCxnSpPr/>
          <p:nvPr/>
        </p:nvCxnSpPr>
        <p:spPr>
          <a:xfrm>
            <a:off x="8275200" y="4420050"/>
            <a:ext cx="267600" cy="128700"/>
          </a:xfrm>
          <a:prstGeom prst="straightConnector1">
            <a:avLst/>
          </a:prstGeom>
          <a:noFill/>
          <a:ln cap="flat" cmpd="sng" w="9525">
            <a:solidFill>
              <a:schemeClr val="dk2"/>
            </a:solidFill>
            <a:prstDash val="solid"/>
            <a:round/>
            <a:headEnd len="med" w="med" type="none"/>
            <a:tailEnd len="med" w="med" type="none"/>
          </a:ln>
        </p:spPr>
      </p:cxnSp>
      <p:sp>
        <p:nvSpPr>
          <p:cNvPr id="293" name="Google Shape;293;p45"/>
          <p:cNvSpPr txBox="1"/>
          <p:nvPr/>
        </p:nvSpPr>
        <p:spPr>
          <a:xfrm>
            <a:off x="7220800" y="3803900"/>
            <a:ext cx="11808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Open Sans"/>
                <a:ea typeface="Open Sans"/>
                <a:cs typeface="Open Sans"/>
                <a:sym typeface="Open Sans"/>
              </a:rPr>
              <a:t>Activate</a:t>
            </a:r>
            <a:endParaRPr>
              <a:latin typeface="Open Sans"/>
              <a:ea typeface="Open Sans"/>
              <a:cs typeface="Open Sans"/>
              <a:sym typeface="Open Sans"/>
            </a:endParaRPr>
          </a:p>
          <a:p>
            <a:pPr indent="0" lvl="0" marL="0" rtl="0" algn="l">
              <a:spcBef>
                <a:spcPts val="0"/>
              </a:spcBef>
              <a:spcAft>
                <a:spcPts val="0"/>
              </a:spcAft>
              <a:buNone/>
            </a:pPr>
            <a:r>
              <a:rPr lang="en">
                <a:latin typeface="Open Sans"/>
                <a:ea typeface="Open Sans"/>
                <a:cs typeface="Open Sans"/>
                <a:sym typeface="Open Sans"/>
              </a:rPr>
              <a:t>Threat Response</a:t>
            </a:r>
            <a:endParaRPr>
              <a:latin typeface="Open Sans"/>
              <a:ea typeface="Open Sans"/>
              <a:cs typeface="Open Sans"/>
              <a:sym typeface="Open Sans"/>
            </a:endParaRPr>
          </a:p>
        </p:txBody>
      </p:sp>
      <p:cxnSp>
        <p:nvCxnSpPr>
          <p:cNvPr id="294" name="Google Shape;294;p45"/>
          <p:cNvCxnSpPr/>
          <p:nvPr/>
        </p:nvCxnSpPr>
        <p:spPr>
          <a:xfrm flipH="1" rot="10800000">
            <a:off x="8295000" y="3964275"/>
            <a:ext cx="267600" cy="108900"/>
          </a:xfrm>
          <a:prstGeom prst="straightConnector1">
            <a:avLst/>
          </a:prstGeom>
          <a:noFill/>
          <a:ln cap="flat" cmpd="sng" w="9525">
            <a:solidFill>
              <a:schemeClr val="dk2"/>
            </a:solidFill>
            <a:prstDash val="solid"/>
            <a:round/>
            <a:headEnd len="med" w="med" type="none"/>
            <a:tailEnd len="med" w="med" type="none"/>
          </a:ln>
        </p:spPr>
      </p:cxnSp>
      <p:sp>
        <p:nvSpPr>
          <p:cNvPr id="295" name="Google Shape;295;p45"/>
          <p:cNvSpPr/>
          <p:nvPr/>
        </p:nvSpPr>
        <p:spPr>
          <a:xfrm>
            <a:off x="535175" y="2054400"/>
            <a:ext cx="951300" cy="951300"/>
          </a:xfrm>
          <a:prstGeom prst="octagon">
            <a:avLst>
              <a:gd fmla="val 29289" name="adj"/>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45"/>
          <p:cNvSpPr txBox="1"/>
          <p:nvPr/>
        </p:nvSpPr>
        <p:spPr>
          <a:xfrm>
            <a:off x="472050" y="2329950"/>
            <a:ext cx="118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Open Sans"/>
                <a:ea typeface="Open Sans"/>
                <a:cs typeface="Open Sans"/>
                <a:sym typeface="Open Sans"/>
              </a:rPr>
              <a:t>Deactivate</a:t>
            </a:r>
            <a:endParaRPr>
              <a:solidFill>
                <a:schemeClr val="lt1"/>
              </a:solidFill>
              <a:latin typeface="Open Sans"/>
              <a:ea typeface="Open Sans"/>
              <a:cs typeface="Open Sans"/>
              <a:sym typeface="Open Sans"/>
            </a:endParaRPr>
          </a:p>
        </p:txBody>
      </p:sp>
      <p:sp>
        <p:nvSpPr>
          <p:cNvPr id="297" name="Google Shape;297;p45"/>
          <p:cNvSpPr/>
          <p:nvPr/>
        </p:nvSpPr>
        <p:spPr>
          <a:xfrm>
            <a:off x="7472450" y="180002"/>
            <a:ext cx="1463067" cy="1168407"/>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45"/>
          <p:cNvSpPr txBox="1"/>
          <p:nvPr/>
        </p:nvSpPr>
        <p:spPr>
          <a:xfrm>
            <a:off x="8027425" y="4802000"/>
            <a:ext cx="12942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Calibri"/>
                <a:ea typeface="Calibri"/>
                <a:cs typeface="Calibri"/>
                <a:sym typeface="Calibri"/>
              </a:rPr>
              <a:t>Jessica Faith, 2024</a:t>
            </a:r>
            <a:endParaRPr sz="1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6"/>
          <p:cNvSpPr txBox="1"/>
          <p:nvPr>
            <p:ph type="title"/>
          </p:nvPr>
        </p:nvSpPr>
        <p:spPr>
          <a:xfrm>
            <a:off x="180000" y="307450"/>
            <a:ext cx="878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900">
                <a:solidFill>
                  <a:srgbClr val="3D85C6"/>
                </a:solidFill>
              </a:rPr>
              <a:t>Threat Response: The 5 F’s</a:t>
            </a:r>
            <a:endParaRPr sz="3900">
              <a:solidFill>
                <a:srgbClr val="3D85C6"/>
              </a:solidFill>
            </a:endParaRPr>
          </a:p>
        </p:txBody>
      </p:sp>
      <p:sp>
        <p:nvSpPr>
          <p:cNvPr id="304" name="Google Shape;304;p46"/>
          <p:cNvSpPr txBox="1"/>
          <p:nvPr>
            <p:ph idx="1" type="body"/>
          </p:nvPr>
        </p:nvSpPr>
        <p:spPr>
          <a:xfrm>
            <a:off x="7515000" y="4457700"/>
            <a:ext cx="1317300" cy="5016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000">
                <a:solidFill>
                  <a:srgbClr val="000000"/>
                </a:solidFill>
                <a:latin typeface="Calibri"/>
                <a:ea typeface="Calibri"/>
                <a:cs typeface="Calibri"/>
                <a:sym typeface="Calibri"/>
              </a:rPr>
              <a:t>Jessica Faith, 2024</a:t>
            </a:r>
            <a:endParaRPr sz="1000">
              <a:solidFill>
                <a:srgbClr val="000000"/>
              </a:solidFill>
              <a:latin typeface="Calibri"/>
              <a:ea typeface="Calibri"/>
              <a:cs typeface="Calibri"/>
              <a:sym typeface="Calibri"/>
            </a:endParaRPr>
          </a:p>
          <a:p>
            <a:pPr indent="0" lvl="0" marL="0" rtl="0" algn="l">
              <a:spcBef>
                <a:spcPts val="0"/>
              </a:spcBef>
              <a:spcAft>
                <a:spcPts val="1600"/>
              </a:spcAft>
              <a:buNone/>
            </a:pPr>
            <a:r>
              <a:t/>
            </a:r>
            <a:endParaRPr/>
          </a:p>
        </p:txBody>
      </p:sp>
      <p:graphicFrame>
        <p:nvGraphicFramePr>
          <p:cNvPr id="305" name="Google Shape;305;p46"/>
          <p:cNvGraphicFramePr/>
          <p:nvPr/>
        </p:nvGraphicFramePr>
        <p:xfrm>
          <a:off x="290775" y="1212850"/>
          <a:ext cx="3000000" cy="3000000"/>
        </p:xfrm>
        <a:graphic>
          <a:graphicData uri="http://schemas.openxmlformats.org/drawingml/2006/table">
            <a:tbl>
              <a:tblPr>
                <a:noFill/>
                <a:tableStyleId>{1A12177C-9479-4F24-BEAC-C5C795EA621E}</a:tableStyleId>
              </a:tblPr>
              <a:tblGrid>
                <a:gridCol w="1724925"/>
                <a:gridCol w="1724925"/>
                <a:gridCol w="1724925"/>
                <a:gridCol w="1724925"/>
                <a:gridCol w="1724925"/>
              </a:tblGrid>
              <a:tr h="3454475">
                <a:tc>
                  <a:txBody>
                    <a:bodyPr/>
                    <a:lstStyle/>
                    <a:p>
                      <a:pPr indent="0" lvl="0" marL="0" rtl="0" algn="ctr">
                        <a:spcBef>
                          <a:spcPts val="0"/>
                        </a:spcBef>
                        <a:spcAft>
                          <a:spcPts val="0"/>
                        </a:spcAft>
                        <a:buNone/>
                      </a:pPr>
                      <a:r>
                        <a:rPr b="1" lang="en"/>
                        <a:t>FIGHT</a:t>
                      </a:r>
                      <a:endParaRPr/>
                    </a:p>
                    <a:p>
                      <a:pPr indent="0" lvl="0" marL="0" rtl="0" algn="l">
                        <a:spcBef>
                          <a:spcPts val="0"/>
                        </a:spcBef>
                        <a:spcAft>
                          <a:spcPts val="0"/>
                        </a:spcAft>
                        <a:buNone/>
                      </a:pPr>
                      <a:r>
                        <a:t/>
                      </a:r>
                      <a:endParaRPr/>
                    </a:p>
                    <a:p>
                      <a:pPr indent="-203200" lvl="0" marL="171450" rtl="0" algn="l">
                        <a:spcBef>
                          <a:spcPts val="0"/>
                        </a:spcBef>
                        <a:spcAft>
                          <a:spcPts val="0"/>
                        </a:spcAft>
                        <a:buSzPts val="1400"/>
                        <a:buChar char="●"/>
                      </a:pPr>
                      <a:r>
                        <a:rPr lang="en"/>
                        <a:t>Verbally Aggressive</a:t>
                      </a:r>
                      <a:endParaRPr/>
                    </a:p>
                    <a:p>
                      <a:pPr indent="-203200" lvl="0" marL="171450" rtl="0" algn="l">
                        <a:spcBef>
                          <a:spcPts val="0"/>
                        </a:spcBef>
                        <a:spcAft>
                          <a:spcPts val="0"/>
                        </a:spcAft>
                        <a:buSzPts val="1400"/>
                        <a:buChar char="●"/>
                      </a:pPr>
                      <a:r>
                        <a:rPr lang="en"/>
                        <a:t>Physically Aggressive</a:t>
                      </a:r>
                      <a:endParaRPr/>
                    </a:p>
                    <a:p>
                      <a:pPr indent="-203200" lvl="0" marL="171450" rtl="0" algn="l">
                        <a:spcBef>
                          <a:spcPts val="0"/>
                        </a:spcBef>
                        <a:spcAft>
                          <a:spcPts val="0"/>
                        </a:spcAft>
                        <a:buSzPts val="1400"/>
                        <a:buChar char="●"/>
                      </a:pPr>
                      <a:r>
                        <a:rPr lang="en"/>
                        <a:t>Argumentative</a:t>
                      </a:r>
                      <a:endParaRPr/>
                    </a:p>
                    <a:p>
                      <a:pPr indent="-203200" lvl="0" marL="171450" rtl="0" algn="l">
                        <a:spcBef>
                          <a:spcPts val="0"/>
                        </a:spcBef>
                        <a:spcAft>
                          <a:spcPts val="0"/>
                        </a:spcAft>
                        <a:buSzPts val="1400"/>
                        <a:buChar char="●"/>
                      </a:pPr>
                      <a:r>
                        <a:rPr lang="en"/>
                        <a:t>Controlling</a:t>
                      </a:r>
                      <a:endParaRPr/>
                    </a:p>
                    <a:p>
                      <a:pPr indent="-203200" lvl="0" marL="171450" rtl="0" algn="l">
                        <a:spcBef>
                          <a:spcPts val="0"/>
                        </a:spcBef>
                        <a:spcAft>
                          <a:spcPts val="0"/>
                        </a:spcAft>
                        <a:buSzPts val="1400"/>
                        <a:buChar char="●"/>
                      </a:pPr>
                      <a:r>
                        <a:rPr lang="en"/>
                        <a:t>Bullying</a:t>
                      </a:r>
                      <a:endParaRPr/>
                    </a:p>
                  </a:txBody>
                  <a:tcPr marT="91425" marB="91425" marR="91425" marL="91425"/>
                </a:tc>
                <a:tc>
                  <a:txBody>
                    <a:bodyPr/>
                    <a:lstStyle/>
                    <a:p>
                      <a:pPr indent="0" lvl="0" marL="0" rtl="0" algn="ctr">
                        <a:spcBef>
                          <a:spcPts val="0"/>
                        </a:spcBef>
                        <a:spcAft>
                          <a:spcPts val="0"/>
                        </a:spcAft>
                        <a:buNone/>
                      </a:pPr>
                      <a:r>
                        <a:rPr b="1" lang="en"/>
                        <a:t>FLIGHT</a:t>
                      </a:r>
                      <a:endParaRPr/>
                    </a:p>
                    <a:p>
                      <a:pPr indent="0" lvl="0" marL="0" rtl="0" algn="l">
                        <a:spcBef>
                          <a:spcPts val="0"/>
                        </a:spcBef>
                        <a:spcAft>
                          <a:spcPts val="0"/>
                        </a:spcAft>
                        <a:buNone/>
                      </a:pPr>
                      <a:r>
                        <a:t/>
                      </a:r>
                      <a:endParaRPr/>
                    </a:p>
                    <a:p>
                      <a:pPr indent="-203200" lvl="0" marL="171450" rtl="0" algn="l">
                        <a:spcBef>
                          <a:spcPts val="0"/>
                        </a:spcBef>
                        <a:spcAft>
                          <a:spcPts val="0"/>
                        </a:spcAft>
                        <a:buSzPts val="1400"/>
                        <a:buChar char="●"/>
                      </a:pPr>
                      <a:r>
                        <a:rPr lang="en"/>
                        <a:t>Avoiding</a:t>
                      </a:r>
                      <a:endParaRPr/>
                    </a:p>
                    <a:p>
                      <a:pPr indent="-203200" lvl="0" marL="171450" rtl="0" algn="l">
                        <a:spcBef>
                          <a:spcPts val="0"/>
                        </a:spcBef>
                        <a:spcAft>
                          <a:spcPts val="0"/>
                        </a:spcAft>
                        <a:buSzPts val="1400"/>
                        <a:buChar char="●"/>
                      </a:pPr>
                      <a:r>
                        <a:rPr lang="en"/>
                        <a:t>Anxious</a:t>
                      </a:r>
                      <a:endParaRPr/>
                    </a:p>
                    <a:p>
                      <a:pPr indent="-203200" lvl="0" marL="171450" rtl="0" algn="l">
                        <a:spcBef>
                          <a:spcPts val="0"/>
                        </a:spcBef>
                        <a:spcAft>
                          <a:spcPts val="0"/>
                        </a:spcAft>
                        <a:buSzPts val="1400"/>
                        <a:buChar char="●"/>
                      </a:pPr>
                      <a:r>
                        <a:rPr lang="en"/>
                        <a:t>Over-Achieving</a:t>
                      </a:r>
                      <a:endParaRPr/>
                    </a:p>
                    <a:p>
                      <a:pPr indent="-203200" lvl="0" marL="171450" rtl="0" algn="l">
                        <a:spcBef>
                          <a:spcPts val="0"/>
                        </a:spcBef>
                        <a:spcAft>
                          <a:spcPts val="0"/>
                        </a:spcAft>
                        <a:buSzPts val="1400"/>
                        <a:buChar char="●"/>
                      </a:pPr>
                      <a:r>
                        <a:rPr lang="en"/>
                        <a:t>Running Away</a:t>
                      </a:r>
                      <a:endParaRPr/>
                    </a:p>
                    <a:p>
                      <a:pPr indent="-203200" lvl="0" marL="171450" rtl="0" algn="l">
                        <a:spcBef>
                          <a:spcPts val="0"/>
                        </a:spcBef>
                        <a:spcAft>
                          <a:spcPts val="0"/>
                        </a:spcAft>
                        <a:buSzPts val="1400"/>
                        <a:buChar char="●"/>
                      </a:pPr>
                      <a:r>
                        <a:rPr lang="en"/>
                        <a:t>Hiding</a:t>
                      </a:r>
                      <a:endParaRPr/>
                    </a:p>
                  </a:txBody>
                  <a:tcPr marT="91425" marB="91425" marR="91425" marL="91425"/>
                </a:tc>
                <a:tc>
                  <a:txBody>
                    <a:bodyPr/>
                    <a:lstStyle/>
                    <a:p>
                      <a:pPr indent="0" lvl="0" marL="0" rtl="0" algn="ctr">
                        <a:spcBef>
                          <a:spcPts val="0"/>
                        </a:spcBef>
                        <a:spcAft>
                          <a:spcPts val="0"/>
                        </a:spcAft>
                        <a:buNone/>
                      </a:pPr>
                      <a:r>
                        <a:rPr b="1" lang="en"/>
                        <a:t>FREEZE</a:t>
                      </a:r>
                      <a:endParaRPr/>
                    </a:p>
                    <a:p>
                      <a:pPr indent="0" lvl="0" marL="0" rtl="0" algn="ctr">
                        <a:spcBef>
                          <a:spcPts val="0"/>
                        </a:spcBef>
                        <a:spcAft>
                          <a:spcPts val="0"/>
                        </a:spcAft>
                        <a:buNone/>
                      </a:pPr>
                      <a:r>
                        <a:t/>
                      </a:r>
                      <a:endParaRPr/>
                    </a:p>
                    <a:p>
                      <a:pPr indent="-203200" lvl="0" marL="171450" rtl="0" algn="l">
                        <a:spcBef>
                          <a:spcPts val="0"/>
                        </a:spcBef>
                        <a:spcAft>
                          <a:spcPts val="0"/>
                        </a:spcAft>
                        <a:buSzPts val="1400"/>
                        <a:buChar char="●"/>
                      </a:pPr>
                      <a:r>
                        <a:rPr lang="en"/>
                        <a:t>Shutdown</a:t>
                      </a:r>
                      <a:endParaRPr/>
                    </a:p>
                    <a:p>
                      <a:pPr indent="-203200" lvl="0" marL="171450" rtl="0" algn="l">
                        <a:spcBef>
                          <a:spcPts val="0"/>
                        </a:spcBef>
                        <a:spcAft>
                          <a:spcPts val="0"/>
                        </a:spcAft>
                        <a:buSzPts val="1400"/>
                        <a:buChar char="●"/>
                      </a:pPr>
                      <a:r>
                        <a:rPr lang="en"/>
                        <a:t>Isolated</a:t>
                      </a:r>
                      <a:endParaRPr/>
                    </a:p>
                    <a:p>
                      <a:pPr indent="-203200" lvl="0" marL="171450" rtl="0" algn="l">
                        <a:spcBef>
                          <a:spcPts val="0"/>
                        </a:spcBef>
                        <a:spcAft>
                          <a:spcPts val="0"/>
                        </a:spcAft>
                        <a:buSzPts val="1400"/>
                        <a:buChar char="●"/>
                      </a:pPr>
                      <a:r>
                        <a:rPr lang="en"/>
                        <a:t>Disengaged</a:t>
                      </a:r>
                      <a:endParaRPr/>
                    </a:p>
                    <a:p>
                      <a:pPr indent="-203200" lvl="0" marL="171450" rtl="0" algn="l">
                        <a:spcBef>
                          <a:spcPts val="0"/>
                        </a:spcBef>
                        <a:spcAft>
                          <a:spcPts val="0"/>
                        </a:spcAft>
                        <a:buSzPts val="1400"/>
                        <a:buChar char="●"/>
                      </a:pPr>
                      <a:r>
                        <a:rPr lang="en"/>
                        <a:t>Stuck</a:t>
                      </a:r>
                      <a:endParaRPr/>
                    </a:p>
                    <a:p>
                      <a:pPr indent="-203200" lvl="0" marL="171450" rtl="0" algn="l">
                        <a:spcBef>
                          <a:spcPts val="0"/>
                        </a:spcBef>
                        <a:spcAft>
                          <a:spcPts val="0"/>
                        </a:spcAft>
                        <a:buSzPts val="1400"/>
                        <a:buChar char="●"/>
                      </a:pPr>
                      <a:r>
                        <a:rPr lang="en"/>
                        <a:t>Overwhelmed</a:t>
                      </a:r>
                      <a:endParaRPr/>
                    </a:p>
                  </a:txBody>
                  <a:tcPr marT="91425" marB="91425" marR="91425" marL="91425"/>
                </a:tc>
                <a:tc>
                  <a:txBody>
                    <a:bodyPr/>
                    <a:lstStyle/>
                    <a:p>
                      <a:pPr indent="0" lvl="0" marL="0" rtl="0" algn="ctr">
                        <a:spcBef>
                          <a:spcPts val="0"/>
                        </a:spcBef>
                        <a:spcAft>
                          <a:spcPts val="0"/>
                        </a:spcAft>
                        <a:buNone/>
                      </a:pPr>
                      <a:r>
                        <a:rPr b="1" lang="en"/>
                        <a:t>FAWN </a:t>
                      </a:r>
                      <a:endParaRPr/>
                    </a:p>
                    <a:p>
                      <a:pPr indent="0" lvl="0" marL="0" rtl="0" algn="ctr">
                        <a:spcBef>
                          <a:spcPts val="0"/>
                        </a:spcBef>
                        <a:spcAft>
                          <a:spcPts val="0"/>
                        </a:spcAft>
                        <a:buNone/>
                      </a:pPr>
                      <a:r>
                        <a:t/>
                      </a:r>
                      <a:endParaRPr/>
                    </a:p>
                    <a:p>
                      <a:pPr indent="-203200" lvl="0" marL="228600" rtl="0" algn="l">
                        <a:spcBef>
                          <a:spcPts val="0"/>
                        </a:spcBef>
                        <a:spcAft>
                          <a:spcPts val="0"/>
                        </a:spcAft>
                        <a:buSzPts val="1400"/>
                        <a:buChar char="●"/>
                      </a:pPr>
                      <a:r>
                        <a:rPr lang="en"/>
                        <a:t>Anxious to Please</a:t>
                      </a:r>
                      <a:endParaRPr/>
                    </a:p>
                    <a:p>
                      <a:pPr indent="-203200" lvl="0" marL="228600" rtl="0" algn="l">
                        <a:spcBef>
                          <a:spcPts val="0"/>
                        </a:spcBef>
                        <a:spcAft>
                          <a:spcPts val="0"/>
                        </a:spcAft>
                        <a:buSzPts val="1400"/>
                        <a:buChar char="●"/>
                      </a:pPr>
                      <a:r>
                        <a:rPr lang="en"/>
                        <a:t>Over-Sacrificing</a:t>
                      </a:r>
                      <a:endParaRPr/>
                    </a:p>
                    <a:p>
                      <a:pPr indent="-203200" lvl="0" marL="228600" rtl="0" algn="l">
                        <a:spcBef>
                          <a:spcPts val="0"/>
                        </a:spcBef>
                        <a:spcAft>
                          <a:spcPts val="0"/>
                        </a:spcAft>
                        <a:buSzPts val="1400"/>
                        <a:buChar char="●"/>
                      </a:pPr>
                      <a:r>
                        <a:rPr lang="en"/>
                        <a:t>Co-Dependent</a:t>
                      </a:r>
                      <a:endParaRPr/>
                    </a:p>
                    <a:p>
                      <a:pPr indent="-203200" lvl="0" marL="228600" rtl="0" algn="l">
                        <a:spcBef>
                          <a:spcPts val="0"/>
                        </a:spcBef>
                        <a:spcAft>
                          <a:spcPts val="0"/>
                        </a:spcAft>
                        <a:buSzPts val="1400"/>
                        <a:buChar char="●"/>
                      </a:pPr>
                      <a:r>
                        <a:rPr lang="en"/>
                        <a:t>Loss of Self</a:t>
                      </a:r>
                      <a:endParaRPr/>
                    </a:p>
                    <a:p>
                      <a:pPr indent="-203200" lvl="0" marL="228600" rtl="0" algn="l">
                        <a:spcBef>
                          <a:spcPts val="0"/>
                        </a:spcBef>
                        <a:spcAft>
                          <a:spcPts val="0"/>
                        </a:spcAft>
                        <a:buSzPts val="1400"/>
                        <a:buChar char="●"/>
                      </a:pPr>
                      <a:r>
                        <a:rPr lang="en"/>
                        <a:t>Afraid to say “no”</a:t>
                      </a:r>
                      <a:endParaRPr/>
                    </a:p>
                  </a:txBody>
                  <a:tcPr marT="91425" marB="91425" marR="91425" marL="91425"/>
                </a:tc>
                <a:tc>
                  <a:txBody>
                    <a:bodyPr/>
                    <a:lstStyle/>
                    <a:p>
                      <a:pPr indent="0" lvl="0" marL="0" rtl="0" algn="ctr">
                        <a:spcBef>
                          <a:spcPts val="0"/>
                        </a:spcBef>
                        <a:spcAft>
                          <a:spcPts val="0"/>
                        </a:spcAft>
                        <a:buNone/>
                      </a:pPr>
                      <a:r>
                        <a:rPr b="1" lang="en"/>
                        <a:t>FLOP</a:t>
                      </a:r>
                      <a:endParaRPr b="1"/>
                    </a:p>
                    <a:p>
                      <a:pPr indent="0" lvl="0" marL="0" rtl="0" algn="ctr">
                        <a:spcBef>
                          <a:spcPts val="0"/>
                        </a:spcBef>
                        <a:spcAft>
                          <a:spcPts val="0"/>
                        </a:spcAft>
                        <a:buNone/>
                      </a:pPr>
                      <a:r>
                        <a:t/>
                      </a:r>
                      <a:endParaRPr b="1"/>
                    </a:p>
                    <a:p>
                      <a:pPr indent="-317500" lvl="0" marL="457200" rtl="0" algn="l">
                        <a:spcBef>
                          <a:spcPts val="0"/>
                        </a:spcBef>
                        <a:spcAft>
                          <a:spcPts val="0"/>
                        </a:spcAft>
                        <a:buSzPts val="1400"/>
                        <a:buChar char="●"/>
                      </a:pPr>
                      <a:r>
                        <a:rPr lang="en"/>
                        <a:t>Fainting</a:t>
                      </a:r>
                      <a:endParaRPr/>
                    </a:p>
                    <a:p>
                      <a:pPr indent="-317500" lvl="0" marL="457200" rtl="0" algn="l">
                        <a:spcBef>
                          <a:spcPts val="0"/>
                        </a:spcBef>
                        <a:spcAft>
                          <a:spcPts val="0"/>
                        </a:spcAft>
                        <a:buSzPts val="1400"/>
                        <a:buChar char="●"/>
                      </a:pPr>
                      <a:r>
                        <a:rPr lang="en"/>
                        <a:t>Disengaged</a:t>
                      </a:r>
                      <a:endParaRPr/>
                    </a:p>
                    <a:p>
                      <a:pPr indent="-317500" lvl="0" marL="457200" rtl="0" algn="l">
                        <a:spcBef>
                          <a:spcPts val="0"/>
                        </a:spcBef>
                        <a:spcAft>
                          <a:spcPts val="0"/>
                        </a:spcAft>
                        <a:buSzPts val="1400"/>
                        <a:buChar char="●"/>
                      </a:pPr>
                      <a:r>
                        <a:rPr lang="en"/>
                        <a:t>Lack of emotion</a:t>
                      </a:r>
                      <a:endParaRPr/>
                    </a:p>
                    <a:p>
                      <a:pPr indent="-317500" lvl="0" marL="457200" rtl="0" algn="l">
                        <a:spcBef>
                          <a:spcPts val="0"/>
                        </a:spcBef>
                        <a:spcAft>
                          <a:spcPts val="0"/>
                        </a:spcAft>
                        <a:buSzPts val="1400"/>
                        <a:buChar char="●"/>
                      </a:pPr>
                      <a:r>
                        <a:rPr lang="en"/>
                        <a:t>Hopeless</a:t>
                      </a:r>
                      <a:endParaRPr/>
                    </a:p>
                  </a:txBody>
                  <a:tcPr marT="91425" marB="91425" marR="91425" marL="91425"/>
                </a:tc>
              </a:tr>
            </a:tbl>
          </a:graphicData>
        </a:graphic>
      </p:graphicFrame>
      <p:sp>
        <p:nvSpPr>
          <p:cNvPr id="306" name="Google Shape;306;p46"/>
          <p:cNvSpPr/>
          <p:nvPr/>
        </p:nvSpPr>
        <p:spPr>
          <a:xfrm>
            <a:off x="7638600" y="153725"/>
            <a:ext cx="1193709" cy="880154"/>
          </a:xfrm>
          <a:custGeom>
            <a:rect b="b" l="l" r="r" t="t"/>
            <a:pathLst>
              <a:path extrusionOk="0" h="14947" w="17297">
                <a:moveTo>
                  <a:pt x="10412" y="0"/>
                </a:moveTo>
                <a:cubicBezTo>
                  <a:pt x="9523" y="0"/>
                  <a:pt x="8727" y="233"/>
                  <a:pt x="8192" y="633"/>
                </a:cubicBezTo>
                <a:cubicBezTo>
                  <a:pt x="7863" y="454"/>
                  <a:pt x="7486" y="355"/>
                  <a:pt x="7094" y="355"/>
                </a:cubicBezTo>
                <a:cubicBezTo>
                  <a:pt x="6855" y="355"/>
                  <a:pt x="6611" y="392"/>
                  <a:pt x="6369" y="469"/>
                </a:cubicBezTo>
                <a:cubicBezTo>
                  <a:pt x="5866" y="633"/>
                  <a:pt x="5458" y="943"/>
                  <a:pt x="5184" y="1351"/>
                </a:cubicBezTo>
                <a:cubicBezTo>
                  <a:pt x="5017" y="1316"/>
                  <a:pt x="4843" y="1299"/>
                  <a:pt x="4665" y="1299"/>
                </a:cubicBezTo>
                <a:cubicBezTo>
                  <a:pt x="4005" y="1299"/>
                  <a:pt x="3292" y="1540"/>
                  <a:pt x="2682" y="2034"/>
                </a:cubicBezTo>
                <a:cubicBezTo>
                  <a:pt x="1960" y="2605"/>
                  <a:pt x="1539" y="3392"/>
                  <a:pt x="1458" y="4156"/>
                </a:cubicBezTo>
                <a:cubicBezTo>
                  <a:pt x="736" y="4346"/>
                  <a:pt x="164" y="4944"/>
                  <a:pt x="53" y="5721"/>
                </a:cubicBezTo>
                <a:cubicBezTo>
                  <a:pt x="1" y="6237"/>
                  <a:pt x="151" y="6727"/>
                  <a:pt x="448" y="7096"/>
                </a:cubicBezTo>
                <a:cubicBezTo>
                  <a:pt x="259" y="7693"/>
                  <a:pt x="259" y="8347"/>
                  <a:pt x="517" y="8944"/>
                </a:cubicBezTo>
                <a:cubicBezTo>
                  <a:pt x="955" y="9974"/>
                  <a:pt x="1994" y="10584"/>
                  <a:pt x="3113" y="10584"/>
                </a:cubicBezTo>
                <a:cubicBezTo>
                  <a:pt x="3520" y="10584"/>
                  <a:pt x="3938" y="10503"/>
                  <a:pt x="4341" y="10332"/>
                </a:cubicBezTo>
                <a:cubicBezTo>
                  <a:pt x="4449" y="10280"/>
                  <a:pt x="4573" y="10224"/>
                  <a:pt x="4681" y="10156"/>
                </a:cubicBezTo>
                <a:cubicBezTo>
                  <a:pt x="4694" y="10224"/>
                  <a:pt x="4723" y="10293"/>
                  <a:pt x="4749" y="10348"/>
                </a:cubicBezTo>
                <a:cubicBezTo>
                  <a:pt x="5188" y="11377"/>
                  <a:pt x="6228" y="11986"/>
                  <a:pt x="7343" y="11986"/>
                </a:cubicBezTo>
                <a:cubicBezTo>
                  <a:pt x="7747" y="11986"/>
                  <a:pt x="8162" y="11906"/>
                  <a:pt x="8561" y="11736"/>
                </a:cubicBezTo>
                <a:cubicBezTo>
                  <a:pt x="8613" y="11707"/>
                  <a:pt x="8668" y="11681"/>
                  <a:pt x="8724" y="11668"/>
                </a:cubicBezTo>
                <a:cubicBezTo>
                  <a:pt x="9023" y="11995"/>
                  <a:pt x="9467" y="12178"/>
                  <a:pt x="9934" y="12178"/>
                </a:cubicBezTo>
                <a:cubicBezTo>
                  <a:pt x="10105" y="12178"/>
                  <a:pt x="10280" y="12153"/>
                  <a:pt x="10452" y="12102"/>
                </a:cubicBezTo>
                <a:cubicBezTo>
                  <a:pt x="10520" y="12347"/>
                  <a:pt x="10628" y="12592"/>
                  <a:pt x="10749" y="12837"/>
                </a:cubicBezTo>
                <a:cubicBezTo>
                  <a:pt x="11389" y="14049"/>
                  <a:pt x="12493" y="14810"/>
                  <a:pt x="13606" y="14947"/>
                </a:cubicBezTo>
                <a:lnTo>
                  <a:pt x="14113" y="14496"/>
                </a:lnTo>
                <a:cubicBezTo>
                  <a:pt x="14096" y="14483"/>
                  <a:pt x="14096" y="14483"/>
                  <a:pt x="14083" y="14470"/>
                </a:cubicBezTo>
                <a:cubicBezTo>
                  <a:pt x="13077" y="14156"/>
                  <a:pt x="12329" y="13219"/>
                  <a:pt x="12329" y="12089"/>
                </a:cubicBezTo>
                <a:lnTo>
                  <a:pt x="12329" y="11994"/>
                </a:lnTo>
                <a:cubicBezTo>
                  <a:pt x="12768" y="12248"/>
                  <a:pt x="13281" y="12388"/>
                  <a:pt x="13814" y="12388"/>
                </a:cubicBezTo>
                <a:cubicBezTo>
                  <a:pt x="14223" y="12388"/>
                  <a:pt x="14643" y="12305"/>
                  <a:pt x="15050" y="12128"/>
                </a:cubicBezTo>
                <a:cubicBezTo>
                  <a:pt x="16562" y="11491"/>
                  <a:pt x="17297" y="9829"/>
                  <a:pt x="16696" y="8428"/>
                </a:cubicBezTo>
                <a:cubicBezTo>
                  <a:pt x="16601" y="8196"/>
                  <a:pt x="16464" y="7981"/>
                  <a:pt x="16317" y="7788"/>
                </a:cubicBezTo>
                <a:cubicBezTo>
                  <a:pt x="16983" y="7096"/>
                  <a:pt x="17173" y="5897"/>
                  <a:pt x="16709" y="4797"/>
                </a:cubicBezTo>
                <a:cubicBezTo>
                  <a:pt x="16288" y="3801"/>
                  <a:pt x="15432" y="3134"/>
                  <a:pt x="14560" y="3027"/>
                </a:cubicBezTo>
                <a:cubicBezTo>
                  <a:pt x="14736" y="1789"/>
                  <a:pt x="13391" y="509"/>
                  <a:pt x="11500" y="113"/>
                </a:cubicBezTo>
                <a:cubicBezTo>
                  <a:pt x="11130" y="37"/>
                  <a:pt x="10763" y="0"/>
                  <a:pt x="10412" y="0"/>
                </a:cubicBezTo>
                <a:close/>
              </a:path>
            </a:pathLst>
          </a:custGeom>
          <a:solidFill>
            <a:srgbClr val="ACEAD9">
              <a:alpha val="48660"/>
            </a:srgbClr>
          </a:solidFill>
          <a:ln cap="flat" cmpd="sng" w="3810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rain Infographics">
  <a:themeElements>
    <a:clrScheme name="Simple Light">
      <a:dk1>
        <a:srgbClr val="080808"/>
      </a:dk1>
      <a:lt1>
        <a:srgbClr val="FFFFFF"/>
      </a:lt1>
      <a:dk2>
        <a:srgbClr val="337291"/>
      </a:dk2>
      <a:lt2>
        <a:srgbClr val="67BCD6"/>
      </a:lt2>
      <a:accent1>
        <a:srgbClr val="9CE4D0"/>
      </a:accent1>
      <a:accent2>
        <a:srgbClr val="64DEAE"/>
      </a:accent2>
      <a:accent3>
        <a:srgbClr val="009688"/>
      </a:accent3>
      <a:accent4>
        <a:srgbClr val="0C343D"/>
      </a:accent4>
      <a:accent5>
        <a:srgbClr val="0C343D"/>
      </a:accent5>
      <a:accent6>
        <a:srgbClr val="EFEFEF"/>
      </a:accent6>
      <a:hlink>
        <a:srgbClr val="0C34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