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81" r:id="rId10"/>
    <p:sldId id="279" r:id="rId11"/>
    <p:sldId id="282" r:id="rId12"/>
    <p:sldId id="275" r:id="rId13"/>
    <p:sldId id="263" r:id="rId14"/>
    <p:sldId id="264" r:id="rId15"/>
    <p:sldId id="285" r:id="rId16"/>
    <p:sldId id="284" r:id="rId17"/>
    <p:sldId id="266" r:id="rId18"/>
    <p:sldId id="277" r:id="rId19"/>
    <p:sldId id="268" r:id="rId20"/>
    <p:sldId id="267" r:id="rId21"/>
    <p:sldId id="265" r:id="rId22"/>
    <p:sldId id="278" r:id="rId23"/>
    <p:sldId id="269" r:id="rId24"/>
    <p:sldId id="283" r:id="rId25"/>
    <p:sldId id="273" r:id="rId26"/>
    <p:sldId id="286" r:id="rId27"/>
    <p:sldId id="270" r:id="rId28"/>
    <p:sldId id="271" r:id="rId29"/>
    <p:sldId id="274" r:id="rId30"/>
    <p:sldId id="272" r:id="rId3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 Bohac  Alison James" initials="FBAJ" lastIdx="2" clrIdx="0">
    <p:extLst>
      <p:ext uri="{19B8F6BF-5375-455C-9EA6-DF929625EA0E}">
        <p15:presenceInfo xmlns:p15="http://schemas.microsoft.com/office/powerpoint/2012/main" userId="0b8f7250d09d07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3T08:14:45.606" idx="2">
    <p:pos x="5574" y="3085"/>
    <p:text>Courtesy Safety Check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3T08:13:28.022" idx="1">
    <p:pos x="4828" y="3100"/>
    <p:text>100K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C30F9A7-D1D7-4B7B-AAEA-01E1B9ACFA0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8741C53-EC15-4456-9135-E65A7814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 = non-keelboat ‘rental’ fees, and BCC in/out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41C53-EC15-4456-9135-E65A781491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Training: Peter Duck </a:t>
            </a:r>
            <a:r>
              <a:rPr lang="en-US" b="1" dirty="0"/>
              <a:t>58</a:t>
            </a:r>
            <a:r>
              <a:rPr lang="en-US" dirty="0"/>
              <a:t>, Wild Side </a:t>
            </a:r>
            <a:r>
              <a:rPr lang="en-US" b="1" dirty="0"/>
              <a:t>23</a:t>
            </a:r>
            <a:r>
              <a:rPr lang="en-US" dirty="0"/>
              <a:t>, Against the Wind </a:t>
            </a:r>
            <a:r>
              <a:rPr lang="en-US" b="1" dirty="0"/>
              <a:t>25</a:t>
            </a:r>
            <a:r>
              <a:rPr lang="en-US" dirty="0"/>
              <a:t> (106)</a:t>
            </a:r>
          </a:p>
          <a:p>
            <a:r>
              <a:rPr lang="en-US" dirty="0"/>
              <a:t>Rental: Peter Duck </a:t>
            </a:r>
            <a:r>
              <a:rPr lang="en-US" b="1" dirty="0"/>
              <a:t>39</a:t>
            </a:r>
            <a:r>
              <a:rPr lang="en-US" dirty="0"/>
              <a:t>, Wild Side </a:t>
            </a:r>
            <a:r>
              <a:rPr lang="en-US" b="1" dirty="0"/>
              <a:t>7</a:t>
            </a:r>
            <a:r>
              <a:rPr lang="en-US" dirty="0"/>
              <a:t>, Against the Wind </a:t>
            </a:r>
            <a:r>
              <a:rPr lang="en-US" b="1" dirty="0"/>
              <a:t>33</a:t>
            </a:r>
            <a:r>
              <a:rPr lang="en-US" dirty="0"/>
              <a:t> (78)</a:t>
            </a:r>
          </a:p>
          <a:p>
            <a:r>
              <a:rPr lang="en-US" dirty="0"/>
              <a:t>Usage per boat: Peter Duck </a:t>
            </a:r>
            <a:r>
              <a:rPr lang="en-US" b="1" dirty="0"/>
              <a:t>97</a:t>
            </a:r>
            <a:r>
              <a:rPr lang="en-US" dirty="0"/>
              <a:t>, Wild Side </a:t>
            </a:r>
            <a:r>
              <a:rPr lang="en-US" b="1" dirty="0"/>
              <a:t>30</a:t>
            </a:r>
            <a:r>
              <a:rPr lang="en-US" dirty="0"/>
              <a:t>, Against the Wind </a:t>
            </a:r>
            <a:r>
              <a:rPr lang="en-US" b="1" dirty="0"/>
              <a:t>58</a:t>
            </a:r>
            <a:r>
              <a:rPr lang="en-US" dirty="0"/>
              <a:t> (185)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9DA6-4366-4421-AD3A-2230247B45CF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Mike’s knowledge in the care and handling of the sailboats after use gave him his reputation.</a:t>
            </a:r>
          </a:p>
          <a:p>
            <a:r>
              <a:rPr lang="en-US" dirty="0"/>
              <a:t>Line handling, proper use and to stow them away after docking was his signature. Mike</a:t>
            </a:r>
          </a:p>
          <a:p>
            <a:r>
              <a:rPr lang="en-US" dirty="0"/>
              <a:t>volunteer over 80 hours last summer as a Bosun always making sure the vessels were put to</a:t>
            </a:r>
          </a:p>
          <a:p>
            <a:r>
              <a:rPr lang="en-US" dirty="0"/>
              <a:t>bed accordingly. He carried out over 80 after use inspections of the rental vessels and provided</a:t>
            </a:r>
          </a:p>
          <a:p>
            <a:r>
              <a:rPr lang="en-US" dirty="0"/>
              <a:t>support with Keelboat Maintenance when needed. Mike has been an asset to 19 Wing Comox Yacht</a:t>
            </a:r>
          </a:p>
          <a:p>
            <a:r>
              <a:rPr lang="en-US" dirty="0"/>
              <a:t>Club.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41C53-EC15-4456-9135-E65A781491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B3D3-A0CE-771D-81B6-4246F0191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534E7-8ABB-1E3A-75AB-B719B020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8BF6B-981D-6F9C-AB92-AED4040E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A128D-9E3E-DA4A-6272-2FA78E42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7EC9A-8A66-3ACE-B3A0-FDF5E9C6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0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3C55-FD1B-11B3-0316-206225DE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840A6-ED3E-C96F-4275-FF3798C51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A33F2-2EF3-6C24-8369-9246EBBC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3D6D5-B871-F6B0-6C49-24C2CA05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B858B-79D5-DAE9-B4E7-4CA2DDAF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8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E56B3-ACEB-F3B5-8633-75249769C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FACB3-76D4-6441-2001-547959C9B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C4858-FB9E-BE27-0C29-78DC88B0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0F7BF-9965-CB16-08BC-1E13702F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3B5DB-3736-E8F8-64A8-20DA767E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0856-CD9F-573B-90BB-1B813ED5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BB556-6967-4F17-0B48-E61138EB8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A7A7E-50C9-E14D-3BC5-AA36F7AC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A1E09-B4F4-B5E1-9108-AE673C55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993A5-6CF5-6D5B-CD35-A076E6E7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4C63D-348C-65EB-0A3C-23286F619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95" y="136525"/>
            <a:ext cx="2417805" cy="16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6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8983-F589-DF88-32A6-9EBA2B73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8837C-93E3-0436-2BE3-EB3625B3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77E5-A6BB-DE30-15B6-0DEB880D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4BC9B-F2CD-B0F4-6562-290457F4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BE28-24A4-9754-14DE-7FC11637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CD6E8-4C41-7146-5946-2A8CF4731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95" y="136525"/>
            <a:ext cx="2417805" cy="16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3BB2-F9AB-4800-BB05-223CE460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8B38-67CA-57B1-1726-C9B9FAC82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EAB20-2C3B-6CA3-D1A4-8F1EFB9C2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B89F-EC3E-B6B3-DCA4-ADB3A36F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2DEF5-9E1E-A6EC-0BDA-A68CAD39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63590-1290-019A-5AB6-3FAA4385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AD02D1-6286-1B6E-3DC2-18E1DE45F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95" y="136525"/>
            <a:ext cx="2417805" cy="16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EA55-C79E-182F-E562-5A4A15D6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D4F13-3910-50BA-2C47-8F33BC67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66ED2-811D-A248-8609-C77E56BA2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0CF5E-02C7-BF50-948E-9A8EECB9F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27E3E-29F7-D64B-3EBA-E445182C9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B2022-4BF5-1DF8-807B-3F8B1172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7F1D9-D88C-4F85-FC93-F78FE504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51BB5-ED20-1AFB-3C26-6BD7A09D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ACFEEE-B1A5-E36F-1738-D181A355A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95" y="136525"/>
            <a:ext cx="2417805" cy="16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90FD-500A-CD3C-7BAC-F6847E63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55173-EFCB-DC3B-5694-078E9DA4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97E90-E07D-7378-6E98-B1C6D6C3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91BB6-8197-CCA7-E68C-512116B2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9EF2F-04C0-1205-D464-B56B5A787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95" y="136525"/>
            <a:ext cx="2417805" cy="16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3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7A70A-A20B-8140-6EF1-DF24187F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6F783-73D7-03D9-F3ED-2A074AB5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03A47-D976-3C8A-8D93-4A4CE38F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5B5D4-9AC0-5162-744B-A958727AB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95" y="136525"/>
            <a:ext cx="2417805" cy="16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D4D9-9368-5FFB-2871-65DDD075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866AF-B295-1C43-90F1-3E50BBDB6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42487-C2EB-F435-F2CA-8445CA7D3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6EA93-E143-74E8-8E0F-166730CA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2B533-D61E-BFD4-B4CE-26FF4979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3E1CA-EC74-0E17-3E50-4DABAB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7B1B4D-1F61-9661-9B82-6DD966880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95" y="136525"/>
            <a:ext cx="2417805" cy="16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7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4DF39-73D3-7A27-5905-46ECC53C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4882E-67E1-692F-D72B-47F8B1CC2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1C8E9-5ABD-66F1-250A-D9D6D3514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B7B24-2B6B-B960-0977-4072B5FA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0B5A1-98AD-EDF6-95F1-8B4E23FB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75CDB-5E63-6899-94DF-4CC0570D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2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1D563-664E-CEC1-1D9D-DDA9E347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50377-A7C1-CE42-30BF-C576DCD7A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7E3F7-E3C5-0186-3C29-248C57A7E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71D8D-5292-45D5-9A2E-B5C3A5CEA2E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EBB01-8381-ED6F-084E-51257E86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7E206-651C-9305-79C8-538294EBE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662A-E89F-4E0B-8C68-E4D3877DE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6B9E-7CD5-67AC-53AE-396EAFBCC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71" y="2352262"/>
            <a:ext cx="9144000" cy="144262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Wing Comox Yacht Club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General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8434A-7E12-9DF1-17C3-0D84AD2CF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5738"/>
            <a:ext cx="9144000" cy="75206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Feb 2023</a:t>
            </a:r>
          </a:p>
        </p:txBody>
      </p:sp>
    </p:spTree>
    <p:extLst>
      <p:ext uri="{BB962C8B-B14F-4D97-AF65-F5344CB8AC3E}">
        <p14:creationId xmlns:p14="http://schemas.microsoft.com/office/powerpoint/2010/main" val="391322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AB1F-C4B0-1C28-9DB7-0F4050B4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 -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1643-70FB-27C5-87AE-A1D10E315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Unencumbered Balance: $203K</a:t>
            </a:r>
          </a:p>
          <a:p>
            <a:pPr lvl="1"/>
            <a:r>
              <a:rPr lang="en-US" dirty="0"/>
              <a:t>Growing every year</a:t>
            </a:r>
          </a:p>
          <a:p>
            <a:pPr lvl="1"/>
            <a:r>
              <a:rPr lang="en-US" dirty="0"/>
              <a:t>Intend to benefit membership</a:t>
            </a:r>
          </a:p>
          <a:p>
            <a:r>
              <a:rPr lang="en-US" dirty="0"/>
              <a:t>Capital expenses (via CER) will be added to the final budget</a:t>
            </a:r>
          </a:p>
        </p:txBody>
      </p:sp>
    </p:spTree>
    <p:extLst>
      <p:ext uri="{BB962C8B-B14F-4D97-AF65-F5344CB8AC3E}">
        <p14:creationId xmlns:p14="http://schemas.microsoft.com/office/powerpoint/2010/main" val="334649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AB1F-C4B0-1C28-9DB7-0F4050B4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 -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1643-70FB-27C5-87AE-A1D10E315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Closed CERs (BBQ, dishwashers)</a:t>
            </a:r>
          </a:p>
          <a:p>
            <a:r>
              <a:rPr lang="en-US" dirty="0"/>
              <a:t>Extant CERs</a:t>
            </a:r>
          </a:p>
          <a:p>
            <a:pPr lvl="1"/>
            <a:r>
              <a:rPr lang="en-US" dirty="0"/>
              <a:t>Peter Duck Engine Replacement ($24K)</a:t>
            </a:r>
          </a:p>
          <a:p>
            <a:pPr lvl="1"/>
            <a:r>
              <a:rPr lang="en-US" dirty="0"/>
              <a:t>Sea-Can Storage Container ($5K) </a:t>
            </a:r>
            <a:r>
              <a:rPr lang="en-US" b="1" dirty="0"/>
              <a:t>- </a:t>
            </a:r>
            <a:r>
              <a:rPr lang="en-US" u="sng" dirty="0"/>
              <a:t>increase value to $10K</a:t>
            </a:r>
          </a:p>
          <a:p>
            <a:pPr lvl="1"/>
            <a:r>
              <a:rPr lang="en-US" dirty="0"/>
              <a:t>Replace patio furniture (Exec)</a:t>
            </a:r>
          </a:p>
          <a:p>
            <a:pPr lvl="1"/>
            <a:r>
              <a:rPr lang="en-US" dirty="0"/>
              <a:t>Lightweight Kayaks (Exec)</a:t>
            </a:r>
          </a:p>
          <a:p>
            <a:pPr lvl="1"/>
            <a:r>
              <a:rPr lang="en-US" dirty="0"/>
              <a:t>Inflatable Tenders for Keelboats (Exec)</a:t>
            </a:r>
          </a:p>
          <a:p>
            <a:r>
              <a:rPr lang="en-US" dirty="0"/>
              <a:t>Proposed Capital Expenditures</a:t>
            </a:r>
          </a:p>
          <a:p>
            <a:pPr lvl="1"/>
            <a:r>
              <a:rPr lang="en-US" dirty="0"/>
              <a:t>Awning for Clubhouse</a:t>
            </a:r>
          </a:p>
          <a:p>
            <a:pPr lvl="2"/>
            <a:r>
              <a:rPr lang="en-US" dirty="0"/>
              <a:t>Commercial grade; Motorized / wind sensor</a:t>
            </a:r>
          </a:p>
          <a:p>
            <a:pPr lvl="2"/>
            <a:r>
              <a:rPr lang="en-US" dirty="0"/>
              <a:t>Plan to recapitalize in ~7 years</a:t>
            </a:r>
          </a:p>
          <a:p>
            <a:pPr lvl="2"/>
            <a:r>
              <a:rPr lang="en-US" dirty="0"/>
              <a:t>Estimated $5-7K plus installation;</a:t>
            </a:r>
          </a:p>
          <a:p>
            <a:pPr lvl="2">
              <a:spcAft>
                <a:spcPts val="600"/>
              </a:spcAft>
            </a:pPr>
            <a:r>
              <a:rPr lang="en-US" sz="2400" u="sng" dirty="0"/>
              <a:t>Endorse $10K expenditure</a:t>
            </a:r>
          </a:p>
          <a:p>
            <a:pPr lvl="1"/>
            <a:r>
              <a:rPr lang="en-US" dirty="0"/>
              <a:t>Trailer for Kayaks; </a:t>
            </a:r>
            <a:r>
              <a:rPr lang="en-US" u="sng" dirty="0"/>
              <a:t>Endorse $5K expenditure</a:t>
            </a:r>
          </a:p>
          <a:p>
            <a:pPr lvl="1"/>
            <a:r>
              <a:rPr lang="en-US" dirty="0"/>
              <a:t>New Vessel (discussed later)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62B23-DC79-B0BB-43EC-84D396B55E7F}"/>
              </a:ext>
            </a:extLst>
          </p:cNvPr>
          <p:cNvSpPr/>
          <p:nvPr/>
        </p:nvSpPr>
        <p:spPr>
          <a:xfrm rot="19592328">
            <a:off x="9583457" y="5088847"/>
            <a:ext cx="2021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Vote 4</a:t>
            </a:r>
          </a:p>
        </p:txBody>
      </p:sp>
    </p:spTree>
    <p:extLst>
      <p:ext uri="{BB962C8B-B14F-4D97-AF65-F5344CB8AC3E}">
        <p14:creationId xmlns:p14="http://schemas.microsoft.com/office/powerpoint/2010/main" val="410771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5F59-9AAE-84BB-38BB-5884D5D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50F25-AA5D-9693-AF99-F6DB7C42A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Number of memberships = 217</a:t>
            </a:r>
          </a:p>
          <a:p>
            <a:r>
              <a:rPr lang="en-US" dirty="0"/>
              <a:t>Number of members = 445</a:t>
            </a:r>
          </a:p>
          <a:p>
            <a:pPr lvl="1"/>
            <a:r>
              <a:rPr lang="en-US" dirty="0"/>
              <a:t>Associate:	16  (+2)</a:t>
            </a:r>
          </a:p>
          <a:p>
            <a:pPr lvl="1"/>
            <a:r>
              <a:rPr lang="en-US" dirty="0" err="1"/>
              <a:t>Honourary</a:t>
            </a:r>
            <a:r>
              <a:rPr lang="en-US" dirty="0"/>
              <a:t>:	2</a:t>
            </a:r>
          </a:p>
          <a:p>
            <a:pPr lvl="1"/>
            <a:r>
              <a:rPr lang="en-US" dirty="0"/>
              <a:t>Ordinary:		10</a:t>
            </a:r>
          </a:p>
          <a:p>
            <a:pPr lvl="1"/>
            <a:r>
              <a:rPr lang="en-US" dirty="0"/>
              <a:t>Regular:		189</a:t>
            </a:r>
          </a:p>
          <a:p>
            <a:r>
              <a:rPr lang="en-US" dirty="0"/>
              <a:t>Member Info Collection</a:t>
            </a:r>
          </a:p>
          <a:p>
            <a:pPr lvl="1"/>
            <a:r>
              <a:rPr lang="en-US" dirty="0"/>
              <a:t>Renewal – only verify info and change if necessary</a:t>
            </a:r>
          </a:p>
          <a:p>
            <a:pPr lvl="1"/>
            <a:r>
              <a:rPr lang="en-US" dirty="0"/>
              <a:t>New – fill out electronic form</a:t>
            </a:r>
          </a:p>
          <a:p>
            <a:r>
              <a:rPr lang="en-US" dirty="0"/>
              <a:t>Payment</a:t>
            </a:r>
          </a:p>
          <a:p>
            <a:pPr lvl="1"/>
            <a:r>
              <a:rPr lang="en-US" dirty="0"/>
              <a:t>Direct to PSP via Credit/Debit</a:t>
            </a:r>
          </a:p>
          <a:p>
            <a:pPr lvl="1"/>
            <a:r>
              <a:rPr lang="en-US" dirty="0"/>
              <a:t>In mid-March for 1 April membership year</a:t>
            </a:r>
          </a:p>
        </p:txBody>
      </p:sp>
    </p:spTree>
    <p:extLst>
      <p:ext uri="{BB962C8B-B14F-4D97-AF65-F5344CB8AC3E}">
        <p14:creationId xmlns:p14="http://schemas.microsoft.com/office/powerpoint/2010/main" val="246383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4943-2BAE-96FE-DE4A-279AB11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Report:</a:t>
            </a:r>
            <a:br>
              <a:rPr lang="en-US" dirty="0"/>
            </a:br>
            <a:r>
              <a:rPr lang="en-US" dirty="0"/>
              <a:t>Rear Commodore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7733-640D-459F-44C1-5C10865C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Clubhouse use:</a:t>
            </a:r>
          </a:p>
          <a:p>
            <a:pPr lvl="1"/>
            <a:r>
              <a:rPr lang="en-US" dirty="0"/>
              <a:t>20 external events (RCMP, RCM-SAR, 4 CRPG, 19 AMS, 21 CF H </a:t>
            </a:r>
            <a:r>
              <a:rPr lang="en-US" dirty="0" err="1"/>
              <a:t>Svcs</a:t>
            </a:r>
            <a:r>
              <a:rPr lang="en-US" dirty="0"/>
              <a:t> …)</a:t>
            </a:r>
          </a:p>
          <a:p>
            <a:r>
              <a:rPr lang="en-US" dirty="0"/>
              <a:t>Clubhouse status/issues</a:t>
            </a:r>
          </a:p>
          <a:p>
            <a:pPr lvl="1"/>
            <a:r>
              <a:rPr lang="en-US" dirty="0"/>
              <a:t>New roof by RP Ops</a:t>
            </a:r>
          </a:p>
          <a:p>
            <a:pPr lvl="1"/>
            <a:r>
              <a:rPr lang="en-US" dirty="0"/>
              <a:t>Ongoing maintenance support</a:t>
            </a:r>
          </a:p>
          <a:p>
            <a:r>
              <a:rPr lang="en-US" dirty="0"/>
              <a:t>New commercial BBQ </a:t>
            </a:r>
          </a:p>
          <a:p>
            <a:pPr lvl="1"/>
            <a:r>
              <a:rPr lang="en-US" dirty="0"/>
              <a:t>Fully Operational with 400lb propane tank </a:t>
            </a:r>
          </a:p>
          <a:p>
            <a:pPr lvl="1"/>
            <a:r>
              <a:rPr lang="en-US" dirty="0"/>
              <a:t>Patio slab and hookup by RP Ops</a:t>
            </a:r>
          </a:p>
          <a:p>
            <a:pPr lvl="1"/>
            <a:r>
              <a:rPr lang="en-US" dirty="0"/>
              <a:t>Secured in storage shed when not in use (keys with Bartender)</a:t>
            </a:r>
          </a:p>
          <a:p>
            <a:r>
              <a:rPr lang="en-US" dirty="0"/>
              <a:t>New Dishwashers – arriving end Feb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8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7733-640D-459F-44C1-5C10865C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All boats are safe and serviceable for training and rental use.</a:t>
            </a:r>
          </a:p>
          <a:p>
            <a:pPr lvl="1"/>
            <a:r>
              <a:rPr lang="en-US" dirty="0"/>
              <a:t>Maintenance is an on-going process, repairs and upgrades implemented as required. </a:t>
            </a:r>
          </a:p>
          <a:p>
            <a:r>
              <a:rPr lang="en-US" dirty="0"/>
              <a:t>‘Work party’ – good theory, hard to implement</a:t>
            </a:r>
          </a:p>
          <a:p>
            <a:r>
              <a:rPr lang="en-US" dirty="0"/>
              <a:t>Structural change needed in the Division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F4943-2BAE-96FE-DE4A-279AB11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Report:</a:t>
            </a:r>
            <a:br>
              <a:rPr lang="en-US" dirty="0"/>
            </a:br>
            <a:r>
              <a:rPr lang="en-US" dirty="0"/>
              <a:t>Keelboat Captain</a:t>
            </a:r>
          </a:p>
        </p:txBody>
      </p:sp>
    </p:spTree>
    <p:extLst>
      <p:ext uri="{BB962C8B-B14F-4D97-AF65-F5344CB8AC3E}">
        <p14:creationId xmlns:p14="http://schemas.microsoft.com/office/powerpoint/2010/main" val="263875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4943-2BAE-96FE-DE4A-279AB11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Keelboat: proposed restructure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9EC4C0-4A69-1CF8-7719-B30D6299DBF7}"/>
              </a:ext>
            </a:extLst>
          </p:cNvPr>
          <p:cNvGrpSpPr/>
          <p:nvPr/>
        </p:nvGrpSpPr>
        <p:grpSpPr>
          <a:xfrm>
            <a:off x="2623931" y="1622861"/>
            <a:ext cx="6321282" cy="3580802"/>
            <a:chOff x="2623931" y="2086682"/>
            <a:chExt cx="6321282" cy="3580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ECCABB-1765-80BA-0DDF-C27E5BA5AAE2}"/>
                </a:ext>
              </a:extLst>
            </p:cNvPr>
            <p:cNvSpPr/>
            <p:nvPr/>
          </p:nvSpPr>
          <p:spPr>
            <a:xfrm>
              <a:off x="4711148" y="2086682"/>
              <a:ext cx="2146848" cy="7161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Keelboat </a:t>
              </a:r>
              <a:r>
                <a:rPr lang="en-US" dirty="0" err="1"/>
                <a:t>Capt</a:t>
              </a: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25561E-76E3-6272-A100-37A1E2DEFED9}"/>
                </a:ext>
              </a:extLst>
            </p:cNvPr>
            <p:cNvSpPr/>
            <p:nvPr/>
          </p:nvSpPr>
          <p:spPr>
            <a:xfrm>
              <a:off x="6917630" y="2799530"/>
              <a:ext cx="2027583" cy="546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Asst Keelboat </a:t>
              </a:r>
              <a:r>
                <a:rPr lang="en-US" dirty="0" err="1"/>
                <a:t>Capt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A74796-B274-60D2-7216-15E6A87DB658}"/>
                </a:ext>
              </a:extLst>
            </p:cNvPr>
            <p:cNvSpPr/>
            <p:nvPr/>
          </p:nvSpPr>
          <p:spPr>
            <a:xfrm>
              <a:off x="2623931" y="2799530"/>
              <a:ext cx="2027583" cy="546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Booking OPI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3B0C2D-3984-4B96-4CD0-EBCAB58D26BD}"/>
                </a:ext>
              </a:extLst>
            </p:cNvPr>
            <p:cNvCxnSpPr>
              <a:cxnSpLocks/>
              <a:stCxn id="4" idx="2"/>
              <a:endCxn id="15" idx="0"/>
            </p:cNvCxnSpPr>
            <p:nvPr/>
          </p:nvCxnSpPr>
          <p:spPr>
            <a:xfrm flipH="1">
              <a:off x="5784570" y="2802843"/>
              <a:ext cx="2" cy="231798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5339DA-7357-1371-CCC6-E64574B89820}"/>
                </a:ext>
              </a:extLst>
            </p:cNvPr>
            <p:cNvCxnSpPr>
              <a:cxnSpLocks/>
            </p:cNvCxnSpPr>
            <p:nvPr/>
          </p:nvCxnSpPr>
          <p:spPr>
            <a:xfrm>
              <a:off x="5784572" y="3457290"/>
              <a:ext cx="1736032" cy="86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9FECC5-A65E-634C-71D4-1975FBE7FA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8536" y="3457290"/>
              <a:ext cx="1729412" cy="64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540371F-FFBB-8E13-2288-A45BF82F1975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H="1" flipV="1">
              <a:off x="4048538" y="3457290"/>
              <a:ext cx="1" cy="164294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C813ED-08FD-1407-E133-7E4057A05526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7513975" y="3463744"/>
              <a:ext cx="13250" cy="162383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5C5C0A-EAD0-0E12-06E9-F4989C112605}"/>
                </a:ext>
              </a:extLst>
            </p:cNvPr>
            <p:cNvSpPr/>
            <p:nvPr/>
          </p:nvSpPr>
          <p:spPr>
            <a:xfrm>
              <a:off x="3385931" y="3730753"/>
              <a:ext cx="1325217" cy="546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Peter Duck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B4B17D-1BC6-8407-AF32-7B9573BE9500}"/>
                </a:ext>
              </a:extLst>
            </p:cNvPr>
            <p:cNvSpPr/>
            <p:nvPr/>
          </p:nvSpPr>
          <p:spPr>
            <a:xfrm>
              <a:off x="3385930" y="4415492"/>
              <a:ext cx="1325217" cy="546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Maint</a:t>
              </a:r>
              <a:r>
                <a:rPr lang="en-US" dirty="0"/>
                <a:t> OPI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5C7088-FCD8-8542-CE8A-FC2763ED83FE}"/>
                </a:ext>
              </a:extLst>
            </p:cNvPr>
            <p:cNvSpPr/>
            <p:nvPr/>
          </p:nvSpPr>
          <p:spPr>
            <a:xfrm>
              <a:off x="3385930" y="5100231"/>
              <a:ext cx="1325217" cy="546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Maint</a:t>
              </a:r>
              <a:r>
                <a:rPr lang="en-US" dirty="0"/>
                <a:t> Asst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BD95F8-CE07-53F7-A9A6-5FBBD5148F24}"/>
                </a:ext>
              </a:extLst>
            </p:cNvPr>
            <p:cNvSpPr/>
            <p:nvPr/>
          </p:nvSpPr>
          <p:spPr>
            <a:xfrm>
              <a:off x="6857997" y="3730753"/>
              <a:ext cx="1325217" cy="546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A. The Wind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4D10E8-2288-C35E-812A-1B0CB4C999B1}"/>
                </a:ext>
              </a:extLst>
            </p:cNvPr>
            <p:cNvSpPr/>
            <p:nvPr/>
          </p:nvSpPr>
          <p:spPr>
            <a:xfrm>
              <a:off x="6851365" y="4394967"/>
              <a:ext cx="1325217" cy="546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Maint</a:t>
              </a:r>
              <a:r>
                <a:rPr lang="en-US" dirty="0"/>
                <a:t> OPI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FB39E7-63FF-1AAC-A1CD-B6F5A75CFCFC}"/>
                </a:ext>
              </a:extLst>
            </p:cNvPr>
            <p:cNvSpPr/>
            <p:nvPr/>
          </p:nvSpPr>
          <p:spPr>
            <a:xfrm>
              <a:off x="6851366" y="5087574"/>
              <a:ext cx="1325217" cy="5569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Maint</a:t>
              </a:r>
              <a:r>
                <a:rPr lang="en-US" dirty="0"/>
                <a:t> Asst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626FED-3031-E6AD-7E7E-3D8CC0357FE8}"/>
                </a:ext>
              </a:extLst>
            </p:cNvPr>
            <p:cNvSpPr/>
            <p:nvPr/>
          </p:nvSpPr>
          <p:spPr>
            <a:xfrm>
              <a:off x="5115337" y="3764011"/>
              <a:ext cx="1325217" cy="546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err="1"/>
                <a:t>Wildside</a:t>
              </a:r>
              <a:endParaRPr lang="en-US" i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3D453F-117C-6422-73F4-6F51FB09FCE1}"/>
                </a:ext>
              </a:extLst>
            </p:cNvPr>
            <p:cNvSpPr/>
            <p:nvPr/>
          </p:nvSpPr>
          <p:spPr>
            <a:xfrm>
              <a:off x="5108709" y="4468594"/>
              <a:ext cx="1325217" cy="546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Maint</a:t>
              </a:r>
              <a:r>
                <a:rPr lang="en-US" dirty="0"/>
                <a:t> OPI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7034B8-F252-3715-A859-D7A576EFB549}"/>
                </a:ext>
              </a:extLst>
            </p:cNvPr>
            <p:cNvSpPr/>
            <p:nvPr/>
          </p:nvSpPr>
          <p:spPr>
            <a:xfrm>
              <a:off x="5121961" y="5120832"/>
              <a:ext cx="1325217" cy="546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Maint</a:t>
              </a:r>
              <a:r>
                <a:rPr lang="en-US" dirty="0"/>
                <a:t> Asst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D87D09F-48AB-7688-80ED-31C048B2C7D8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5802030" y="3072856"/>
              <a:ext cx="1115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9CF5893-A6F1-F4DB-363C-E60134A9AC0E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H="1">
              <a:off x="4651514" y="3072856"/>
              <a:ext cx="115051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E4FB8706-C4EC-AD5B-8C2D-8089F5647256}"/>
              </a:ext>
            </a:extLst>
          </p:cNvPr>
          <p:cNvSpPr txBox="1">
            <a:spLocks/>
          </p:cNvSpPr>
          <p:nvPr/>
        </p:nvSpPr>
        <p:spPr>
          <a:xfrm>
            <a:off x="550854" y="5348164"/>
            <a:ext cx="10515600" cy="141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than ‘Work Party’, less than full-time boat work</a:t>
            </a:r>
          </a:p>
          <a:p>
            <a:r>
              <a:rPr lang="en-US" dirty="0"/>
              <a:t>Requires Volunteers! Minimum of 6 to be sustainable.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68720"/>
              </p:ext>
            </p:extLst>
          </p:nvPr>
        </p:nvGraphicFramePr>
        <p:xfrm>
          <a:off x="1103446" y="908720"/>
          <a:ext cx="9365770" cy="4996548"/>
        </p:xfrm>
        <a:graphic>
          <a:graphicData uri="http://schemas.openxmlformats.org/drawingml/2006/table">
            <a:tbl>
              <a:tblPr/>
              <a:tblGrid>
                <a:gridCol w="1847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3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Training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2022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Rental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Training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2021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Rental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Mar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April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  <a:endParaRPr lang="en-CA" sz="20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May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  <a:endParaRPr lang="en-CA" sz="20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CA" sz="20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June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CA" sz="20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CA" sz="20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July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  <a:endParaRPr lang="en-CA" sz="20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August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  <a:endParaRPr lang="en-CA" sz="20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September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CA" sz="20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October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November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December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="1" baseline="0" dirty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CA" sz="2000" b="1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latin typeface="+mn-lt"/>
                          <a:ea typeface="Calibri"/>
                          <a:cs typeface="Times New Roman"/>
                        </a:rPr>
                        <a:t>97</a:t>
                      </a:r>
                      <a:endParaRPr lang="en-CA" sz="2000" b="1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latin typeface="+mn-lt"/>
                          <a:ea typeface="Calibri"/>
                          <a:cs typeface="Times New Roman"/>
                        </a:rPr>
                        <a:t>72</a:t>
                      </a:r>
                      <a:endParaRPr lang="en-CA" sz="2000" b="1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="1" baseline="0" dirty="0">
                          <a:latin typeface="+mn-lt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="1" baseline="0" dirty="0">
                          <a:latin typeface="+mn-lt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Grand Total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cs typeface="Times New Roman"/>
                        </a:rPr>
                        <a:t>169 sorties</a:t>
                      </a:r>
                      <a:endParaRPr lang="en-CA" sz="2000" baseline="0" dirty="0">
                        <a:latin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169 sorties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cs typeface="Times New Roman"/>
                        </a:rPr>
                        <a:t>139 sorties</a:t>
                      </a:r>
                      <a:endParaRPr lang="en-CA" sz="2000" baseline="0" dirty="0">
                        <a:latin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aseline="0" dirty="0">
                          <a:latin typeface="Calibri"/>
                          <a:ea typeface="Calibri"/>
                          <a:cs typeface="Times New Roman"/>
                        </a:rPr>
                        <a:t>139 sorties</a:t>
                      </a:r>
                      <a:endParaRPr lang="en-CA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34853"/>
              </p:ext>
            </p:extLst>
          </p:nvPr>
        </p:nvGraphicFramePr>
        <p:xfrm>
          <a:off x="1103445" y="6021288"/>
          <a:ext cx="93657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Peter</a:t>
                      </a:r>
                      <a:r>
                        <a:rPr lang="en-GB" baseline="0" dirty="0"/>
                        <a:t> Duck: 97 </a:t>
                      </a:r>
                      <a:endParaRPr lang="en-CA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Against the  Wind:  58</a:t>
                      </a:r>
                      <a:endParaRPr lang="en-CA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Wild Side: 30</a:t>
                      </a:r>
                      <a:endParaRPr lang="en-CA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150D0D0-AA71-2B59-00CE-ECDCD53D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093"/>
            <a:ext cx="4426226" cy="587607"/>
          </a:xfrm>
        </p:spPr>
        <p:txBody>
          <a:bodyPr>
            <a:normAutofit fontScale="90000"/>
          </a:bodyPr>
          <a:lstStyle/>
          <a:p>
            <a:r>
              <a:rPr lang="en-US" dirty="0"/>
              <a:t>Usage Stats</a:t>
            </a:r>
          </a:p>
        </p:txBody>
      </p:sp>
    </p:spTree>
    <p:extLst>
      <p:ext uri="{BB962C8B-B14F-4D97-AF65-F5344CB8AC3E}">
        <p14:creationId xmlns:p14="http://schemas.microsoft.com/office/powerpoint/2010/main" val="36081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4943-2BAE-96FE-DE4A-279AB11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Report:</a:t>
            </a:r>
            <a:br>
              <a:rPr lang="en-US" dirty="0"/>
            </a:br>
            <a:r>
              <a:rPr lang="en-US" dirty="0"/>
              <a:t>Foreshore Officer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7733-640D-459F-44C1-5C10865C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Currently 23 vessels on docks (7 + 16) </a:t>
            </a:r>
          </a:p>
          <a:p>
            <a:r>
              <a:rPr lang="en-US" dirty="0"/>
              <a:t>Change to berthage fees</a:t>
            </a:r>
          </a:p>
          <a:p>
            <a:pPr lvl="1"/>
            <a:r>
              <a:rPr lang="en-US" dirty="0"/>
              <a:t>Three-tier vice ‘by the foot’ </a:t>
            </a:r>
            <a:r>
              <a:rPr lang="en-US" dirty="0">
                <a:sym typeface="Wingdings" panose="05000000000000000000" pitchFamily="2" charset="2"/>
              </a:rPr>
              <a:t> allows payment at PSP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 30’: $209.52+GST = $220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31-40’: $261.90+GST = $275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&gt; 40’: $338.10+GST = $355</a:t>
            </a:r>
          </a:p>
          <a:p>
            <a:r>
              <a:rPr lang="en-US" dirty="0">
                <a:sym typeface="Wingdings" panose="05000000000000000000" pitchFamily="2" charset="2"/>
              </a:rPr>
              <a:t>Additional inspection requirement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Intentionally left open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Inspection available for free from RCM-SAR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Mass Inspection for current boats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Validity period to align with flares (4 </a:t>
            </a:r>
            <a:r>
              <a:rPr lang="en-US" dirty="0" err="1">
                <a:sym typeface="Wingdings" panose="05000000000000000000" pitchFamily="2" charset="2"/>
              </a:rPr>
              <a:t>yrs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0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4943-2BAE-96FE-DE4A-279AB11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Report:</a:t>
            </a:r>
            <a:br>
              <a:rPr lang="en-US" dirty="0"/>
            </a:br>
            <a:r>
              <a:rPr lang="en-US" dirty="0"/>
              <a:t>Foreshore Officer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7733-640D-459F-44C1-5C10865C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Berthage Application Dates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Current dates are not specified, but standard has been August for September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Effectively members secure berthage ‘just in time’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Propose earlier timeline: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applications accepted 1 March to 30 April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Berthage assigned by 31 May for 1 September occupancy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Several spots held in reserve for posted-in members</a:t>
            </a:r>
          </a:p>
          <a:p>
            <a:r>
              <a:rPr lang="en-US" dirty="0">
                <a:sym typeface="Wingdings" panose="05000000000000000000" pitchFamily="2" charset="2"/>
              </a:rPr>
              <a:t>Berthage scarcity could become an issue – rely on volunteer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79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4943-2BAE-96FE-DE4A-279AB11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Report:</a:t>
            </a:r>
            <a:br>
              <a:rPr lang="en-US" dirty="0"/>
            </a:br>
            <a:r>
              <a:rPr lang="en-US" dirty="0"/>
              <a:t>Training Officer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7733-640D-459F-44C1-5C10865C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Cruising Course</a:t>
            </a:r>
          </a:p>
          <a:p>
            <a:pPr lvl="1"/>
            <a:r>
              <a:rPr lang="en-US" dirty="0"/>
              <a:t>1 April to mid-June</a:t>
            </a:r>
          </a:p>
          <a:p>
            <a:pPr lvl="1"/>
            <a:r>
              <a:rPr lang="en-US" dirty="0"/>
              <a:t>24 Students</a:t>
            </a:r>
          </a:p>
          <a:p>
            <a:pPr lvl="1"/>
            <a:r>
              <a:rPr lang="en-US" dirty="0"/>
              <a:t>Course fee increase due to cost increase</a:t>
            </a:r>
          </a:p>
          <a:p>
            <a:r>
              <a:rPr lang="en-US" dirty="0"/>
              <a:t>Advanced Course / Tech Nights</a:t>
            </a:r>
          </a:p>
          <a:p>
            <a:pPr lvl="1"/>
            <a:r>
              <a:rPr lang="en-US" dirty="0"/>
              <a:t>“Beyond the Bay” – anchoring, weather, charts</a:t>
            </a:r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/>
              <a:t>Non-certified</a:t>
            </a:r>
          </a:p>
          <a:p>
            <a:pPr lvl="1"/>
            <a:r>
              <a:rPr lang="en-US" dirty="0"/>
              <a:t>Multi-day rentals only for those who have the course or equivalent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78247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1EF9-80E4-C226-7382-EF1FFC9B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BE6D9-8DF6-8AB4-9205-41D3D13F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Introductory Remarks</a:t>
            </a:r>
          </a:p>
          <a:p>
            <a:r>
              <a:rPr lang="en-US" dirty="0"/>
              <a:t>Establishment of a quorum</a:t>
            </a:r>
          </a:p>
          <a:p>
            <a:r>
              <a:rPr lang="en-US" dirty="0"/>
              <a:t>Introduction of Executive</a:t>
            </a:r>
          </a:p>
          <a:p>
            <a:r>
              <a:rPr lang="en-US" dirty="0"/>
              <a:t>Approval of Agenda and previous Minutes</a:t>
            </a:r>
          </a:p>
          <a:p>
            <a:r>
              <a:rPr lang="en-US" dirty="0"/>
              <a:t>Proposed changes to Constitution and By-Laws</a:t>
            </a:r>
          </a:p>
          <a:p>
            <a:r>
              <a:rPr lang="en-US" dirty="0"/>
              <a:t>Treasurer’s Report – Budgets</a:t>
            </a:r>
          </a:p>
          <a:p>
            <a:r>
              <a:rPr lang="en-US" dirty="0"/>
              <a:t>Division Reports</a:t>
            </a:r>
          </a:p>
          <a:p>
            <a:r>
              <a:rPr lang="en-US" dirty="0"/>
              <a:t>Strategic Plan</a:t>
            </a:r>
          </a:p>
          <a:p>
            <a:r>
              <a:rPr lang="en-US" dirty="0"/>
              <a:t>Election of Executive</a:t>
            </a:r>
          </a:p>
          <a:p>
            <a:r>
              <a:rPr lang="en-US" dirty="0"/>
              <a:t>Open Discussion</a:t>
            </a:r>
          </a:p>
          <a:p>
            <a:r>
              <a:rPr lang="en-US" dirty="0"/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55597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4943-2BAE-96FE-DE4A-279AB11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Report:</a:t>
            </a:r>
            <a:br>
              <a:rPr lang="en-US" dirty="0"/>
            </a:br>
            <a:r>
              <a:rPr lang="en-US" dirty="0"/>
              <a:t>Dinghy Captain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7733-640D-459F-44C1-5C10865C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37 Dinghy members; 8 new personnel trained in 2022.</a:t>
            </a:r>
          </a:p>
          <a:p>
            <a:r>
              <a:rPr lang="en-US" dirty="0"/>
              <a:t>Purchased two new Club 420s in 2019</a:t>
            </a:r>
          </a:p>
          <a:p>
            <a:pPr lvl="1"/>
            <a:r>
              <a:rPr lang="en-US" dirty="0"/>
              <a:t>2 boats on docks</a:t>
            </a:r>
          </a:p>
          <a:p>
            <a:pPr lvl="1"/>
            <a:r>
              <a:rPr lang="en-US" dirty="0"/>
              <a:t>2 older hulls on land for rigging training</a:t>
            </a:r>
          </a:p>
          <a:p>
            <a:r>
              <a:rPr lang="en-US" dirty="0"/>
              <a:t>Purchased two new covers (winter/summer)</a:t>
            </a:r>
          </a:p>
          <a:p>
            <a:r>
              <a:rPr lang="en-US" dirty="0"/>
              <a:t>Recapitalization of lines and sheets this spring</a:t>
            </a:r>
          </a:p>
          <a:p>
            <a:endParaRPr lang="en-US" dirty="0"/>
          </a:p>
          <a:p>
            <a:r>
              <a:rPr lang="en-US" dirty="0"/>
              <a:t>Currently providing rigging ‘how-to’ and basic familiarization</a:t>
            </a:r>
          </a:p>
          <a:p>
            <a:r>
              <a:rPr lang="en-US" dirty="0"/>
              <a:t>Plan to provide more formal instruction </a:t>
            </a:r>
          </a:p>
          <a:p>
            <a:r>
              <a:rPr lang="en-US" dirty="0"/>
              <a:t>Desire to participate in fun races with CBSC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2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4943-2BAE-96FE-DE4A-279AB11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Report:</a:t>
            </a:r>
            <a:br>
              <a:rPr lang="en-US" dirty="0"/>
            </a:br>
            <a:r>
              <a:rPr lang="en-US" dirty="0"/>
              <a:t>Paddlesports Captain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7733-640D-459F-44C1-5C10865C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Kayaks: 16 Singles, 2 doubles, 1 ‘play double’</a:t>
            </a:r>
          </a:p>
          <a:p>
            <a:r>
              <a:rPr lang="en-US" dirty="0"/>
              <a:t>SUPs: 3 solid, 8 inflatable</a:t>
            </a:r>
          </a:p>
          <a:p>
            <a:r>
              <a:rPr lang="en-US" dirty="0"/>
              <a:t>Accessories – recapitalize, PFDs, throw bags …</a:t>
            </a:r>
          </a:p>
          <a:p>
            <a:r>
              <a:rPr lang="en-US" dirty="0"/>
              <a:t>New procurement:</a:t>
            </a:r>
          </a:p>
          <a:p>
            <a:pPr lvl="1"/>
            <a:r>
              <a:rPr lang="en-US" dirty="0"/>
              <a:t>Lightweight Double</a:t>
            </a:r>
          </a:p>
          <a:p>
            <a:pPr lvl="1"/>
            <a:r>
              <a:rPr lang="en-US" dirty="0"/>
              <a:t>Lightweight Single</a:t>
            </a:r>
          </a:p>
          <a:p>
            <a:pPr lvl="1"/>
            <a:r>
              <a:rPr lang="en-US" dirty="0"/>
              <a:t>Storage Container for kayaks – procure and site</a:t>
            </a:r>
          </a:p>
          <a:p>
            <a:pPr lvl="1"/>
            <a:r>
              <a:rPr lang="en-US" dirty="0"/>
              <a:t>Trailer being investigated</a:t>
            </a:r>
          </a:p>
          <a:p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1CBED59-4FBD-7EB4-FBE4-E7896A4C90BA}"/>
              </a:ext>
            </a:extLst>
          </p:cNvPr>
          <p:cNvSpPr/>
          <p:nvPr/>
        </p:nvSpPr>
        <p:spPr>
          <a:xfrm>
            <a:off x="4020855" y="3795386"/>
            <a:ext cx="413359" cy="7640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CA61F-F906-9B26-E9B5-4FA6D29CC40F}"/>
              </a:ext>
            </a:extLst>
          </p:cNvPr>
          <p:cNvSpPr txBox="1"/>
          <p:nvPr/>
        </p:nvSpPr>
        <p:spPr>
          <a:xfrm>
            <a:off x="4559474" y="3945699"/>
            <a:ext cx="29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Local Use only for now</a:t>
            </a:r>
          </a:p>
        </p:txBody>
      </p:sp>
    </p:spTree>
    <p:extLst>
      <p:ext uri="{BB962C8B-B14F-4D97-AF65-F5344CB8AC3E}">
        <p14:creationId xmlns:p14="http://schemas.microsoft.com/office/powerpoint/2010/main" val="181753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4943-2BAE-96FE-DE4A-279AB11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Report:</a:t>
            </a:r>
            <a:br>
              <a:rPr lang="en-US" dirty="0"/>
            </a:br>
            <a:r>
              <a:rPr lang="en-US" dirty="0"/>
              <a:t>Paddlesports Captain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7733-640D-459F-44C1-5C10865C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4 pool sessions April/May</a:t>
            </a:r>
          </a:p>
          <a:p>
            <a:pPr lvl="1"/>
            <a:r>
              <a:rPr lang="en-US" dirty="0"/>
              <a:t>Summer training at QUADRA</a:t>
            </a:r>
          </a:p>
          <a:p>
            <a:pPr lvl="1"/>
            <a:r>
              <a:rPr lang="en-US" dirty="0"/>
              <a:t>Advanced training available</a:t>
            </a:r>
          </a:p>
          <a:p>
            <a:r>
              <a:rPr lang="en-US" dirty="0"/>
              <a:t>Events</a:t>
            </a:r>
          </a:p>
          <a:p>
            <a:pPr lvl="1"/>
            <a:r>
              <a:rPr lang="en-US" dirty="0"/>
              <a:t>Keelboat &amp; Kayak BBQ at Tree Island</a:t>
            </a:r>
          </a:p>
          <a:p>
            <a:pPr lvl="1"/>
            <a:r>
              <a:rPr lang="en-US" dirty="0"/>
              <a:t>‘Paddle &amp; BBQ’ weekends</a:t>
            </a:r>
          </a:p>
          <a:p>
            <a:r>
              <a:rPr lang="en-US" dirty="0"/>
              <a:t>Assistant Paddlesports / Event Coord volunteer needed!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8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4943-2BAE-96FE-DE4A-279AB11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Report:</a:t>
            </a:r>
            <a:br>
              <a:rPr lang="en-US" dirty="0"/>
            </a:br>
            <a:r>
              <a:rPr lang="en-US" dirty="0"/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7733-640D-459F-44C1-5C10865C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Website</a:t>
            </a:r>
          </a:p>
          <a:p>
            <a:pPr lvl="1"/>
            <a:r>
              <a:rPr lang="en-US" dirty="0"/>
              <a:t>Re-generated ‘from scratch’ by </a:t>
            </a:r>
            <a:r>
              <a:rPr lang="en-US" dirty="0" err="1"/>
              <a:t>CommsO</a:t>
            </a:r>
            <a:r>
              <a:rPr lang="en-US" dirty="0"/>
              <a:t> – CMS change by PSP</a:t>
            </a:r>
          </a:p>
          <a:p>
            <a:pPr lvl="1"/>
            <a:r>
              <a:rPr lang="en-US" dirty="0"/>
              <a:t>New site is feature-rich and has a superior experience</a:t>
            </a:r>
          </a:p>
          <a:p>
            <a:pPr lvl="1"/>
            <a:r>
              <a:rPr lang="en-US" dirty="0"/>
              <a:t>Endeavour to maintain up-to-date:</a:t>
            </a:r>
          </a:p>
          <a:p>
            <a:pPr lvl="2"/>
            <a:r>
              <a:rPr lang="en-US" sz="2200" dirty="0"/>
              <a:t>Contact info</a:t>
            </a:r>
          </a:p>
          <a:p>
            <a:pPr lvl="2"/>
            <a:r>
              <a:rPr lang="en-US" sz="2200" dirty="0"/>
              <a:t>Constitution and Bylaws</a:t>
            </a:r>
          </a:p>
          <a:p>
            <a:pPr lvl="2"/>
            <a:r>
              <a:rPr lang="en-US" sz="2200" dirty="0"/>
              <a:t>Membership forms and info</a:t>
            </a:r>
          </a:p>
          <a:p>
            <a:pPr lvl="2"/>
            <a:r>
              <a:rPr lang="en-US" sz="2200" dirty="0"/>
              <a:t>Executive meeting minutes</a:t>
            </a:r>
          </a:p>
          <a:p>
            <a:r>
              <a:rPr lang="en-US" dirty="0"/>
              <a:t>Facebook</a:t>
            </a:r>
          </a:p>
          <a:p>
            <a:pPr lvl="1"/>
            <a:r>
              <a:rPr lang="en-US" dirty="0"/>
              <a:t>Members-Only closed group</a:t>
            </a:r>
          </a:p>
          <a:p>
            <a:pPr lvl="1"/>
            <a:r>
              <a:rPr lang="en-US" dirty="0"/>
              <a:t>Build sense of community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Events, activities, requests for volunteers</a:t>
            </a:r>
          </a:p>
          <a:p>
            <a:r>
              <a:rPr lang="en-US" dirty="0"/>
              <a:t>Email Newsletter</a:t>
            </a:r>
          </a:p>
        </p:txBody>
      </p:sp>
    </p:spTree>
    <p:extLst>
      <p:ext uri="{BB962C8B-B14F-4D97-AF65-F5344CB8AC3E}">
        <p14:creationId xmlns:p14="http://schemas.microsoft.com/office/powerpoint/2010/main" val="3161198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7B07-9D6D-E11B-A975-F6ACBFC1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of the Year</a:t>
            </a:r>
            <a:br>
              <a:rPr lang="en-US" dirty="0"/>
            </a:br>
            <a:r>
              <a:rPr lang="en-US" dirty="0"/>
              <a:t>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B622F-1EF4-E2E4-95C1-4C6D55C9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5413"/>
            <a:ext cx="10515600" cy="3571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Mike </a:t>
            </a:r>
            <a:r>
              <a:rPr lang="en-US" sz="4400" dirty="0" err="1"/>
              <a:t>Vattheuer</a:t>
            </a:r>
            <a:endParaRPr lang="en-US" sz="4400" dirty="0"/>
          </a:p>
          <a:p>
            <a:pPr marL="0" indent="0" algn="ctr">
              <a:buNone/>
            </a:pPr>
            <a:r>
              <a:rPr lang="en-US" sz="3200" dirty="0"/>
              <a:t>Member since 1992</a:t>
            </a:r>
          </a:p>
          <a:p>
            <a:pPr marL="0" indent="0" algn="ctr">
              <a:buNone/>
            </a:pPr>
            <a:r>
              <a:rPr lang="en-US" sz="3200" dirty="0"/>
              <a:t>Owner: </a:t>
            </a:r>
            <a:r>
              <a:rPr lang="en-US" sz="3200" i="1" dirty="0"/>
              <a:t>Magnetic Attraction </a:t>
            </a:r>
            <a:r>
              <a:rPr lang="en-US" sz="3200" dirty="0"/>
              <a:t>(Yamaha 33)</a:t>
            </a:r>
          </a:p>
        </p:txBody>
      </p:sp>
    </p:spTree>
    <p:extLst>
      <p:ext uri="{BB962C8B-B14F-4D97-AF65-F5344CB8AC3E}">
        <p14:creationId xmlns:p14="http://schemas.microsoft.com/office/powerpoint/2010/main" val="2048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D23F-9289-9609-1825-FDF16D3C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DEF0-664B-49CD-A2E4-A362815C3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Results:</a:t>
            </a:r>
          </a:p>
          <a:p>
            <a:pPr lvl="1"/>
            <a:r>
              <a:rPr lang="en-US" dirty="0"/>
              <a:t>25 responses, new and long-time members</a:t>
            </a:r>
          </a:p>
          <a:p>
            <a:pPr lvl="1"/>
            <a:r>
              <a:rPr lang="en-US" dirty="0"/>
              <a:t>Paddlesports and Keelboat members represented</a:t>
            </a:r>
          </a:p>
          <a:p>
            <a:pPr lvl="1"/>
            <a:r>
              <a:rPr lang="en-US" dirty="0"/>
              <a:t>Highlights:</a:t>
            </a:r>
          </a:p>
          <a:p>
            <a:pPr lvl="2"/>
            <a:r>
              <a:rPr lang="en-US" sz="2400" dirty="0"/>
              <a:t>Interest in larger cruising sailboat</a:t>
            </a:r>
          </a:p>
          <a:p>
            <a:pPr lvl="2"/>
            <a:r>
              <a:rPr lang="en-US" sz="2400" dirty="0"/>
              <a:t>Interest in organized events (paddle, sail)</a:t>
            </a:r>
          </a:p>
          <a:p>
            <a:pPr lvl="2"/>
            <a:r>
              <a:rPr lang="en-US" sz="2400" dirty="0"/>
              <a:t>Opportunity to crew for trip/racing</a:t>
            </a:r>
          </a:p>
          <a:p>
            <a:pPr lvl="2"/>
            <a:r>
              <a:rPr lang="en-US" sz="2400" dirty="0"/>
              <a:t>BBQs tied to events (paddle, sail)</a:t>
            </a:r>
          </a:p>
          <a:p>
            <a:pPr lvl="2"/>
            <a:endParaRPr lang="en-US" sz="2400" dirty="0"/>
          </a:p>
          <a:p>
            <a:pPr marL="0" indent="0">
              <a:buNone/>
            </a:pPr>
            <a:r>
              <a:rPr lang="en-US" dirty="0"/>
              <a:t>“Make it more of a club instead of a rental agency that has TGIFs”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20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D23F-9289-9609-1825-FDF16D3C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DEF0-664B-49CD-A2E4-A362815C3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Recapitalize Keelboats, better serve membership desires</a:t>
            </a:r>
          </a:p>
          <a:p>
            <a:pPr lvl="1"/>
            <a:r>
              <a:rPr lang="en-US" dirty="0"/>
              <a:t>Purchase 35-40’ Keelboat (with a wheel)</a:t>
            </a:r>
          </a:p>
          <a:p>
            <a:pPr lvl="1"/>
            <a:r>
              <a:rPr lang="en-US" dirty="0"/>
              <a:t>Dispose of ‘duplicate’ sized Keelboat (</a:t>
            </a:r>
            <a:r>
              <a:rPr lang="en-US" i="1" dirty="0"/>
              <a:t>Wild Side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Purchase small day-</a:t>
            </a:r>
            <a:r>
              <a:rPr lang="en-US" dirty="0" err="1"/>
              <a:t>sailer</a:t>
            </a:r>
            <a:r>
              <a:rPr lang="en-US" dirty="0"/>
              <a:t>?</a:t>
            </a:r>
          </a:p>
          <a:p>
            <a:r>
              <a:rPr lang="en-US" dirty="0"/>
              <a:t>Increase events based on on-water activities</a:t>
            </a:r>
          </a:p>
          <a:p>
            <a:pPr lvl="1"/>
            <a:r>
              <a:rPr lang="en-US" dirty="0"/>
              <a:t>Dinghy</a:t>
            </a:r>
          </a:p>
          <a:p>
            <a:pPr lvl="1"/>
            <a:r>
              <a:rPr lang="en-US" dirty="0"/>
              <a:t>Paddlesports</a:t>
            </a:r>
          </a:p>
          <a:p>
            <a:pPr lvl="1"/>
            <a:r>
              <a:rPr lang="en-US" dirty="0"/>
              <a:t>Keelboat</a:t>
            </a:r>
          </a:p>
          <a:p>
            <a:r>
              <a:rPr lang="en-US" dirty="0"/>
              <a:t>Promote volunteer engagement</a:t>
            </a:r>
          </a:p>
          <a:p>
            <a:r>
              <a:rPr lang="en-US" dirty="0"/>
              <a:t>Promote sense of pan-club community – free BBQs, events, activities</a:t>
            </a:r>
          </a:p>
          <a:p>
            <a:endParaRPr lang="en-US" dirty="0"/>
          </a:p>
          <a:p>
            <a:r>
              <a:rPr lang="en-US" u="sng" dirty="0"/>
              <a:t>Membership endorsement of expenditure up to </a:t>
            </a:r>
            <a:r>
              <a:rPr lang="en-US" u="sng" dirty="0">
                <a:highlight>
                  <a:srgbClr val="FFFF00"/>
                </a:highlight>
              </a:rPr>
              <a:t>$75K </a:t>
            </a:r>
            <a:r>
              <a:rPr lang="en-US" dirty="0"/>
              <a:t>to procure a larger cruising vessel, following disposal of one club keelboat.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AD7CAD-E6AB-603B-32AD-26B87DC37748}"/>
              </a:ext>
            </a:extLst>
          </p:cNvPr>
          <p:cNvSpPr/>
          <p:nvPr/>
        </p:nvSpPr>
        <p:spPr>
          <a:xfrm rot="19592328">
            <a:off x="9894587" y="5453972"/>
            <a:ext cx="2021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Vote 5</a:t>
            </a:r>
          </a:p>
        </p:txBody>
      </p:sp>
    </p:spTree>
    <p:extLst>
      <p:ext uri="{BB962C8B-B14F-4D97-AF65-F5344CB8AC3E}">
        <p14:creationId xmlns:p14="http://schemas.microsoft.com/office/powerpoint/2010/main" val="33630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226E-2238-26D7-12CE-33F23833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of Executive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D17707-5544-A461-FEE1-4F36C48BDA50}"/>
              </a:ext>
            </a:extLst>
          </p:cNvPr>
          <p:cNvSpPr/>
          <p:nvPr/>
        </p:nvSpPr>
        <p:spPr>
          <a:xfrm rot="19592328">
            <a:off x="8879949" y="4599922"/>
            <a:ext cx="2021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Vote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4797F-B6FD-458C-6845-2C9C10E3E4F4}"/>
              </a:ext>
            </a:extLst>
          </p:cNvPr>
          <p:cNvSpPr txBox="1"/>
          <p:nvPr/>
        </p:nvSpPr>
        <p:spPr>
          <a:xfrm>
            <a:off x="1203802" y="1475183"/>
            <a:ext cx="994127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Commodore – </a:t>
            </a:r>
            <a:r>
              <a:rPr lang="en-US" sz="2500" dirty="0" err="1"/>
              <a:t>LCol</a:t>
            </a:r>
            <a:r>
              <a:rPr lang="en-US" sz="2500" dirty="0"/>
              <a:t> Fil Bohac</a:t>
            </a:r>
          </a:p>
          <a:p>
            <a:r>
              <a:rPr lang="en-US" sz="2500" b="1" dirty="0"/>
              <a:t>Vice-Commodore – Maj Kevin Stevens</a:t>
            </a:r>
          </a:p>
          <a:p>
            <a:r>
              <a:rPr lang="en-US" sz="2500" dirty="0"/>
              <a:t>Treasurer – </a:t>
            </a:r>
            <a:r>
              <a:rPr lang="en-US" sz="2500" dirty="0" err="1"/>
              <a:t>MCpl</a:t>
            </a:r>
            <a:r>
              <a:rPr lang="en-US" sz="2500" dirty="0"/>
              <a:t> Shannon Green</a:t>
            </a:r>
          </a:p>
          <a:p>
            <a:r>
              <a:rPr lang="en-US" sz="2500" dirty="0"/>
              <a:t>Secretary – Sgt Derrick </a:t>
            </a:r>
            <a:r>
              <a:rPr lang="en-US" sz="2500" dirty="0" err="1"/>
              <a:t>Mondry</a:t>
            </a:r>
            <a:endParaRPr lang="en-US" sz="2500" dirty="0"/>
          </a:p>
          <a:p>
            <a:r>
              <a:rPr lang="en-US" sz="2500" b="1" dirty="0"/>
              <a:t>Membership Officer - Ms. Paulette Hendry</a:t>
            </a:r>
          </a:p>
          <a:p>
            <a:r>
              <a:rPr lang="en-US" sz="2500" dirty="0"/>
              <a:t>Rear Commodore – Mr. James Hollis</a:t>
            </a:r>
          </a:p>
          <a:p>
            <a:r>
              <a:rPr lang="en-US" sz="2500" b="1" dirty="0"/>
              <a:t>Keelboat Captain </a:t>
            </a:r>
            <a:r>
              <a:rPr lang="en-US" sz="2500" b="1" dirty="0">
                <a:solidFill>
                  <a:srgbClr val="FF0000"/>
                </a:solidFill>
              </a:rPr>
              <a:t>- </a:t>
            </a:r>
            <a:r>
              <a:rPr lang="en-US" sz="2500" b="1" dirty="0"/>
              <a:t>Maj Ian Golding</a:t>
            </a:r>
          </a:p>
          <a:p>
            <a:r>
              <a:rPr lang="en-US" sz="2500" b="1" dirty="0"/>
              <a:t>Dinghy Captain - </a:t>
            </a:r>
            <a:r>
              <a:rPr lang="en-US" sz="2500" b="1" dirty="0" err="1"/>
              <a:t>MCpl</a:t>
            </a:r>
            <a:r>
              <a:rPr lang="en-US" sz="2500" b="1" dirty="0"/>
              <a:t> Andrew Fraser</a:t>
            </a:r>
          </a:p>
          <a:p>
            <a:r>
              <a:rPr lang="en-US" sz="2500" dirty="0"/>
              <a:t>Paddlesports Captain – Mr. Graham Edwards</a:t>
            </a:r>
          </a:p>
          <a:p>
            <a:r>
              <a:rPr lang="en-US" sz="2500" b="1" dirty="0"/>
              <a:t>Foreshore Officer – Mr. Al Phillips</a:t>
            </a:r>
          </a:p>
          <a:p>
            <a:r>
              <a:rPr lang="en-US" sz="2500" dirty="0"/>
              <a:t>Training Officer – Mr. Marcel Rivest</a:t>
            </a:r>
          </a:p>
          <a:p>
            <a:r>
              <a:rPr lang="en-US" sz="2500" dirty="0"/>
              <a:t>Communications Officer</a:t>
            </a:r>
            <a:r>
              <a:rPr lang="en-US" sz="2500" baseline="30000" dirty="0"/>
              <a:t>† </a:t>
            </a:r>
            <a:r>
              <a:rPr lang="en-US" sz="2500" dirty="0"/>
              <a:t>- Mr. James Hollis (appointed)</a:t>
            </a:r>
          </a:p>
        </p:txBody>
      </p:sp>
    </p:spTree>
    <p:extLst>
      <p:ext uri="{BB962C8B-B14F-4D97-AF65-F5344CB8AC3E}">
        <p14:creationId xmlns:p14="http://schemas.microsoft.com/office/powerpoint/2010/main" val="523926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1049-F039-1310-32E0-A5A1A3D8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843E8-8D48-6FB3-295D-65A0FB0D6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Items from the membership</a:t>
            </a:r>
          </a:p>
        </p:txBody>
      </p:sp>
    </p:spTree>
    <p:extLst>
      <p:ext uri="{BB962C8B-B14F-4D97-AF65-F5344CB8AC3E}">
        <p14:creationId xmlns:p14="http://schemas.microsoft.com/office/powerpoint/2010/main" val="2057190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A2E5-9DF0-6C26-7147-4DD00890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714B-F0C9-9BAB-11F2-4ACFBCB52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46F1-5B52-97D1-55DE-07969EF8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42776-8917-D167-3539-C8B06F054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8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F2AB-875C-16BD-54D6-40047086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Adjournment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69BD1E-09D8-21CF-7A8B-C345E0953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3661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2A36-0B9B-D4DB-659A-70C00118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of Executive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C0BC8-1F8C-9FD2-595A-E54E70B91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3105"/>
            <a:ext cx="7298635" cy="46672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Commodore – </a:t>
            </a:r>
            <a:r>
              <a:rPr lang="en-US" sz="2400" dirty="0" err="1"/>
              <a:t>LCol</a:t>
            </a:r>
            <a:r>
              <a:rPr lang="en-US" sz="2400" dirty="0"/>
              <a:t> Fil Bohac</a:t>
            </a:r>
          </a:p>
          <a:p>
            <a:r>
              <a:rPr lang="en-US" sz="2400" dirty="0"/>
              <a:t>Vice Commodore* - (</a:t>
            </a:r>
            <a:r>
              <a:rPr lang="en-US" sz="2400" dirty="0" err="1"/>
              <a:t>Capt</a:t>
            </a:r>
            <a:r>
              <a:rPr lang="en-US" sz="2400" dirty="0"/>
              <a:t> John </a:t>
            </a:r>
            <a:r>
              <a:rPr lang="en-US" sz="2400" dirty="0" err="1"/>
              <a:t>Cloke</a:t>
            </a:r>
            <a:r>
              <a:rPr lang="en-US" sz="2400" dirty="0"/>
              <a:t>)</a:t>
            </a:r>
          </a:p>
          <a:p>
            <a:r>
              <a:rPr lang="en-US" sz="2400" dirty="0"/>
              <a:t>Treasurer – </a:t>
            </a:r>
            <a:r>
              <a:rPr lang="en-US" sz="2400" dirty="0" err="1"/>
              <a:t>MCpl</a:t>
            </a:r>
            <a:r>
              <a:rPr lang="en-US" sz="2400" dirty="0"/>
              <a:t> Shannon Green</a:t>
            </a:r>
          </a:p>
          <a:p>
            <a:r>
              <a:rPr lang="en-US" sz="2400" dirty="0"/>
              <a:t>Secretary – Sgt Derrick </a:t>
            </a:r>
            <a:r>
              <a:rPr lang="en-US" sz="2400" dirty="0" err="1"/>
              <a:t>Mondry</a:t>
            </a:r>
            <a:endParaRPr lang="en-US" sz="2400" dirty="0"/>
          </a:p>
          <a:p>
            <a:r>
              <a:rPr lang="en-US" sz="2400" dirty="0"/>
              <a:t>Membership Officer* - Mr. Tim Williams</a:t>
            </a:r>
          </a:p>
          <a:p>
            <a:r>
              <a:rPr lang="en-US" sz="2400" dirty="0"/>
              <a:t>Rear Commodore – Mr. James Hollis</a:t>
            </a:r>
          </a:p>
          <a:p>
            <a:r>
              <a:rPr lang="en-US" sz="2400" dirty="0"/>
              <a:t>Keelboat Captain* - Mr. </a:t>
            </a:r>
            <a:r>
              <a:rPr lang="en-US" sz="2400" dirty="0" err="1"/>
              <a:t>Roch</a:t>
            </a:r>
            <a:r>
              <a:rPr lang="en-US" sz="2400" dirty="0"/>
              <a:t> </a:t>
            </a:r>
            <a:r>
              <a:rPr lang="en-US" sz="2400" dirty="0" err="1"/>
              <a:t>Massicotte</a:t>
            </a:r>
            <a:endParaRPr lang="en-US" sz="2400" dirty="0"/>
          </a:p>
          <a:p>
            <a:r>
              <a:rPr lang="en-US" sz="2400" dirty="0"/>
              <a:t>Dinghy Captain* - Maj Kevin Stevens</a:t>
            </a:r>
          </a:p>
          <a:p>
            <a:r>
              <a:rPr lang="en-US" sz="2400" dirty="0"/>
              <a:t>Paddlesports Captain – Mr. Graham Edwards</a:t>
            </a:r>
          </a:p>
          <a:p>
            <a:r>
              <a:rPr lang="en-US" sz="2400" dirty="0"/>
              <a:t>Foreshore Officer* - Maj Brett </a:t>
            </a:r>
            <a:r>
              <a:rPr lang="en-US" sz="2400" dirty="0" err="1"/>
              <a:t>Banadyga</a:t>
            </a:r>
            <a:endParaRPr lang="en-US" sz="2400" dirty="0"/>
          </a:p>
          <a:p>
            <a:r>
              <a:rPr lang="en-US" sz="2400" dirty="0"/>
              <a:t>Training Officer – Mr. Marcel Rivest</a:t>
            </a:r>
          </a:p>
          <a:p>
            <a:r>
              <a:rPr lang="en-US" sz="2400" dirty="0"/>
              <a:t>Communications Officer</a:t>
            </a:r>
            <a:r>
              <a:rPr lang="en-US" sz="2400" baseline="30000" dirty="0"/>
              <a:t>† </a:t>
            </a:r>
            <a:r>
              <a:rPr lang="en-US" sz="2400" dirty="0"/>
              <a:t>- Mr. James Hollis (appointed)</a:t>
            </a:r>
          </a:p>
        </p:txBody>
      </p:sp>
    </p:spTree>
    <p:extLst>
      <p:ext uri="{BB962C8B-B14F-4D97-AF65-F5344CB8AC3E}">
        <p14:creationId xmlns:p14="http://schemas.microsoft.com/office/powerpoint/2010/main" val="4601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384F-4DC5-CF5E-98C1-FAC13786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and previous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BCB05-81D9-1A8B-8B8F-C8AB2DFFF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AGM – 23 Feb 22</a:t>
            </a:r>
          </a:p>
          <a:p>
            <a:endParaRPr lang="en-US" dirty="0"/>
          </a:p>
          <a:p>
            <a:r>
              <a:rPr lang="en-US" dirty="0"/>
              <a:t>No Open Actions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DEACF-6A38-1055-9238-FB87E161BFA0}"/>
              </a:ext>
            </a:extLst>
          </p:cNvPr>
          <p:cNvSpPr/>
          <p:nvPr/>
        </p:nvSpPr>
        <p:spPr>
          <a:xfrm rot="19592328">
            <a:off x="9644151" y="5453972"/>
            <a:ext cx="2021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Vote 1</a:t>
            </a:r>
          </a:p>
        </p:txBody>
      </p:sp>
    </p:spTree>
    <p:extLst>
      <p:ext uri="{BB962C8B-B14F-4D97-AF65-F5344CB8AC3E}">
        <p14:creationId xmlns:p14="http://schemas.microsoft.com/office/powerpoint/2010/main" val="270221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06F9-C92B-4ECE-CB97-707D15D4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changes:</a:t>
            </a:r>
            <a:br>
              <a:rPr lang="en-US" dirty="0"/>
            </a:br>
            <a:r>
              <a:rPr lang="en-US" dirty="0"/>
              <a:t>Constitution and By-Laws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1A9B4-34B6-624D-91B4-6D7F862A6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Proposed wording distributed and posted in Jan 23 </a:t>
            </a:r>
          </a:p>
          <a:p>
            <a:pPr marL="0" indent="0">
              <a:buNone/>
            </a:pPr>
            <a:r>
              <a:rPr lang="en-US" dirty="0"/>
              <a:t>1 x Constitution amendment;  4 x By-Laws amendment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Constitution</a:t>
            </a:r>
          </a:p>
          <a:p>
            <a:pPr marL="0" indent="0">
              <a:buNone/>
            </a:pPr>
            <a:r>
              <a:rPr lang="en-US" dirty="0"/>
              <a:t>1. Article V – Membership – para 7: </a:t>
            </a:r>
          </a:p>
          <a:p>
            <a:pPr lvl="1">
              <a:buFontTx/>
              <a:buChar char="-"/>
            </a:pPr>
            <a:r>
              <a:rPr lang="en-US" dirty="0"/>
              <a:t>pro-rated membership as of 1 Sep;</a:t>
            </a:r>
          </a:p>
          <a:p>
            <a:pPr lvl="1">
              <a:buFontTx/>
              <a:buChar char="-"/>
            </a:pPr>
            <a:r>
              <a:rPr lang="en-US" dirty="0"/>
              <a:t>Membership info (new/update) and payment both required</a:t>
            </a:r>
          </a:p>
        </p:txBody>
      </p:sp>
    </p:spTree>
    <p:extLst>
      <p:ext uri="{BB962C8B-B14F-4D97-AF65-F5344CB8AC3E}">
        <p14:creationId xmlns:p14="http://schemas.microsoft.com/office/powerpoint/2010/main" val="330578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06F9-C92B-4ECE-CB97-707D15D4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changes:</a:t>
            </a:r>
            <a:br>
              <a:rPr lang="en-US" dirty="0"/>
            </a:br>
            <a:r>
              <a:rPr lang="en-US" dirty="0"/>
              <a:t>Constitution and By-Laws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1A9B4-34B6-624D-91B4-6D7F862A6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By-Laws</a:t>
            </a:r>
          </a:p>
          <a:p>
            <a:pPr marL="0" indent="0">
              <a:buNone/>
            </a:pPr>
            <a:r>
              <a:rPr lang="en-US" dirty="0"/>
              <a:t>1. Para 16 – Fees</a:t>
            </a:r>
          </a:p>
          <a:p>
            <a:pPr lvl="1">
              <a:buFontTx/>
              <a:buChar char="-"/>
            </a:pPr>
            <a:r>
              <a:rPr lang="en-US" dirty="0"/>
              <a:t>Fees to be set by Executive for course, rental, and berthage based on in-year cost changes. Membership vote required to change membership fees.</a:t>
            </a:r>
          </a:p>
          <a:p>
            <a:pPr marL="0" indent="0">
              <a:buNone/>
            </a:pPr>
            <a:r>
              <a:rPr lang="en-US" dirty="0"/>
              <a:t>2. Para 43 – Berth Allocation points</a:t>
            </a:r>
          </a:p>
          <a:p>
            <a:pPr lvl="1">
              <a:buFontTx/>
              <a:buChar char="-"/>
            </a:pPr>
            <a:r>
              <a:rPr lang="en-US" dirty="0"/>
              <a:t>Change collection dates to align with membership year (1 April to 31 March)</a:t>
            </a:r>
          </a:p>
          <a:p>
            <a:pPr lvl="1">
              <a:buFontTx/>
              <a:buChar char="-"/>
            </a:pPr>
            <a:r>
              <a:rPr lang="en-US" dirty="0"/>
              <a:t>Do not allocate points for participating in social events</a:t>
            </a:r>
          </a:p>
          <a:p>
            <a:pPr marL="0" indent="0">
              <a:buNone/>
            </a:pPr>
            <a:r>
              <a:rPr lang="en-US" dirty="0"/>
              <a:t>3. Para 58 – Rentals</a:t>
            </a:r>
          </a:p>
          <a:p>
            <a:pPr lvl="1">
              <a:buFontTx/>
              <a:buChar char="-"/>
            </a:pPr>
            <a:r>
              <a:rPr lang="en-US" sz="2500" dirty="0"/>
              <a:t>Add a minimum age of 16 to sign out a kayak, SUP (or Keelboat) without adult present</a:t>
            </a:r>
          </a:p>
          <a:p>
            <a:pPr marL="0" indent="0">
              <a:buNone/>
            </a:pPr>
            <a:r>
              <a:rPr lang="en-US" sz="2900" dirty="0"/>
              <a:t>4. Para 42 – Berth Allocations</a:t>
            </a:r>
          </a:p>
          <a:p>
            <a:pPr lvl="1">
              <a:buFontTx/>
              <a:buChar char="-"/>
            </a:pPr>
            <a:r>
              <a:rPr lang="en-US" sz="2600" dirty="0"/>
              <a:t>Add a requirement for a Safety Inspection, in addition to proof of ownership and Liability Insurance.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3855E7-C4B5-4787-9E41-8E7C78403FFB}"/>
              </a:ext>
            </a:extLst>
          </p:cNvPr>
          <p:cNvSpPr/>
          <p:nvPr/>
        </p:nvSpPr>
        <p:spPr>
          <a:xfrm rot="19592328">
            <a:off x="10083753" y="5579234"/>
            <a:ext cx="2021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Vote 2</a:t>
            </a:r>
          </a:p>
        </p:txBody>
      </p:sp>
    </p:spTree>
    <p:extLst>
      <p:ext uri="{BB962C8B-B14F-4D97-AF65-F5344CB8AC3E}">
        <p14:creationId xmlns:p14="http://schemas.microsoft.com/office/powerpoint/2010/main" val="310740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AB1F-C4B0-1C28-9DB7-0F4050B4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701"/>
            <a:ext cx="10515600" cy="1365011"/>
          </a:xfrm>
        </p:spPr>
        <p:txBody>
          <a:bodyPr/>
          <a:lstStyle/>
          <a:p>
            <a:r>
              <a:rPr lang="en-US" dirty="0"/>
              <a:t>Treasurer’s Report: FY22/23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B807730-5783-80B3-BCD1-125979C42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348699"/>
              </p:ext>
            </p:extLst>
          </p:nvPr>
        </p:nvGraphicFramePr>
        <p:xfrm>
          <a:off x="700413" y="1692534"/>
          <a:ext cx="9152350" cy="4539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6819">
                  <a:extLst>
                    <a:ext uri="{9D8B030D-6E8A-4147-A177-3AD203B41FA5}">
                      <a16:colId xmlns:a16="http://schemas.microsoft.com/office/drawing/2014/main" val="2661872046"/>
                    </a:ext>
                  </a:extLst>
                </a:gridCol>
                <a:gridCol w="2004165">
                  <a:extLst>
                    <a:ext uri="{9D8B030D-6E8A-4147-A177-3AD203B41FA5}">
                      <a16:colId xmlns:a16="http://schemas.microsoft.com/office/drawing/2014/main" val="1053953766"/>
                    </a:ext>
                  </a:extLst>
                </a:gridCol>
                <a:gridCol w="1961366">
                  <a:extLst>
                    <a:ext uri="{9D8B030D-6E8A-4147-A177-3AD203B41FA5}">
                      <a16:colId xmlns:a16="http://schemas.microsoft.com/office/drawing/2014/main" val="983483297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22/23 budget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22/23 actual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947513696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Memberships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 12,000.00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16,623.61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289701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Programs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   7,300.00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   5,428.68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64178"/>
                  </a:ext>
                </a:extLst>
              </a:tr>
              <a:tr h="240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Rentals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 12,650.00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  7,202.51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090981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Berthage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  5,500.00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  3,631.71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120687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Revenue Sub-Total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37,450.00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32,886.51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185839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i="1" u="none" strike="noStrike" dirty="0">
                          <a:effectLst/>
                        </a:rPr>
                        <a:t>Depreciation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>
                          <a:effectLst/>
                        </a:rPr>
                        <a:t> $      16,171.32 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</a:rPr>
                        <a:t> $      15,116.92 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03622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Entertainment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   4,500.00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      955.76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877146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Programs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  5,720.00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      260.00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53618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Maintenance - Keelboats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   5,500.00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   4,806.29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594829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Maintenance - Paddlesports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   2,000.00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  2,192.45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482388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Maintenance - Dinghies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     600.00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      118.32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25087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Misc (Fees, utilities, supplies, telecom, reciprocals, etc)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10,730.00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  3,679.54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3692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Expenses Sub-Total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45,221.32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 27,129.28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6974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 $      (7,771.32)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 $        5,757.23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189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8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AB1F-C4B0-1C28-9DB7-0F4050B4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701"/>
            <a:ext cx="10515600" cy="1365011"/>
          </a:xfrm>
        </p:spPr>
        <p:txBody>
          <a:bodyPr/>
          <a:lstStyle/>
          <a:p>
            <a:r>
              <a:rPr lang="en-US" dirty="0"/>
              <a:t>Treasurer’s Report: FY23/24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E695AD-EC30-EF9B-5DD3-20263D4A5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12725"/>
              </p:ext>
            </p:extLst>
          </p:nvPr>
        </p:nvGraphicFramePr>
        <p:xfrm>
          <a:off x="9629905" y="1692534"/>
          <a:ext cx="2132035" cy="4539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178">
                  <a:extLst>
                    <a:ext uri="{9D8B030D-6E8A-4147-A177-3AD203B41FA5}">
                      <a16:colId xmlns:a16="http://schemas.microsoft.com/office/drawing/2014/main" val="1071078110"/>
                    </a:ext>
                  </a:extLst>
                </a:gridCol>
                <a:gridCol w="1532857">
                  <a:extLst>
                    <a:ext uri="{9D8B030D-6E8A-4147-A177-3AD203B41FA5}">
                      <a16:colId xmlns:a16="http://schemas.microsoft.com/office/drawing/2014/main" val="2924645406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23/24 budget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533905468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13,000.00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683234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8,400.00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26054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10,100.00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687158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5,900.00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302774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37,400.00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743713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i="1" u="none" strike="noStrike" dirty="0">
                          <a:effectLst/>
                        </a:rPr>
                        <a:t>$   15,000.00 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78609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4,500.00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96073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5,800.00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56671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5,500.00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436763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 $     3,500.00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287098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  1,000.00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45234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$   10,590.00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5996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$   45,890.00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244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  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 $    (8,490.00)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220833"/>
                  </a:ext>
                </a:extLst>
              </a:tr>
            </a:tbl>
          </a:graphicData>
        </a:graphic>
      </p:graphicFrame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DFE28981-643B-39C3-F998-FD546BF8F5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311385"/>
              </p:ext>
            </p:extLst>
          </p:nvPr>
        </p:nvGraphicFramePr>
        <p:xfrm>
          <a:off x="700413" y="1692534"/>
          <a:ext cx="9152350" cy="4539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6819">
                  <a:extLst>
                    <a:ext uri="{9D8B030D-6E8A-4147-A177-3AD203B41FA5}">
                      <a16:colId xmlns:a16="http://schemas.microsoft.com/office/drawing/2014/main" val="2661872046"/>
                    </a:ext>
                  </a:extLst>
                </a:gridCol>
                <a:gridCol w="2004165">
                  <a:extLst>
                    <a:ext uri="{9D8B030D-6E8A-4147-A177-3AD203B41FA5}">
                      <a16:colId xmlns:a16="http://schemas.microsoft.com/office/drawing/2014/main" val="1053953766"/>
                    </a:ext>
                  </a:extLst>
                </a:gridCol>
                <a:gridCol w="1961366">
                  <a:extLst>
                    <a:ext uri="{9D8B030D-6E8A-4147-A177-3AD203B41FA5}">
                      <a16:colId xmlns:a16="http://schemas.microsoft.com/office/drawing/2014/main" val="983483297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22/23 budget </a:t>
                      </a:r>
                      <a:endParaRPr lang="en-US" sz="1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22/23 actual </a:t>
                      </a:r>
                      <a:endParaRPr lang="en-US" sz="1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947513696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Memberships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12,000.00 </a:t>
                      </a:r>
                      <a:endParaRPr lang="en-US" sz="18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16,623.61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289701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Programs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7,300.00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5,428.68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64178"/>
                  </a:ext>
                </a:extLst>
              </a:tr>
              <a:tr h="240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Rentals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12,650.00 </a:t>
                      </a:r>
                      <a:endParaRPr lang="en-US" sz="18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7,202.51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090981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Berthage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5,500.00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3,631.71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120687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Revenue Sub-Total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37,450.00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32,886.51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185839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Depreciation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16,171.32 </a:t>
                      </a:r>
                      <a:endParaRPr lang="en-US" sz="18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15,116.92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03622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Entertainment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4,500.00 </a:t>
                      </a:r>
                      <a:endParaRPr lang="en-US" sz="18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   955.76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877146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Programs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5,720.00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   260.00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53618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Maintenance - Keelboats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5,500.00 </a:t>
                      </a:r>
                      <a:endParaRPr lang="en-US" sz="18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4,806.29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594829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Maintenance - Paddlesports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2,000.00 </a:t>
                      </a:r>
                      <a:endParaRPr lang="en-US" sz="18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2,192.45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482388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Maintenance - Dinghies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   600.00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   118.32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25087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Misc (Fees, utilities, supplies, telecom, reciprocals, etc)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10,730.00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3,679.54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3692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Expenses Sub-Total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45,221.32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27,129.28 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6974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(7,771.32)</a:t>
                      </a:r>
                      <a:endParaRPr lang="en-US" sz="1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$        5,757.23 </a:t>
                      </a:r>
                      <a:endParaRPr lang="en-US" sz="1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1897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E8C97E7-2BB6-D8E9-C003-AFFB8C8A6E00}"/>
              </a:ext>
            </a:extLst>
          </p:cNvPr>
          <p:cNvSpPr/>
          <p:nvPr/>
        </p:nvSpPr>
        <p:spPr>
          <a:xfrm rot="19592328">
            <a:off x="10574084" y="5769909"/>
            <a:ext cx="2021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Vote 3</a:t>
            </a:r>
          </a:p>
        </p:txBody>
      </p:sp>
    </p:spTree>
    <p:extLst>
      <p:ext uri="{BB962C8B-B14F-4D97-AF65-F5344CB8AC3E}">
        <p14:creationId xmlns:p14="http://schemas.microsoft.com/office/powerpoint/2010/main" val="319941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1956</Words>
  <Application>Microsoft Office PowerPoint</Application>
  <PresentationFormat>Widescreen</PresentationFormat>
  <Paragraphs>447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19 Wing Comox Yacht Club Annual General Meeting </vt:lpstr>
      <vt:lpstr>Agenda</vt:lpstr>
      <vt:lpstr>Quorum</vt:lpstr>
      <vt:lpstr>Introduction of Executive</vt:lpstr>
      <vt:lpstr>Agenda and previous Minutes</vt:lpstr>
      <vt:lpstr>Proposed changes: Constitution and By-Laws</vt:lpstr>
      <vt:lpstr>Proposed changes: Constitution and By-Laws</vt:lpstr>
      <vt:lpstr>Treasurer’s Report: FY22/23</vt:lpstr>
      <vt:lpstr>Treasurer’s Report: FY23/24</vt:lpstr>
      <vt:lpstr>Treasurer’s Report - Balance</vt:lpstr>
      <vt:lpstr>Treasurer’s Report - Capital</vt:lpstr>
      <vt:lpstr>Membership</vt:lpstr>
      <vt:lpstr>Division Report: Rear Commodore</vt:lpstr>
      <vt:lpstr>Division Report: Keelboat Captain</vt:lpstr>
      <vt:lpstr>Keelboat: proposed restructure</vt:lpstr>
      <vt:lpstr>Usage Stats</vt:lpstr>
      <vt:lpstr>Division Report: Foreshore Officer</vt:lpstr>
      <vt:lpstr>Division Report: Foreshore Officer</vt:lpstr>
      <vt:lpstr>Division Report: Training Officer</vt:lpstr>
      <vt:lpstr>Division Report: Dinghy Captain</vt:lpstr>
      <vt:lpstr>Division Report: Paddlesports Captain</vt:lpstr>
      <vt:lpstr>Division Report: Paddlesports Captain</vt:lpstr>
      <vt:lpstr>Division Report: Communications</vt:lpstr>
      <vt:lpstr>Volunteer of the Year 2022</vt:lpstr>
      <vt:lpstr>Strategic Plan</vt:lpstr>
      <vt:lpstr>Strategic Plan</vt:lpstr>
      <vt:lpstr>Election of Executive</vt:lpstr>
      <vt:lpstr>Open Discussion</vt:lpstr>
      <vt:lpstr>Closing Remarks</vt:lpstr>
      <vt:lpstr>Adjournment</vt:lpstr>
    </vt:vector>
  </TitlesOfParts>
  <Company>Department of National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Wing Comox Yacht Club Annual General Meeting</dc:title>
  <dc:creator>Fil Bohac  Alison James</dc:creator>
  <cp:lastModifiedBy>Hollis Lt JB</cp:lastModifiedBy>
  <cp:revision>18</cp:revision>
  <cp:lastPrinted>2023-02-23T00:38:36Z</cp:lastPrinted>
  <dcterms:created xsi:type="dcterms:W3CDTF">2023-02-10T06:46:54Z</dcterms:created>
  <dcterms:modified xsi:type="dcterms:W3CDTF">2023-03-01T20:12:43Z</dcterms:modified>
</cp:coreProperties>
</file>