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theme/theme7.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9.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0.xml" ContentType="application/vnd.openxmlformats-officedocument.theme+xml"/>
  <Override PartName="/ppt/slideLayouts/slideLayout77.xml" ContentType="application/vnd.openxmlformats-officedocument.presentationml.slideLayout+xml"/>
  <Override PartName="/ppt/theme/theme11.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4.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6.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7.xml" ContentType="application/vnd.openxmlformats-officedocument.presentationml.tags+xml"/>
  <Override PartName="/ppt/notesSlides/notesSlide37.xml" ContentType="application/vnd.openxmlformats-officedocument.presentationml.notesSlide+xml"/>
  <Override PartName="/ppt/tags/tag8.xml" ContentType="application/vnd.openxmlformats-officedocument.presentationml.tags+xml"/>
  <Override PartName="/ppt/notesSlides/notesSlide38.xml" ContentType="application/vnd.openxmlformats-officedocument.presentationml.notesSlide+xml"/>
  <Override PartName="/ppt/tags/tag9.xml" ContentType="application/vnd.openxmlformats-officedocument.presentationml.tags+xml"/>
  <Override PartName="/ppt/notesSlides/notesSlide39.xml" ContentType="application/vnd.openxmlformats-officedocument.presentationml.notesSlide+xml"/>
  <Override PartName="/ppt/tags/tag10.xml" ContentType="application/vnd.openxmlformats-officedocument.presentationml.tags+xml"/>
  <Override PartName="/ppt/notesSlides/notesSlide40.xml" ContentType="application/vnd.openxmlformats-officedocument.presentationml.notesSlide+xml"/>
  <Override PartName="/ppt/tags/tag11.xml" ContentType="application/vnd.openxmlformats-officedocument.presentationml.tags+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tags/tag12.xml" ContentType="application/vnd.openxmlformats-officedocument.presentationml.tags+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5" r:id="rId4"/>
    <p:sldMasterId id="2147489926" r:id="rId5"/>
    <p:sldMasterId id="2147485135" r:id="rId6"/>
    <p:sldMasterId id="2147485638" r:id="rId7"/>
    <p:sldMasterId id="2147488988" r:id="rId8"/>
    <p:sldMasterId id="2147486809" r:id="rId9"/>
    <p:sldMasterId id="2147487939" r:id="rId10"/>
    <p:sldMasterId id="2147491940" r:id="rId11"/>
    <p:sldMasterId id="2147491959" r:id="rId12"/>
    <p:sldMasterId id="2147491986" r:id="rId13"/>
    <p:sldMasterId id="2147492005" r:id="rId14"/>
    <p:sldMasterId id="2147492007" r:id="rId15"/>
  </p:sldMasterIdLst>
  <p:notesMasterIdLst>
    <p:notesMasterId r:id="rId114"/>
  </p:notesMasterIdLst>
  <p:handoutMasterIdLst>
    <p:handoutMasterId r:id="rId115"/>
  </p:handoutMasterIdLst>
  <p:sldIdLst>
    <p:sldId id="256" r:id="rId16"/>
    <p:sldId id="1013" r:id="rId17"/>
    <p:sldId id="981" r:id="rId18"/>
    <p:sldId id="983" r:id="rId19"/>
    <p:sldId id="788" r:id="rId20"/>
    <p:sldId id="1011" r:id="rId21"/>
    <p:sldId id="909" r:id="rId22"/>
    <p:sldId id="910" r:id="rId23"/>
    <p:sldId id="922" r:id="rId24"/>
    <p:sldId id="920" r:id="rId25"/>
    <p:sldId id="1008" r:id="rId26"/>
    <p:sldId id="911" r:id="rId27"/>
    <p:sldId id="912" r:id="rId28"/>
    <p:sldId id="985" r:id="rId29"/>
    <p:sldId id="982" r:id="rId30"/>
    <p:sldId id="915" r:id="rId31"/>
    <p:sldId id="1010" r:id="rId32"/>
    <p:sldId id="917" r:id="rId33"/>
    <p:sldId id="918" r:id="rId34"/>
    <p:sldId id="919" r:id="rId35"/>
    <p:sldId id="930" r:id="rId36"/>
    <p:sldId id="931" r:id="rId37"/>
    <p:sldId id="979" r:id="rId38"/>
    <p:sldId id="923" r:id="rId39"/>
    <p:sldId id="924" r:id="rId40"/>
    <p:sldId id="925" r:id="rId41"/>
    <p:sldId id="926" r:id="rId42"/>
    <p:sldId id="927" r:id="rId43"/>
    <p:sldId id="928" r:id="rId44"/>
    <p:sldId id="929" r:id="rId45"/>
    <p:sldId id="937" r:id="rId46"/>
    <p:sldId id="938" r:id="rId47"/>
    <p:sldId id="939" r:id="rId48"/>
    <p:sldId id="940" r:id="rId49"/>
    <p:sldId id="941" r:id="rId50"/>
    <p:sldId id="977" r:id="rId51"/>
    <p:sldId id="976" r:id="rId52"/>
    <p:sldId id="943" r:id="rId53"/>
    <p:sldId id="944" r:id="rId54"/>
    <p:sldId id="945" r:id="rId55"/>
    <p:sldId id="946" r:id="rId56"/>
    <p:sldId id="947" r:id="rId57"/>
    <p:sldId id="952" r:id="rId58"/>
    <p:sldId id="953" r:id="rId59"/>
    <p:sldId id="961" r:id="rId60"/>
    <p:sldId id="1042" r:id="rId61"/>
    <p:sldId id="936" r:id="rId62"/>
    <p:sldId id="1014" r:id="rId63"/>
    <p:sldId id="1015" r:id="rId64"/>
    <p:sldId id="1016" r:id="rId65"/>
    <p:sldId id="1017" r:id="rId66"/>
    <p:sldId id="1018" r:id="rId67"/>
    <p:sldId id="1019" r:id="rId68"/>
    <p:sldId id="1020" r:id="rId69"/>
    <p:sldId id="1021" r:id="rId70"/>
    <p:sldId id="1022" r:id="rId71"/>
    <p:sldId id="1023" r:id="rId72"/>
    <p:sldId id="1024" r:id="rId73"/>
    <p:sldId id="1025" r:id="rId74"/>
    <p:sldId id="1026" r:id="rId75"/>
    <p:sldId id="1027" r:id="rId76"/>
    <p:sldId id="1028" r:id="rId77"/>
    <p:sldId id="1029" r:id="rId78"/>
    <p:sldId id="1030" r:id="rId79"/>
    <p:sldId id="1031" r:id="rId80"/>
    <p:sldId id="1032" r:id="rId81"/>
    <p:sldId id="1033" r:id="rId82"/>
    <p:sldId id="1034" r:id="rId83"/>
    <p:sldId id="1035" r:id="rId84"/>
    <p:sldId id="1036" r:id="rId85"/>
    <p:sldId id="1037" r:id="rId86"/>
    <p:sldId id="1038" r:id="rId87"/>
    <p:sldId id="1039" r:id="rId88"/>
    <p:sldId id="338" r:id="rId89"/>
    <p:sldId id="340" r:id="rId90"/>
    <p:sldId id="935" r:id="rId91"/>
    <p:sldId id="772" r:id="rId92"/>
    <p:sldId id="739" r:id="rId93"/>
    <p:sldId id="1040" r:id="rId94"/>
    <p:sldId id="986" r:id="rId95"/>
    <p:sldId id="962" r:id="rId96"/>
    <p:sldId id="963" r:id="rId97"/>
    <p:sldId id="964" r:id="rId98"/>
    <p:sldId id="965" r:id="rId99"/>
    <p:sldId id="966" r:id="rId100"/>
    <p:sldId id="967" r:id="rId101"/>
    <p:sldId id="968" r:id="rId102"/>
    <p:sldId id="974" r:id="rId103"/>
    <p:sldId id="969" r:id="rId104"/>
    <p:sldId id="524" r:id="rId105"/>
    <p:sldId id="970" r:id="rId106"/>
    <p:sldId id="971" r:id="rId107"/>
    <p:sldId id="1006" r:id="rId108"/>
    <p:sldId id="975" r:id="rId109"/>
    <p:sldId id="972" r:id="rId110"/>
    <p:sldId id="973" r:id="rId111"/>
    <p:sldId id="333" r:id="rId112"/>
    <p:sldId id="880" r:id="rId113"/>
  </p:sldIdLst>
  <p:sldSz cx="12192000" cy="6858000"/>
  <p:notesSz cx="7023100" cy="9309100"/>
  <p:defaultTextStyle>
    <a:defPPr>
      <a:defRPr lang="en-CA"/>
    </a:defPPr>
    <a:lvl1pPr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9pPr>
  </p:defaultTextStyle>
  <p:extLst>
    <p:ext uri="{EFAFB233-063F-42B5-8137-9DF3F51BA10A}">
      <p15:sldGuideLst xmlns:p15="http://schemas.microsoft.com/office/powerpoint/2012/main">
        <p15:guide id="1" orient="horz" pos="144">
          <p15:clr>
            <a:srgbClr val="A4A3A4"/>
          </p15:clr>
        </p15:guide>
        <p15:guide id="2" pos="96">
          <p15:clr>
            <a:srgbClr val="A4A3A4"/>
          </p15:clr>
        </p15:guide>
      </p15:sldGuideLst>
    </p:ext>
    <p:ext uri="{2D200454-40CA-4A62-9FC3-DE9A4176ACB9}">
      <p15:notesGuideLst xmlns:p15="http://schemas.microsoft.com/office/powerpoint/2012/main">
        <p15:guide id="1" orient="horz" pos="2933" userDrawn="1">
          <p15:clr>
            <a:srgbClr val="A4A3A4"/>
          </p15:clr>
        </p15:guide>
        <p15:guide id="2" pos="2213"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O'Dell" initials="LO" lastIdx="2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1"/>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EFF14-BDF0-8D5B-724A-4C8D42AF0BD4}" v="2" dt="2026-05-26T15:42:28.338"/>
    <p1510:client id="{6EC38732-F752-8BF4-D304-67700DF8D852}" v="1" dt="2026-05-28T13:42:46.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6831" autoAdjust="0"/>
  </p:normalViewPr>
  <p:slideViewPr>
    <p:cSldViewPr snapToGrid="0">
      <p:cViewPr varScale="1">
        <p:scale>
          <a:sx n="53" d="100"/>
          <a:sy n="53" d="100"/>
        </p:scale>
        <p:origin x="2796" y="84"/>
      </p:cViewPr>
      <p:guideLst>
        <p:guide orient="horz" pos="144"/>
        <p:guide pos="96"/>
      </p:guideLst>
    </p:cSldViewPr>
  </p:slideViewPr>
  <p:notesTextViewPr>
    <p:cViewPr>
      <p:scale>
        <a:sx n="3" d="2"/>
        <a:sy n="3" d="2"/>
      </p:scale>
      <p:origin x="0" y="0"/>
    </p:cViewPr>
  </p:notesTextViewPr>
  <p:sorterViewPr>
    <p:cViewPr>
      <p:scale>
        <a:sx n="66" d="100"/>
        <a:sy n="66" d="100"/>
      </p:scale>
      <p:origin x="0" y="-13158"/>
    </p:cViewPr>
  </p:sorterViewPr>
  <p:notesViewPr>
    <p:cSldViewPr snapToGrid="0">
      <p:cViewPr>
        <p:scale>
          <a:sx n="1" d="2"/>
          <a:sy n="1" d="2"/>
        </p:scale>
        <p:origin x="0" y="0"/>
      </p:cViewPr>
      <p:guideLst>
        <p:guide orient="horz" pos="2933"/>
        <p:guide pos="2213"/>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1.xml"/><Relationship Id="rId117" Type="http://schemas.openxmlformats.org/officeDocument/2006/relationships/presProps" Target="presProps.xml"/><Relationship Id="rId21" Type="http://schemas.openxmlformats.org/officeDocument/2006/relationships/slide" Target="slides/slide6.xml"/><Relationship Id="rId42" Type="http://schemas.openxmlformats.org/officeDocument/2006/relationships/slide" Target="slides/slide27.xml"/><Relationship Id="rId47" Type="http://schemas.openxmlformats.org/officeDocument/2006/relationships/slide" Target="slides/slide32.xml"/><Relationship Id="rId63" Type="http://schemas.openxmlformats.org/officeDocument/2006/relationships/slide" Target="slides/slide48.xml"/><Relationship Id="rId68" Type="http://schemas.openxmlformats.org/officeDocument/2006/relationships/slide" Target="slides/slide53.xml"/><Relationship Id="rId84" Type="http://schemas.openxmlformats.org/officeDocument/2006/relationships/slide" Target="slides/slide69.xml"/><Relationship Id="rId89" Type="http://schemas.openxmlformats.org/officeDocument/2006/relationships/slide" Target="slides/slide74.xml"/><Relationship Id="rId112" Type="http://schemas.openxmlformats.org/officeDocument/2006/relationships/slide" Target="slides/slide97.xml"/><Relationship Id="rId16" Type="http://schemas.openxmlformats.org/officeDocument/2006/relationships/slide" Target="slides/slide1.xml"/><Relationship Id="rId107" Type="http://schemas.openxmlformats.org/officeDocument/2006/relationships/slide" Target="slides/slide92.xml"/><Relationship Id="rId11" Type="http://schemas.openxmlformats.org/officeDocument/2006/relationships/slideMaster" Target="slideMasters/slideMaster8.xml"/><Relationship Id="rId32" Type="http://schemas.openxmlformats.org/officeDocument/2006/relationships/slide" Target="slides/slide17.xml"/><Relationship Id="rId37" Type="http://schemas.openxmlformats.org/officeDocument/2006/relationships/slide" Target="slides/slide22.xml"/><Relationship Id="rId53" Type="http://schemas.openxmlformats.org/officeDocument/2006/relationships/slide" Target="slides/slide38.xml"/><Relationship Id="rId58" Type="http://schemas.openxmlformats.org/officeDocument/2006/relationships/slide" Target="slides/slide43.xml"/><Relationship Id="rId74" Type="http://schemas.openxmlformats.org/officeDocument/2006/relationships/slide" Target="slides/slide59.xml"/><Relationship Id="rId79" Type="http://schemas.openxmlformats.org/officeDocument/2006/relationships/slide" Target="slides/slide64.xml"/><Relationship Id="rId102" Type="http://schemas.openxmlformats.org/officeDocument/2006/relationships/slide" Target="slides/slide87.xml"/><Relationship Id="rId5" Type="http://schemas.openxmlformats.org/officeDocument/2006/relationships/slideMaster" Target="slideMasters/slideMaster2.xml"/><Relationship Id="rId90" Type="http://schemas.openxmlformats.org/officeDocument/2006/relationships/slide" Target="slides/slide75.xml"/><Relationship Id="rId95" Type="http://schemas.openxmlformats.org/officeDocument/2006/relationships/slide" Target="slides/slide80.xml"/><Relationship Id="rId22" Type="http://schemas.openxmlformats.org/officeDocument/2006/relationships/slide" Target="slides/slide7.xml"/><Relationship Id="rId27" Type="http://schemas.openxmlformats.org/officeDocument/2006/relationships/slide" Target="slides/slide12.xml"/><Relationship Id="rId43" Type="http://schemas.openxmlformats.org/officeDocument/2006/relationships/slide" Target="slides/slide28.xml"/><Relationship Id="rId48" Type="http://schemas.openxmlformats.org/officeDocument/2006/relationships/slide" Target="slides/slide33.xml"/><Relationship Id="rId64" Type="http://schemas.openxmlformats.org/officeDocument/2006/relationships/slide" Target="slides/slide49.xml"/><Relationship Id="rId69" Type="http://schemas.openxmlformats.org/officeDocument/2006/relationships/slide" Target="slides/slide54.xml"/><Relationship Id="rId113" Type="http://schemas.openxmlformats.org/officeDocument/2006/relationships/slide" Target="slides/slide98.xml"/><Relationship Id="rId118" Type="http://schemas.openxmlformats.org/officeDocument/2006/relationships/viewProps" Target="viewProps.xml"/><Relationship Id="rId80" Type="http://schemas.openxmlformats.org/officeDocument/2006/relationships/slide" Target="slides/slide65.xml"/><Relationship Id="rId85" Type="http://schemas.openxmlformats.org/officeDocument/2006/relationships/slide" Target="slides/slide70.xml"/><Relationship Id="rId12" Type="http://schemas.openxmlformats.org/officeDocument/2006/relationships/slideMaster" Target="slideMasters/slideMaster9.xml"/><Relationship Id="rId17" Type="http://schemas.openxmlformats.org/officeDocument/2006/relationships/slide" Target="slides/slide2.xml"/><Relationship Id="rId33" Type="http://schemas.openxmlformats.org/officeDocument/2006/relationships/slide" Target="slides/slide18.xml"/><Relationship Id="rId38" Type="http://schemas.openxmlformats.org/officeDocument/2006/relationships/slide" Target="slides/slide23.xml"/><Relationship Id="rId59" Type="http://schemas.openxmlformats.org/officeDocument/2006/relationships/slide" Target="slides/slide44.xml"/><Relationship Id="rId103" Type="http://schemas.openxmlformats.org/officeDocument/2006/relationships/slide" Target="slides/slide88.xml"/><Relationship Id="rId108" Type="http://schemas.openxmlformats.org/officeDocument/2006/relationships/slide" Target="slides/slide93.xml"/><Relationship Id="rId54" Type="http://schemas.openxmlformats.org/officeDocument/2006/relationships/slide" Target="slides/slide39.xml"/><Relationship Id="rId70" Type="http://schemas.openxmlformats.org/officeDocument/2006/relationships/slide" Target="slides/slide55.xml"/><Relationship Id="rId75" Type="http://schemas.openxmlformats.org/officeDocument/2006/relationships/slide" Target="slides/slide60.xml"/><Relationship Id="rId91" Type="http://schemas.openxmlformats.org/officeDocument/2006/relationships/slide" Target="slides/slide76.xml"/><Relationship Id="rId96" Type="http://schemas.openxmlformats.org/officeDocument/2006/relationships/slide" Target="slides/slide81.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8.xml"/><Relationship Id="rId28" Type="http://schemas.openxmlformats.org/officeDocument/2006/relationships/slide" Target="slides/slide13.xml"/><Relationship Id="rId49" Type="http://schemas.openxmlformats.org/officeDocument/2006/relationships/slide" Target="slides/slide34.xml"/><Relationship Id="rId114" Type="http://schemas.openxmlformats.org/officeDocument/2006/relationships/notesMaster" Target="notesMasters/notesMaster1.xml"/><Relationship Id="rId119" Type="http://schemas.openxmlformats.org/officeDocument/2006/relationships/theme" Target="theme/theme1.xml"/><Relationship Id="rId44" Type="http://schemas.openxmlformats.org/officeDocument/2006/relationships/slide" Target="slides/slide29.xml"/><Relationship Id="rId60" Type="http://schemas.openxmlformats.org/officeDocument/2006/relationships/slide" Target="slides/slide45.xml"/><Relationship Id="rId65" Type="http://schemas.openxmlformats.org/officeDocument/2006/relationships/slide" Target="slides/slide50.xml"/><Relationship Id="rId81" Type="http://schemas.openxmlformats.org/officeDocument/2006/relationships/slide" Target="slides/slide66.xml"/><Relationship Id="rId86" Type="http://schemas.openxmlformats.org/officeDocument/2006/relationships/slide" Target="slides/slide7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3.xml"/><Relationship Id="rId39" Type="http://schemas.openxmlformats.org/officeDocument/2006/relationships/slide" Target="slides/slide24.xml"/><Relationship Id="rId109" Type="http://schemas.openxmlformats.org/officeDocument/2006/relationships/slide" Target="slides/slide94.xml"/><Relationship Id="rId34" Type="http://schemas.openxmlformats.org/officeDocument/2006/relationships/slide" Target="slides/slide19.xml"/><Relationship Id="rId50" Type="http://schemas.openxmlformats.org/officeDocument/2006/relationships/slide" Target="slides/slide35.xml"/><Relationship Id="rId55" Type="http://schemas.openxmlformats.org/officeDocument/2006/relationships/slide" Target="slides/slide40.xml"/><Relationship Id="rId76" Type="http://schemas.openxmlformats.org/officeDocument/2006/relationships/slide" Target="slides/slide61.xml"/><Relationship Id="rId97" Type="http://schemas.openxmlformats.org/officeDocument/2006/relationships/slide" Target="slides/slide82.xml"/><Relationship Id="rId104" Type="http://schemas.openxmlformats.org/officeDocument/2006/relationships/slide" Target="slides/slide89.xml"/><Relationship Id="rId120"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56.xml"/><Relationship Id="rId92" Type="http://schemas.openxmlformats.org/officeDocument/2006/relationships/slide" Target="slides/slide77.xml"/><Relationship Id="rId2" Type="http://schemas.openxmlformats.org/officeDocument/2006/relationships/customXml" Target="../customXml/item2.xml"/><Relationship Id="rId29" Type="http://schemas.openxmlformats.org/officeDocument/2006/relationships/slide" Target="slides/slide14.xml"/><Relationship Id="rId24" Type="http://schemas.openxmlformats.org/officeDocument/2006/relationships/slide" Target="slides/slide9.xml"/><Relationship Id="rId40" Type="http://schemas.openxmlformats.org/officeDocument/2006/relationships/slide" Target="slides/slide25.xml"/><Relationship Id="rId45" Type="http://schemas.openxmlformats.org/officeDocument/2006/relationships/slide" Target="slides/slide30.xml"/><Relationship Id="rId66" Type="http://schemas.openxmlformats.org/officeDocument/2006/relationships/slide" Target="slides/slide51.xml"/><Relationship Id="rId87" Type="http://schemas.openxmlformats.org/officeDocument/2006/relationships/slide" Target="slides/slide72.xml"/><Relationship Id="rId110" Type="http://schemas.openxmlformats.org/officeDocument/2006/relationships/slide" Target="slides/slide95.xml"/><Relationship Id="rId115" Type="http://schemas.openxmlformats.org/officeDocument/2006/relationships/handoutMaster" Target="handoutMasters/handoutMaster1.xml"/><Relationship Id="rId61" Type="http://schemas.openxmlformats.org/officeDocument/2006/relationships/slide" Target="slides/slide46.xml"/><Relationship Id="rId82" Type="http://schemas.openxmlformats.org/officeDocument/2006/relationships/slide" Target="slides/slide67.xml"/><Relationship Id="rId19" Type="http://schemas.openxmlformats.org/officeDocument/2006/relationships/slide" Target="slides/slide4.xml"/><Relationship Id="rId14" Type="http://schemas.openxmlformats.org/officeDocument/2006/relationships/slideMaster" Target="slideMasters/slideMaster11.xml"/><Relationship Id="rId30" Type="http://schemas.openxmlformats.org/officeDocument/2006/relationships/slide" Target="slides/slide15.xml"/><Relationship Id="rId35" Type="http://schemas.openxmlformats.org/officeDocument/2006/relationships/slide" Target="slides/slide20.xml"/><Relationship Id="rId56" Type="http://schemas.openxmlformats.org/officeDocument/2006/relationships/slide" Target="slides/slide41.xml"/><Relationship Id="rId77" Type="http://schemas.openxmlformats.org/officeDocument/2006/relationships/slide" Target="slides/slide62.xml"/><Relationship Id="rId100" Type="http://schemas.openxmlformats.org/officeDocument/2006/relationships/slide" Target="slides/slide85.xml"/><Relationship Id="rId105" Type="http://schemas.openxmlformats.org/officeDocument/2006/relationships/slide" Target="slides/slide90.xml"/><Relationship Id="rId8" Type="http://schemas.openxmlformats.org/officeDocument/2006/relationships/slideMaster" Target="slideMasters/slideMaster5.xml"/><Relationship Id="rId51" Type="http://schemas.openxmlformats.org/officeDocument/2006/relationships/slide" Target="slides/slide36.xml"/><Relationship Id="rId72" Type="http://schemas.openxmlformats.org/officeDocument/2006/relationships/slide" Target="slides/slide57.xml"/><Relationship Id="rId93" Type="http://schemas.openxmlformats.org/officeDocument/2006/relationships/slide" Target="slides/slide78.xml"/><Relationship Id="rId98" Type="http://schemas.openxmlformats.org/officeDocument/2006/relationships/slide" Target="slides/slide83.xml"/><Relationship Id="rId121" Type="http://schemas.microsoft.com/office/2016/11/relationships/changesInfo" Target="changesInfos/changesInfo1.xml"/><Relationship Id="rId3" Type="http://schemas.openxmlformats.org/officeDocument/2006/relationships/customXml" Target="../customXml/item3.xml"/><Relationship Id="rId25" Type="http://schemas.openxmlformats.org/officeDocument/2006/relationships/slide" Target="slides/slide10.xml"/><Relationship Id="rId46" Type="http://schemas.openxmlformats.org/officeDocument/2006/relationships/slide" Target="slides/slide31.xml"/><Relationship Id="rId67" Type="http://schemas.openxmlformats.org/officeDocument/2006/relationships/slide" Target="slides/slide52.xml"/><Relationship Id="rId116" Type="http://schemas.openxmlformats.org/officeDocument/2006/relationships/commentAuthors" Target="commentAuthors.xml"/><Relationship Id="rId20" Type="http://schemas.openxmlformats.org/officeDocument/2006/relationships/slide" Target="slides/slide5.xml"/><Relationship Id="rId41" Type="http://schemas.openxmlformats.org/officeDocument/2006/relationships/slide" Target="slides/slide26.xml"/><Relationship Id="rId62" Type="http://schemas.openxmlformats.org/officeDocument/2006/relationships/slide" Target="slides/slide47.xml"/><Relationship Id="rId83" Type="http://schemas.openxmlformats.org/officeDocument/2006/relationships/slide" Target="slides/slide68.xml"/><Relationship Id="rId88" Type="http://schemas.openxmlformats.org/officeDocument/2006/relationships/slide" Target="slides/slide73.xml"/><Relationship Id="rId111" Type="http://schemas.openxmlformats.org/officeDocument/2006/relationships/slide" Target="slides/slide96.xml"/><Relationship Id="rId15" Type="http://schemas.openxmlformats.org/officeDocument/2006/relationships/slideMaster" Target="slideMasters/slideMaster12.xml"/><Relationship Id="rId36" Type="http://schemas.openxmlformats.org/officeDocument/2006/relationships/slide" Target="slides/slide21.xml"/><Relationship Id="rId57" Type="http://schemas.openxmlformats.org/officeDocument/2006/relationships/slide" Target="slides/slide42.xml"/><Relationship Id="rId106" Type="http://schemas.openxmlformats.org/officeDocument/2006/relationships/slide" Target="slides/slide91.xml"/><Relationship Id="rId10" Type="http://schemas.openxmlformats.org/officeDocument/2006/relationships/slideMaster" Target="slideMasters/slideMaster7.xml"/><Relationship Id="rId31" Type="http://schemas.openxmlformats.org/officeDocument/2006/relationships/slide" Target="slides/slide16.xml"/><Relationship Id="rId52" Type="http://schemas.openxmlformats.org/officeDocument/2006/relationships/slide" Target="slides/slide37.xml"/><Relationship Id="rId73" Type="http://schemas.openxmlformats.org/officeDocument/2006/relationships/slide" Target="slides/slide58.xml"/><Relationship Id="rId78" Type="http://schemas.openxmlformats.org/officeDocument/2006/relationships/slide" Target="slides/slide63.xml"/><Relationship Id="rId94" Type="http://schemas.openxmlformats.org/officeDocument/2006/relationships/slide" Target="slides/slide79.xml"/><Relationship Id="rId99" Type="http://schemas.openxmlformats.org/officeDocument/2006/relationships/slide" Target="slides/slide84.xml"/><Relationship Id="rId101" Type="http://schemas.openxmlformats.org/officeDocument/2006/relationships/slide" Target="slides/slide86.xml"/><Relationship Id="rId1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arge, Jackie" userId="S::lesarge.jackie@cfmws.com::ec48d275-1d92-4cfb-b00e-e0233658fcf4" providerId="AD" clId="Web-{6EC38732-F752-8BF4-D304-67700DF8D852}"/>
    <pc:docChg chg="modSld">
      <pc:chgData name="LeSarge, Jackie" userId="S::lesarge.jackie@cfmws.com::ec48d275-1d92-4cfb-b00e-e0233658fcf4" providerId="AD" clId="Web-{6EC38732-F752-8BF4-D304-67700DF8D852}" dt="2026-05-28T13:44:28.651" v="24"/>
      <pc:docMkLst>
        <pc:docMk/>
      </pc:docMkLst>
      <pc:sldChg chg="modNotes">
        <pc:chgData name="LeSarge, Jackie" userId="S::lesarge.jackie@cfmws.com::ec48d275-1d92-4cfb-b00e-e0233658fcf4" providerId="AD" clId="Web-{6EC38732-F752-8BF4-D304-67700DF8D852}" dt="2026-05-28T13:41:43.040" v="5"/>
        <pc:sldMkLst>
          <pc:docMk/>
          <pc:sldMk cId="0" sldId="788"/>
        </pc:sldMkLst>
      </pc:sldChg>
      <pc:sldChg chg="modNotes">
        <pc:chgData name="LeSarge, Jackie" userId="S::lesarge.jackie@cfmws.com::ec48d275-1d92-4cfb-b00e-e0233658fcf4" providerId="AD" clId="Web-{6EC38732-F752-8BF4-D304-67700DF8D852}" dt="2026-05-28T13:43:40.354" v="20"/>
        <pc:sldMkLst>
          <pc:docMk/>
          <pc:sldMk cId="3313740261" sldId="912"/>
        </pc:sldMkLst>
      </pc:sldChg>
      <pc:sldChg chg="modNotes">
        <pc:chgData name="LeSarge, Jackie" userId="S::lesarge.jackie@cfmws.com::ec48d275-1d92-4cfb-b00e-e0233658fcf4" providerId="AD" clId="Web-{6EC38732-F752-8BF4-D304-67700DF8D852}" dt="2026-05-28T13:43:10.775" v="16"/>
        <pc:sldMkLst>
          <pc:docMk/>
          <pc:sldMk cId="3457270338" sldId="920"/>
        </pc:sldMkLst>
      </pc:sldChg>
      <pc:sldChg chg="modNotes">
        <pc:chgData name="LeSarge, Jackie" userId="S::lesarge.jackie@cfmws.com::ec48d275-1d92-4cfb-b00e-e0233658fcf4" providerId="AD" clId="Web-{6EC38732-F752-8BF4-D304-67700DF8D852}" dt="2026-05-28T13:44:28.651" v="24"/>
        <pc:sldMkLst>
          <pc:docMk/>
          <pc:sldMk cId="4179817875" sldId="930"/>
        </pc:sldMkLst>
      </pc:sldChg>
      <pc:sldChg chg="modNotes">
        <pc:chgData name="LeSarge, Jackie" userId="S::lesarge.jackie@cfmws.com::ec48d275-1d92-4cfb-b00e-e0233658fcf4" providerId="AD" clId="Web-{6EC38732-F752-8BF4-D304-67700DF8D852}" dt="2026-05-28T13:41:26.071" v="1"/>
        <pc:sldMkLst>
          <pc:docMk/>
          <pc:sldMk cId="1834037860" sldId="981"/>
        </pc:sldMkLst>
      </pc:sldChg>
      <pc:sldChg chg="modNotes">
        <pc:chgData name="LeSarge, Jackie" userId="S::lesarge.jackie@cfmws.com::ec48d275-1d92-4cfb-b00e-e0233658fcf4" providerId="AD" clId="Web-{6EC38732-F752-8BF4-D304-67700DF8D852}" dt="2026-05-28T13:43:54.463" v="22"/>
        <pc:sldMkLst>
          <pc:docMk/>
          <pc:sldMk cId="1956492211" sldId="985"/>
        </pc:sldMkLst>
      </pc:sldChg>
      <pc:sldChg chg="modNotes">
        <pc:chgData name="LeSarge, Jackie" userId="S::lesarge.jackie@cfmws.com::ec48d275-1d92-4cfb-b00e-e0233658fcf4" providerId="AD" clId="Web-{6EC38732-F752-8BF4-D304-67700DF8D852}" dt="2026-05-28T13:43:24.369" v="17"/>
        <pc:sldMkLst>
          <pc:docMk/>
          <pc:sldMk cId="2893366437" sldId="1008"/>
        </pc:sldMkLst>
      </pc:sldChg>
    </pc:docChg>
  </pc:docChgLst>
  <pc:docChgLst>
    <pc:chgData name="LeSarge, Jackie" userId="S::lesarge.jackie@cfmws.com::ec48d275-1d92-4cfb-b00e-e0233658fcf4" providerId="AD" clId="Web-{1D5789DA-ABE9-4D74-C496-1E93669ECC31}"/>
    <pc:docChg chg="delSld modSld sldOrd">
      <pc:chgData name="LeSarge, Jackie" userId="S::lesarge.jackie@cfmws.com::ec48d275-1d92-4cfb-b00e-e0233658fcf4" providerId="AD" clId="Web-{1D5789DA-ABE9-4D74-C496-1E93669ECC31}" dt="2026-05-21T19:15:39.369" v="4"/>
      <pc:docMkLst>
        <pc:docMk/>
      </pc:docMkLst>
      <pc:sldChg chg="modSp">
        <pc:chgData name="LeSarge, Jackie" userId="S::lesarge.jackie@cfmws.com::ec48d275-1d92-4cfb-b00e-e0233658fcf4" providerId="AD" clId="Web-{1D5789DA-ABE9-4D74-C496-1E93669ECC31}" dt="2026-05-21T18:50:23.986" v="1" actId="14100"/>
        <pc:sldMkLst>
          <pc:docMk/>
          <pc:sldMk cId="2890150185" sldId="909"/>
        </pc:sldMkLst>
        <pc:spChg chg="mod">
          <ac:chgData name="LeSarge, Jackie" userId="S::lesarge.jackie@cfmws.com::ec48d275-1d92-4cfb-b00e-e0233658fcf4" providerId="AD" clId="Web-{1D5789DA-ABE9-4D74-C496-1E93669ECC31}" dt="2026-05-21T18:50:23.986" v="1" actId="14100"/>
          <ac:spMkLst>
            <pc:docMk/>
            <pc:sldMk cId="2890150185" sldId="909"/>
            <ac:spMk id="75778" creationId="{00000000-0000-0000-0000-000000000000}"/>
          </ac:spMkLst>
        </pc:spChg>
      </pc:sldChg>
      <pc:sldChg chg="modSp">
        <pc:chgData name="LeSarge, Jackie" userId="S::lesarge.jackie@cfmws.com::ec48d275-1d92-4cfb-b00e-e0233658fcf4" providerId="AD" clId="Web-{1D5789DA-ABE9-4D74-C496-1E93669ECC31}" dt="2026-05-21T18:50:39.080" v="2" actId="1076"/>
        <pc:sldMkLst>
          <pc:docMk/>
          <pc:sldMk cId="3457270338" sldId="920"/>
        </pc:sldMkLst>
        <pc:spChg chg="mod">
          <ac:chgData name="LeSarge, Jackie" userId="S::lesarge.jackie@cfmws.com::ec48d275-1d92-4cfb-b00e-e0233658fcf4" providerId="AD" clId="Web-{1D5789DA-ABE9-4D74-C496-1E93669ECC31}" dt="2026-05-21T18:50:39.080" v="2" actId="1076"/>
          <ac:spMkLst>
            <pc:docMk/>
            <pc:sldMk cId="3457270338" sldId="920"/>
            <ac:spMk id="2" creationId="{CD261AE5-0D70-4E29-900C-A4A3BB04878B}"/>
          </ac:spMkLst>
        </pc:spChg>
      </pc:sldChg>
      <pc:sldChg chg="ord">
        <pc:chgData name="LeSarge, Jackie" userId="S::lesarge.jackie@cfmws.com::ec48d275-1d92-4cfb-b00e-e0233658fcf4" providerId="AD" clId="Web-{1D5789DA-ABE9-4D74-C496-1E93669ECC31}" dt="2026-05-21T18:50:02.892" v="0"/>
        <pc:sldMkLst>
          <pc:docMk/>
          <pc:sldMk cId="3622708594" sldId="1013"/>
        </pc:sldMkLst>
      </pc:sldChg>
    </pc:docChg>
  </pc:docChgLst>
  <pc:docChgLst>
    <pc:chgData name="LeSarge, Jackie" userId="S::lesarge.jackie@cfmws.com::ec48d275-1d92-4cfb-b00e-e0233658fcf4" providerId="AD" clId="Web-{6C2EFF14-BDF0-8D5B-724A-4C8D42AF0BD4}"/>
    <pc:docChg chg="modSld">
      <pc:chgData name="LeSarge, Jackie" userId="S::lesarge.jackie@cfmws.com::ec48d275-1d92-4cfb-b00e-e0233658fcf4" providerId="AD" clId="Web-{6C2EFF14-BDF0-8D5B-724A-4C8D42AF0BD4}" dt="2026-05-26T15:42:28.338" v="1" actId="1076"/>
      <pc:docMkLst>
        <pc:docMk/>
      </pc:docMkLst>
      <pc:sldChg chg="modSp">
        <pc:chgData name="LeSarge, Jackie" userId="S::lesarge.jackie@cfmws.com::ec48d275-1d92-4cfb-b00e-e0233658fcf4" providerId="AD" clId="Web-{6C2EFF14-BDF0-8D5B-724A-4C8D42AF0BD4}" dt="2026-05-26T15:42:28.338" v="1" actId="1076"/>
        <pc:sldMkLst>
          <pc:docMk/>
          <pc:sldMk cId="0" sldId="880"/>
        </pc:sldMkLst>
        <pc:spChg chg="mod">
          <ac:chgData name="LeSarge, Jackie" userId="S::lesarge.jackie@cfmws.com::ec48d275-1d92-4cfb-b00e-e0233658fcf4" providerId="AD" clId="Web-{6C2EFF14-BDF0-8D5B-724A-4C8D42AF0BD4}" dt="2026-05-26T15:42:28.338" v="1" actId="1076"/>
          <ac:spMkLst>
            <pc:docMk/>
            <pc:sldMk cId="0" sldId="880"/>
            <ac:spMk id="323589"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1086BE-BA2D-449B-AF91-1E9064AB96F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118BF60-5301-4F19-B1D2-CCB4E091E68D}">
      <dgm:prSet/>
      <dgm:spPr/>
      <dgm:t>
        <a:bodyPr/>
        <a:lstStyle/>
        <a:p>
          <a:r>
            <a:rPr lang="en-CA"/>
            <a:t>is a service infraction under QR&amp;O 120.04, Infractions in Relation to Drugs and Alcohol.</a:t>
          </a:r>
          <a:endParaRPr lang="en-US"/>
        </a:p>
      </dgm:t>
    </dgm:pt>
    <dgm:pt modelId="{E3CB587D-4911-4141-BFF9-DDF8BCE4180E}" type="parTrans" cxnId="{6744896A-A8C4-4232-A963-F9349EF85993}">
      <dgm:prSet/>
      <dgm:spPr/>
      <dgm:t>
        <a:bodyPr/>
        <a:lstStyle/>
        <a:p>
          <a:endParaRPr lang="en-US"/>
        </a:p>
      </dgm:t>
    </dgm:pt>
    <dgm:pt modelId="{2EB3D153-54EC-4C8F-919B-ED7DFBD7FFF6}" type="sibTrans" cxnId="{6744896A-A8C4-4232-A963-F9349EF85993}">
      <dgm:prSet/>
      <dgm:spPr/>
      <dgm:t>
        <a:bodyPr/>
        <a:lstStyle/>
        <a:p>
          <a:endParaRPr lang="en-US"/>
        </a:p>
      </dgm:t>
    </dgm:pt>
    <dgm:pt modelId="{105E9B37-0C61-423D-87FF-76FB938FBC16}">
      <dgm:prSet/>
      <dgm:spPr/>
      <dgm:t>
        <a:bodyPr/>
        <a:lstStyle/>
        <a:p>
          <a:r>
            <a:rPr lang="en-CA"/>
            <a:t>Is an offence under provincial or municipal law; and/or</a:t>
          </a:r>
          <a:endParaRPr lang="en-US"/>
        </a:p>
      </dgm:t>
    </dgm:pt>
    <dgm:pt modelId="{876D0C1D-2507-4CEF-AF8E-F2426D80E9F0}" type="parTrans" cxnId="{A9726EE3-D54D-4EBD-9AB4-7175512646DD}">
      <dgm:prSet/>
      <dgm:spPr/>
      <dgm:t>
        <a:bodyPr/>
        <a:lstStyle/>
        <a:p>
          <a:endParaRPr lang="en-US"/>
        </a:p>
      </dgm:t>
    </dgm:pt>
    <dgm:pt modelId="{B5761B9C-E4CB-4366-B504-B346EE4A22FB}" type="sibTrans" cxnId="{A9726EE3-D54D-4EBD-9AB4-7175512646DD}">
      <dgm:prSet/>
      <dgm:spPr/>
      <dgm:t>
        <a:bodyPr/>
        <a:lstStyle/>
        <a:p>
          <a:endParaRPr lang="en-US"/>
        </a:p>
      </dgm:t>
    </dgm:pt>
    <dgm:pt modelId="{EA4E661C-57C4-4025-AE59-B07A0ED2E4F0}">
      <dgm:prSet/>
      <dgm:spPr/>
      <dgm:t>
        <a:bodyPr/>
        <a:lstStyle/>
        <a:p>
          <a:r>
            <a:rPr lang="en-CA"/>
            <a:t>Demonstrates personal financial mismanagement or any other unacceptable conduct or performance.</a:t>
          </a:r>
          <a:endParaRPr lang="en-US"/>
        </a:p>
      </dgm:t>
    </dgm:pt>
    <dgm:pt modelId="{CEDB67C6-9FE6-4947-B967-DE04FAC35119}" type="parTrans" cxnId="{833A1717-D33D-4B5B-B622-7E9B9073F926}">
      <dgm:prSet/>
      <dgm:spPr/>
      <dgm:t>
        <a:bodyPr/>
        <a:lstStyle/>
        <a:p>
          <a:endParaRPr lang="en-US"/>
        </a:p>
      </dgm:t>
    </dgm:pt>
    <dgm:pt modelId="{DBD0E4F0-E78C-4597-ADAB-9577DF9904B6}" type="sibTrans" cxnId="{833A1717-D33D-4B5B-B622-7E9B9073F926}">
      <dgm:prSet/>
      <dgm:spPr/>
      <dgm:t>
        <a:bodyPr/>
        <a:lstStyle/>
        <a:p>
          <a:endParaRPr lang="en-US"/>
        </a:p>
      </dgm:t>
    </dgm:pt>
    <dgm:pt modelId="{5271B52A-7D5A-44A9-AC76-8E3733C36F22}" type="pres">
      <dgm:prSet presAssocID="{F11086BE-BA2D-449B-AF91-1E9064AB96F5}" presName="hierChild1" presStyleCnt="0">
        <dgm:presLayoutVars>
          <dgm:chPref val="1"/>
          <dgm:dir/>
          <dgm:animOne val="branch"/>
          <dgm:animLvl val="lvl"/>
          <dgm:resizeHandles/>
        </dgm:presLayoutVars>
      </dgm:prSet>
      <dgm:spPr/>
    </dgm:pt>
    <dgm:pt modelId="{76127161-84E9-4FFC-B09E-FF2132112D89}" type="pres">
      <dgm:prSet presAssocID="{C118BF60-5301-4F19-B1D2-CCB4E091E68D}" presName="hierRoot1" presStyleCnt="0"/>
      <dgm:spPr/>
    </dgm:pt>
    <dgm:pt modelId="{411A276E-0830-4DAA-A050-F06042C3010C}" type="pres">
      <dgm:prSet presAssocID="{C118BF60-5301-4F19-B1D2-CCB4E091E68D}" presName="composite" presStyleCnt="0"/>
      <dgm:spPr/>
    </dgm:pt>
    <dgm:pt modelId="{DEC40688-3F1D-47AB-A78A-CB448DDAA107}" type="pres">
      <dgm:prSet presAssocID="{C118BF60-5301-4F19-B1D2-CCB4E091E68D}" presName="background" presStyleLbl="node0" presStyleIdx="0" presStyleCnt="3"/>
      <dgm:spPr/>
    </dgm:pt>
    <dgm:pt modelId="{E3221BCA-3281-43FE-8866-5AFB7C4FF9C5}" type="pres">
      <dgm:prSet presAssocID="{C118BF60-5301-4F19-B1D2-CCB4E091E68D}" presName="text" presStyleLbl="fgAcc0" presStyleIdx="0" presStyleCnt="3">
        <dgm:presLayoutVars>
          <dgm:chPref val="3"/>
        </dgm:presLayoutVars>
      </dgm:prSet>
      <dgm:spPr/>
    </dgm:pt>
    <dgm:pt modelId="{F61228AA-82B8-481B-AA30-34C6C503AB47}" type="pres">
      <dgm:prSet presAssocID="{C118BF60-5301-4F19-B1D2-CCB4E091E68D}" presName="hierChild2" presStyleCnt="0"/>
      <dgm:spPr/>
    </dgm:pt>
    <dgm:pt modelId="{315BB626-4FDB-40DA-90C1-9EBFCD0E1B3B}" type="pres">
      <dgm:prSet presAssocID="{105E9B37-0C61-423D-87FF-76FB938FBC16}" presName="hierRoot1" presStyleCnt="0"/>
      <dgm:spPr/>
    </dgm:pt>
    <dgm:pt modelId="{4B6CDB4F-6C8C-459C-AA05-61A3EB903D0F}" type="pres">
      <dgm:prSet presAssocID="{105E9B37-0C61-423D-87FF-76FB938FBC16}" presName="composite" presStyleCnt="0"/>
      <dgm:spPr/>
    </dgm:pt>
    <dgm:pt modelId="{30F2E2FE-2A20-4789-AEF1-369CAB7FC331}" type="pres">
      <dgm:prSet presAssocID="{105E9B37-0C61-423D-87FF-76FB938FBC16}" presName="background" presStyleLbl="node0" presStyleIdx="1" presStyleCnt="3"/>
      <dgm:spPr/>
    </dgm:pt>
    <dgm:pt modelId="{217E52BF-E2FE-490C-AB4C-CA01F49BDEB6}" type="pres">
      <dgm:prSet presAssocID="{105E9B37-0C61-423D-87FF-76FB938FBC16}" presName="text" presStyleLbl="fgAcc0" presStyleIdx="1" presStyleCnt="3">
        <dgm:presLayoutVars>
          <dgm:chPref val="3"/>
        </dgm:presLayoutVars>
      </dgm:prSet>
      <dgm:spPr/>
    </dgm:pt>
    <dgm:pt modelId="{E0201CBE-BBB3-43B4-B6F5-5888927B72B3}" type="pres">
      <dgm:prSet presAssocID="{105E9B37-0C61-423D-87FF-76FB938FBC16}" presName="hierChild2" presStyleCnt="0"/>
      <dgm:spPr/>
    </dgm:pt>
    <dgm:pt modelId="{F8EC60E5-1CE5-4E83-87DC-66BE6A79A316}" type="pres">
      <dgm:prSet presAssocID="{EA4E661C-57C4-4025-AE59-B07A0ED2E4F0}" presName="hierRoot1" presStyleCnt="0"/>
      <dgm:spPr/>
    </dgm:pt>
    <dgm:pt modelId="{CC9424AB-35B5-4885-81D1-7498AF5D96A7}" type="pres">
      <dgm:prSet presAssocID="{EA4E661C-57C4-4025-AE59-B07A0ED2E4F0}" presName="composite" presStyleCnt="0"/>
      <dgm:spPr/>
    </dgm:pt>
    <dgm:pt modelId="{665F2F06-59EA-446F-889B-CE293640D322}" type="pres">
      <dgm:prSet presAssocID="{EA4E661C-57C4-4025-AE59-B07A0ED2E4F0}" presName="background" presStyleLbl="node0" presStyleIdx="2" presStyleCnt="3"/>
      <dgm:spPr/>
    </dgm:pt>
    <dgm:pt modelId="{6E5D3E11-3C2C-4868-8B6E-2A2F387A5C7E}" type="pres">
      <dgm:prSet presAssocID="{EA4E661C-57C4-4025-AE59-B07A0ED2E4F0}" presName="text" presStyleLbl="fgAcc0" presStyleIdx="2" presStyleCnt="3">
        <dgm:presLayoutVars>
          <dgm:chPref val="3"/>
        </dgm:presLayoutVars>
      </dgm:prSet>
      <dgm:spPr/>
    </dgm:pt>
    <dgm:pt modelId="{8D701D6E-112E-4A8E-B35A-161B934F783B}" type="pres">
      <dgm:prSet presAssocID="{EA4E661C-57C4-4025-AE59-B07A0ED2E4F0}" presName="hierChild2" presStyleCnt="0"/>
      <dgm:spPr/>
    </dgm:pt>
  </dgm:ptLst>
  <dgm:cxnLst>
    <dgm:cxn modelId="{833A1717-D33D-4B5B-B622-7E9B9073F926}" srcId="{F11086BE-BA2D-449B-AF91-1E9064AB96F5}" destId="{EA4E661C-57C4-4025-AE59-B07A0ED2E4F0}" srcOrd="2" destOrd="0" parTransId="{CEDB67C6-9FE6-4947-B967-DE04FAC35119}" sibTransId="{DBD0E4F0-E78C-4597-ADAB-9577DF9904B6}"/>
    <dgm:cxn modelId="{6744896A-A8C4-4232-A963-F9349EF85993}" srcId="{F11086BE-BA2D-449B-AF91-1E9064AB96F5}" destId="{C118BF60-5301-4F19-B1D2-CCB4E091E68D}" srcOrd="0" destOrd="0" parTransId="{E3CB587D-4911-4141-BFF9-DDF8BCE4180E}" sibTransId="{2EB3D153-54EC-4C8F-919B-ED7DFBD7FFF6}"/>
    <dgm:cxn modelId="{5CBD0D52-83B8-40B9-A6A8-9BBE29216AB2}" type="presOf" srcId="{EA4E661C-57C4-4025-AE59-B07A0ED2E4F0}" destId="{6E5D3E11-3C2C-4868-8B6E-2A2F387A5C7E}" srcOrd="0" destOrd="0" presId="urn:microsoft.com/office/officeart/2005/8/layout/hierarchy1"/>
    <dgm:cxn modelId="{FCBAE655-BC74-4E25-921F-FE25468497AD}" type="presOf" srcId="{C118BF60-5301-4F19-B1D2-CCB4E091E68D}" destId="{E3221BCA-3281-43FE-8866-5AFB7C4FF9C5}" srcOrd="0" destOrd="0" presId="urn:microsoft.com/office/officeart/2005/8/layout/hierarchy1"/>
    <dgm:cxn modelId="{3F67CEA3-10B4-4640-806C-D148E3D31F8D}" type="presOf" srcId="{105E9B37-0C61-423D-87FF-76FB938FBC16}" destId="{217E52BF-E2FE-490C-AB4C-CA01F49BDEB6}" srcOrd="0" destOrd="0" presId="urn:microsoft.com/office/officeart/2005/8/layout/hierarchy1"/>
    <dgm:cxn modelId="{719161AA-8DF2-4B8E-AA21-A90494FDA7F6}" type="presOf" srcId="{F11086BE-BA2D-449B-AF91-1E9064AB96F5}" destId="{5271B52A-7D5A-44A9-AC76-8E3733C36F22}" srcOrd="0" destOrd="0" presId="urn:microsoft.com/office/officeart/2005/8/layout/hierarchy1"/>
    <dgm:cxn modelId="{A9726EE3-D54D-4EBD-9AB4-7175512646DD}" srcId="{F11086BE-BA2D-449B-AF91-1E9064AB96F5}" destId="{105E9B37-0C61-423D-87FF-76FB938FBC16}" srcOrd="1" destOrd="0" parTransId="{876D0C1D-2507-4CEF-AF8E-F2426D80E9F0}" sibTransId="{B5761B9C-E4CB-4366-B504-B346EE4A22FB}"/>
    <dgm:cxn modelId="{2CAF6A92-AB1B-4A85-A179-F4E2D84AE368}" type="presParOf" srcId="{5271B52A-7D5A-44A9-AC76-8E3733C36F22}" destId="{76127161-84E9-4FFC-B09E-FF2132112D89}" srcOrd="0" destOrd="0" presId="urn:microsoft.com/office/officeart/2005/8/layout/hierarchy1"/>
    <dgm:cxn modelId="{F49AEC42-8CD7-4CF1-8102-8EB7C9263336}" type="presParOf" srcId="{76127161-84E9-4FFC-B09E-FF2132112D89}" destId="{411A276E-0830-4DAA-A050-F06042C3010C}" srcOrd="0" destOrd="0" presId="urn:microsoft.com/office/officeart/2005/8/layout/hierarchy1"/>
    <dgm:cxn modelId="{86CDE126-8462-4EBE-9F32-BFF3979F33F1}" type="presParOf" srcId="{411A276E-0830-4DAA-A050-F06042C3010C}" destId="{DEC40688-3F1D-47AB-A78A-CB448DDAA107}" srcOrd="0" destOrd="0" presId="urn:microsoft.com/office/officeart/2005/8/layout/hierarchy1"/>
    <dgm:cxn modelId="{22501C31-E1C5-4CB5-AE30-3BC54F3D1A2F}" type="presParOf" srcId="{411A276E-0830-4DAA-A050-F06042C3010C}" destId="{E3221BCA-3281-43FE-8866-5AFB7C4FF9C5}" srcOrd="1" destOrd="0" presId="urn:microsoft.com/office/officeart/2005/8/layout/hierarchy1"/>
    <dgm:cxn modelId="{3AC04661-4442-4B3A-BDBA-CAAFBAA868DC}" type="presParOf" srcId="{76127161-84E9-4FFC-B09E-FF2132112D89}" destId="{F61228AA-82B8-481B-AA30-34C6C503AB47}" srcOrd="1" destOrd="0" presId="urn:microsoft.com/office/officeart/2005/8/layout/hierarchy1"/>
    <dgm:cxn modelId="{9170EE4C-423A-4154-95CA-799BB4255246}" type="presParOf" srcId="{5271B52A-7D5A-44A9-AC76-8E3733C36F22}" destId="{315BB626-4FDB-40DA-90C1-9EBFCD0E1B3B}" srcOrd="1" destOrd="0" presId="urn:microsoft.com/office/officeart/2005/8/layout/hierarchy1"/>
    <dgm:cxn modelId="{4F8A42C2-8A24-4C4C-A879-1866EB3EAD1B}" type="presParOf" srcId="{315BB626-4FDB-40DA-90C1-9EBFCD0E1B3B}" destId="{4B6CDB4F-6C8C-459C-AA05-61A3EB903D0F}" srcOrd="0" destOrd="0" presId="urn:microsoft.com/office/officeart/2005/8/layout/hierarchy1"/>
    <dgm:cxn modelId="{68FB672B-8244-4EC0-A1B3-8D3125141EE4}" type="presParOf" srcId="{4B6CDB4F-6C8C-459C-AA05-61A3EB903D0F}" destId="{30F2E2FE-2A20-4789-AEF1-369CAB7FC331}" srcOrd="0" destOrd="0" presId="urn:microsoft.com/office/officeart/2005/8/layout/hierarchy1"/>
    <dgm:cxn modelId="{1F493D36-307A-48A5-ACE6-A25FD63FCA26}" type="presParOf" srcId="{4B6CDB4F-6C8C-459C-AA05-61A3EB903D0F}" destId="{217E52BF-E2FE-490C-AB4C-CA01F49BDEB6}" srcOrd="1" destOrd="0" presId="urn:microsoft.com/office/officeart/2005/8/layout/hierarchy1"/>
    <dgm:cxn modelId="{50EE2D72-9BDD-4C7E-AEB8-84D3B95B87BA}" type="presParOf" srcId="{315BB626-4FDB-40DA-90C1-9EBFCD0E1B3B}" destId="{E0201CBE-BBB3-43B4-B6F5-5888927B72B3}" srcOrd="1" destOrd="0" presId="urn:microsoft.com/office/officeart/2005/8/layout/hierarchy1"/>
    <dgm:cxn modelId="{CADE3639-784B-4A11-9537-DFED42AB167F}" type="presParOf" srcId="{5271B52A-7D5A-44A9-AC76-8E3733C36F22}" destId="{F8EC60E5-1CE5-4E83-87DC-66BE6A79A316}" srcOrd="2" destOrd="0" presId="urn:microsoft.com/office/officeart/2005/8/layout/hierarchy1"/>
    <dgm:cxn modelId="{D9F4389B-CFE3-426F-ACE7-D0A8B8B9FF02}" type="presParOf" srcId="{F8EC60E5-1CE5-4E83-87DC-66BE6A79A316}" destId="{CC9424AB-35B5-4885-81D1-7498AF5D96A7}" srcOrd="0" destOrd="0" presId="urn:microsoft.com/office/officeart/2005/8/layout/hierarchy1"/>
    <dgm:cxn modelId="{DD0C1335-78D5-4729-A50C-CCB432618C92}" type="presParOf" srcId="{CC9424AB-35B5-4885-81D1-7498AF5D96A7}" destId="{665F2F06-59EA-446F-889B-CE293640D322}" srcOrd="0" destOrd="0" presId="urn:microsoft.com/office/officeart/2005/8/layout/hierarchy1"/>
    <dgm:cxn modelId="{1898AE9D-8798-4587-BEBD-C175160E8304}" type="presParOf" srcId="{CC9424AB-35B5-4885-81D1-7498AF5D96A7}" destId="{6E5D3E11-3C2C-4868-8B6E-2A2F387A5C7E}" srcOrd="1" destOrd="0" presId="urn:microsoft.com/office/officeart/2005/8/layout/hierarchy1"/>
    <dgm:cxn modelId="{4EA58095-27A2-49FD-B4B9-B2EB560C4EB4}" type="presParOf" srcId="{F8EC60E5-1CE5-4E83-87DC-66BE6A79A316}" destId="{8D701D6E-112E-4A8E-B35A-161B934F783B}"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F29767-164F-47EA-A181-7171DC019CCC}" type="doc">
      <dgm:prSet loTypeId="urn:microsoft.com/office/officeart/2005/8/layout/hChevron3" loCatId="process" qsTypeId="urn:microsoft.com/office/officeart/2005/8/quickstyle/simple2" qsCatId="simple" csTypeId="urn:microsoft.com/office/officeart/2005/8/colors/colorful3" csCatId="colorful" phldr="1"/>
      <dgm:spPr/>
      <dgm:t>
        <a:bodyPr/>
        <a:lstStyle/>
        <a:p>
          <a:endParaRPr lang="en-CA"/>
        </a:p>
      </dgm:t>
    </dgm:pt>
    <dgm:pt modelId="{40EFA238-C7E1-4E3E-83ED-D53EBE20A7DA}">
      <dgm:prSet phldrT="[Text]"/>
      <dgm:spPr>
        <a:solidFill>
          <a:srgbClr val="00B050"/>
        </a:solidFill>
      </dgm:spPr>
      <dgm:t>
        <a:bodyPr/>
        <a:lstStyle/>
        <a:p>
          <a:r>
            <a:rPr lang="en-CA">
              <a:solidFill>
                <a:schemeClr val="tx1"/>
              </a:solidFill>
            </a:rPr>
            <a:t>Does not play internet games</a:t>
          </a:r>
        </a:p>
      </dgm:t>
    </dgm:pt>
    <dgm:pt modelId="{11146CA6-7239-48D8-B208-0348C0207B46}" type="parTrans" cxnId="{148CCE70-1D0F-4CFD-80EC-E00083946A4B}">
      <dgm:prSet/>
      <dgm:spPr/>
      <dgm:t>
        <a:bodyPr/>
        <a:lstStyle/>
        <a:p>
          <a:endParaRPr lang="en-CA"/>
        </a:p>
      </dgm:t>
    </dgm:pt>
    <dgm:pt modelId="{5A2B3814-82E8-4B11-87FA-873A28756CCC}" type="sibTrans" cxnId="{148CCE70-1D0F-4CFD-80EC-E00083946A4B}">
      <dgm:prSet/>
      <dgm:spPr/>
      <dgm:t>
        <a:bodyPr/>
        <a:lstStyle/>
        <a:p>
          <a:endParaRPr lang="en-CA"/>
        </a:p>
      </dgm:t>
    </dgm:pt>
    <dgm:pt modelId="{2018C4CA-C457-4FF5-B63C-6E9DCABA0F59}">
      <dgm:prSet phldrT="[Text]"/>
      <dgm:spPr>
        <a:solidFill>
          <a:srgbClr val="00B050"/>
        </a:solidFill>
      </dgm:spPr>
      <dgm:t>
        <a:bodyPr/>
        <a:lstStyle/>
        <a:p>
          <a:r>
            <a:rPr lang="en-CA">
              <a:solidFill>
                <a:schemeClr val="tx1"/>
              </a:solidFill>
            </a:rPr>
            <a:t>Casual or Social internet gaming</a:t>
          </a:r>
        </a:p>
      </dgm:t>
    </dgm:pt>
    <dgm:pt modelId="{8F1D3EF5-BFBD-4ADF-8993-429F085AA82C}" type="parTrans" cxnId="{55969A6D-66F5-46BB-9547-11ED51B25E2F}">
      <dgm:prSet/>
      <dgm:spPr/>
      <dgm:t>
        <a:bodyPr/>
        <a:lstStyle/>
        <a:p>
          <a:endParaRPr lang="en-CA"/>
        </a:p>
      </dgm:t>
    </dgm:pt>
    <dgm:pt modelId="{79C71875-9DA6-42DE-A032-0E5B41AA8892}" type="sibTrans" cxnId="{55969A6D-66F5-46BB-9547-11ED51B25E2F}">
      <dgm:prSet/>
      <dgm:spPr/>
      <dgm:t>
        <a:bodyPr/>
        <a:lstStyle/>
        <a:p>
          <a:endParaRPr lang="en-CA"/>
        </a:p>
      </dgm:t>
    </dgm:pt>
    <dgm:pt modelId="{F6A973F8-DEFE-4FF0-9DF4-B3D2D720963A}">
      <dgm:prSet phldrT="[Text]"/>
      <dgm:spPr>
        <a:solidFill>
          <a:srgbClr val="FFFF00"/>
        </a:solidFill>
      </dgm:spPr>
      <dgm:t>
        <a:bodyPr/>
        <a:lstStyle/>
        <a:p>
          <a:r>
            <a:rPr lang="en-CA">
              <a:solidFill>
                <a:schemeClr val="tx1"/>
              </a:solidFill>
            </a:rPr>
            <a:t>Serious social internet  gaming</a:t>
          </a:r>
        </a:p>
      </dgm:t>
    </dgm:pt>
    <dgm:pt modelId="{30E6C233-56B9-42F4-82D7-212525272291}" type="parTrans" cxnId="{45F9147A-C5D7-4BF2-BED5-99E0ECD7AAE4}">
      <dgm:prSet/>
      <dgm:spPr/>
      <dgm:t>
        <a:bodyPr/>
        <a:lstStyle/>
        <a:p>
          <a:endParaRPr lang="en-CA"/>
        </a:p>
      </dgm:t>
    </dgm:pt>
    <dgm:pt modelId="{C7DE43A2-7107-4F37-9E6F-BEABA7B70794}" type="sibTrans" cxnId="{45F9147A-C5D7-4BF2-BED5-99E0ECD7AAE4}">
      <dgm:prSet/>
      <dgm:spPr/>
      <dgm:t>
        <a:bodyPr/>
        <a:lstStyle/>
        <a:p>
          <a:endParaRPr lang="en-CA"/>
        </a:p>
      </dgm:t>
    </dgm:pt>
    <dgm:pt modelId="{BDFED07E-A620-4446-A625-4320C7A66D5A}">
      <dgm:prSet/>
      <dgm:spPr>
        <a:solidFill>
          <a:srgbClr val="F26D28"/>
        </a:solidFill>
      </dgm:spPr>
      <dgm:t>
        <a:bodyPr/>
        <a:lstStyle/>
        <a:p>
          <a:r>
            <a:rPr lang="en-CA">
              <a:solidFill>
                <a:schemeClr val="tx1"/>
              </a:solidFill>
            </a:rPr>
            <a:t>Harmful involvement</a:t>
          </a:r>
        </a:p>
      </dgm:t>
    </dgm:pt>
    <dgm:pt modelId="{DDA7C429-EB7A-420C-9335-743710EE2EED}" type="parTrans" cxnId="{63095794-22DC-4F9A-8163-687F6C5755BB}">
      <dgm:prSet/>
      <dgm:spPr/>
      <dgm:t>
        <a:bodyPr/>
        <a:lstStyle/>
        <a:p>
          <a:endParaRPr lang="en-CA"/>
        </a:p>
      </dgm:t>
    </dgm:pt>
    <dgm:pt modelId="{B2752BB2-61E1-4E34-9C48-1F43138485FF}" type="sibTrans" cxnId="{63095794-22DC-4F9A-8163-687F6C5755BB}">
      <dgm:prSet/>
      <dgm:spPr/>
      <dgm:t>
        <a:bodyPr/>
        <a:lstStyle/>
        <a:p>
          <a:endParaRPr lang="en-CA"/>
        </a:p>
      </dgm:t>
    </dgm:pt>
    <dgm:pt modelId="{4901DCAA-FCF4-4819-8D1D-0D61B9877618}">
      <dgm:prSet/>
      <dgm:spPr>
        <a:solidFill>
          <a:srgbClr val="C00000"/>
        </a:solidFill>
      </dgm:spPr>
      <dgm:t>
        <a:bodyPr/>
        <a:lstStyle/>
        <a:p>
          <a:r>
            <a:rPr lang="en-CA">
              <a:solidFill>
                <a:schemeClr val="tx1"/>
              </a:solidFill>
            </a:rPr>
            <a:t>Internet Gaming Disorder</a:t>
          </a:r>
        </a:p>
      </dgm:t>
    </dgm:pt>
    <dgm:pt modelId="{D10D0D3E-C18E-41E6-B7F7-5F78DB4573B6}" type="parTrans" cxnId="{E726559D-C727-4FBC-B5E4-B40BE777DB8C}">
      <dgm:prSet/>
      <dgm:spPr/>
      <dgm:t>
        <a:bodyPr/>
        <a:lstStyle/>
        <a:p>
          <a:endParaRPr lang="en-CA"/>
        </a:p>
      </dgm:t>
    </dgm:pt>
    <dgm:pt modelId="{593D2B57-0A8B-4AA5-975D-E2A088B18032}" type="sibTrans" cxnId="{E726559D-C727-4FBC-B5E4-B40BE777DB8C}">
      <dgm:prSet/>
      <dgm:spPr/>
      <dgm:t>
        <a:bodyPr/>
        <a:lstStyle/>
        <a:p>
          <a:endParaRPr lang="en-CA"/>
        </a:p>
      </dgm:t>
    </dgm:pt>
    <dgm:pt modelId="{90F3CA7F-630C-47F6-85A1-BA84DFA4EE5D}" type="pres">
      <dgm:prSet presAssocID="{45F29767-164F-47EA-A181-7171DC019CCC}" presName="Name0" presStyleCnt="0">
        <dgm:presLayoutVars>
          <dgm:dir/>
          <dgm:resizeHandles val="exact"/>
        </dgm:presLayoutVars>
      </dgm:prSet>
      <dgm:spPr/>
    </dgm:pt>
    <dgm:pt modelId="{D53ABF8A-D0A5-4459-AFC8-E9883E53E92D}" type="pres">
      <dgm:prSet presAssocID="{40EFA238-C7E1-4E3E-83ED-D53EBE20A7DA}" presName="parTxOnly" presStyleLbl="node1" presStyleIdx="0" presStyleCnt="5" custLinFactNeighborX="8117" custLinFactNeighborY="4059">
        <dgm:presLayoutVars>
          <dgm:bulletEnabled val="1"/>
        </dgm:presLayoutVars>
      </dgm:prSet>
      <dgm:spPr/>
    </dgm:pt>
    <dgm:pt modelId="{1D642ADF-943B-4661-8EBC-F9FB376F3966}" type="pres">
      <dgm:prSet presAssocID="{5A2B3814-82E8-4B11-87FA-873A28756CCC}" presName="parSpace" presStyleCnt="0"/>
      <dgm:spPr/>
    </dgm:pt>
    <dgm:pt modelId="{586ECB5B-47AF-4833-BC75-8F64545023B4}" type="pres">
      <dgm:prSet presAssocID="{2018C4CA-C457-4FF5-B63C-6E9DCABA0F59}" presName="parTxOnly" presStyleLbl="node1" presStyleIdx="1" presStyleCnt="5" custLinFactNeighborX="-901" custLinFactNeighborY="4852">
        <dgm:presLayoutVars>
          <dgm:bulletEnabled val="1"/>
        </dgm:presLayoutVars>
      </dgm:prSet>
      <dgm:spPr/>
    </dgm:pt>
    <dgm:pt modelId="{7A1ED10C-2612-45E9-9F9B-AB28986F423A}" type="pres">
      <dgm:prSet presAssocID="{79C71875-9DA6-42DE-A032-0E5B41AA8892}" presName="parSpace" presStyleCnt="0"/>
      <dgm:spPr/>
    </dgm:pt>
    <dgm:pt modelId="{0B6A881B-FC9C-422D-9BDE-BDC1990B8F33}" type="pres">
      <dgm:prSet presAssocID="{F6A973F8-DEFE-4FF0-9DF4-B3D2D720963A}" presName="parTxOnly" presStyleLbl="node1" presStyleIdx="2" presStyleCnt="5" custLinFactNeighborX="18855" custLinFactNeighborY="4059">
        <dgm:presLayoutVars>
          <dgm:bulletEnabled val="1"/>
        </dgm:presLayoutVars>
      </dgm:prSet>
      <dgm:spPr/>
    </dgm:pt>
    <dgm:pt modelId="{D121BF40-B561-4672-8498-31791BE23D47}" type="pres">
      <dgm:prSet presAssocID="{C7DE43A2-7107-4F37-9E6F-BEABA7B70794}" presName="parSpace" presStyleCnt="0"/>
      <dgm:spPr/>
    </dgm:pt>
    <dgm:pt modelId="{21F8B649-47C8-4FC9-86C1-D0AE7CCAB593}" type="pres">
      <dgm:prSet presAssocID="{BDFED07E-A620-4446-A625-4320C7A66D5A}" presName="parTxOnly" presStyleLbl="node1" presStyleIdx="3" presStyleCnt="5">
        <dgm:presLayoutVars>
          <dgm:bulletEnabled val="1"/>
        </dgm:presLayoutVars>
      </dgm:prSet>
      <dgm:spPr/>
    </dgm:pt>
    <dgm:pt modelId="{E2BE9C78-6B29-463D-B227-E4E0EC708185}" type="pres">
      <dgm:prSet presAssocID="{B2752BB2-61E1-4E34-9C48-1F43138485FF}" presName="parSpace" presStyleCnt="0"/>
      <dgm:spPr/>
    </dgm:pt>
    <dgm:pt modelId="{81380A03-A9DF-47AE-BF36-DB19EDBB6A9E}" type="pres">
      <dgm:prSet presAssocID="{4901DCAA-FCF4-4819-8D1D-0D61B9877618}" presName="parTxOnly" presStyleLbl="node1" presStyleIdx="4" presStyleCnt="5">
        <dgm:presLayoutVars>
          <dgm:bulletEnabled val="1"/>
        </dgm:presLayoutVars>
      </dgm:prSet>
      <dgm:spPr/>
    </dgm:pt>
  </dgm:ptLst>
  <dgm:cxnLst>
    <dgm:cxn modelId="{CE80E80E-6671-4FB2-A640-B4C0B7BE6D2C}" type="presOf" srcId="{2018C4CA-C457-4FF5-B63C-6E9DCABA0F59}" destId="{586ECB5B-47AF-4833-BC75-8F64545023B4}" srcOrd="0" destOrd="0" presId="urn:microsoft.com/office/officeart/2005/8/layout/hChevron3"/>
    <dgm:cxn modelId="{B4D6C235-6B81-4263-9096-4C49461D6EC7}" type="presOf" srcId="{45F29767-164F-47EA-A181-7171DC019CCC}" destId="{90F3CA7F-630C-47F6-85A1-BA84DFA4EE5D}" srcOrd="0" destOrd="0" presId="urn:microsoft.com/office/officeart/2005/8/layout/hChevron3"/>
    <dgm:cxn modelId="{55969A6D-66F5-46BB-9547-11ED51B25E2F}" srcId="{45F29767-164F-47EA-A181-7171DC019CCC}" destId="{2018C4CA-C457-4FF5-B63C-6E9DCABA0F59}" srcOrd="1" destOrd="0" parTransId="{8F1D3EF5-BFBD-4ADF-8993-429F085AA82C}" sibTransId="{79C71875-9DA6-42DE-A032-0E5B41AA8892}"/>
    <dgm:cxn modelId="{148CCE70-1D0F-4CFD-80EC-E00083946A4B}" srcId="{45F29767-164F-47EA-A181-7171DC019CCC}" destId="{40EFA238-C7E1-4E3E-83ED-D53EBE20A7DA}" srcOrd="0" destOrd="0" parTransId="{11146CA6-7239-48D8-B208-0348C0207B46}" sibTransId="{5A2B3814-82E8-4B11-87FA-873A28756CCC}"/>
    <dgm:cxn modelId="{7962AC56-1C2D-4E58-91FC-017275CC7D58}" type="presOf" srcId="{4901DCAA-FCF4-4819-8D1D-0D61B9877618}" destId="{81380A03-A9DF-47AE-BF36-DB19EDBB6A9E}" srcOrd="0" destOrd="0" presId="urn:microsoft.com/office/officeart/2005/8/layout/hChevron3"/>
    <dgm:cxn modelId="{45F9147A-C5D7-4BF2-BED5-99E0ECD7AAE4}" srcId="{45F29767-164F-47EA-A181-7171DC019CCC}" destId="{F6A973F8-DEFE-4FF0-9DF4-B3D2D720963A}" srcOrd="2" destOrd="0" parTransId="{30E6C233-56B9-42F4-82D7-212525272291}" sibTransId="{C7DE43A2-7107-4F37-9E6F-BEABA7B70794}"/>
    <dgm:cxn modelId="{5896EC85-1600-4EDD-B55A-169B0BE94143}" type="presOf" srcId="{40EFA238-C7E1-4E3E-83ED-D53EBE20A7DA}" destId="{D53ABF8A-D0A5-4459-AFC8-E9883E53E92D}" srcOrd="0" destOrd="0" presId="urn:microsoft.com/office/officeart/2005/8/layout/hChevron3"/>
    <dgm:cxn modelId="{57E2858D-10E1-4F7F-A06A-4D0D80D8C6E4}" type="presOf" srcId="{F6A973F8-DEFE-4FF0-9DF4-B3D2D720963A}" destId="{0B6A881B-FC9C-422D-9BDE-BDC1990B8F33}" srcOrd="0" destOrd="0" presId="urn:microsoft.com/office/officeart/2005/8/layout/hChevron3"/>
    <dgm:cxn modelId="{63095794-22DC-4F9A-8163-687F6C5755BB}" srcId="{45F29767-164F-47EA-A181-7171DC019CCC}" destId="{BDFED07E-A620-4446-A625-4320C7A66D5A}" srcOrd="3" destOrd="0" parTransId="{DDA7C429-EB7A-420C-9335-743710EE2EED}" sibTransId="{B2752BB2-61E1-4E34-9C48-1F43138485FF}"/>
    <dgm:cxn modelId="{E726559D-C727-4FBC-B5E4-B40BE777DB8C}" srcId="{45F29767-164F-47EA-A181-7171DC019CCC}" destId="{4901DCAA-FCF4-4819-8D1D-0D61B9877618}" srcOrd="4" destOrd="0" parTransId="{D10D0D3E-C18E-41E6-B7F7-5F78DB4573B6}" sibTransId="{593D2B57-0A8B-4AA5-975D-E2A088B18032}"/>
    <dgm:cxn modelId="{9433E7DF-03E2-4778-BD72-AC3B207C3896}" type="presOf" srcId="{BDFED07E-A620-4446-A625-4320C7A66D5A}" destId="{21F8B649-47C8-4FC9-86C1-D0AE7CCAB593}" srcOrd="0" destOrd="0" presId="urn:microsoft.com/office/officeart/2005/8/layout/hChevron3"/>
    <dgm:cxn modelId="{EF248925-9CA3-4051-BE9C-5EE25F449297}" type="presParOf" srcId="{90F3CA7F-630C-47F6-85A1-BA84DFA4EE5D}" destId="{D53ABF8A-D0A5-4459-AFC8-E9883E53E92D}" srcOrd="0" destOrd="0" presId="urn:microsoft.com/office/officeart/2005/8/layout/hChevron3"/>
    <dgm:cxn modelId="{E2783D0D-E77E-48EF-9553-124DDC25A334}" type="presParOf" srcId="{90F3CA7F-630C-47F6-85A1-BA84DFA4EE5D}" destId="{1D642ADF-943B-4661-8EBC-F9FB376F3966}" srcOrd="1" destOrd="0" presId="urn:microsoft.com/office/officeart/2005/8/layout/hChevron3"/>
    <dgm:cxn modelId="{9477E9E5-A266-4952-9962-200DC61B47D0}" type="presParOf" srcId="{90F3CA7F-630C-47F6-85A1-BA84DFA4EE5D}" destId="{586ECB5B-47AF-4833-BC75-8F64545023B4}" srcOrd="2" destOrd="0" presId="urn:microsoft.com/office/officeart/2005/8/layout/hChevron3"/>
    <dgm:cxn modelId="{EC7AD685-7A00-4B23-8022-546A4DAD024B}" type="presParOf" srcId="{90F3CA7F-630C-47F6-85A1-BA84DFA4EE5D}" destId="{7A1ED10C-2612-45E9-9F9B-AB28986F423A}" srcOrd="3" destOrd="0" presId="urn:microsoft.com/office/officeart/2005/8/layout/hChevron3"/>
    <dgm:cxn modelId="{BC106F10-ED1E-4827-87C4-60B1D6CAA87D}" type="presParOf" srcId="{90F3CA7F-630C-47F6-85A1-BA84DFA4EE5D}" destId="{0B6A881B-FC9C-422D-9BDE-BDC1990B8F33}" srcOrd="4" destOrd="0" presId="urn:microsoft.com/office/officeart/2005/8/layout/hChevron3"/>
    <dgm:cxn modelId="{94B555D7-74A2-4644-816D-EBCAE73BFB2A}" type="presParOf" srcId="{90F3CA7F-630C-47F6-85A1-BA84DFA4EE5D}" destId="{D121BF40-B561-4672-8498-31791BE23D47}" srcOrd="5" destOrd="0" presId="urn:microsoft.com/office/officeart/2005/8/layout/hChevron3"/>
    <dgm:cxn modelId="{0C7D06B4-5957-43B7-9FCB-B7F23CB0EFC1}" type="presParOf" srcId="{90F3CA7F-630C-47F6-85A1-BA84DFA4EE5D}" destId="{21F8B649-47C8-4FC9-86C1-D0AE7CCAB593}" srcOrd="6" destOrd="0" presId="urn:microsoft.com/office/officeart/2005/8/layout/hChevron3"/>
    <dgm:cxn modelId="{30A3641F-2B5B-4877-8D78-807BC250EAEE}" type="presParOf" srcId="{90F3CA7F-630C-47F6-85A1-BA84DFA4EE5D}" destId="{E2BE9C78-6B29-463D-B227-E4E0EC708185}" srcOrd="7" destOrd="0" presId="urn:microsoft.com/office/officeart/2005/8/layout/hChevron3"/>
    <dgm:cxn modelId="{E57838C5-33DA-4A20-B46F-066F484954B6}" type="presParOf" srcId="{90F3CA7F-630C-47F6-85A1-BA84DFA4EE5D}" destId="{81380A03-A9DF-47AE-BF36-DB19EDBB6A9E}" srcOrd="8"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40688-3F1D-47AB-A78A-CB448DDAA107}">
      <dsp:nvSpPr>
        <dsp:cNvPr id="0" name=""/>
        <dsp:cNvSpPr/>
      </dsp:nvSpPr>
      <dsp:spPr>
        <a:xfrm>
          <a:off x="1657882" y="831"/>
          <a:ext cx="2200447" cy="1397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21BCA-3281-43FE-8866-5AFB7C4FF9C5}">
      <dsp:nvSpPr>
        <dsp:cNvPr id="0" name=""/>
        <dsp:cNvSpPr/>
      </dsp:nvSpPr>
      <dsp:spPr>
        <a:xfrm>
          <a:off x="1902376" y="233100"/>
          <a:ext cx="2200447" cy="1397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CA" sz="1500" kern="1200"/>
            <a:t>is a service infraction under QR&amp;O 120.04, Infractions in Relation to Drugs and Alcohol.</a:t>
          </a:r>
          <a:endParaRPr lang="en-US" sz="1500" kern="1200"/>
        </a:p>
      </dsp:txBody>
      <dsp:txXfrm>
        <a:off x="1943301" y="274025"/>
        <a:ext cx="2118597" cy="1315433"/>
      </dsp:txXfrm>
    </dsp:sp>
    <dsp:sp modelId="{30F2E2FE-2A20-4789-AEF1-369CAB7FC331}">
      <dsp:nvSpPr>
        <dsp:cNvPr id="0" name=""/>
        <dsp:cNvSpPr/>
      </dsp:nvSpPr>
      <dsp:spPr>
        <a:xfrm>
          <a:off x="4347317" y="831"/>
          <a:ext cx="2200447" cy="1397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E52BF-E2FE-490C-AB4C-CA01F49BDEB6}">
      <dsp:nvSpPr>
        <dsp:cNvPr id="0" name=""/>
        <dsp:cNvSpPr/>
      </dsp:nvSpPr>
      <dsp:spPr>
        <a:xfrm>
          <a:off x="4591811" y="233100"/>
          <a:ext cx="2200447" cy="1397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CA" sz="1500" kern="1200"/>
            <a:t>Is an offence under provincial or municipal law; and/or</a:t>
          </a:r>
          <a:endParaRPr lang="en-US" sz="1500" kern="1200"/>
        </a:p>
      </dsp:txBody>
      <dsp:txXfrm>
        <a:off x="4632736" y="274025"/>
        <a:ext cx="2118597" cy="1315433"/>
      </dsp:txXfrm>
    </dsp:sp>
    <dsp:sp modelId="{665F2F06-59EA-446F-889B-CE293640D322}">
      <dsp:nvSpPr>
        <dsp:cNvPr id="0" name=""/>
        <dsp:cNvSpPr/>
      </dsp:nvSpPr>
      <dsp:spPr>
        <a:xfrm>
          <a:off x="7036753" y="831"/>
          <a:ext cx="2200447" cy="1397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D3E11-3C2C-4868-8B6E-2A2F387A5C7E}">
      <dsp:nvSpPr>
        <dsp:cNvPr id="0" name=""/>
        <dsp:cNvSpPr/>
      </dsp:nvSpPr>
      <dsp:spPr>
        <a:xfrm>
          <a:off x="7281247" y="233100"/>
          <a:ext cx="2200447" cy="1397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CA" sz="1500" kern="1200"/>
            <a:t>Demonstrates personal financial mismanagement or any other unacceptable conduct or performance.</a:t>
          </a:r>
          <a:endParaRPr lang="en-US" sz="1500" kern="1200"/>
        </a:p>
      </dsp:txBody>
      <dsp:txXfrm>
        <a:off x="7322172" y="274025"/>
        <a:ext cx="2118597" cy="1315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ABF8A-D0A5-4459-AFC8-E9883E53E92D}">
      <dsp:nvSpPr>
        <dsp:cNvPr id="0" name=""/>
        <dsp:cNvSpPr/>
      </dsp:nvSpPr>
      <dsp:spPr>
        <a:xfrm>
          <a:off x="30427" y="818246"/>
          <a:ext cx="1816901" cy="726760"/>
        </a:xfrm>
        <a:prstGeom prst="homePlate">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CA" sz="1200" kern="1200">
              <a:solidFill>
                <a:schemeClr val="tx1"/>
              </a:solidFill>
            </a:rPr>
            <a:t>Does not play internet games</a:t>
          </a:r>
        </a:p>
      </dsp:txBody>
      <dsp:txXfrm>
        <a:off x="30427" y="818246"/>
        <a:ext cx="1635211" cy="726760"/>
      </dsp:txXfrm>
    </dsp:sp>
    <dsp:sp modelId="{586ECB5B-47AF-4833-BC75-8F64545023B4}">
      <dsp:nvSpPr>
        <dsp:cNvPr id="0" name=""/>
        <dsp:cNvSpPr/>
      </dsp:nvSpPr>
      <dsp:spPr>
        <a:xfrm>
          <a:off x="1451178" y="824010"/>
          <a:ext cx="1816901" cy="726760"/>
        </a:xfrm>
        <a:prstGeom prst="chevron">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CA" sz="1200" kern="1200">
              <a:solidFill>
                <a:schemeClr val="tx1"/>
              </a:solidFill>
            </a:rPr>
            <a:t>Casual or Social internet gaming</a:t>
          </a:r>
        </a:p>
      </dsp:txBody>
      <dsp:txXfrm>
        <a:off x="1814558" y="824010"/>
        <a:ext cx="1090141" cy="726760"/>
      </dsp:txXfrm>
    </dsp:sp>
    <dsp:sp modelId="{0B6A881B-FC9C-422D-9BDE-BDC1990B8F33}">
      <dsp:nvSpPr>
        <dsp:cNvPr id="0" name=""/>
        <dsp:cNvSpPr/>
      </dsp:nvSpPr>
      <dsp:spPr>
        <a:xfrm>
          <a:off x="2976488" y="818246"/>
          <a:ext cx="1816901" cy="726760"/>
        </a:xfrm>
        <a:prstGeom prst="chevron">
          <a:avLst/>
        </a:prstGeom>
        <a:solidFill>
          <a:srgbClr val="FFFF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CA" sz="1200" kern="1200">
              <a:solidFill>
                <a:schemeClr val="tx1"/>
              </a:solidFill>
            </a:rPr>
            <a:t>Serious social internet  gaming</a:t>
          </a:r>
        </a:p>
      </dsp:txBody>
      <dsp:txXfrm>
        <a:off x="3339868" y="818246"/>
        <a:ext cx="1090141" cy="726760"/>
      </dsp:txXfrm>
    </dsp:sp>
    <dsp:sp modelId="{21F8B649-47C8-4FC9-86C1-D0AE7CCAB593}">
      <dsp:nvSpPr>
        <dsp:cNvPr id="0" name=""/>
        <dsp:cNvSpPr/>
      </dsp:nvSpPr>
      <dsp:spPr>
        <a:xfrm>
          <a:off x="4361494" y="788747"/>
          <a:ext cx="1816901" cy="726760"/>
        </a:xfrm>
        <a:prstGeom prst="chevron">
          <a:avLst/>
        </a:prstGeom>
        <a:solidFill>
          <a:srgbClr val="F26D28"/>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CA" sz="1200" kern="1200">
              <a:solidFill>
                <a:schemeClr val="tx1"/>
              </a:solidFill>
            </a:rPr>
            <a:t>Harmful involvement</a:t>
          </a:r>
        </a:p>
      </dsp:txBody>
      <dsp:txXfrm>
        <a:off x="4724874" y="788747"/>
        <a:ext cx="1090141" cy="726760"/>
      </dsp:txXfrm>
    </dsp:sp>
    <dsp:sp modelId="{81380A03-A9DF-47AE-BF36-DB19EDBB6A9E}">
      <dsp:nvSpPr>
        <dsp:cNvPr id="0" name=""/>
        <dsp:cNvSpPr/>
      </dsp:nvSpPr>
      <dsp:spPr>
        <a:xfrm>
          <a:off x="5815015" y="788747"/>
          <a:ext cx="1816901" cy="726760"/>
        </a:xfrm>
        <a:prstGeom prst="chevron">
          <a:avLst/>
        </a:prstGeom>
        <a:solidFill>
          <a:srgbClr val="C0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CA" sz="1200" kern="1200">
              <a:solidFill>
                <a:schemeClr val="tx1"/>
              </a:solidFill>
            </a:rPr>
            <a:t>Internet Gaming Disorder</a:t>
          </a:r>
        </a:p>
      </dsp:txBody>
      <dsp:txXfrm>
        <a:off x="6178395" y="788747"/>
        <a:ext cx="1090141" cy="72676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8962" name="Rectangle 2"/>
          <p:cNvSpPr>
            <a:spLocks noGrp="1" noChangeArrowheads="1"/>
          </p:cNvSpPr>
          <p:nvPr>
            <p:ph type="hdr" sz="quarter"/>
          </p:nvPr>
        </p:nvSpPr>
        <p:spPr bwMode="auto">
          <a:xfrm>
            <a:off x="1" y="0"/>
            <a:ext cx="3043979" cy="465773"/>
          </a:xfrm>
          <a:prstGeom prst="rect">
            <a:avLst/>
          </a:prstGeom>
          <a:noFill/>
          <a:ln>
            <a:noFill/>
          </a:ln>
          <a:effectLst/>
        </p:spPr>
        <p:txBody>
          <a:bodyPr vert="horz" wrap="square" lIns="91564" tIns="45783" rIns="91564" bIns="45783" numCol="1" anchor="t" anchorCtr="0" compatLnSpc="1">
            <a:prstTxWarp prst="textNoShape">
              <a:avLst/>
            </a:prstTxWarp>
          </a:bodyPr>
          <a:lstStyle>
            <a:lvl1pPr algn="l">
              <a:defRPr sz="1200">
                <a:ea typeface="ヒラギノ角ゴ Pro W3" charset="-128"/>
                <a:cs typeface="+mn-cs"/>
              </a:defRPr>
            </a:lvl1pPr>
          </a:lstStyle>
          <a:p>
            <a:pPr>
              <a:defRPr/>
            </a:pPr>
            <a:endParaRPr lang="en-CA" altLang="fr-FR"/>
          </a:p>
        </p:txBody>
      </p:sp>
      <p:sp>
        <p:nvSpPr>
          <p:cNvPr id="1448963" name="Rectangle 3"/>
          <p:cNvSpPr>
            <a:spLocks noGrp="1" noChangeArrowheads="1"/>
          </p:cNvSpPr>
          <p:nvPr>
            <p:ph type="dt" sz="quarter" idx="1"/>
          </p:nvPr>
        </p:nvSpPr>
        <p:spPr bwMode="auto">
          <a:xfrm>
            <a:off x="3977531" y="0"/>
            <a:ext cx="3043979" cy="465773"/>
          </a:xfrm>
          <a:prstGeom prst="rect">
            <a:avLst/>
          </a:prstGeom>
          <a:noFill/>
          <a:ln>
            <a:noFill/>
          </a:ln>
          <a:effectLst/>
        </p:spPr>
        <p:txBody>
          <a:bodyPr vert="horz" wrap="square" lIns="91564" tIns="45783" rIns="91564" bIns="45783" numCol="1" anchor="t" anchorCtr="0" compatLnSpc="1">
            <a:prstTxWarp prst="textNoShape">
              <a:avLst/>
            </a:prstTxWarp>
          </a:bodyPr>
          <a:lstStyle>
            <a:lvl1pPr algn="r">
              <a:defRPr sz="1200">
                <a:ea typeface="ヒラギノ角ゴ Pro W3" charset="-128"/>
                <a:cs typeface="+mn-cs"/>
              </a:defRPr>
            </a:lvl1pPr>
          </a:lstStyle>
          <a:p>
            <a:pPr>
              <a:defRPr/>
            </a:pPr>
            <a:fld id="{50D37C60-55A6-4265-AC7F-4B5D1C54B72C}" type="datetime1">
              <a:rPr lang="en-CA" altLang="fr-FR"/>
              <a:pPr>
                <a:defRPr/>
              </a:pPr>
              <a:t>2026-05-28</a:t>
            </a:fld>
            <a:endParaRPr lang="en-CA" altLang="fr-FR"/>
          </a:p>
        </p:txBody>
      </p:sp>
      <p:sp>
        <p:nvSpPr>
          <p:cNvPr id="1448964" name="Rectangle 4"/>
          <p:cNvSpPr>
            <a:spLocks noGrp="1" noChangeArrowheads="1"/>
          </p:cNvSpPr>
          <p:nvPr>
            <p:ph type="ftr" sz="quarter" idx="2"/>
          </p:nvPr>
        </p:nvSpPr>
        <p:spPr bwMode="auto">
          <a:xfrm>
            <a:off x="1" y="8841738"/>
            <a:ext cx="3043979" cy="465773"/>
          </a:xfrm>
          <a:prstGeom prst="rect">
            <a:avLst/>
          </a:prstGeom>
          <a:noFill/>
          <a:ln>
            <a:noFill/>
          </a:ln>
          <a:effectLst/>
        </p:spPr>
        <p:txBody>
          <a:bodyPr vert="horz" wrap="square" lIns="91564" tIns="45783" rIns="91564" bIns="45783" numCol="1" anchor="b" anchorCtr="0" compatLnSpc="1">
            <a:prstTxWarp prst="textNoShape">
              <a:avLst/>
            </a:prstTxWarp>
          </a:bodyPr>
          <a:lstStyle>
            <a:lvl1pPr algn="l">
              <a:defRPr sz="1200">
                <a:ea typeface="ヒラギノ角ゴ Pro W3" charset="-128"/>
                <a:cs typeface="+mn-cs"/>
              </a:defRPr>
            </a:lvl1pPr>
          </a:lstStyle>
          <a:p>
            <a:pPr>
              <a:defRPr/>
            </a:pPr>
            <a:endParaRPr lang="en-CA" altLang="fr-FR"/>
          </a:p>
        </p:txBody>
      </p:sp>
      <p:sp>
        <p:nvSpPr>
          <p:cNvPr id="1448965" name="Rectangle 5"/>
          <p:cNvSpPr>
            <a:spLocks noGrp="1" noChangeArrowheads="1"/>
          </p:cNvSpPr>
          <p:nvPr>
            <p:ph type="sldNum" sz="quarter" idx="3"/>
          </p:nvPr>
        </p:nvSpPr>
        <p:spPr bwMode="auto">
          <a:xfrm>
            <a:off x="3977531" y="8841738"/>
            <a:ext cx="3043979" cy="465773"/>
          </a:xfrm>
          <a:prstGeom prst="rect">
            <a:avLst/>
          </a:prstGeom>
          <a:noFill/>
          <a:ln>
            <a:noFill/>
          </a:ln>
          <a:effectLst/>
        </p:spPr>
        <p:txBody>
          <a:bodyPr vert="horz" wrap="square" lIns="91564" tIns="45783" rIns="91564" bIns="45783" numCol="1" anchor="b" anchorCtr="0" compatLnSpc="1">
            <a:prstTxWarp prst="textNoShape">
              <a:avLst/>
            </a:prstTxWarp>
          </a:bodyPr>
          <a:lstStyle>
            <a:lvl1pPr algn="r">
              <a:defRPr sz="1200"/>
            </a:lvl1pPr>
          </a:lstStyle>
          <a:p>
            <a:pPr>
              <a:defRPr/>
            </a:pPr>
            <a:fld id="{04218700-E317-418A-BA88-921117CEF7A7}" type="slidenum">
              <a:rPr lang="en-CA" altLang="fr-FR"/>
              <a:pPr>
                <a:defRPr/>
              </a:pPr>
              <a:t>‹#›</a:t>
            </a:fld>
            <a:endParaRPr lang="en-CA" altLang="fr-FR"/>
          </a:p>
        </p:txBody>
      </p:sp>
    </p:spTree>
    <p:extLst>
      <p:ext uri="{BB962C8B-B14F-4D97-AF65-F5344CB8AC3E}">
        <p14:creationId xmlns:p14="http://schemas.microsoft.com/office/powerpoint/2010/main" val="13629306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1" y="0"/>
            <a:ext cx="3043979" cy="465773"/>
          </a:xfrm>
          <a:prstGeom prst="rect">
            <a:avLst/>
          </a:prstGeom>
          <a:noFill/>
          <a:ln>
            <a:noFill/>
          </a:ln>
        </p:spPr>
        <p:txBody>
          <a:bodyPr vert="horz" wrap="square" lIns="93303" tIns="46653" rIns="93303" bIns="46653" numCol="1" anchor="t" anchorCtr="0" compatLnSpc="1">
            <a:prstTxWarp prst="textNoShape">
              <a:avLst/>
            </a:prstTxWarp>
          </a:bodyPr>
          <a:lstStyle>
            <a:lvl1pPr algn="l" defTabSz="933124" eaLnBrk="1" hangingPunct="1">
              <a:defRPr sz="1200">
                <a:ea typeface="ヒラギノ角ゴ Pro W3" charset="-128"/>
                <a:cs typeface="+mn-cs"/>
              </a:defRPr>
            </a:lvl1pPr>
          </a:lstStyle>
          <a:p>
            <a:pPr>
              <a:defRPr/>
            </a:pPr>
            <a:endParaRPr lang="fr-FR" altLang="fr-FR"/>
          </a:p>
        </p:txBody>
      </p:sp>
      <p:sp>
        <p:nvSpPr>
          <p:cNvPr id="8195" name="Rectangle 3"/>
          <p:cNvSpPr>
            <a:spLocks noGrp="1" noChangeArrowheads="1"/>
          </p:cNvSpPr>
          <p:nvPr>
            <p:ph type="dt" idx="1"/>
          </p:nvPr>
        </p:nvSpPr>
        <p:spPr bwMode="auto">
          <a:xfrm>
            <a:off x="3977531" y="0"/>
            <a:ext cx="3043979" cy="465773"/>
          </a:xfrm>
          <a:prstGeom prst="rect">
            <a:avLst/>
          </a:prstGeom>
          <a:noFill/>
          <a:ln>
            <a:noFill/>
          </a:ln>
        </p:spPr>
        <p:txBody>
          <a:bodyPr vert="horz" wrap="square" lIns="93303" tIns="46653" rIns="93303" bIns="46653" numCol="1" anchor="t" anchorCtr="0" compatLnSpc="1">
            <a:prstTxWarp prst="textNoShape">
              <a:avLst/>
            </a:prstTxWarp>
          </a:bodyPr>
          <a:lstStyle>
            <a:lvl1pPr algn="r" defTabSz="933124" eaLnBrk="1" hangingPunct="1">
              <a:defRPr sz="1200">
                <a:ea typeface="ヒラギノ角ゴ Pro W3" charset="-128"/>
                <a:cs typeface="+mn-cs"/>
              </a:defRPr>
            </a:lvl1pPr>
          </a:lstStyle>
          <a:p>
            <a:pPr>
              <a:defRPr/>
            </a:pPr>
            <a:endParaRPr lang="fr-FR" altLang="fr-FR"/>
          </a:p>
        </p:txBody>
      </p:sp>
      <p:sp>
        <p:nvSpPr>
          <p:cNvPr id="67588" name="Rectangle 4"/>
          <p:cNvSpPr>
            <a:spLocks noGrp="1" noRot="1" noChangeAspect="1" noChangeArrowheads="1" noTextEdit="1"/>
          </p:cNvSpPr>
          <p:nvPr>
            <p:ph type="sldImg" idx="2"/>
          </p:nvPr>
        </p:nvSpPr>
        <p:spPr bwMode="auto">
          <a:xfrm>
            <a:off x="407988" y="698500"/>
            <a:ext cx="6207125" cy="34909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7" name="Rectangle 5"/>
          <p:cNvSpPr>
            <a:spLocks noGrp="1" noChangeArrowheads="1"/>
          </p:cNvSpPr>
          <p:nvPr>
            <p:ph type="body" sz="quarter" idx="3"/>
          </p:nvPr>
        </p:nvSpPr>
        <p:spPr bwMode="auto">
          <a:xfrm>
            <a:off x="701357" y="4422459"/>
            <a:ext cx="5620388" cy="4188778"/>
          </a:xfrm>
          <a:prstGeom prst="rect">
            <a:avLst/>
          </a:prstGeom>
          <a:noFill/>
          <a:ln>
            <a:noFill/>
          </a:ln>
        </p:spPr>
        <p:txBody>
          <a:bodyPr vert="horz" wrap="square" lIns="93303" tIns="46653" rIns="93303" bIns="46653" numCol="1" anchor="t" anchorCtr="0" compatLnSpc="1">
            <a:prstTxWarp prst="textNoShape">
              <a:avLst/>
            </a:prstTxWarp>
          </a:bodyPr>
          <a:lstStyle/>
          <a:p>
            <a:pPr lvl="0"/>
            <a:r>
              <a:rPr lang="en-CA" altLang="fr-FR" noProof="0"/>
              <a:t>Click to edit Master text styles</a:t>
            </a:r>
          </a:p>
          <a:p>
            <a:pPr lvl="1"/>
            <a:r>
              <a:rPr lang="en-CA" altLang="fr-FR" noProof="0"/>
              <a:t>Second level</a:t>
            </a:r>
          </a:p>
          <a:p>
            <a:pPr lvl="2"/>
            <a:r>
              <a:rPr lang="en-CA" altLang="fr-FR" noProof="0"/>
              <a:t>Third level</a:t>
            </a:r>
          </a:p>
          <a:p>
            <a:pPr lvl="3"/>
            <a:r>
              <a:rPr lang="en-CA" altLang="fr-FR" noProof="0"/>
              <a:t>Fourth level</a:t>
            </a:r>
          </a:p>
          <a:p>
            <a:pPr lvl="4"/>
            <a:r>
              <a:rPr lang="en-CA" altLang="fr-FR" noProof="0"/>
              <a:t>Fifth level</a:t>
            </a:r>
          </a:p>
        </p:txBody>
      </p:sp>
      <p:sp>
        <p:nvSpPr>
          <p:cNvPr id="8198" name="Rectangle 6"/>
          <p:cNvSpPr>
            <a:spLocks noGrp="1" noChangeArrowheads="1"/>
          </p:cNvSpPr>
          <p:nvPr>
            <p:ph type="ftr" sz="quarter" idx="4"/>
          </p:nvPr>
        </p:nvSpPr>
        <p:spPr bwMode="auto">
          <a:xfrm>
            <a:off x="1" y="8841738"/>
            <a:ext cx="3043979" cy="465773"/>
          </a:xfrm>
          <a:prstGeom prst="rect">
            <a:avLst/>
          </a:prstGeom>
          <a:noFill/>
          <a:ln>
            <a:noFill/>
          </a:ln>
        </p:spPr>
        <p:txBody>
          <a:bodyPr vert="horz" wrap="square" lIns="93303" tIns="46653" rIns="93303" bIns="46653" numCol="1" anchor="b" anchorCtr="0" compatLnSpc="1">
            <a:prstTxWarp prst="textNoShape">
              <a:avLst/>
            </a:prstTxWarp>
          </a:bodyPr>
          <a:lstStyle>
            <a:lvl1pPr algn="l" defTabSz="933124" eaLnBrk="1" hangingPunct="1">
              <a:defRPr sz="1200">
                <a:ea typeface="ヒラギノ角ゴ Pro W3" charset="-128"/>
                <a:cs typeface="+mn-cs"/>
              </a:defRPr>
            </a:lvl1pPr>
          </a:lstStyle>
          <a:p>
            <a:pPr>
              <a:defRPr/>
            </a:pPr>
            <a:endParaRPr lang="fr-FR" altLang="fr-FR"/>
          </a:p>
        </p:txBody>
      </p:sp>
      <p:sp>
        <p:nvSpPr>
          <p:cNvPr id="8199" name="Rectangle 7"/>
          <p:cNvSpPr>
            <a:spLocks noGrp="1" noChangeArrowheads="1"/>
          </p:cNvSpPr>
          <p:nvPr>
            <p:ph type="sldNum" sz="quarter" idx="5"/>
          </p:nvPr>
        </p:nvSpPr>
        <p:spPr bwMode="auto">
          <a:xfrm>
            <a:off x="3977531" y="8841738"/>
            <a:ext cx="3043979" cy="465773"/>
          </a:xfrm>
          <a:prstGeom prst="rect">
            <a:avLst/>
          </a:prstGeom>
          <a:noFill/>
          <a:ln>
            <a:noFill/>
          </a:ln>
        </p:spPr>
        <p:txBody>
          <a:bodyPr vert="horz" wrap="square" lIns="93303" tIns="46653" rIns="93303" bIns="46653" numCol="1" anchor="b" anchorCtr="0" compatLnSpc="1">
            <a:prstTxWarp prst="textNoShape">
              <a:avLst/>
            </a:prstTxWarp>
          </a:bodyPr>
          <a:lstStyle>
            <a:lvl1pPr algn="r" defTabSz="930081" eaLnBrk="1" hangingPunct="1">
              <a:defRPr sz="1200"/>
            </a:lvl1pPr>
          </a:lstStyle>
          <a:p>
            <a:pPr>
              <a:defRPr/>
            </a:pPr>
            <a:fld id="{82ADC201-2A25-4FDC-90EF-528355AAD28C}" type="slidenum">
              <a:rPr lang="en-CA" altLang="fr-FR"/>
              <a:pPr>
                <a:defRPr/>
              </a:pPr>
              <a:t>‹#›</a:t>
            </a:fld>
            <a:endParaRPr lang="en-CA" altLang="fr-FR"/>
          </a:p>
        </p:txBody>
      </p:sp>
    </p:spTree>
    <p:extLst>
      <p:ext uri="{BB962C8B-B14F-4D97-AF65-F5344CB8AC3E}">
        <p14:creationId xmlns:p14="http://schemas.microsoft.com/office/powerpoint/2010/main" val="112190252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06" charset="0"/>
        <a:ea typeface="MS PGothic" panose="020B0600070205080204" pitchFamily="34" charset="-128"/>
        <a:cs typeface="MS PGothic" panose="020B0600070205080204" pitchFamily="34" charset="-128"/>
      </a:defRPr>
    </a:lvl1pPr>
    <a:lvl2pPr marL="457200" algn="l" rtl="0" eaLnBrk="0" fontAlgn="base" hangingPunct="0">
      <a:spcBef>
        <a:spcPct val="30000"/>
      </a:spcBef>
      <a:spcAft>
        <a:spcPct val="0"/>
      </a:spcAft>
      <a:defRPr sz="1200" kern="1200">
        <a:solidFill>
          <a:schemeClr val="tx1"/>
        </a:solidFill>
        <a:latin typeface="Arial" pitchFamily="-106" charset="0"/>
        <a:ea typeface="MS PGothic" panose="020B0600070205080204" pitchFamily="34" charset="-128"/>
        <a:cs typeface="MS PGothic" panose="020B0600070205080204" pitchFamily="34" charset="-128"/>
      </a:defRPr>
    </a:lvl2pPr>
    <a:lvl3pPr marL="914400" algn="l" rtl="0" eaLnBrk="0" fontAlgn="base" hangingPunct="0">
      <a:spcBef>
        <a:spcPct val="30000"/>
      </a:spcBef>
      <a:spcAft>
        <a:spcPct val="0"/>
      </a:spcAft>
      <a:defRPr sz="1200" kern="1200">
        <a:solidFill>
          <a:schemeClr val="tx1"/>
        </a:solidFill>
        <a:latin typeface="Arial" pitchFamily="-106" charset="0"/>
        <a:ea typeface="MS PGothic" panose="020B0600070205080204" pitchFamily="34" charset="-128"/>
        <a:cs typeface="MS PGothic" panose="020B0600070205080204" pitchFamily="34" charset="-128"/>
      </a:defRPr>
    </a:lvl3pPr>
    <a:lvl4pPr marL="1371600" algn="l" rtl="0" eaLnBrk="0" fontAlgn="base" hangingPunct="0">
      <a:spcBef>
        <a:spcPct val="30000"/>
      </a:spcBef>
      <a:spcAft>
        <a:spcPct val="0"/>
      </a:spcAft>
      <a:defRPr sz="1200" kern="1200">
        <a:solidFill>
          <a:schemeClr val="tx1"/>
        </a:solidFill>
        <a:latin typeface="Arial" pitchFamily="-106" charset="0"/>
        <a:ea typeface="MS PGothic" panose="020B0600070205080204" pitchFamily="34" charset="-128"/>
        <a:cs typeface="MS PGothic" panose="020B0600070205080204" pitchFamily="34" charset="-128"/>
      </a:defRPr>
    </a:lvl4pPr>
    <a:lvl5pPr marL="1828800" algn="l" rtl="0" eaLnBrk="0" fontAlgn="base" hangingPunct="0">
      <a:spcBef>
        <a:spcPct val="30000"/>
      </a:spcBef>
      <a:spcAft>
        <a:spcPct val="0"/>
      </a:spcAft>
      <a:defRPr sz="1200" kern="1200">
        <a:solidFill>
          <a:schemeClr val="tx1"/>
        </a:solidFill>
        <a:latin typeface="Arial" pitchFamily="-106" charset="0"/>
        <a:ea typeface="MS PGothic" panose="020B0600070205080204" pitchFamily="34" charset="-128"/>
        <a:cs typeface="MS PGothic" panose="020B0600070205080204" pitchFamily="34" charset="-128"/>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etawawapubliclibrary.ca/about-us/land-acknowledgement-statemen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camh.net/pdf/english_understand_addiction.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justice.gc.ca/eng/cj-jp/cannabi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anada.ca/en/health-canada/services/drugs-medication/cannabis/health-effects/addiction.html"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canada.ca/en/campaign/don-t-drive-high.html"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anada.ca/en/health-canada/services/drugs-medication/cannabis/resources/lower-your-risks.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cpha.ca/sites/default/files/uploads/resources/cannabis/lrcug_evidencebriefprofessional.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www.canada.ca/en/department-national-defence/corporate/policies-standards/defence-administrative-orders-directives/9000-series/9004/9004-1-use-cannabis-caf-members.html" TargetMode="External"/><Relationship Id="rId2" Type="http://schemas.openxmlformats.org/officeDocument/2006/relationships/slide" Target="../slides/slide61.xml"/><Relationship Id="rId1" Type="http://schemas.openxmlformats.org/officeDocument/2006/relationships/notesMaster" Target="../notesMasters/notesMaster1.xml"/><Relationship Id="rId4" Type="http://schemas.openxmlformats.org/officeDocument/2006/relationships/hyperlink" Target="https://www.canada.ca/en/department-national-defence/corporate/policies-standards/queens-regulations-orders/vol-1-administration/ch-20-canadian-forces-drug-control-program/table-contents.html" TargetMode="Externa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3" Type="http://schemas.openxmlformats.org/officeDocument/2006/relationships/hyperlink" Target="https://www.psychiatry.org/patients-families/internet-gaming#:~:text=That%20is%20a%20question%20still%20being%20debated%20among,effective%20treatments%20for%20videogame%20addiction%20already%20in%20use." TargetMode="External"/><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3" Type="http://schemas.openxmlformats.org/officeDocument/2006/relationships/hyperlink" Target="http://www.camh.net/pdf/english_understand_addiction.pdf" TargetMode="External"/><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xfrm>
            <a:off x="407137" y="4422459"/>
            <a:ext cx="5914608" cy="418877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fr-FR" sz="1000" b="1">
                <a:latin typeface="Arial" panose="020B0604020202020204" pitchFamily="34" charset="0"/>
              </a:rPr>
              <a:t>Alcohol, Other Drugs, Gambling and Gaming  </a:t>
            </a:r>
          </a:p>
          <a:p>
            <a:r>
              <a:rPr lang="en-US" altLang="fr-FR" sz="1000" b="1">
                <a:latin typeface="Arial" panose="020B0604020202020204" pitchFamily="34" charset="0"/>
              </a:rPr>
              <a:t>Awareness (AODGGA)</a:t>
            </a:r>
            <a:endParaRPr lang="en-CA" altLang="fr-FR" sz="1000" b="1">
              <a:latin typeface="Arial" panose="020B0604020202020204" pitchFamily="34" charset="0"/>
            </a:endParaRPr>
          </a:p>
        </p:txBody>
      </p:sp>
    </p:spTree>
    <p:extLst>
      <p:ext uri="{BB962C8B-B14F-4D97-AF65-F5344CB8AC3E}">
        <p14:creationId xmlns:p14="http://schemas.microsoft.com/office/powerpoint/2010/main" val="1980437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into info of day</a:t>
            </a:r>
            <a:r>
              <a:rPr lang="en-US" baseline="0" dirty="0"/>
              <a:t> and specifically in reference to communication and listening as a supervisor</a:t>
            </a:r>
            <a:endParaRPr lang="en-US" dirty="0"/>
          </a:p>
        </p:txBody>
      </p:sp>
      <p:sp>
        <p:nvSpPr>
          <p:cNvPr id="4" name="Slide Number Placeholder 3"/>
          <p:cNvSpPr>
            <a:spLocks noGrp="1"/>
          </p:cNvSpPr>
          <p:nvPr>
            <p:ph type="sldNum" sz="quarter" idx="10"/>
          </p:nvPr>
        </p:nvSpPr>
        <p:spPr/>
        <p:txBody>
          <a:bodyPr/>
          <a:lstStyle/>
          <a:p>
            <a:pPr>
              <a:defRPr/>
            </a:pPr>
            <a:fld id="{82ADC201-2A25-4FDC-90EF-528355AAD28C}" type="slidenum">
              <a:rPr lang="en-CA" altLang="fr-FR" smtClean="0"/>
              <a:pPr>
                <a:defRPr/>
              </a:pPr>
              <a:t>2</a:t>
            </a:fld>
            <a:endParaRPr lang="en-CA" altLang="fr-FR"/>
          </a:p>
        </p:txBody>
      </p:sp>
    </p:spTree>
    <p:extLst>
      <p:ext uri="{BB962C8B-B14F-4D97-AF65-F5344CB8AC3E}">
        <p14:creationId xmlns:p14="http://schemas.microsoft.com/office/powerpoint/2010/main" val="2760930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latin typeface="Arial"/>
                <a:ea typeface="MS PGothic"/>
                <a:cs typeface="Arial"/>
                <a:hlinkClick r:id="rId3"/>
              </a:rPr>
              <a:t>Land Acknowledgement – Petawawa Public Library</a:t>
            </a:r>
            <a:endParaRPr lang="en-CA" dirty="0">
              <a:latin typeface="Arial"/>
              <a:ea typeface="MS PGothic"/>
              <a:cs typeface="Arial"/>
            </a:endParaRPr>
          </a:p>
          <a:p>
            <a:endParaRPr lang="en-CA"/>
          </a:p>
          <a:p>
            <a:pPr algn="l"/>
            <a:endParaRPr lang="en-CA" b="0" i="0">
              <a:solidFill>
                <a:srgbClr val="222222"/>
              </a:solidFill>
              <a:effectLst/>
              <a:latin typeface="Inter"/>
            </a:endParaRPr>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smtClean="0"/>
              <a:pPr>
                <a:defRPr/>
              </a:pPr>
              <a:t>3</a:t>
            </a:fld>
            <a:endParaRPr lang="en-CA" altLang="fr-FR"/>
          </a:p>
        </p:txBody>
      </p:sp>
    </p:spTree>
    <p:extLst>
      <p:ext uri="{BB962C8B-B14F-4D97-AF65-F5344CB8AC3E}">
        <p14:creationId xmlns:p14="http://schemas.microsoft.com/office/powerpoint/2010/main" val="638462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smtClean="0"/>
              <a:pPr>
                <a:defRPr/>
              </a:pPr>
              <a:t>4</a:t>
            </a:fld>
            <a:endParaRPr lang="en-CA" altLang="fr-FR"/>
          </a:p>
        </p:txBody>
      </p:sp>
    </p:spTree>
    <p:extLst>
      <p:ext uri="{BB962C8B-B14F-4D97-AF65-F5344CB8AC3E}">
        <p14:creationId xmlns:p14="http://schemas.microsoft.com/office/powerpoint/2010/main" val="1503067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a:fld id="{42FD9DFC-3F90-4F0A-B29C-CAB79B003083}" type="slidenum">
              <a:rPr lang="en-CA" altLang="en-US" sz="1200">
                <a:latin typeface="Times New Roman" panose="02020603050405020304" pitchFamily="18" charset="0"/>
              </a:rPr>
              <a:pPr algn="r"/>
              <a:t>5</a:t>
            </a:fld>
            <a:endParaRPr lang="en-CA" altLang="en-US" sz="1200">
              <a:latin typeface="Times New Roman" panose="02020603050405020304" pitchFamily="18" charset="0"/>
            </a:endParaRPr>
          </a:p>
        </p:txBody>
      </p:sp>
      <p:sp>
        <p:nvSpPr>
          <p:cNvPr id="72707" name="Rectangle 2"/>
          <p:cNvSpPr>
            <a:spLocks noGrp="1" noRot="1" noChangeAspect="1" noChangeArrowheads="1" noTextEdit="1"/>
          </p:cNvSpPr>
          <p:nvPr>
            <p:ph type="sldImg"/>
          </p:nvPr>
        </p:nvSpPr>
        <p:spPr>
          <a:xfrm>
            <a:off x="407988" y="381000"/>
            <a:ext cx="6207125" cy="3490913"/>
          </a:xfrm>
          <a:ln/>
        </p:spPr>
      </p:sp>
      <p:sp>
        <p:nvSpPr>
          <p:cNvPr id="72708" name="Rectangle 3"/>
          <p:cNvSpPr>
            <a:spLocks noGrp="1" noChangeArrowheads="1"/>
          </p:cNvSpPr>
          <p:nvPr>
            <p:ph type="body" idx="1"/>
          </p:nvPr>
        </p:nvSpPr>
        <p:spPr>
          <a:xfrm>
            <a:off x="407136" y="4072731"/>
            <a:ext cx="6208828" cy="4578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a:latin typeface="Arial"/>
                <a:ea typeface="MS PGothic"/>
                <a:cs typeface="Arial"/>
              </a:rPr>
              <a:t>Over the next two days, </a:t>
            </a:r>
            <a:r>
              <a:rPr lang="en-US" altLang="en-US" sz="1000" dirty="0">
                <a:latin typeface="Arial"/>
                <a:ea typeface="MS PGothic"/>
                <a:cs typeface="Arial"/>
              </a:rPr>
              <a:t>we’ll be working together in a couple of ways. We will present information and you will have an opportunity to absorb, clarify and discuss information in order to increase your understanding in the area of substance use</a:t>
            </a:r>
            <a:r>
              <a:rPr lang="fr-CA" altLang="en-US" sz="1000" dirty="0">
                <a:latin typeface="Arial"/>
                <a:ea typeface="MS PGothic"/>
                <a:cs typeface="Arial"/>
              </a:rPr>
              <a:t>.</a:t>
            </a:r>
            <a:r>
              <a:rPr lang="en-US" altLang="en-US" sz="1000" dirty="0">
                <a:latin typeface="Arial"/>
                <a:ea typeface="MS PGothic"/>
                <a:cs typeface="Arial"/>
              </a:rPr>
              <a:t> </a:t>
            </a:r>
            <a:r>
              <a:rPr lang="fr-CA" altLang="en-US" sz="1000" dirty="0">
                <a:latin typeface="Arial"/>
                <a:ea typeface="MS PGothic"/>
                <a:cs typeface="Arial"/>
              </a:rPr>
              <a:t>T</a:t>
            </a:r>
            <a:r>
              <a:rPr lang="en-US" altLang="en-US" sz="1000" dirty="0">
                <a:latin typeface="Arial"/>
                <a:ea typeface="MS PGothic"/>
                <a:cs typeface="Arial"/>
              </a:rPr>
              <a:t>here will </a:t>
            </a:r>
            <a:r>
              <a:rPr lang="en-CA" altLang="en-US" sz="1000" dirty="0">
                <a:latin typeface="Arial"/>
                <a:ea typeface="MS PGothic"/>
                <a:cs typeface="Arial"/>
              </a:rPr>
              <a:t>also</a:t>
            </a:r>
            <a:r>
              <a:rPr lang="fr-CA" altLang="en-US" sz="1000" dirty="0">
                <a:latin typeface="Arial"/>
                <a:ea typeface="MS PGothic"/>
                <a:cs typeface="Arial"/>
              </a:rPr>
              <a:t> </a:t>
            </a:r>
            <a:r>
              <a:rPr lang="en-US" altLang="en-US" sz="1000" dirty="0">
                <a:latin typeface="Arial"/>
                <a:ea typeface="MS PGothic"/>
                <a:cs typeface="Arial"/>
              </a:rPr>
              <a:t>be an opportunity to share your thoughts with each other during small group activities.</a:t>
            </a:r>
            <a:endParaRPr lang="en-US" altLang="en-US" sz="1000" dirty="0">
              <a:latin typeface="Arial" panose="020B0604020202020204" pitchFamily="34" charset="0"/>
              <a:cs typeface="Arial"/>
            </a:endParaRPr>
          </a:p>
          <a:p>
            <a:pPr eaLnBrk="1" hangingPunct="1"/>
            <a:endParaRPr lang="en-US" altLang="en-US" sz="1000">
              <a:latin typeface="Arial" panose="020B0604020202020204" pitchFamily="34" charset="0"/>
              <a:cs typeface="Times New Roman" panose="02020603050405020304" pitchFamily="18" charset="0"/>
            </a:endParaRPr>
          </a:p>
          <a:p>
            <a:pPr eaLnBrk="1" hangingPunct="1"/>
            <a:r>
              <a:rPr lang="en-US" altLang="en-US" sz="1000" dirty="0">
                <a:latin typeface="Arial"/>
                <a:ea typeface="MS PGothic"/>
                <a:cs typeface="Arial"/>
              </a:rPr>
              <a:t>In addition to the above four objectives, is there anything specifically that you are hoping to gain or learn from this course? If you can’t think of anything now, you can think about it throughout the workshop and ask when you’re ready.</a:t>
            </a:r>
          </a:p>
          <a:p>
            <a:pPr eaLnBrk="1" hangingPunct="1"/>
            <a:endParaRPr lang="en-US" altLang="en-US" sz="100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48927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txBox="1">
            <a:spLocks noGrp="1" noChangeArrowheads="1"/>
          </p:cNvSpPr>
          <p:nvPr/>
        </p:nvSpPr>
        <p:spPr bwMode="auto">
          <a:xfrm>
            <a:off x="3977531" y="8844917"/>
            <a:ext cx="304556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915" tIns="47458" rIns="94915" bIns="47458" anchor="b"/>
          <a:lstStyle>
            <a:lvl1pPr defTabSz="947738">
              <a:defRPr sz="2400">
                <a:solidFill>
                  <a:schemeClr val="tx1"/>
                </a:solidFill>
                <a:latin typeface="Arial" panose="020B0604020202020204" pitchFamily="34" charset="0"/>
                <a:ea typeface="ヒラギノ角ゴ Pro W3" pitchFamily="34" charset="-128"/>
              </a:defRPr>
            </a:lvl1pPr>
            <a:lvl2pPr marL="742950" indent="-285750" defTabSz="947738">
              <a:defRPr sz="2400">
                <a:solidFill>
                  <a:schemeClr val="tx1"/>
                </a:solidFill>
                <a:latin typeface="Arial" panose="020B0604020202020204" pitchFamily="34" charset="0"/>
                <a:ea typeface="ヒラギノ角ゴ Pro W3" pitchFamily="34" charset="-128"/>
              </a:defRPr>
            </a:lvl2pPr>
            <a:lvl3pPr marL="1143000" indent="-228600" defTabSz="947738">
              <a:defRPr sz="2400">
                <a:solidFill>
                  <a:schemeClr val="tx1"/>
                </a:solidFill>
                <a:latin typeface="Arial" panose="020B0604020202020204" pitchFamily="34" charset="0"/>
                <a:ea typeface="ヒラギノ角ゴ Pro W3" pitchFamily="34" charset="-128"/>
              </a:defRPr>
            </a:lvl3pPr>
            <a:lvl4pPr marL="1600200" indent="-228600" defTabSz="947738">
              <a:defRPr sz="2400">
                <a:solidFill>
                  <a:schemeClr val="tx1"/>
                </a:solidFill>
                <a:latin typeface="Arial" panose="020B0604020202020204" pitchFamily="34" charset="0"/>
                <a:ea typeface="ヒラギノ角ゴ Pro W3" pitchFamily="34" charset="-128"/>
              </a:defRPr>
            </a:lvl4pPr>
            <a:lvl5pPr marL="2057400" indent="-228600" defTabSz="947738">
              <a:defRPr sz="2400">
                <a:solidFill>
                  <a:schemeClr val="tx1"/>
                </a:solidFill>
                <a:latin typeface="Arial" panose="020B0604020202020204" pitchFamily="34" charset="0"/>
                <a:ea typeface="ヒラギノ角ゴ Pro W3" pitchFamily="34" charset="-128"/>
              </a:defRPr>
            </a:lvl5pPr>
            <a:lvl6pPr marL="25146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eaLnBrk="1" hangingPunct="1"/>
            <a:fld id="{2759B12D-317D-43F0-ABA4-C04C4D5F75F6}" type="slidenum">
              <a:rPr lang="en-US" altLang="fr-FR" sz="1200">
                <a:solidFill>
                  <a:srgbClr val="000000"/>
                </a:solidFill>
                <a:latin typeface="Times New Roman" panose="02020603050405020304" pitchFamily="18" charset="0"/>
              </a:rPr>
              <a:pPr algn="r" eaLnBrk="1" hangingPunct="1"/>
              <a:t>6</a:t>
            </a:fld>
            <a:endParaRPr lang="en-US" altLang="fr-FR" sz="1200">
              <a:solidFill>
                <a:srgbClr val="000000"/>
              </a:solidFill>
              <a:latin typeface="Times New Roman" panose="02020603050405020304" pitchFamily="18" charset="0"/>
            </a:endParaRPr>
          </a:p>
        </p:txBody>
      </p:sp>
      <p:sp>
        <p:nvSpPr>
          <p:cNvPr id="95235" name="Slide Image Placeholder 1"/>
          <p:cNvSpPr>
            <a:spLocks noGrp="1" noRot="1" noChangeAspect="1" noChangeArrowheads="1" noTextEdit="1"/>
          </p:cNvSpPr>
          <p:nvPr>
            <p:ph type="sldImg"/>
          </p:nvPr>
        </p:nvSpPr>
        <p:spPr>
          <a:xfrm>
            <a:off x="1630363" y="184150"/>
            <a:ext cx="3490912" cy="1963738"/>
          </a:xfrm>
          <a:ln/>
        </p:spPr>
      </p:sp>
      <p:sp>
        <p:nvSpPr>
          <p:cNvPr id="192515" name="Notes Placeholder 2"/>
          <p:cNvSpPr>
            <a:spLocks noGrp="1"/>
          </p:cNvSpPr>
          <p:nvPr>
            <p:ph type="body" idx="1"/>
          </p:nvPr>
        </p:nvSpPr>
        <p:spPr>
          <a:xfrm>
            <a:off x="430993" y="2344762"/>
            <a:ext cx="6114995" cy="6732247"/>
          </a:xfrm>
        </p:spPr>
        <p:txBody>
          <a:bodyPr lIns="94919" tIns="47460" rIns="94919" bIns="47460"/>
          <a:lstStyle/>
          <a:p>
            <a:pPr marL="227035" indent="-227035">
              <a:lnSpc>
                <a:spcPct val="125000"/>
              </a:lnSpc>
              <a:spcBef>
                <a:spcPct val="50000"/>
              </a:spcBef>
              <a:buFont typeface="Arial" panose="020B0604020202020204" pitchFamily="34" charset="0"/>
              <a:buChar char="•"/>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Recent experiences have taught us that many CAF members have physical and mental health concerns that, if identified and treated early, have the potential to be temporary and reversible.  </a:t>
            </a:r>
          </a:p>
          <a:p>
            <a:pPr marL="227035" indent="-227035">
              <a:lnSpc>
                <a:spcPct val="125000"/>
              </a:lnSpc>
              <a:spcBef>
                <a:spcPct val="50000"/>
              </a:spcBef>
              <a:buFont typeface="Arial" panose="020B0604020202020204" pitchFamily="34" charset="0"/>
              <a:buChar char="•"/>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This model recognizes the spectrum of health concerns, be they mental or physical, that may impact CAF members during their careers.  The model goes from healthy, adaptive coping (green), through mild and reversible distress or functional impairment (yellow), to more severe, persistent injury or impairment (orange), to clinical illnesses and disorders requiring more concentrated medical care (red).</a:t>
            </a:r>
            <a:endParaRPr lang="en-US" sz="1000">
              <a:latin typeface="Arial" panose="020B0604020202020204" pitchFamily="34" charset="0"/>
              <a:ea typeface="ＭＳ Ｐゴシック" panose="020B0600070205080204" pitchFamily="34" charset="-128"/>
              <a:cs typeface="Arial" panose="020B0604020202020204" pitchFamily="34" charset="0"/>
            </a:endParaRPr>
          </a:p>
          <a:p>
            <a:pPr marL="227354" indent="-227354">
              <a:spcBef>
                <a:spcPct val="0"/>
              </a:spcBef>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spcBef>
                <a:spcPct val="0"/>
              </a:spcBef>
              <a:buFont typeface="Arial" panose="020B0604020202020204" pitchFamily="34" charset="0"/>
              <a:buChar char="•"/>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The arrows under the four color blocks denote the fact that this is a continuum, with movement in both directions along the continuum, indicating that there is always the possibility for a return to full health and functioning.  In this way, no one is ‘written off’ simply because they are showing symptoms of an illness, or are being treated for a disorder or disease.  There is also a recognition that the earlier that intervention of some sort is provided, the easier it is to return to full health and functioning (green).</a:t>
            </a:r>
          </a:p>
          <a:p>
            <a:pPr>
              <a:spcBef>
                <a:spcPct val="0"/>
              </a:spcBef>
              <a:buFont typeface="Arial" panose="020B0604020202020204" pitchFamily="34" charset="0"/>
              <a:buNone/>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spcBef>
                <a:spcPct val="0"/>
              </a:spcBef>
              <a:buFont typeface="Arial" panose="020B0604020202020204" pitchFamily="34" charset="0"/>
              <a:buChar char="•"/>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It is important to note one can go from green to orange or red instantly depending on the severity of the event and/or the person effected.</a:t>
            </a:r>
          </a:p>
          <a:p>
            <a:pPr marL="227354" indent="-227354">
              <a:spcBef>
                <a:spcPct val="0"/>
              </a:spcBef>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The health and well-being of CAF members is the shared responsibility of the member, the chain of command, and Health Services.</a:t>
            </a:r>
          </a:p>
          <a:p>
            <a:pPr>
              <a:buFont typeface="Arial" panose="020B0604020202020204" pitchFamily="34" charset="0"/>
              <a:buNone/>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Leaders are responsible for their personnel and have a vital role to play in preventing and managing distress . As the severity of the illness increases, this results in a more robust Health Services intervention, but the Chain </a:t>
            </a:r>
            <a:r>
              <a:rPr lang="en-US" altLang="fr-FR" sz="1000">
                <a:latin typeface="Arial" panose="020B0604020202020204" pitchFamily="34" charset="0"/>
                <a:ea typeface="ＭＳ Ｐゴシック" panose="020B0600070205080204" pitchFamily="34" charset="-128"/>
                <a:cs typeface="Arial" panose="020B0604020202020204" pitchFamily="34" charset="0"/>
              </a:rPr>
              <a:t>of Command never abdicates responsibility of the member.  Leaders always have a role and responsibility to maintain contact and support their members throughout the continuum of mental health.</a:t>
            </a:r>
            <a:r>
              <a:rPr lang="en-CA" altLang="fr-FR" sz="1000">
                <a:latin typeface="Arial" panose="020B0604020202020204" pitchFamily="34" charset="0"/>
                <a:ea typeface="ＭＳ Ｐゴシック" panose="020B0600070205080204" pitchFamily="34" charset="-128"/>
                <a:cs typeface="Arial" panose="020B0604020202020204" pitchFamily="34" charset="0"/>
              </a:rPr>
              <a:t>  </a:t>
            </a:r>
          </a:p>
          <a:p>
            <a:pPr>
              <a:buFont typeface="Arial" panose="020B0604020202020204" pitchFamily="34" charset="0"/>
              <a:buNone/>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The actions of the chain of command also have an impact on the movement of the CAF member along the continuum.  Significant life events certainly impact one’s mental health – however what is even more significant is the impact of small daily hassles that over time can cause distress.  The leader has a role in affecting the little things in day to day work life that can cause distress in their troops.</a:t>
            </a: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marL="227354" indent="-227354">
              <a:spcBef>
                <a:spcPct val="0"/>
              </a:spcBef>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marL="227035" indent="-227035">
              <a:spcBef>
                <a:spcPct val="0"/>
              </a:spcBef>
              <a:defRPr/>
            </a:pPr>
            <a:r>
              <a:rPr lang="en-US" altLang="fr-FR" sz="1000" b="1">
                <a:latin typeface="Arial" panose="020B0604020202020204" pitchFamily="34" charset="0"/>
                <a:ea typeface="ＭＳ Ｐゴシック" panose="020B0600070205080204" pitchFamily="34" charset="-128"/>
                <a:cs typeface="Arial" panose="020B0604020202020204" pitchFamily="34" charset="0"/>
              </a:rPr>
              <a:t>Sources(s)</a:t>
            </a:r>
          </a:p>
          <a:p>
            <a:pPr marL="227035" indent="-227035">
              <a:spcBef>
                <a:spcPct val="0"/>
              </a:spcBef>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https://www.canada.ca/en/department-national-</a:t>
            </a:r>
            <a:r>
              <a:rPr lang="en-US" sz="1000" err="1">
                <a:latin typeface="Arial" panose="020B0604020202020204" pitchFamily="34" charset="0"/>
                <a:ea typeface="ＭＳ Ｐゴシック" panose="020B0600070205080204" pitchFamily="34" charset="-128"/>
                <a:cs typeface="Arial" panose="020B0604020202020204" pitchFamily="34" charset="0"/>
              </a:rPr>
              <a:t>defence</a:t>
            </a:r>
            <a:r>
              <a:rPr lang="en-US" sz="1000">
                <a:latin typeface="Arial" panose="020B0604020202020204" pitchFamily="34" charset="0"/>
                <a:ea typeface="ＭＳ Ｐゴシック" panose="020B0600070205080204" pitchFamily="34" charset="-128"/>
                <a:cs typeface="Arial" panose="020B0604020202020204" pitchFamily="34" charset="0"/>
              </a:rPr>
              <a:t>/maple-leaf/</a:t>
            </a:r>
            <a:r>
              <a:rPr lang="en-US" sz="1000" err="1">
                <a:latin typeface="Arial" panose="020B0604020202020204" pitchFamily="34" charset="0"/>
                <a:ea typeface="ＭＳ Ｐゴシック" panose="020B0600070205080204" pitchFamily="34" charset="-128"/>
                <a:cs typeface="Arial" panose="020B0604020202020204" pitchFamily="34" charset="0"/>
              </a:rPr>
              <a:t>defence</a:t>
            </a:r>
            <a:r>
              <a:rPr lang="en-US" sz="1000">
                <a:latin typeface="Arial" panose="020B0604020202020204" pitchFamily="34" charset="0"/>
                <a:ea typeface="ＭＳ Ｐゴシック" panose="020B0600070205080204" pitchFamily="34" charset="-128"/>
                <a:cs typeface="Arial" panose="020B0604020202020204" pitchFamily="34" charset="0"/>
              </a:rPr>
              <a:t>/2020/03/mental-health-covid-19.html</a:t>
            </a:r>
          </a:p>
          <a:p>
            <a:pPr marL="227035" indent="-227035">
              <a:defRPr/>
            </a:pPr>
            <a:endParaRPr lang="en-CA" altLang="fr-FR" sz="1000" b="1">
              <a:latin typeface="Arial" panose="020B0604020202020204" pitchFamily="34" charset="0"/>
              <a:ea typeface="ＭＳ Ｐゴシック" panose="020B0600070205080204" pitchFamily="34" charset="-128"/>
              <a:cs typeface="Arial" panose="020B0604020202020204" pitchFamily="34" charset="0"/>
            </a:endParaRPr>
          </a:p>
          <a:p>
            <a:pPr marL="227354" indent="-227354">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p:txBody>
      </p:sp>
      <p:sp>
        <p:nvSpPr>
          <p:cNvPr id="95237" name="Slide Number Placeholder 3"/>
          <p:cNvSpPr txBox="1">
            <a:spLocks noGrp="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919" tIns="47460" rIns="94919" bIns="47460" anchor="b"/>
          <a:lstStyle>
            <a:lvl1pPr defTabSz="947738">
              <a:defRPr sz="2400">
                <a:solidFill>
                  <a:schemeClr val="tx1"/>
                </a:solidFill>
                <a:latin typeface="Arial" panose="020B0604020202020204" pitchFamily="34" charset="0"/>
                <a:ea typeface="ヒラギノ角ゴ Pro W3" pitchFamily="34" charset="-128"/>
              </a:defRPr>
            </a:lvl1pPr>
            <a:lvl2pPr marL="742950" indent="-285750" defTabSz="947738">
              <a:defRPr sz="2400">
                <a:solidFill>
                  <a:schemeClr val="tx1"/>
                </a:solidFill>
                <a:latin typeface="Arial" panose="020B0604020202020204" pitchFamily="34" charset="0"/>
                <a:ea typeface="ヒラギノ角ゴ Pro W3" pitchFamily="34" charset="-128"/>
              </a:defRPr>
            </a:lvl2pPr>
            <a:lvl3pPr marL="1143000" indent="-228600" defTabSz="947738">
              <a:defRPr sz="2400">
                <a:solidFill>
                  <a:schemeClr val="tx1"/>
                </a:solidFill>
                <a:latin typeface="Arial" panose="020B0604020202020204" pitchFamily="34" charset="0"/>
                <a:ea typeface="ヒラギノ角ゴ Pro W3" pitchFamily="34" charset="-128"/>
              </a:defRPr>
            </a:lvl3pPr>
            <a:lvl4pPr marL="1600200" indent="-228600" defTabSz="947738">
              <a:defRPr sz="2400">
                <a:solidFill>
                  <a:schemeClr val="tx1"/>
                </a:solidFill>
                <a:latin typeface="Arial" panose="020B0604020202020204" pitchFamily="34" charset="0"/>
                <a:ea typeface="ヒラギノ角ゴ Pro W3" pitchFamily="34" charset="-128"/>
              </a:defRPr>
            </a:lvl4pPr>
            <a:lvl5pPr marL="2057400" indent="-228600" defTabSz="947738">
              <a:defRPr sz="2400">
                <a:solidFill>
                  <a:schemeClr val="tx1"/>
                </a:solidFill>
                <a:latin typeface="Arial" panose="020B0604020202020204" pitchFamily="34" charset="0"/>
                <a:ea typeface="ヒラギノ角ゴ Pro W3" pitchFamily="34" charset="-128"/>
              </a:defRPr>
            </a:lvl5pPr>
            <a:lvl6pPr marL="25146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eaLnBrk="1" hangingPunct="1"/>
            <a:fld id="{45297C7A-323C-4CFF-9502-38B9C9AE4CC5}" type="slidenum">
              <a:rPr lang="en-CA" altLang="fr-FR" sz="1200">
                <a:solidFill>
                  <a:srgbClr val="000000"/>
                </a:solidFill>
                <a:latin typeface="Times New Roman" panose="02020603050405020304" pitchFamily="18" charset="0"/>
              </a:rPr>
              <a:pPr algn="r" eaLnBrk="1" hangingPunct="1"/>
              <a:t>6</a:t>
            </a:fld>
            <a:endParaRPr lang="en-CA" altLang="fr-FR"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41837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ChangeArrowheads="1" noTextEdit="1"/>
          </p:cNvSpPr>
          <p:nvPr>
            <p:ph type="sldImg"/>
          </p:nvPr>
        </p:nvSpPr>
        <p:spPr>
          <a:ln/>
        </p:spPr>
      </p:sp>
      <p:sp>
        <p:nvSpPr>
          <p:cNvPr id="7680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fontAlgn="auto" hangingPunct="1">
              <a:spcAft>
                <a:spcPts val="0"/>
              </a:spcAft>
              <a:defRPr/>
            </a:pPr>
            <a:r>
              <a:rPr lang="en-CA" altLang="fr-FR">
                <a:solidFill>
                  <a:srgbClr val="000000"/>
                </a:solidFill>
              </a:rPr>
              <a:t>Welcome intro self and facilitators - Refer to folders</a:t>
            </a:r>
          </a:p>
          <a:p>
            <a:pPr eaLnBrk="1" fontAlgn="auto" hangingPunct="1">
              <a:spcAft>
                <a:spcPts val="0"/>
              </a:spcAft>
              <a:defRPr/>
            </a:pPr>
            <a:r>
              <a:rPr lang="en-CA" altLang="fr-FR">
                <a:solidFill>
                  <a:srgbClr val="000000"/>
                </a:solidFill>
              </a:rPr>
              <a:t>Housekeeping</a:t>
            </a:r>
          </a:p>
          <a:p>
            <a:pPr eaLnBrk="1" fontAlgn="auto" hangingPunct="1">
              <a:spcAft>
                <a:spcPts val="0"/>
              </a:spcAft>
              <a:defRPr/>
            </a:pPr>
            <a:r>
              <a:rPr lang="en-CA" altLang="fr-FR">
                <a:solidFill>
                  <a:srgbClr val="000000"/>
                </a:solidFill>
              </a:rPr>
              <a:t>Timings (stretch breaks, lunch and end time).</a:t>
            </a:r>
          </a:p>
          <a:p>
            <a:pPr eaLnBrk="1" fontAlgn="auto" hangingPunct="1">
              <a:spcAft>
                <a:spcPts val="0"/>
              </a:spcAft>
              <a:defRPr/>
            </a:pPr>
            <a:r>
              <a:rPr lang="en-CA" altLang="fr-FR">
                <a:solidFill>
                  <a:srgbClr val="000000"/>
                </a:solidFill>
              </a:rPr>
              <a:t>Cell phones on vibrate or turned off.</a:t>
            </a:r>
          </a:p>
          <a:p>
            <a:pPr eaLnBrk="1" fontAlgn="auto" hangingPunct="1">
              <a:spcAft>
                <a:spcPts val="0"/>
              </a:spcAft>
              <a:defRPr/>
            </a:pPr>
            <a:r>
              <a:rPr lang="en-CA" altLang="fr-FR">
                <a:solidFill>
                  <a:srgbClr val="000000"/>
                </a:solidFill>
              </a:rPr>
              <a:t>Washroom locations.</a:t>
            </a:r>
          </a:p>
          <a:p>
            <a:pPr eaLnBrk="1" fontAlgn="auto" hangingPunct="1">
              <a:spcAft>
                <a:spcPts val="0"/>
              </a:spcAft>
              <a:defRPr/>
            </a:pPr>
            <a:r>
              <a:rPr lang="en-CA" altLang="fr-FR">
                <a:solidFill>
                  <a:srgbClr val="000000"/>
                </a:solidFill>
              </a:rPr>
              <a:t>Water bottle re-fill.</a:t>
            </a:r>
          </a:p>
          <a:p>
            <a:pPr eaLnBrk="1" fontAlgn="auto" hangingPunct="1">
              <a:spcAft>
                <a:spcPts val="0"/>
              </a:spcAft>
              <a:defRPr/>
            </a:pPr>
            <a:r>
              <a:rPr lang="en-CA" altLang="fr-FR">
                <a:solidFill>
                  <a:srgbClr val="000000"/>
                </a:solidFill>
              </a:rPr>
              <a:t>Fire exit route and attendance.</a:t>
            </a:r>
          </a:p>
          <a:p>
            <a:pPr eaLnBrk="1" fontAlgn="auto" hangingPunct="1">
              <a:spcAft>
                <a:spcPts val="0"/>
              </a:spcAft>
              <a:defRPr/>
            </a:pPr>
            <a:endParaRPr lang="en-CA" altLang="en-US">
              <a:solidFill>
                <a:srgbClr val="000000"/>
              </a:solidFill>
              <a:cs typeface="ヒラギノ角ゴ Pro W3"/>
            </a:endParaRPr>
          </a:p>
          <a:p>
            <a:pPr eaLnBrk="1" fontAlgn="auto" hangingPunct="1">
              <a:spcAft>
                <a:spcPts val="0"/>
              </a:spcAft>
              <a:defRPr/>
            </a:pPr>
            <a:r>
              <a:rPr lang="en-CA" altLang="en-US">
                <a:solidFill>
                  <a:srgbClr val="000000"/>
                </a:solidFill>
                <a:cs typeface="ヒラギノ角ゴ Pro W3"/>
              </a:rPr>
              <a:t>Let’s create a collaborative learning environment where everyone feels comfortable!</a:t>
            </a:r>
          </a:p>
          <a:p>
            <a:pPr eaLnBrk="1" fontAlgn="auto" hangingPunct="1">
              <a:spcAft>
                <a:spcPts val="0"/>
              </a:spcAft>
              <a:defRPr/>
            </a:pPr>
            <a:endParaRPr lang="en-CA" altLang="en-US" b="1">
              <a:solidFill>
                <a:srgbClr val="000000"/>
              </a:solidFill>
            </a:endParaRPr>
          </a:p>
          <a:p>
            <a:pPr eaLnBrk="1" fontAlgn="auto" hangingPunct="1">
              <a:spcAft>
                <a:spcPts val="0"/>
              </a:spcAft>
              <a:defRPr/>
            </a:pPr>
            <a:r>
              <a:rPr lang="en-CA" altLang="en-US">
                <a:solidFill>
                  <a:srgbClr val="000000"/>
                </a:solidFill>
                <a:cs typeface="ヒラギノ角ゴ Pro W3"/>
              </a:rPr>
              <a:t>What group guidelines or ground rules will help to achieve this?</a:t>
            </a:r>
          </a:p>
          <a:p>
            <a:pPr>
              <a:defRPr/>
            </a:pPr>
            <a:endParaRPr lang="en-CA" altLang="fr-FR" b="1">
              <a:latin typeface="Arial" panose="020B0604020202020204" pitchFamily="34" charset="0"/>
            </a:endParaRPr>
          </a:p>
          <a:p>
            <a:pPr>
              <a:defRPr/>
            </a:pPr>
            <a:r>
              <a:rPr lang="en-CA" altLang="fr-FR" b="1">
                <a:latin typeface="Arial" panose="020B0604020202020204" pitchFamily="34" charset="0"/>
              </a:rPr>
              <a:t>Large Group Discussion (Use flipchart and post at front of room for full course)</a:t>
            </a:r>
          </a:p>
          <a:p>
            <a:pPr>
              <a:defRPr/>
            </a:pPr>
            <a:endParaRPr lang="en-CA" altLang="fr-FR" b="1">
              <a:latin typeface="Arial" panose="020B0604020202020204" pitchFamily="34" charset="0"/>
            </a:endParaRPr>
          </a:p>
          <a:p>
            <a:pPr>
              <a:defRPr/>
            </a:pPr>
            <a:r>
              <a:rPr lang="en-CA" altLang="fr-FR">
                <a:latin typeface="Arial" panose="020B0604020202020204" pitchFamily="34" charset="0"/>
              </a:rPr>
              <a:t>It is essential to have a challenging and safe learning environment to get the most out of this course. </a:t>
            </a:r>
          </a:p>
          <a:p>
            <a:pPr>
              <a:defRPr/>
            </a:pPr>
            <a:r>
              <a:rPr lang="en-CA" altLang="fr-FR">
                <a:latin typeface="Arial" panose="020B0604020202020204" pitchFamily="34" charset="0"/>
              </a:rPr>
              <a:t>How can we create an environment where participants feel comfortable to ask questions, join conversations and share knowledge and experience.  </a:t>
            </a:r>
          </a:p>
          <a:p>
            <a:pPr>
              <a:defRPr/>
            </a:pPr>
            <a:endParaRPr lang="en-CA" altLang="fr-FR">
              <a:latin typeface="Arial" panose="020B0604020202020204" pitchFamily="34" charset="0"/>
            </a:endParaRPr>
          </a:p>
          <a:p>
            <a:pPr>
              <a:defRPr/>
            </a:pPr>
            <a:r>
              <a:rPr lang="en-CA" altLang="fr-FR">
                <a:latin typeface="Arial" panose="020B0604020202020204" pitchFamily="34" charset="0"/>
              </a:rPr>
              <a:t>Key items: </a:t>
            </a:r>
          </a:p>
          <a:p>
            <a:pPr marL="171707" indent="-171707">
              <a:buFont typeface="Arial" panose="020B0604020202020204" pitchFamily="34" charset="0"/>
              <a:buChar char="•"/>
              <a:defRPr/>
            </a:pPr>
            <a:r>
              <a:rPr lang="en-CA" altLang="fr-FR">
                <a:latin typeface="Arial" panose="020B0604020202020204" pitchFamily="34" charset="0"/>
              </a:rPr>
              <a:t>non-judgmental / open-minded</a:t>
            </a:r>
          </a:p>
          <a:p>
            <a:pPr marL="171707" indent="-171707">
              <a:buFont typeface="Arial" panose="020B0604020202020204" pitchFamily="34" charset="0"/>
              <a:buChar char="•"/>
              <a:defRPr/>
            </a:pPr>
            <a:r>
              <a:rPr lang="en-CA" altLang="fr-FR">
                <a:latin typeface="Arial" panose="020B0604020202020204" pitchFamily="34" charset="0"/>
              </a:rPr>
              <a:t>respecting opinions of others (agree to disagree), </a:t>
            </a:r>
          </a:p>
          <a:p>
            <a:pPr marL="171707" indent="-171707">
              <a:buFont typeface="Arial" panose="020B0604020202020204" pitchFamily="34" charset="0"/>
              <a:buChar char="•"/>
              <a:defRPr/>
            </a:pPr>
            <a:r>
              <a:rPr lang="en-CA" altLang="fr-FR">
                <a:latin typeface="Arial" panose="020B0604020202020204" pitchFamily="34" charset="0"/>
              </a:rPr>
              <a:t>Respect all questions, no wrong answers</a:t>
            </a:r>
          </a:p>
          <a:p>
            <a:pPr marL="171707" indent="-171707">
              <a:buFont typeface="Arial" panose="020B0604020202020204" pitchFamily="34" charset="0"/>
              <a:buChar char="•"/>
              <a:defRPr/>
            </a:pPr>
            <a:r>
              <a:rPr lang="en-CA" altLang="fr-FR">
                <a:latin typeface="Arial" panose="020B0604020202020204" pitchFamily="34" charset="0"/>
              </a:rPr>
              <a:t>respecting timing</a:t>
            </a:r>
          </a:p>
          <a:p>
            <a:pPr marL="171707" indent="-171707">
              <a:buFont typeface="Arial" panose="020B0604020202020204" pitchFamily="34" charset="0"/>
              <a:buChar char="•"/>
              <a:defRPr/>
            </a:pPr>
            <a:r>
              <a:rPr lang="en-CA" altLang="fr-FR" b="1">
                <a:latin typeface="Arial" panose="020B0604020202020204" pitchFamily="34" charset="0"/>
              </a:rPr>
              <a:t>confidentiality </a:t>
            </a:r>
            <a:r>
              <a:rPr lang="en-CA" altLang="fr-FR">
                <a:latin typeface="Arial" panose="020B0604020202020204" pitchFamily="34" charset="0"/>
              </a:rPr>
              <a:t>(see next slide)</a:t>
            </a:r>
          </a:p>
          <a:p>
            <a:pPr eaLnBrk="1" hangingPunct="1">
              <a:defRPr/>
            </a:pPr>
            <a:r>
              <a:rPr lang="en-US" altLang="fr-FR">
                <a:latin typeface="Arial" panose="020B0604020202020204" pitchFamily="34" charset="0"/>
                <a:ea typeface="ＭＳ Ｐゴシック" panose="020B0600070205080204" pitchFamily="34" charset="-128"/>
              </a:rPr>
              <a:t>The participants must not disclose </a:t>
            </a:r>
            <a:r>
              <a:rPr lang="en-US" altLang="fr-FR">
                <a:highlight>
                  <a:srgbClr val="FFFF00"/>
                </a:highlight>
                <a:latin typeface="Arial" panose="020B0604020202020204" pitchFamily="34" charset="0"/>
                <a:ea typeface="ＭＳ Ｐゴシック" panose="020B0600070205080204" pitchFamily="34" charset="-128"/>
              </a:rPr>
              <a:t>other people's </a:t>
            </a:r>
            <a:r>
              <a:rPr lang="en-US" altLang="fr-FR">
                <a:latin typeface="Arial" panose="020B0604020202020204" pitchFamily="34" charset="0"/>
                <a:ea typeface="ＭＳ Ｐゴシック" panose="020B0600070205080204" pitchFamily="34" charset="-128"/>
              </a:rPr>
              <a:t>confidential information discussed in the training nor disclose information that could identify a member during the training.</a:t>
            </a:r>
          </a:p>
          <a:p>
            <a:pPr eaLnBrk="1" hangingPunct="1">
              <a:defRPr/>
            </a:pPr>
            <a:endParaRPr lang="en-US" altLang="fr-FR">
              <a:latin typeface="Arial" panose="020B0604020202020204" pitchFamily="34" charset="0"/>
              <a:ea typeface="ＭＳ Ｐゴシック" panose="020B0600070205080204" pitchFamily="34" charset="-128"/>
            </a:endParaRPr>
          </a:p>
          <a:p>
            <a:pPr eaLnBrk="1" hangingPunct="1">
              <a:defRPr/>
            </a:pPr>
            <a:r>
              <a:rPr lang="en-US" altLang="fr-FR">
                <a:latin typeface="Arial" panose="020B0604020202020204" pitchFamily="34" charset="0"/>
                <a:ea typeface="ＭＳ Ｐゴシック" panose="020B0600070205080204" pitchFamily="34" charset="-128"/>
              </a:rPr>
              <a:t>ANY disclosures pertaining to potential harm to self or others,  disclosure of child abuse and any medical conditions that makes a patient unfit to fly an aircraft or drive a motor vehicle must be reported in accordance with legislation.</a:t>
            </a:r>
          </a:p>
          <a:p>
            <a:endParaRPr lang="en-CA" altLang="en-US">
              <a:latin typeface="Arial" panose="020B0604020202020204" pitchFamily="34" charset="0"/>
            </a:endParaRPr>
          </a:p>
        </p:txBody>
      </p:sp>
      <p:sp>
        <p:nvSpPr>
          <p:cNvPr id="7680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081">
              <a:defRPr sz="2400">
                <a:solidFill>
                  <a:schemeClr val="tx1"/>
                </a:solidFill>
                <a:latin typeface="Arial" panose="020B0604020202020204" pitchFamily="34" charset="0"/>
                <a:ea typeface="ヒラギノ角ゴ Pro W3" pitchFamily="34" charset="-128"/>
              </a:defRPr>
            </a:lvl1pPr>
            <a:lvl2pPr marL="744064" indent="-286179" defTabSz="930081">
              <a:defRPr sz="2400">
                <a:solidFill>
                  <a:schemeClr val="tx1"/>
                </a:solidFill>
                <a:latin typeface="Arial" panose="020B0604020202020204" pitchFamily="34" charset="0"/>
                <a:ea typeface="ヒラギノ角ゴ Pro W3" pitchFamily="34" charset="-128"/>
              </a:defRPr>
            </a:lvl2pPr>
            <a:lvl3pPr marL="1144715" indent="-228943" defTabSz="930081">
              <a:defRPr sz="2400">
                <a:solidFill>
                  <a:schemeClr val="tx1"/>
                </a:solidFill>
                <a:latin typeface="Arial" panose="020B0604020202020204" pitchFamily="34" charset="0"/>
                <a:ea typeface="ヒラギノ角ゴ Pro W3" pitchFamily="34" charset="-128"/>
              </a:defRPr>
            </a:lvl3pPr>
            <a:lvl4pPr marL="1602600" indent="-228943" defTabSz="930081">
              <a:defRPr sz="2400">
                <a:solidFill>
                  <a:schemeClr val="tx1"/>
                </a:solidFill>
                <a:latin typeface="Arial" panose="020B0604020202020204" pitchFamily="34" charset="0"/>
                <a:ea typeface="ヒラギノ角ゴ Pro W3" pitchFamily="34" charset="-128"/>
              </a:defRPr>
            </a:lvl4pPr>
            <a:lvl5pPr marL="2060486" indent="-228943" defTabSz="930081">
              <a:defRPr sz="2400">
                <a:solidFill>
                  <a:schemeClr val="tx1"/>
                </a:solidFill>
                <a:latin typeface="Arial" panose="020B0604020202020204" pitchFamily="34" charset="0"/>
                <a:ea typeface="ヒラギノ角ゴ Pro W3" pitchFamily="34" charset="-128"/>
              </a:defRPr>
            </a:lvl5pPr>
            <a:lvl6pPr marL="2518372"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F7264BF9-EF14-4F4A-A9B1-58A44F6D7ABD}" type="slidenum">
              <a:rPr lang="en-CA" altLang="fr-FR" sz="1200">
                <a:solidFill>
                  <a:srgbClr val="000000"/>
                </a:solidFill>
              </a:rPr>
              <a:pPr/>
              <a:t>7</a:t>
            </a:fld>
            <a:endParaRPr lang="en-CA" altLang="fr-FR" sz="1200">
              <a:solidFill>
                <a:srgbClr val="000000"/>
              </a:solidFill>
            </a:endParaRPr>
          </a:p>
        </p:txBody>
      </p:sp>
    </p:spTree>
    <p:extLst>
      <p:ext uri="{BB962C8B-B14F-4D97-AF65-F5344CB8AC3E}">
        <p14:creationId xmlns:p14="http://schemas.microsoft.com/office/powerpoint/2010/main" val="1677671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ChangeArrowheads="1" noTextEdit="1"/>
          </p:cNvSpPr>
          <p:nvPr>
            <p:ph type="sldImg"/>
          </p:nvPr>
        </p:nvSpPr>
        <p:spPr>
          <a:ln/>
        </p:spPr>
      </p:sp>
      <p:sp>
        <p:nvSpPr>
          <p:cNvPr id="7680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Arial" panose="020B0604020202020204" pitchFamily="34" charset="0"/>
            </a:endParaRPr>
          </a:p>
        </p:txBody>
      </p:sp>
      <p:sp>
        <p:nvSpPr>
          <p:cNvPr id="7680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081">
              <a:defRPr sz="2400">
                <a:solidFill>
                  <a:schemeClr val="tx1"/>
                </a:solidFill>
                <a:latin typeface="Arial" panose="020B0604020202020204" pitchFamily="34" charset="0"/>
                <a:ea typeface="ヒラギノ角ゴ Pro W3" pitchFamily="34" charset="-128"/>
              </a:defRPr>
            </a:lvl1pPr>
            <a:lvl2pPr marL="744064" indent="-286179" defTabSz="930081">
              <a:defRPr sz="2400">
                <a:solidFill>
                  <a:schemeClr val="tx1"/>
                </a:solidFill>
                <a:latin typeface="Arial" panose="020B0604020202020204" pitchFamily="34" charset="0"/>
                <a:ea typeface="ヒラギノ角ゴ Pro W3" pitchFamily="34" charset="-128"/>
              </a:defRPr>
            </a:lvl2pPr>
            <a:lvl3pPr marL="1144715" indent="-228943" defTabSz="930081">
              <a:defRPr sz="2400">
                <a:solidFill>
                  <a:schemeClr val="tx1"/>
                </a:solidFill>
                <a:latin typeface="Arial" panose="020B0604020202020204" pitchFamily="34" charset="0"/>
                <a:ea typeface="ヒラギノ角ゴ Pro W3" pitchFamily="34" charset="-128"/>
              </a:defRPr>
            </a:lvl3pPr>
            <a:lvl4pPr marL="1602600" indent="-228943" defTabSz="930081">
              <a:defRPr sz="2400">
                <a:solidFill>
                  <a:schemeClr val="tx1"/>
                </a:solidFill>
                <a:latin typeface="Arial" panose="020B0604020202020204" pitchFamily="34" charset="0"/>
                <a:ea typeface="ヒラギノ角ゴ Pro W3" pitchFamily="34" charset="-128"/>
              </a:defRPr>
            </a:lvl4pPr>
            <a:lvl5pPr marL="2060486" indent="-228943" defTabSz="930081">
              <a:defRPr sz="2400">
                <a:solidFill>
                  <a:schemeClr val="tx1"/>
                </a:solidFill>
                <a:latin typeface="Arial" panose="020B0604020202020204" pitchFamily="34" charset="0"/>
                <a:ea typeface="ヒラギノ角ゴ Pro W3" pitchFamily="34" charset="-128"/>
              </a:defRPr>
            </a:lvl5pPr>
            <a:lvl6pPr marL="2518372"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F7264BF9-EF14-4F4A-A9B1-58A44F6D7ABD}" type="slidenum">
              <a:rPr lang="en-CA" altLang="fr-FR" sz="1200">
                <a:solidFill>
                  <a:srgbClr val="000000"/>
                </a:solidFill>
              </a:rPr>
              <a:pPr/>
              <a:t>8</a:t>
            </a:fld>
            <a:endParaRPr lang="en-CA" altLang="fr-FR" sz="1200">
              <a:solidFill>
                <a:srgbClr val="000000"/>
              </a:solidFill>
            </a:endParaRPr>
          </a:p>
        </p:txBody>
      </p:sp>
    </p:spTree>
    <p:extLst>
      <p:ext uri="{BB962C8B-B14F-4D97-AF65-F5344CB8AC3E}">
        <p14:creationId xmlns:p14="http://schemas.microsoft.com/office/powerpoint/2010/main" val="2121751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a:fld id="{0AD69AC6-A7CE-494D-84BE-7C24150BC226}" type="slidenum">
              <a:rPr lang="en-CA" altLang="en-US" sz="1200">
                <a:solidFill>
                  <a:srgbClr val="000000"/>
                </a:solidFill>
                <a:latin typeface="Times New Roman" panose="02020603050405020304" pitchFamily="18" charset="0"/>
              </a:rPr>
              <a:pPr algn="r"/>
              <a:t>9</a:t>
            </a:fld>
            <a:endParaRPr lang="en-CA" altLang="en-US" sz="1200">
              <a:solidFill>
                <a:srgbClr val="000000"/>
              </a:solidFill>
              <a:latin typeface="Times New Roman" panose="02020603050405020304" pitchFamily="18" charset="0"/>
            </a:endParaRPr>
          </a:p>
        </p:txBody>
      </p:sp>
      <p:sp>
        <p:nvSpPr>
          <p:cNvPr id="87043" name="Rectangle 2"/>
          <p:cNvSpPr>
            <a:spLocks noGrp="1" noRot="1" noChangeAspect="1" noChangeArrowheads="1" noTextEdit="1"/>
          </p:cNvSpPr>
          <p:nvPr>
            <p:ph type="sldImg"/>
          </p:nvPr>
        </p:nvSpPr>
        <p:spPr>
          <a:xfrm>
            <a:off x="407988" y="381000"/>
            <a:ext cx="6207125" cy="3490913"/>
          </a:xfrm>
          <a:ln/>
        </p:spPr>
      </p:sp>
      <p:sp>
        <p:nvSpPr>
          <p:cNvPr id="84995" name="Rectangle 3"/>
          <p:cNvSpPr>
            <a:spLocks noGrp="1" noChangeArrowheads="1"/>
          </p:cNvSpPr>
          <p:nvPr>
            <p:ph type="body" idx="1"/>
          </p:nvPr>
        </p:nvSpPr>
        <p:spPr>
          <a:xfrm>
            <a:off x="407136" y="4072731"/>
            <a:ext cx="6208828" cy="4578246"/>
          </a:xfrm>
        </p:spPr>
        <p:txBody>
          <a:bodyPr/>
          <a:lstStyle/>
          <a:p>
            <a:pPr eaLnBrk="1" hangingPunct="1">
              <a:defRPr/>
            </a:pPr>
            <a:r>
              <a:rPr lang="en-CA" sz="1000" dirty="0">
                <a:latin typeface="Arial" charset="0"/>
                <a:ea typeface="Arial Unicode MS" panose="020B0604020202020204" pitchFamily="34" charset="-128"/>
                <a:cs typeface="Arial Unicode MS" panose="020B0604020202020204" pitchFamily="34" charset="-128"/>
              </a:rPr>
              <a:t>Emphasis</a:t>
            </a:r>
            <a:r>
              <a:rPr lang="en-CA" sz="1000" baseline="0" dirty="0">
                <a:latin typeface="Arial" charset="0"/>
                <a:ea typeface="Arial Unicode MS" panose="020B0604020202020204" pitchFamily="34" charset="-128"/>
                <a:cs typeface="Arial Unicode MS" panose="020B0604020202020204" pitchFamily="34" charset="-128"/>
              </a:rPr>
              <a:t> on who completed their pre-read</a:t>
            </a:r>
            <a:endParaRPr lang="en-CA" sz="1000" dirty="0">
              <a:latin typeface="Arial"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354119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ABAFA686-A7DF-4C25-B98C-09FDB08DFAFE}"/>
              </a:ext>
            </a:extLst>
          </p:cNvPr>
          <p:cNvSpPr txBox="1">
            <a:spLocks noGrp="1" noChangeArrowheads="1"/>
          </p:cNvSpPr>
          <p:nvPr/>
        </p:nvSpPr>
        <p:spPr bwMode="auto">
          <a:xfrm>
            <a:off x="3893240" y="8698667"/>
            <a:ext cx="2977184" cy="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27" tIns="45765" rIns="91527" bIns="45765" anchor="b"/>
          <a:lstStyle>
            <a:lvl1pPr defTabSz="931863">
              <a:defRPr sz="2400">
                <a:solidFill>
                  <a:schemeClr val="tx1"/>
                </a:solidFill>
                <a:latin typeface="Arial" panose="020B0604020202020204" pitchFamily="34" charset="0"/>
                <a:ea typeface="ヒラギノ角ゴ Pro W3"/>
                <a:cs typeface="ヒラギノ角ゴ Pro W3"/>
              </a:defRPr>
            </a:lvl1pPr>
            <a:lvl2pPr marL="742950" indent="-285750" defTabSz="931863">
              <a:defRPr sz="2400">
                <a:solidFill>
                  <a:schemeClr val="tx1"/>
                </a:solidFill>
                <a:latin typeface="Arial" panose="020B0604020202020204" pitchFamily="34" charset="0"/>
                <a:ea typeface="ヒラギノ角ゴ Pro W3"/>
                <a:cs typeface="ヒラギノ角ゴ Pro W3"/>
              </a:defRPr>
            </a:lvl2pPr>
            <a:lvl3pPr marL="1143000" indent="-228600" defTabSz="931863">
              <a:defRPr sz="2400">
                <a:solidFill>
                  <a:schemeClr val="tx1"/>
                </a:solidFill>
                <a:latin typeface="Arial" panose="020B0604020202020204" pitchFamily="34" charset="0"/>
                <a:ea typeface="ヒラギノ角ゴ Pro W3"/>
                <a:cs typeface="ヒラギノ角ゴ Pro W3"/>
              </a:defRPr>
            </a:lvl3pPr>
            <a:lvl4pPr marL="1600200" indent="-228600" defTabSz="931863">
              <a:defRPr sz="2400">
                <a:solidFill>
                  <a:schemeClr val="tx1"/>
                </a:solidFill>
                <a:latin typeface="Arial" panose="020B0604020202020204" pitchFamily="34" charset="0"/>
                <a:ea typeface="ヒラギノ角ゴ Pro W3"/>
                <a:cs typeface="ヒラギノ角ゴ Pro W3"/>
              </a:defRPr>
            </a:lvl4pPr>
            <a:lvl5pPr marL="2057400" indent="-228600" defTabSz="931863">
              <a:defRPr sz="2400">
                <a:solidFill>
                  <a:schemeClr val="tx1"/>
                </a:solidFill>
                <a:latin typeface="Arial" panose="020B0604020202020204" pitchFamily="34" charset="0"/>
                <a:ea typeface="ヒラギノ角ゴ Pro W3"/>
                <a:cs typeface="ヒラギノ角ゴ Pro W3"/>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6DC85627-D29F-4C1C-A056-C1641854A68D}" type="slidenum">
              <a:rPr lang="en-CA" altLang="en-US" sz="1200">
                <a:solidFill>
                  <a:srgbClr val="000000"/>
                </a:solidFill>
                <a:latin typeface="Times New Roman" panose="02020603050405020304" pitchFamily="18" charset="0"/>
              </a:rPr>
              <a:pPr algn="r" eaLnBrk="1" hangingPunct="1"/>
              <a:t>10</a:t>
            </a:fld>
            <a:endParaRPr lang="en-CA" altLang="en-US" sz="1200">
              <a:solidFill>
                <a:srgbClr val="000000"/>
              </a:solidFill>
              <a:latin typeface="Times New Roman" panose="02020603050405020304" pitchFamily="18" charset="0"/>
            </a:endParaRPr>
          </a:p>
        </p:txBody>
      </p:sp>
      <p:sp>
        <p:nvSpPr>
          <p:cNvPr id="24579" name="Rectangle 2">
            <a:extLst>
              <a:ext uri="{FF2B5EF4-FFF2-40B4-BE49-F238E27FC236}">
                <a16:creationId xmlns:a16="http://schemas.microsoft.com/office/drawing/2014/main" id="{363F267C-F411-426C-A11F-0B9B36508A59}"/>
              </a:ext>
            </a:extLst>
          </p:cNvPr>
          <p:cNvSpPr>
            <a:spLocks noGrp="1" noRot="1" noChangeAspect="1" noChangeArrowheads="1" noTextEdit="1"/>
          </p:cNvSpPr>
          <p:nvPr>
            <p:ph type="sldImg"/>
          </p:nvPr>
        </p:nvSpPr>
        <p:spPr>
          <a:xfrm>
            <a:off x="382588" y="374650"/>
            <a:ext cx="6103937" cy="3433763"/>
          </a:xfrm>
          <a:ln/>
        </p:spPr>
      </p:sp>
      <p:sp>
        <p:nvSpPr>
          <p:cNvPr id="24580" name="Rectangle 3">
            <a:extLst>
              <a:ext uri="{FF2B5EF4-FFF2-40B4-BE49-F238E27FC236}">
                <a16:creationId xmlns:a16="http://schemas.microsoft.com/office/drawing/2014/main" id="{336F59CA-8CE1-440F-B935-574E5F2AE5BE}"/>
              </a:ext>
            </a:extLst>
          </p:cNvPr>
          <p:cNvSpPr>
            <a:spLocks noGrp="1" noChangeArrowheads="1"/>
          </p:cNvSpPr>
          <p:nvPr>
            <p:ph type="body" idx="1"/>
          </p:nvPr>
        </p:nvSpPr>
        <p:spPr>
          <a:xfrm>
            <a:off x="914467" y="4005965"/>
            <a:ext cx="5036720" cy="450194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17805" indent="-217805" eaLnBrk="1" hangingPunct="1">
              <a:lnSpc>
                <a:spcPct val="80000"/>
              </a:lnSpc>
            </a:pPr>
            <a:r>
              <a:rPr lang="en-US" altLang="en-US" sz="600" b="1" dirty="0">
                <a:latin typeface="Arial"/>
                <a:ea typeface="MS PGothic"/>
                <a:cs typeface="Arial"/>
              </a:rPr>
              <a:t>Advise participants</a:t>
            </a:r>
            <a:r>
              <a:rPr lang="en-US" altLang="en-US" sz="600" dirty="0">
                <a:latin typeface="Arial"/>
                <a:ea typeface="MS PGothic"/>
                <a:cs typeface="Arial"/>
              </a:rPr>
              <a:t> that they will be participating in a test your knowledge session based on their prehension of information in the AODGGA ST</a:t>
            </a:r>
            <a:endParaRPr lang="en-US" altLang="en-US" sz="600" b="1" dirty="0">
              <a:latin typeface="Arial"/>
              <a:ea typeface="MS PGothic"/>
              <a:cs typeface="Arial"/>
            </a:endParaRPr>
          </a:p>
          <a:p>
            <a:pPr marL="217805" indent="-217805" eaLnBrk="1" hangingPunct="1">
              <a:lnSpc>
                <a:spcPct val="80000"/>
              </a:lnSpc>
            </a:pPr>
            <a:r>
              <a:rPr lang="en-US" altLang="en-US" sz="600">
                <a:latin typeface="Arial" panose="020B0604020202020204" pitchFamily="34" charset="0"/>
              </a:rPr>
              <a:t>Supervisor Pre-Read document.</a:t>
            </a:r>
          </a:p>
          <a:p>
            <a:pPr marL="217814" indent="-217814" eaLnBrk="1" hangingPunct="1">
              <a:lnSpc>
                <a:spcPct val="80000"/>
              </a:lnSpc>
            </a:pPr>
            <a:endParaRPr lang="en-US" altLang="en-US" sz="600" b="1">
              <a:latin typeface="Arial" panose="020B0604020202020204" pitchFamily="34" charset="0"/>
            </a:endParaRPr>
          </a:p>
          <a:p>
            <a:pPr marL="217805" indent="-217805" eaLnBrk="1" hangingPunct="1">
              <a:lnSpc>
                <a:spcPct val="80000"/>
              </a:lnSpc>
            </a:pPr>
            <a:r>
              <a:rPr lang="en-US" altLang="en-US" sz="600" b="1">
                <a:latin typeface="Arial" panose="020B0604020202020204" pitchFamily="34" charset="0"/>
              </a:rPr>
              <a:t>QUESTION 1 ANSWER: </a:t>
            </a:r>
            <a:r>
              <a:rPr lang="en-US" altLang="en-US" sz="600">
                <a:latin typeface="Arial" panose="020B0604020202020204" pitchFamily="34" charset="0"/>
              </a:rPr>
              <a:t>GENETIC FACTORS, ENVIRONMENTAL FACTORS, PERSONAL FACTORS.</a:t>
            </a:r>
            <a:endParaRPr lang="en-US" altLang="en-US" sz="600" b="1">
              <a:latin typeface="Arial" panose="020B0604020202020204" pitchFamily="34" charset="0"/>
            </a:endParaRPr>
          </a:p>
          <a:p>
            <a:pPr marL="217814" indent="-217814" eaLnBrk="1" hangingPunct="1">
              <a:lnSpc>
                <a:spcPct val="80000"/>
              </a:lnSpc>
            </a:pPr>
            <a:endParaRPr lang="en-US" altLang="en-US" sz="600" b="1">
              <a:latin typeface="Arial" panose="020B0604020202020204" pitchFamily="34" charset="0"/>
            </a:endParaRPr>
          </a:p>
          <a:p>
            <a:pPr marL="217805" indent="-217805" eaLnBrk="1" hangingPunct="1">
              <a:lnSpc>
                <a:spcPct val="80000"/>
              </a:lnSpc>
            </a:pPr>
            <a:r>
              <a:rPr lang="en-CA" altLang="en-US" sz="600">
                <a:latin typeface="Arial"/>
                <a:ea typeface="MS PGothic"/>
                <a:cs typeface="Arial"/>
              </a:rPr>
              <a:t>Certainly, there is a lot of evidence for genetic causes, that if</a:t>
            </a:r>
            <a:r>
              <a:rPr lang="en-CA" altLang="en-US" sz="600" b="1" dirty="0">
                <a:latin typeface="Arial"/>
                <a:ea typeface="MS PGothic"/>
                <a:cs typeface="Arial"/>
              </a:rPr>
              <a:t> </a:t>
            </a:r>
            <a:r>
              <a:rPr lang="en-CA" altLang="en-US" sz="600">
                <a:latin typeface="Arial"/>
                <a:ea typeface="MS PGothic"/>
                <a:cs typeface="Arial"/>
              </a:rPr>
              <a:t>someone is born with a predisposition to alcoholism and drug dependence. But having the genetic predisposition is not enough, as proven by twin studies. </a:t>
            </a:r>
          </a:p>
          <a:p>
            <a:pPr marL="217805" indent="-217805" eaLnBrk="1" hangingPunct="1">
              <a:lnSpc>
                <a:spcPct val="80000"/>
              </a:lnSpc>
            </a:pPr>
            <a:r>
              <a:rPr lang="en-CA" altLang="en-US" sz="600">
                <a:latin typeface="Arial" panose="020B0604020202020204" pitchFamily="34" charset="0"/>
              </a:rPr>
              <a:t>For example, two twins can grow up with an alcoholic father, but only one becomes an alcoholic. The environment plays a crucial role, as does the resiliency and choices of the individual.</a:t>
            </a:r>
          </a:p>
          <a:p>
            <a:pPr marL="217805" indent="-217805" eaLnBrk="1" hangingPunct="1">
              <a:lnSpc>
                <a:spcPct val="80000"/>
              </a:lnSpc>
            </a:pPr>
            <a:r>
              <a:rPr lang="en-CA" altLang="en-US" sz="600" dirty="0">
                <a:latin typeface="Arial"/>
                <a:ea typeface="MS PGothic"/>
                <a:cs typeface="Arial"/>
              </a:rPr>
              <a:t>The causes of substance use problems and gambling addiction are varied. Over the years, we have come to understand that there are several reasons why someone may </a:t>
            </a:r>
            <a:r>
              <a:rPr lang="en-US" altLang="en-US" sz="600" dirty="0">
                <a:latin typeface="Arial"/>
                <a:ea typeface="MS PGothic"/>
                <a:cs typeface="Arial"/>
              </a:rPr>
              <a:t>use alcohol, other drugs and /or gamble excessively. Several risk factors </a:t>
            </a:r>
            <a:r>
              <a:rPr lang="en-CA" altLang="en-US" sz="600" dirty="0">
                <a:latin typeface="Arial"/>
                <a:ea typeface="MS PGothic"/>
                <a:cs typeface="Arial"/>
              </a:rPr>
              <a:t>can influence substance use problems, gambling and gaming addictions. </a:t>
            </a:r>
          </a:p>
          <a:p>
            <a:pPr marL="217814" indent="-217814" eaLnBrk="1" hangingPunct="1">
              <a:lnSpc>
                <a:spcPct val="80000"/>
              </a:lnSpc>
            </a:pPr>
            <a:endParaRPr lang="en-CA" altLang="en-US" sz="600" b="1">
              <a:latin typeface="Arial" panose="020B0604020202020204" pitchFamily="34" charset="0"/>
            </a:endParaRPr>
          </a:p>
          <a:p>
            <a:pPr marL="217805" indent="-217805" eaLnBrk="1" hangingPunct="1">
              <a:lnSpc>
                <a:spcPct val="80000"/>
              </a:lnSpc>
            </a:pPr>
            <a:r>
              <a:rPr lang="en-CA" altLang="en-US" sz="600" b="1">
                <a:latin typeface="Arial" panose="020B0604020202020204" pitchFamily="34" charset="0"/>
              </a:rPr>
              <a:t>The 3 most prominent risk factors are: Genetic, Personal, and Environmental.</a:t>
            </a:r>
          </a:p>
          <a:p>
            <a:pPr marL="217805" indent="-217805" eaLnBrk="1" hangingPunct="1">
              <a:lnSpc>
                <a:spcPct val="80000"/>
              </a:lnSpc>
            </a:pPr>
            <a:r>
              <a:rPr lang="en-CA" altLang="en-US" sz="600" dirty="0">
                <a:latin typeface="Arial"/>
                <a:ea typeface="MS PGothic"/>
                <a:cs typeface="Arial"/>
              </a:rPr>
              <a:t>These characteristics may put a person at greater risk of becoming drug dependent. They also determine how the person copes with stress and disappointment. If a person has low self-esteem, he/she will tend to blame themselves for everything that goes wrong and turn to substances to cope. If the person is impulsive, he/she will act according to their feelings and not think through the consequences of their actions. If they place unrealistic demands on themselves or others, they will quickly become disappointed. </a:t>
            </a:r>
          </a:p>
          <a:p>
            <a:pPr marL="217805" indent="-217805" eaLnBrk="1" hangingPunct="1">
              <a:lnSpc>
                <a:spcPct val="80000"/>
              </a:lnSpc>
            </a:pPr>
            <a:r>
              <a:rPr lang="en-CA" altLang="en-US" sz="600">
                <a:latin typeface="Arial" panose="020B0604020202020204" pitchFamily="34" charset="0"/>
              </a:rPr>
              <a:t>Example: People who keep their emotions bottled up inside and who do not have a support network to help them cope are more at risk of substance use problems.</a:t>
            </a:r>
          </a:p>
          <a:p>
            <a:pPr marL="217805" indent="-217805" eaLnBrk="1" hangingPunct="1">
              <a:lnSpc>
                <a:spcPct val="80000"/>
              </a:lnSpc>
            </a:pPr>
            <a:r>
              <a:rPr lang="en-CA" altLang="en-US" sz="600" dirty="0">
                <a:latin typeface="Arial"/>
                <a:ea typeface="MS PGothic"/>
                <a:cs typeface="Arial"/>
              </a:rPr>
              <a:t>In summary, a substance use problem often develops when all three risk factors are present: the genetic predisposition, the lack of personal coping skills and the environmental stressors.</a:t>
            </a:r>
            <a:endParaRPr lang="en-CA" altLang="en-US" sz="600" b="1" dirty="0">
              <a:latin typeface="Arial"/>
              <a:ea typeface="MS PGothic"/>
              <a:cs typeface="Arial"/>
            </a:endParaRPr>
          </a:p>
          <a:p>
            <a:pPr marL="217814" indent="-217814" eaLnBrk="1" hangingPunct="1">
              <a:lnSpc>
                <a:spcPct val="125000"/>
              </a:lnSpc>
            </a:pPr>
            <a:endParaRPr lang="en-CA" altLang="en-US" sz="600" b="1">
              <a:latin typeface="Arial" panose="020B0604020202020204" pitchFamily="34" charset="0"/>
            </a:endParaRPr>
          </a:p>
          <a:p>
            <a:pPr marL="217805" indent="-217805" eaLnBrk="1" hangingPunct="1">
              <a:lnSpc>
                <a:spcPct val="125000"/>
              </a:lnSpc>
            </a:pPr>
            <a:endParaRPr lang="fr-CA" altLang="en-US" sz="600" dirty="0">
              <a:latin typeface="Arial"/>
              <a:ea typeface="MS PGothic"/>
              <a:cs typeface="Arial"/>
            </a:endParaRPr>
          </a:p>
        </p:txBody>
      </p:sp>
    </p:spTree>
    <p:extLst>
      <p:ext uri="{BB962C8B-B14F-4D97-AF65-F5344CB8AC3E}">
        <p14:creationId xmlns:p14="http://schemas.microsoft.com/office/powerpoint/2010/main" val="1948167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17805" indent="-217805">
              <a:lnSpc>
                <a:spcPct val="80000"/>
              </a:lnSpc>
            </a:pPr>
            <a:r>
              <a:rPr lang="en-US" b="1"/>
              <a:t>NOTES: </a:t>
            </a:r>
            <a:endParaRPr lang="en-US">
              <a:solidFill>
                <a:srgbClr val="444444"/>
              </a:solidFill>
            </a:endParaRPr>
          </a:p>
          <a:p>
            <a:pPr marL="217805" indent="-217805">
              <a:lnSpc>
                <a:spcPct val="80000"/>
              </a:lnSpc>
            </a:pPr>
            <a:r>
              <a:rPr lang="en-CA" dirty="0">
                <a:latin typeface="Arial"/>
                <a:ea typeface="MS PGothic"/>
                <a:cs typeface="Arial"/>
              </a:rPr>
              <a:t>Drug and alcohol use as well as gambling are behaviours that affect each person in different ways, for different reasons. </a:t>
            </a:r>
            <a:endParaRPr lang="en-US" dirty="0">
              <a:solidFill>
                <a:srgbClr val="444444"/>
              </a:solidFill>
              <a:latin typeface="Arial"/>
              <a:ea typeface="MS PGothic"/>
              <a:cs typeface="Arial"/>
            </a:endParaRPr>
          </a:p>
          <a:p>
            <a:pPr marL="217805" indent="-217805">
              <a:lnSpc>
                <a:spcPct val="80000"/>
              </a:lnSpc>
            </a:pPr>
            <a:r>
              <a:rPr lang="en-CA">
                <a:latin typeface="Arial"/>
                <a:ea typeface="MS PGothic"/>
                <a:cs typeface="Arial"/>
              </a:rPr>
              <a:t>In the past, substance use problems were often viewed as “moral failings.” However, over the years we have come to understand that there are often several reasons why someone has a problem with alcohol and/or drugs. </a:t>
            </a:r>
            <a:endParaRPr lang="en-US">
              <a:solidFill>
                <a:srgbClr val="444444"/>
              </a:solidFill>
              <a:latin typeface="Arial"/>
              <a:ea typeface="MS PGothic"/>
              <a:cs typeface="Arial"/>
            </a:endParaRPr>
          </a:p>
          <a:p>
            <a:pPr marL="217805" indent="-217805">
              <a:lnSpc>
                <a:spcPct val="125000"/>
              </a:lnSpc>
            </a:pPr>
            <a:endParaRPr lang="en-CA" b="1" dirty="0">
              <a:latin typeface="Arial"/>
              <a:ea typeface="MS PGothic"/>
              <a:cs typeface="Arial"/>
            </a:endParaRPr>
          </a:p>
          <a:p>
            <a:pPr marL="217805" indent="-217805">
              <a:lnSpc>
                <a:spcPct val="125000"/>
              </a:lnSpc>
            </a:pPr>
            <a:r>
              <a:rPr lang="en-CA" b="1">
                <a:latin typeface="Arial"/>
                <a:ea typeface="MS PGothic"/>
                <a:cs typeface="Arial"/>
              </a:rPr>
              <a:t>Genetic Risk Factors:</a:t>
            </a:r>
            <a:endParaRPr lang="en-US">
              <a:latin typeface="Arial"/>
              <a:ea typeface="MS PGothic"/>
              <a:cs typeface="Arial"/>
            </a:endParaRPr>
          </a:p>
          <a:p>
            <a:pPr marL="217805" indent="-217805">
              <a:lnSpc>
                <a:spcPct val="80000"/>
              </a:lnSpc>
            </a:pPr>
            <a:r>
              <a:rPr lang="en-CA">
                <a:latin typeface="Arial"/>
                <a:ea typeface="MS PGothic"/>
                <a:cs typeface="Arial"/>
              </a:rPr>
              <a:t>These factors may include a family history of substance use problems, and/or mental health problems such as Depression, Anxiety, PTSD. </a:t>
            </a:r>
            <a:r>
              <a:rPr lang="en-US">
                <a:latin typeface="Arial"/>
                <a:ea typeface="MS PGothic"/>
                <a:cs typeface="Arial"/>
              </a:rPr>
              <a:t>As well as having a genetic predisposition to drug dependency, research has also shown a link between mental health problems </a:t>
            </a:r>
            <a:r>
              <a:rPr lang="fr-CA">
                <a:latin typeface="Arial"/>
                <a:ea typeface="MS PGothic"/>
                <a:cs typeface="Arial"/>
              </a:rPr>
              <a:t>(</a:t>
            </a:r>
            <a:r>
              <a:rPr lang="en-US">
                <a:latin typeface="Arial"/>
                <a:ea typeface="MS PGothic"/>
                <a:cs typeface="Arial"/>
              </a:rPr>
              <a:t>like depression</a:t>
            </a:r>
            <a:r>
              <a:rPr lang="fr-CA">
                <a:latin typeface="Arial"/>
                <a:ea typeface="MS PGothic"/>
                <a:cs typeface="Arial"/>
              </a:rPr>
              <a:t>)</a:t>
            </a:r>
            <a:r>
              <a:rPr lang="en-US">
                <a:latin typeface="Arial"/>
                <a:ea typeface="MS PGothic"/>
                <a:cs typeface="Arial"/>
              </a:rPr>
              <a:t> and drug dependency. This is often referred to as “concurrent disorders.”</a:t>
            </a:r>
            <a:endParaRPr lang="en-CA">
              <a:latin typeface="Arial"/>
              <a:ea typeface="MS PGothic"/>
              <a:cs typeface="Arial"/>
            </a:endParaRPr>
          </a:p>
          <a:p>
            <a:pPr marL="217805" indent="-217805">
              <a:lnSpc>
                <a:spcPct val="125000"/>
              </a:lnSpc>
            </a:pPr>
            <a:endParaRPr lang="en-CA"/>
          </a:p>
          <a:p>
            <a:pPr marL="217805" indent="-217805">
              <a:lnSpc>
                <a:spcPct val="125000"/>
              </a:lnSpc>
            </a:pPr>
            <a:r>
              <a:rPr lang="en-CA" b="1">
                <a:latin typeface="Arial"/>
                <a:ea typeface="MS PGothic"/>
                <a:cs typeface="Arial"/>
              </a:rPr>
              <a:t>Personal Risk Factors: </a:t>
            </a:r>
            <a:r>
              <a:rPr lang="en-CA">
                <a:latin typeface="Arial"/>
                <a:ea typeface="MS PGothic"/>
                <a:cs typeface="Arial"/>
              </a:rPr>
              <a:t>Poor coping skills, Low self-esteem, Impulsive, Unrealistic demands on self and others, Tendency to keep emotions inside, Weak social support network One of the things that employers can do to help their employees is to organize education sessions that teach resiliency and coping skills, such as the “Stress Take Charge” program offered by Health Promotion staff.</a:t>
            </a:r>
          </a:p>
          <a:p>
            <a:pPr marL="217805" indent="-217805">
              <a:lnSpc>
                <a:spcPct val="80000"/>
              </a:lnSpc>
            </a:pPr>
            <a:endParaRPr lang="en-CA"/>
          </a:p>
          <a:p>
            <a:pPr marL="217805" indent="-217805">
              <a:lnSpc>
                <a:spcPct val="80000"/>
              </a:lnSpc>
            </a:pPr>
            <a:r>
              <a:rPr lang="en-CA" b="1" dirty="0">
                <a:latin typeface="Arial"/>
                <a:ea typeface="MS PGothic"/>
                <a:cs typeface="Arial"/>
              </a:rPr>
              <a:t>Environmental risk factors:  </a:t>
            </a:r>
            <a:r>
              <a:rPr lang="en-CA" dirty="0">
                <a:latin typeface="Arial"/>
                <a:ea typeface="MS PGothic"/>
                <a:cs typeface="Arial"/>
              </a:rPr>
              <a:t>Workplace stress is linked to: twice as many substance use problems; high demand and low control.</a:t>
            </a:r>
            <a:endParaRPr lang="en-US" dirty="0">
              <a:latin typeface="Arial"/>
              <a:ea typeface="MS PGothic"/>
              <a:cs typeface="Arial"/>
            </a:endParaRPr>
          </a:p>
          <a:p>
            <a:pPr marL="217805" indent="-217805">
              <a:lnSpc>
                <a:spcPct val="150000"/>
              </a:lnSpc>
            </a:pPr>
            <a:endParaRPr lang="en-CA"/>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a:pPr>
                <a:defRPr/>
              </a:pPr>
              <a:t>11</a:t>
            </a:fld>
            <a:endParaRPr lang="en-CA" altLang="fr-FR"/>
          </a:p>
        </p:txBody>
      </p:sp>
    </p:spTree>
    <p:extLst>
      <p:ext uri="{BB962C8B-B14F-4D97-AF65-F5344CB8AC3E}">
        <p14:creationId xmlns:p14="http://schemas.microsoft.com/office/powerpoint/2010/main" val="2872281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D0C46A0-A9EC-4985-B1D2-EA3A6119BF32}"/>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DF522507-677C-483D-B5FC-1BA2904B30E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b="1">
                <a:latin typeface="Arial"/>
                <a:ea typeface="MS PGothic"/>
                <a:cs typeface="Arial"/>
              </a:rPr>
              <a:t>QUESTION 3</a:t>
            </a:r>
          </a:p>
          <a:p>
            <a:r>
              <a:rPr lang="en-CA" altLang="en-US" b="1">
                <a:latin typeface="Arial"/>
                <a:ea typeface="MS PGothic"/>
                <a:cs typeface="Arial"/>
              </a:rPr>
              <a:t>ANSWER: A</a:t>
            </a:r>
            <a:endParaRPr lang="en-US" altLang="en-US" b="1">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US" altLang="en-US">
                <a:latin typeface="Arial"/>
                <a:ea typeface="MS PGothic"/>
                <a:cs typeface="Arial"/>
              </a:rPr>
              <a:t>Next slide</a:t>
            </a:r>
          </a:p>
          <a:p>
            <a:endParaRPr lang="en-CA" altLang="en-US">
              <a:latin typeface="Arial" panose="020B0604020202020204" pitchFamily="34" charset="0"/>
            </a:endParaRPr>
          </a:p>
        </p:txBody>
      </p:sp>
    </p:spTree>
    <p:extLst>
      <p:ext uri="{BB962C8B-B14F-4D97-AF65-F5344CB8AC3E}">
        <p14:creationId xmlns:p14="http://schemas.microsoft.com/office/powerpoint/2010/main" val="3902727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txBox="1">
            <a:spLocks noGrp="1" noChangeArrowheads="1"/>
          </p:cNvSpPr>
          <p:nvPr/>
        </p:nvSpPr>
        <p:spPr bwMode="auto">
          <a:xfrm>
            <a:off x="4067869" y="8991692"/>
            <a:ext cx="3111301" cy="472561"/>
          </a:xfrm>
          <a:prstGeom prst="rect">
            <a:avLst/>
          </a:prstGeom>
          <a:noFill/>
          <a:ln w="9525">
            <a:noFill/>
            <a:miter lim="800000"/>
            <a:headEnd/>
            <a:tailEnd/>
          </a:ln>
        </p:spPr>
        <p:txBody>
          <a:bodyPr lIns="95089" tIns="47544" rIns="95089" bIns="47544" anchor="b"/>
          <a:lstStyle/>
          <a:p>
            <a:pPr algn="r" defTabSz="950120" eaLnBrk="1" fontAlgn="auto" hangingPunct="1">
              <a:spcBef>
                <a:spcPts val="0"/>
              </a:spcBef>
              <a:spcAft>
                <a:spcPts val="0"/>
              </a:spcAft>
              <a:defRPr/>
            </a:pPr>
            <a:fld id="{BC2D92B9-A20C-42E6-8856-C8D7D367A467}" type="slidenum">
              <a:rPr lang="en-CA" sz="1200">
                <a:solidFill>
                  <a:prstClr val="black"/>
                </a:solidFill>
                <a:latin typeface="Times New Roman" pitchFamily="18" charset="0"/>
                <a:ea typeface="+mn-ea"/>
              </a:rPr>
              <a:pPr algn="r" defTabSz="950120" eaLnBrk="1" fontAlgn="auto" hangingPunct="1">
                <a:spcBef>
                  <a:spcPts val="0"/>
                </a:spcBef>
                <a:spcAft>
                  <a:spcPts val="0"/>
                </a:spcAft>
                <a:defRPr/>
              </a:pPr>
              <a:t>13</a:t>
            </a:fld>
            <a:endParaRPr lang="en-CA" sz="1200">
              <a:solidFill>
                <a:prstClr val="black"/>
              </a:solidFill>
              <a:latin typeface="Times New Roman" pitchFamily="18" charset="0"/>
              <a:ea typeface="+mn-ea"/>
            </a:endParaRPr>
          </a:p>
        </p:txBody>
      </p:sp>
      <p:sp>
        <p:nvSpPr>
          <p:cNvPr id="36866" name="Rectangle 2"/>
          <p:cNvSpPr>
            <a:spLocks noGrp="1" noRot="1" noChangeAspect="1" noChangeArrowheads="1" noTextEdit="1"/>
          </p:cNvSpPr>
          <p:nvPr>
            <p:ph type="sldImg"/>
          </p:nvPr>
        </p:nvSpPr>
        <p:spPr>
          <a:xfrm>
            <a:off x="433388" y="387350"/>
            <a:ext cx="6311900" cy="3549650"/>
          </a:xfrm>
          <a:ln/>
        </p:spPr>
      </p:sp>
      <p:sp>
        <p:nvSpPr>
          <p:cNvPr id="36867" name="Rectangle 3"/>
          <p:cNvSpPr>
            <a:spLocks noGrp="1" noChangeArrowheads="1"/>
          </p:cNvSpPr>
          <p:nvPr>
            <p:ph type="body" idx="1"/>
          </p:nvPr>
        </p:nvSpPr>
        <p:spPr>
          <a:xfrm>
            <a:off x="416184" y="4028173"/>
            <a:ext cx="6346801" cy="4766347"/>
          </a:xfrm>
          <a:noFill/>
          <a:ln/>
        </p:spPr>
        <p:txBody>
          <a:bodyPr/>
          <a:lstStyle/>
          <a:p>
            <a:pPr defTabSz="933172">
              <a:defRPr/>
            </a:pPr>
            <a:r>
              <a:rPr lang="en-CA" sz="1000" b="1">
                <a:latin typeface="Arial"/>
                <a:ea typeface="Arial Unicode MS"/>
                <a:cs typeface="Arial"/>
              </a:rPr>
              <a:t>Note: </a:t>
            </a:r>
            <a:r>
              <a:rPr lang="en-CA" sz="1000">
                <a:latin typeface="Arial"/>
                <a:ea typeface="Arial Unicode MS"/>
                <a:cs typeface="Arial"/>
              </a:rPr>
              <a:t>psychoactive substances include both legal and illegal substances.</a:t>
            </a:r>
          </a:p>
          <a:p>
            <a:pPr defTabSz="933172">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r>
              <a:rPr lang="en-CA" sz="1000" b="1">
                <a:latin typeface="Arial" panose="020B0604020202020204" pitchFamily="34" charset="0"/>
                <a:ea typeface="Arial Unicode MS" panose="020B0604020202020204" pitchFamily="34" charset="-128"/>
                <a:cs typeface="Arial" panose="020B0604020202020204" pitchFamily="34" charset="0"/>
              </a:rPr>
              <a:t>Depressants </a:t>
            </a:r>
            <a:r>
              <a:rPr lang="en-CA" sz="1000">
                <a:latin typeface="Arial" panose="020B0604020202020204" pitchFamily="34" charset="0"/>
                <a:cs typeface="Arial" panose="020B0604020202020204" pitchFamily="34" charset="0"/>
              </a:rPr>
              <a:t>slow down brain function and lead to calmness or drowsiness. Depressants include alcohol, opioids (e.g., heroin, fentanyl, oxycodone, hydromorphone, morphine, etc.), sedatives and medications for anxiety and sleep (e.g., lorazepam, diazepam, diphenhydramine, etc.).  (</a:t>
            </a:r>
            <a:r>
              <a:rPr lang="en-CA" sz="1000" b="1">
                <a:latin typeface="Arial" panose="020B0604020202020204" pitchFamily="34" charset="0"/>
                <a:cs typeface="Arial" panose="020B0604020202020204" pitchFamily="34" charset="0"/>
              </a:rPr>
              <a:t>Click to make appear</a:t>
            </a:r>
            <a:r>
              <a:rPr lang="en-CA" sz="1000">
                <a:latin typeface="Arial" panose="020B0604020202020204" pitchFamily="34" charset="0"/>
                <a:cs typeface="Arial" panose="020B0604020202020204" pitchFamily="34" charset="0"/>
              </a:rPr>
              <a:t>)</a:t>
            </a:r>
            <a:endParaRPr lang="en-CA" sz="1000">
              <a:latin typeface="Arial" panose="020B0604020202020204" pitchFamily="34" charset="0"/>
              <a:ea typeface="Arial Unicode MS" panose="020B0604020202020204" pitchFamily="34" charset="-128"/>
              <a:cs typeface="Arial" panose="020B0604020202020204" pitchFamily="34" charset="0"/>
            </a:endParaRPr>
          </a:p>
          <a:p>
            <a:pPr marL="353228" indent="-353228"/>
            <a:endParaRPr lang="en-CA" sz="1000">
              <a:latin typeface="Arial" panose="020B0604020202020204" pitchFamily="34" charset="0"/>
              <a:ea typeface="Arial Unicode MS" panose="020B0604020202020204" pitchFamily="34" charset="-128"/>
              <a:cs typeface="Arial" panose="020B0604020202020204" pitchFamily="34" charset="0"/>
            </a:endParaRPr>
          </a:p>
          <a:p>
            <a:pPr marL="353060" indent="-353060" defTabSz="933172">
              <a:defRPr/>
            </a:pPr>
            <a:r>
              <a:rPr lang="en-CA" sz="1000" b="1">
                <a:latin typeface="Arial" panose="020B0604020202020204" pitchFamily="34" charset="0"/>
                <a:cs typeface="Arial" panose="020B0604020202020204" pitchFamily="34" charset="0"/>
              </a:rPr>
              <a:t>Hallucinogens</a:t>
            </a:r>
            <a:r>
              <a:rPr lang="en-CA" sz="1000">
                <a:latin typeface="Arial" panose="020B0604020202020204" pitchFamily="34" charset="0"/>
                <a:cs typeface="Arial" panose="020B0604020202020204" pitchFamily="34" charset="0"/>
              </a:rPr>
              <a:t> produce their effects by acting on several areas of the brain, and can result in major changes in mood, experiences and thinking.  (e.g.: cannabis, LSD, and magic mushrooms (psilocybin)) (</a:t>
            </a:r>
            <a:r>
              <a:rPr lang="en-CA" sz="1000" b="1">
                <a:latin typeface="Arial" panose="020B0604020202020204" pitchFamily="34" charset="0"/>
                <a:cs typeface="Arial" panose="020B0604020202020204" pitchFamily="34" charset="0"/>
              </a:rPr>
              <a:t>Click to make appear</a:t>
            </a:r>
            <a:r>
              <a:rPr lang="en-CA" sz="1000">
                <a:latin typeface="Arial" panose="020B0604020202020204" pitchFamily="34" charset="0"/>
                <a:cs typeface="Arial" panose="020B0604020202020204" pitchFamily="34" charset="0"/>
              </a:rPr>
              <a:t>)</a:t>
            </a:r>
            <a:endParaRPr lang="en-CA" sz="1000">
              <a:latin typeface="Arial" panose="020B0604020202020204" pitchFamily="34" charset="0"/>
              <a:ea typeface="Arial Unicode MS" panose="020B0604020202020204" pitchFamily="34" charset="-128"/>
              <a:cs typeface="Arial" panose="020B0604020202020204" pitchFamily="34" charset="0"/>
            </a:endParaRPr>
          </a:p>
          <a:p>
            <a:pPr marL="353228" indent="-353228" defTabSz="933172">
              <a:defRPr/>
            </a:pPr>
            <a:endParaRPr lang="en-CA" sz="1000" b="1">
              <a:latin typeface="Arial" panose="020B0604020202020204" pitchFamily="34" charset="0"/>
              <a:ea typeface="Arial Unicode MS" panose="020B0604020202020204" pitchFamily="34" charset="-128"/>
              <a:cs typeface="Arial" panose="020B0604020202020204" pitchFamily="34" charset="0"/>
            </a:endParaRPr>
          </a:p>
          <a:p>
            <a:pPr marL="353060" indent="-353060" defTabSz="933172">
              <a:defRPr/>
            </a:pPr>
            <a:r>
              <a:rPr lang="en-CA" sz="1000" b="1" dirty="0">
                <a:latin typeface="Arial"/>
                <a:ea typeface="Arial Unicode MS"/>
                <a:cs typeface="Arial"/>
              </a:rPr>
              <a:t>Stimulants</a:t>
            </a:r>
            <a:r>
              <a:rPr lang="en-CA" sz="1000" dirty="0">
                <a:latin typeface="Arial"/>
                <a:ea typeface="Arial Unicode MS"/>
                <a:cs typeface="Arial"/>
              </a:rPr>
              <a:t> </a:t>
            </a:r>
            <a:r>
              <a:rPr lang="en-CA" sz="1000" dirty="0">
                <a:latin typeface="Arial"/>
                <a:ea typeface="MS PGothic"/>
                <a:cs typeface="Arial"/>
              </a:rPr>
              <a:t>increase brain activity, especially in areas that are part of the reward system. Because of this activity, stimulants lead to pleasurable and rewarding effects as well as feeling alert (e.g.: cocaine, methamphetamine, nicotine and caffeine).  Some medications in this class, for example methylphenidate, are prescribed for the treatment of attention deficit hyperactivity disorder (ADHD). (</a:t>
            </a:r>
            <a:r>
              <a:rPr lang="en-CA" sz="1000" b="1" dirty="0">
                <a:latin typeface="Arial"/>
                <a:ea typeface="MS PGothic"/>
                <a:cs typeface="Arial"/>
              </a:rPr>
              <a:t>Click to make appear</a:t>
            </a:r>
            <a:r>
              <a:rPr lang="en-CA" sz="1000" dirty="0">
                <a:latin typeface="Arial"/>
                <a:ea typeface="MS PGothic"/>
                <a:cs typeface="Arial"/>
              </a:rPr>
              <a:t>)</a:t>
            </a:r>
          </a:p>
          <a:p>
            <a:pPr marL="353228" indent="-353228"/>
            <a:endParaRPr lang="en-CA" sz="1000" b="1">
              <a:latin typeface="Arial" panose="020B0604020202020204" pitchFamily="34" charset="0"/>
              <a:ea typeface="Arial Unicode MS" panose="020B0604020202020204" pitchFamily="34" charset="-128"/>
              <a:cs typeface="Arial" panose="020B0604020202020204" pitchFamily="34" charset="0"/>
            </a:endParaRPr>
          </a:p>
          <a:p>
            <a:pPr marL="353060" indent="-353060"/>
            <a:r>
              <a:rPr lang="en-CA" sz="1000" b="1">
                <a:latin typeface="Arial" panose="020B0604020202020204" pitchFamily="34" charset="0"/>
                <a:ea typeface="Arial Unicode MS" panose="020B0604020202020204" pitchFamily="34" charset="-128"/>
                <a:cs typeface="Arial" panose="020B0604020202020204" pitchFamily="34" charset="0"/>
              </a:rPr>
              <a:t>Source(s): </a:t>
            </a:r>
          </a:p>
          <a:p>
            <a:pPr marL="353060" indent="-353060" defTabSz="933172">
              <a:buFont typeface="Arial" panose="020B0604020202020204" pitchFamily="34" charset="0"/>
              <a:buChar char="•"/>
              <a:defRPr/>
            </a:pPr>
            <a:r>
              <a:rPr lang="en-US" sz="1000" dirty="0">
                <a:latin typeface="Arial"/>
                <a:ea typeface="Arial Unicode MS"/>
                <a:cs typeface="Arial"/>
              </a:rPr>
              <a:t>https://www.rcmp-grc.gc.ca/cycp-cpcj/dr-al/index-eng.htm</a:t>
            </a:r>
          </a:p>
          <a:p>
            <a:pPr marL="353060" indent="-353060" defTabSz="933172">
              <a:buFont typeface="Arial" panose="020B0604020202020204" pitchFamily="34" charset="0"/>
              <a:buChar char="•"/>
              <a:defRPr/>
            </a:pPr>
            <a:r>
              <a:rPr lang="en-CA" sz="1000" dirty="0">
                <a:latin typeface="Arial"/>
                <a:ea typeface="Arial Unicode MS"/>
                <a:cs typeface="Arial"/>
              </a:rPr>
              <a:t>https://www.ccsa.ca/pharmacology-and-substance-use-essentials-series</a:t>
            </a:r>
          </a:p>
          <a:p>
            <a:pPr marL="353060" indent="-353060" defTabSz="933172">
              <a:buFont typeface="Arial" panose="020B0604020202020204" pitchFamily="34" charset="0"/>
              <a:buChar char="•"/>
              <a:defRPr/>
            </a:pPr>
            <a:r>
              <a:rPr lang="en-CA" sz="1000" dirty="0">
                <a:latin typeface="Arial"/>
                <a:ea typeface="Arial Unicode MS"/>
                <a:cs typeface="Arial"/>
              </a:rPr>
              <a:t>https://www.camh.ca/en/health-info/mental-illness-and-addiction-index/tobacco</a:t>
            </a:r>
          </a:p>
        </p:txBody>
      </p:sp>
    </p:spTree>
    <p:extLst>
      <p:ext uri="{BB962C8B-B14F-4D97-AF65-F5344CB8AC3E}">
        <p14:creationId xmlns:p14="http://schemas.microsoft.com/office/powerpoint/2010/main" val="567555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6E4A5DEB-E945-4D3C-8A7A-2EFC0038B02E}"/>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6BEE515E-748F-48DB-ACAD-A5C068CC366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latin typeface="Arial" panose="020B0604020202020204" pitchFamily="34" charset="0"/>
            </a:endParaRPr>
          </a:p>
          <a:p>
            <a:endParaRPr lang="en-CA" altLang="en-US">
              <a:latin typeface="Arial" panose="020B0604020202020204" pitchFamily="34" charset="0"/>
            </a:endParaRPr>
          </a:p>
        </p:txBody>
      </p:sp>
    </p:spTree>
    <p:extLst>
      <p:ext uri="{BB962C8B-B14F-4D97-AF65-F5344CB8AC3E}">
        <p14:creationId xmlns:p14="http://schemas.microsoft.com/office/powerpoint/2010/main" val="1946810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Replacing Canadas LRDG’s. </a:t>
            </a:r>
          </a:p>
          <a:p>
            <a:endParaRPr lang="en-CA"/>
          </a:p>
          <a:p>
            <a:r>
              <a:rPr lang="en-CA"/>
              <a:t>To make more informed decisions about alcohol use, Canadians must be aware of important information about alcohol and health, assess their personal risk and consider reducing their alcohol consumption. There has been overwhelming evidence confirming less consumption means less risk of harm from alcohol.</a:t>
            </a:r>
          </a:p>
          <a:p>
            <a:endParaRPr lang="en-CA"/>
          </a:p>
          <a:p>
            <a:r>
              <a:rPr lang="en-CA"/>
              <a:t>“The guidance is based on the principle of autonomy in harm reduction and a fundamental idea behind it is that people living in Canada have a right to know” </a:t>
            </a:r>
            <a:r>
              <a:rPr lang="en-CA" sz="1100" i="1"/>
              <a:t>https://www.ccsa.ca/sites/default/files/202301/CCSA_Canadas_Guidance_on_Alcohol_and_Health_Final_Report_en.pdf</a:t>
            </a:r>
            <a:endParaRPr lang="en-CA" i="1"/>
          </a:p>
          <a:p>
            <a:endParaRPr lang="en-CA"/>
          </a:p>
          <a:p>
            <a:r>
              <a:rPr lang="en-CA"/>
              <a:t>Individuals should not begin to drink alcohol or increase their consumption for health benefits.</a:t>
            </a:r>
          </a:p>
          <a:p>
            <a:endParaRPr lang="en-CA"/>
          </a:p>
          <a:p>
            <a:r>
              <a:rPr lang="en-CA"/>
              <a:t>ANY reduction in alcohol consumption is beneficial. – even for those who are unable or unwilling to reduce their risk to low or moderate levels. Those who drink high level of alcohol have more to gain by reducing their use by as much as they are able.</a:t>
            </a:r>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smtClean="0"/>
              <a:pPr>
                <a:defRPr/>
              </a:pPr>
              <a:t>15</a:t>
            </a:fld>
            <a:endParaRPr lang="en-CA" altLang="fr-FR"/>
          </a:p>
        </p:txBody>
      </p:sp>
    </p:spTree>
    <p:extLst>
      <p:ext uri="{BB962C8B-B14F-4D97-AF65-F5344CB8AC3E}">
        <p14:creationId xmlns:p14="http://schemas.microsoft.com/office/powerpoint/2010/main" val="2384759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smtClean="0"/>
              <a:pPr>
                <a:defRPr/>
              </a:pPr>
              <a:t>16</a:t>
            </a:fld>
            <a:endParaRPr lang="en-CA" altLang="fr-FR"/>
          </a:p>
        </p:txBody>
      </p:sp>
    </p:spTree>
    <p:extLst>
      <p:ext uri="{BB962C8B-B14F-4D97-AF65-F5344CB8AC3E}">
        <p14:creationId xmlns:p14="http://schemas.microsoft.com/office/powerpoint/2010/main" val="22693324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7D26BF5A-8270-4142-9B50-A05831D0C23F}"/>
              </a:ext>
            </a:extLst>
          </p:cNvPr>
          <p:cNvSpPr>
            <a:spLocks noGrp="1" noRot="1" noChangeAspect="1" noChangeArrowheads="1" noTextEdit="1"/>
          </p:cNvSpPr>
          <p:nvPr>
            <p:ph type="sldImg"/>
          </p:nvPr>
        </p:nvSpPr>
        <p:spPr>
          <a:xfrm>
            <a:off x="382588" y="374650"/>
            <a:ext cx="6103937" cy="3433763"/>
          </a:xfrm>
          <a:ln/>
        </p:spPr>
      </p:sp>
      <p:sp>
        <p:nvSpPr>
          <p:cNvPr id="37891" name="Rectangle 3">
            <a:extLst>
              <a:ext uri="{FF2B5EF4-FFF2-40B4-BE49-F238E27FC236}">
                <a16:creationId xmlns:a16="http://schemas.microsoft.com/office/drawing/2014/main" id="{5FF8C34F-5BEC-47D3-956A-EE16AE2283A1}"/>
              </a:ext>
            </a:extLst>
          </p:cNvPr>
          <p:cNvSpPr>
            <a:spLocks noGrp="1" noChangeArrowheads="1"/>
          </p:cNvSpPr>
          <p:nvPr>
            <p:ph type="body" idx="1"/>
          </p:nvPr>
        </p:nvSpPr>
        <p:spPr>
          <a:xfrm>
            <a:off x="914467" y="4004377"/>
            <a:ext cx="5041492" cy="450512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17814" indent="-217814">
              <a:lnSpc>
                <a:spcPct val="90000"/>
              </a:lnSpc>
            </a:pPr>
            <a:r>
              <a:rPr lang="en-US" altLang="en-US" sz="900">
                <a:latin typeface="Arial" panose="020B0604020202020204" pitchFamily="34" charset="0"/>
              </a:rPr>
              <a:t>As alcohol is the number one drug of choice for both CAF members and civilians, this slide will</a:t>
            </a:r>
          </a:p>
          <a:p>
            <a:pPr marL="217814" indent="-217814">
              <a:lnSpc>
                <a:spcPct val="90000"/>
              </a:lnSpc>
            </a:pPr>
            <a:r>
              <a:rPr lang="en-US" altLang="en-US" sz="900">
                <a:latin typeface="Arial" panose="020B0604020202020204" pitchFamily="34" charset="0"/>
              </a:rPr>
              <a:t>help us better understand its pathway through the brain and the capacities/abilities that become</a:t>
            </a:r>
          </a:p>
          <a:p>
            <a:pPr marL="217814" indent="-217814">
              <a:lnSpc>
                <a:spcPct val="90000"/>
              </a:lnSpc>
            </a:pPr>
            <a:r>
              <a:rPr lang="en-US" altLang="en-US" sz="900">
                <a:latin typeface="Arial" panose="020B0604020202020204" pitchFamily="34" charset="0"/>
              </a:rPr>
              <a:t>impaired along the way.</a:t>
            </a:r>
          </a:p>
          <a:p>
            <a:pPr marL="217814" indent="-217814">
              <a:lnSpc>
                <a:spcPct val="90000"/>
              </a:lnSpc>
            </a:pPr>
            <a:endParaRPr lang="en-US" altLang="en-US" sz="900">
              <a:latin typeface="Arial" panose="020B0604020202020204" pitchFamily="34" charset="0"/>
            </a:endParaRPr>
          </a:p>
          <a:p>
            <a:pPr marL="217814" indent="-217814">
              <a:lnSpc>
                <a:spcPct val="90000"/>
              </a:lnSpc>
            </a:pPr>
            <a:r>
              <a:rPr lang="en-US" altLang="en-US" sz="900">
                <a:latin typeface="Arial" panose="020B0604020202020204" pitchFamily="34" charset="0"/>
              </a:rPr>
              <a:t>1.  Before we begin, what level of BAC comes to mind when you think of “impairment”?   (most people will say either 0.08 or 0.05)</a:t>
            </a:r>
          </a:p>
          <a:p>
            <a:pPr marL="217814" indent="-217814">
              <a:lnSpc>
                <a:spcPct val="90000"/>
              </a:lnSpc>
              <a:buFontTx/>
              <a:buChar char="-"/>
            </a:pPr>
            <a:r>
              <a:rPr lang="en-US" altLang="en-US" sz="900">
                <a:latin typeface="Arial" panose="020B0604020202020204" pitchFamily="34" charset="0"/>
              </a:rPr>
              <a:t>Note that  impairment begins at less than 0.015… that is the first drink coming on board.</a:t>
            </a:r>
          </a:p>
          <a:p>
            <a:pPr marL="217814" indent="-217814">
              <a:lnSpc>
                <a:spcPct val="90000"/>
              </a:lnSpc>
              <a:buFontTx/>
              <a:buAutoNum type="arabicPeriod" startAt="2"/>
            </a:pPr>
            <a:r>
              <a:rPr lang="en-US" altLang="en-US" sz="900">
                <a:latin typeface="Arial" panose="020B0604020202020204" pitchFamily="34" charset="0"/>
              </a:rPr>
              <a:t>Then, ask participants for some indicators or warning signs that may indicate someone is impaired.  (most people will note slurred speech, loss of balance, loss of coordination)</a:t>
            </a:r>
          </a:p>
          <a:p>
            <a:pPr marL="217814" indent="-217814">
              <a:lnSpc>
                <a:spcPct val="90000"/>
              </a:lnSpc>
              <a:buFontTx/>
              <a:buChar char="-"/>
            </a:pPr>
            <a:r>
              <a:rPr lang="en-US" altLang="en-US" sz="900">
                <a:latin typeface="Arial" panose="020B0604020202020204" pitchFamily="34" charset="0"/>
              </a:rPr>
              <a:t>Acknowledge that these can definitely be signs that someone is impaired.  It could also indicate other conditions as well (refer to handout on common medical conditions that mimic alcohol intoxication).</a:t>
            </a:r>
          </a:p>
          <a:p>
            <a:pPr marL="217814" indent="-217814">
              <a:lnSpc>
                <a:spcPct val="90000"/>
              </a:lnSpc>
            </a:pPr>
            <a:r>
              <a:rPr lang="en-US" altLang="en-US" sz="900">
                <a:latin typeface="Arial" panose="020B0604020202020204" pitchFamily="34" charset="0"/>
              </a:rPr>
              <a:t>3. Advance slide to reveal areas #1 and #2 – note that the first area of our brain to become impaired by alcohol affects these capacities.  Ask if any of these capacities are important in the workplace</a:t>
            </a:r>
          </a:p>
          <a:p>
            <a:pPr marL="217814" indent="-217814">
              <a:lnSpc>
                <a:spcPct val="90000"/>
              </a:lnSpc>
            </a:pPr>
            <a:r>
              <a:rPr lang="en-US" altLang="en-US" sz="900">
                <a:latin typeface="Arial" panose="020B0604020202020204" pitchFamily="34" charset="0"/>
              </a:rPr>
              <a:t>4. Advance slide to reveal area #3 (the rest will then reveal themselves) – note that if anyone has ever heard the term “feeling no pain”, then they are generally referring to the point where a person’s senses have become impaired.  An example would be to check out some of the outfits people wear downtown on a Friday night during the colder months of the year… they are probably not noticing the temperature.  A very real concern is the potential for someone to pass out outside during the winter months.</a:t>
            </a:r>
          </a:p>
          <a:p>
            <a:pPr marL="217814" indent="-217814">
              <a:lnSpc>
                <a:spcPct val="90000"/>
              </a:lnSpc>
            </a:pPr>
            <a:r>
              <a:rPr lang="en-US" altLang="en-US" sz="900">
                <a:latin typeface="Arial" panose="020B0604020202020204" pitchFamily="34" charset="0"/>
              </a:rPr>
              <a:t>5. Now that all of the content has been revealed, note the fact that the more visible signs of impairment do not generally occur until higher BAC levels and, as such, someone who may be coming into work hung-over or after having even a few drinks can still be a hazard.  Bottom line, there is a distinction between ability to perform work and ability to perform work safety.</a:t>
            </a:r>
          </a:p>
          <a:p>
            <a:pPr marL="217814" indent="-217814">
              <a:lnSpc>
                <a:spcPct val="90000"/>
              </a:lnSpc>
            </a:pPr>
            <a:r>
              <a:rPr lang="en-US" altLang="en-US" sz="900">
                <a:latin typeface="Arial" panose="020B0604020202020204" pitchFamily="34" charset="0"/>
              </a:rPr>
              <a:t>6. Also note that if a person does not stop drinking (whether by choice or by passing out – which needs to be monitored closely), their continued drinking could prove fatal (alcohol poisoning, accidents, etc.)</a:t>
            </a:r>
          </a:p>
        </p:txBody>
      </p:sp>
    </p:spTree>
    <p:extLst>
      <p:ext uri="{BB962C8B-B14F-4D97-AF65-F5344CB8AC3E}">
        <p14:creationId xmlns:p14="http://schemas.microsoft.com/office/powerpoint/2010/main" val="3405583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4EF49120-F688-47D1-9811-96CBCC3977D5}"/>
              </a:ext>
            </a:extLst>
          </p:cNvPr>
          <p:cNvSpPr>
            <a:spLocks noGrp="1" noRot="1" noChangeAspect="1" noChangeArrowheads="1" noTextEdit="1"/>
          </p:cNvSpPr>
          <p:nvPr>
            <p:ph type="sldImg"/>
          </p:nvPr>
        </p:nvSpPr>
        <p:spPr>
          <a:ln/>
        </p:spPr>
      </p:sp>
      <p:sp>
        <p:nvSpPr>
          <p:cNvPr id="68611" name="Rectangle 3">
            <a:extLst>
              <a:ext uri="{FF2B5EF4-FFF2-40B4-BE49-F238E27FC236}">
                <a16:creationId xmlns:a16="http://schemas.microsoft.com/office/drawing/2014/main" id="{9402CDB8-050C-4AF0-8E4F-CC4245E01A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1000" b="1">
                <a:latin typeface="Arial" panose="020B0604020202020204" pitchFamily="34" charset="0"/>
              </a:rPr>
              <a:t>QUESTION 2</a:t>
            </a:r>
          </a:p>
          <a:p>
            <a:pPr eaLnBrk="1" hangingPunct="1">
              <a:lnSpc>
                <a:spcPct val="80000"/>
              </a:lnSpc>
            </a:pPr>
            <a:r>
              <a:rPr lang="en-US" altLang="en-US" sz="1000" b="1">
                <a:latin typeface="Arial" panose="020B0604020202020204" pitchFamily="34" charset="0"/>
              </a:rPr>
              <a:t>ANSWER: </a:t>
            </a:r>
          </a:p>
          <a:p>
            <a:pPr eaLnBrk="1" hangingPunct="1">
              <a:lnSpc>
                <a:spcPct val="80000"/>
              </a:lnSpc>
            </a:pPr>
            <a:endParaRPr lang="en-US" altLang="en-US" sz="1000" b="1">
              <a:latin typeface="Arial" panose="020B0604020202020204" pitchFamily="34" charset="0"/>
            </a:endParaRPr>
          </a:p>
          <a:p>
            <a:pPr eaLnBrk="1" hangingPunct="1">
              <a:lnSpc>
                <a:spcPct val="80000"/>
              </a:lnSpc>
            </a:pPr>
            <a:r>
              <a:rPr lang="en-CA" altLang="en-US" sz="1000">
                <a:latin typeface="Arial" panose="020B0604020202020204" pitchFamily="34" charset="0"/>
                <a:cs typeface="Arial" panose="020B0604020202020204" pitchFamily="34" charset="0"/>
              </a:rPr>
              <a:t>  Stress – demands, pressure, type of work</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Lack of Control (real &amp; perceived)</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Boredom – too little challenge</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Poor Communication</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Resentment – no recognition</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Availability of Alcohol </a:t>
            </a:r>
            <a:r>
              <a:rPr lang="en-CA" altLang="en-US" sz="1000" err="1">
                <a:latin typeface="Arial" panose="020B0604020202020204" pitchFamily="34" charset="0"/>
                <a:cs typeface="Arial" panose="020B0604020202020204" pitchFamily="34" charset="0"/>
              </a:rPr>
              <a:t>etc</a:t>
            </a:r>
            <a:r>
              <a:rPr lang="en-CA" altLang="en-US" sz="1000">
                <a:latin typeface="Arial" panose="020B0604020202020204" pitchFamily="34" charset="0"/>
                <a:cs typeface="Arial" panose="020B0604020202020204" pitchFamily="34" charset="0"/>
              </a:rPr>
              <a:t> </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Shift Work</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Arial" panose="020B0604020202020204" pitchFamily="34" charset="0"/>
              </a:rPr>
              <a:t>Drinking Culture</a:t>
            </a:r>
            <a:endParaRPr lang="en-CA" altLang="en-US" sz="1000">
              <a:latin typeface="Arial" panose="020B0604020202020204" pitchFamily="34" charset="0"/>
            </a:endParaRPr>
          </a:p>
          <a:p>
            <a:pPr lvl="1" eaLnBrk="1" hangingPunct="1">
              <a:lnSpc>
                <a:spcPct val="80000"/>
              </a:lnSpc>
            </a:pPr>
            <a:r>
              <a:rPr lang="en-CA" altLang="en-US" sz="1000">
                <a:latin typeface="Arial" panose="020B0604020202020204" pitchFamily="34" charset="0"/>
                <a:cs typeface="Times New Roman" panose="02020603050405020304" pitchFamily="18" charset="0"/>
              </a:rPr>
              <a:t>Office base/wing celebrations and activities</a:t>
            </a:r>
            <a:endParaRPr lang="en-US" altLang="en-US" sz="1000" b="1">
              <a:latin typeface="Arial" panose="020B0604020202020204" pitchFamily="34" charset="0"/>
            </a:endParaRPr>
          </a:p>
          <a:p>
            <a:pPr eaLnBrk="1" hangingPunct="1">
              <a:lnSpc>
                <a:spcPct val="80000"/>
              </a:lnSpc>
            </a:pPr>
            <a:r>
              <a:rPr lang="en-US" altLang="en-US" sz="1000">
                <a:latin typeface="Arial" panose="020B0604020202020204" pitchFamily="34" charset="0"/>
              </a:rPr>
              <a:t>Stress can play a significant role. Multiple deployments during a relatively short period of time, as well as the things that a soldier experiences during their(1) deployment, can be a significant factor. Among the Regular Force members who were surveyed in 2000(2), those who have been deployed three or more times during the past ten years report a higher incidence of mental health problems. “The highest reports of experiencing sadness, nervousness, and restlessness most of the time come from those who have been deployed three or more times during the past 10 years.” (HLIS, 2000, p.</a:t>
            </a:r>
            <a:r>
              <a:rPr lang="fr-CA" altLang="en-US" sz="1000">
                <a:latin typeface="Arial" panose="020B0604020202020204" pitchFamily="34" charset="0"/>
              </a:rPr>
              <a:t> </a:t>
            </a:r>
            <a:r>
              <a:rPr lang="en-US" altLang="en-US" sz="1000">
                <a:latin typeface="Arial" panose="020B0604020202020204" pitchFamily="34" charset="0"/>
              </a:rPr>
              <a:t>26).</a:t>
            </a:r>
            <a:r>
              <a:rPr lang="en-US" altLang="en-US" sz="1000" b="1" i="1">
                <a:latin typeface="Arial" panose="020B0604020202020204" pitchFamily="34" charset="0"/>
              </a:rPr>
              <a:t> </a:t>
            </a:r>
            <a:r>
              <a:rPr lang="en-US" altLang="en-US" sz="1000">
                <a:latin typeface="Arial" panose="020B0604020202020204" pitchFamily="34" charset="0"/>
              </a:rPr>
              <a:t>In addition to stress, the drinking culture of an organization and its parties can influence people to use </a:t>
            </a:r>
            <a:r>
              <a:rPr lang="fr-CA" altLang="en-US" sz="1000">
                <a:latin typeface="Arial" panose="020B0604020202020204" pitchFamily="34" charset="0"/>
              </a:rPr>
              <a:t>substances </a:t>
            </a:r>
            <a:r>
              <a:rPr lang="en-US" altLang="en-US" sz="1000">
                <a:latin typeface="Arial" panose="020B0604020202020204" pitchFamily="34" charset="0"/>
              </a:rPr>
              <a:t>inappropriately at times.</a:t>
            </a:r>
          </a:p>
          <a:p>
            <a:pPr eaLnBrk="1" hangingPunct="1">
              <a:lnSpc>
                <a:spcPct val="80000"/>
              </a:lnSpc>
            </a:pPr>
            <a:endParaRPr lang="en-US" altLang="en-US" sz="1000">
              <a:latin typeface="Arial" panose="020B0604020202020204" pitchFamily="34" charset="0"/>
            </a:endParaRPr>
          </a:p>
          <a:p>
            <a:pPr eaLnBrk="1" hangingPunct="1">
              <a:lnSpc>
                <a:spcPct val="80000"/>
              </a:lnSpc>
            </a:pPr>
            <a:r>
              <a:rPr lang="en-US" altLang="en-US" sz="1000">
                <a:latin typeface="Arial" panose="020B0604020202020204" pitchFamily="34" charset="0"/>
              </a:rPr>
              <a:t>The 2008/09 HLIS did not show any significant differences in the level of distress by sex, rank, (NCM or Officer), deployment status (deployed in the last two years or not), CF command (Air, Army, Navy or Other) and base of the respondent did not show any significant differences in the level of stress.</a:t>
            </a:r>
          </a:p>
          <a:p>
            <a:pPr eaLnBrk="1" hangingPunct="1">
              <a:lnSpc>
                <a:spcPct val="80000"/>
              </a:lnSpc>
            </a:pPr>
            <a:endParaRPr lang="en-US" altLang="en-US" sz="1000">
              <a:latin typeface="Arial" panose="020B0604020202020204" pitchFamily="34" charset="0"/>
            </a:endParaRPr>
          </a:p>
          <a:p>
            <a:pPr eaLnBrk="1" hangingPunct="1">
              <a:lnSpc>
                <a:spcPct val="80000"/>
              </a:lnSpc>
            </a:pPr>
            <a:endParaRPr lang="en-CA" altLang="en-US" sz="100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094970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0530" name="Rectangle 2"/>
          <p:cNvSpPr>
            <a:spLocks noGrp="1" noRot="1" noChangeAspect="1" noChangeArrowheads="1" noTextEdit="1"/>
          </p:cNvSpPr>
          <p:nvPr>
            <p:ph type="sldImg"/>
          </p:nvPr>
        </p:nvSpPr>
        <p:spPr>
          <a:xfrm>
            <a:off x="433388" y="387350"/>
            <a:ext cx="6311900" cy="3549650"/>
          </a:xfrm>
          <a:ln/>
        </p:spPr>
      </p:sp>
      <p:sp>
        <p:nvSpPr>
          <p:cNvPr id="1430531" name="Rectangle 3"/>
          <p:cNvSpPr>
            <a:spLocks noGrp="1" noChangeArrowheads="1"/>
          </p:cNvSpPr>
          <p:nvPr>
            <p:ph type="body" idx="1"/>
          </p:nvPr>
        </p:nvSpPr>
        <p:spPr>
          <a:xfrm>
            <a:off x="356033" y="4029096"/>
            <a:ext cx="6624799" cy="4764449"/>
          </a:xfrm>
          <a:ln>
            <a:solidFill>
              <a:schemeClr val="bg1"/>
            </a:solidFill>
          </a:ln>
        </p:spPr>
        <p:txBody>
          <a:bodyPr lIns="0" tIns="47537" rIns="0" bIns="47537"/>
          <a:lstStyle/>
          <a:p>
            <a:r>
              <a:rPr lang="en-CA" sz="1000">
                <a:latin typeface="Arial" panose="020B0604020202020204" pitchFamily="34" charset="0"/>
                <a:cs typeface="Arial" panose="020B0604020202020204" pitchFamily="34" charset="0"/>
              </a:rPr>
              <a:t>Additional costs associated with environment (work) stress: </a:t>
            </a:r>
          </a:p>
          <a:p>
            <a:pPr marL="174970" indent="-174970">
              <a:buFont typeface="Arial" panose="020B0604020202020204" pitchFamily="34" charset="0"/>
              <a:buChar char="•"/>
            </a:pPr>
            <a:r>
              <a:rPr lang="en-CA" sz="1000">
                <a:latin typeface="Arial" panose="020B0604020202020204" pitchFamily="34" charset="0"/>
                <a:cs typeface="Arial" panose="020B0604020202020204" pitchFamily="34" charset="0"/>
              </a:rPr>
              <a:t>3x Heart Problems</a:t>
            </a:r>
          </a:p>
          <a:p>
            <a:pPr marL="174970" indent="-174970">
              <a:buFont typeface="Arial" panose="020B0604020202020204" pitchFamily="34" charset="0"/>
              <a:buChar char="•"/>
            </a:pPr>
            <a:r>
              <a:rPr lang="en-CA" sz="1000">
                <a:latin typeface="Arial" panose="020B0604020202020204" pitchFamily="34" charset="0"/>
                <a:cs typeface="Arial" panose="020B0604020202020204" pitchFamily="34" charset="0"/>
              </a:rPr>
              <a:t>3x Back Pain</a:t>
            </a:r>
          </a:p>
          <a:p>
            <a:pPr marL="174970" indent="-174970">
              <a:buFont typeface="Arial" panose="020B0604020202020204" pitchFamily="34" charset="0"/>
              <a:buChar char="•"/>
            </a:pPr>
            <a:r>
              <a:rPr lang="en-CA" sz="1000">
                <a:latin typeface="Arial" panose="020B0604020202020204" pitchFamily="34" charset="0"/>
                <a:cs typeface="Arial" panose="020B0604020202020204" pitchFamily="34" charset="0"/>
              </a:rPr>
              <a:t>5x Certain Cancers</a:t>
            </a:r>
          </a:p>
          <a:p>
            <a:pPr marL="174970" indent="-174970">
              <a:buFont typeface="Arial" panose="020B0604020202020204" pitchFamily="34" charset="0"/>
              <a:buChar char="•"/>
            </a:pPr>
            <a:r>
              <a:rPr lang="en-CA" sz="1000">
                <a:latin typeface="Arial" panose="020B0604020202020204" pitchFamily="34" charset="0"/>
                <a:cs typeface="Arial" panose="020B0604020202020204" pitchFamily="34" charset="0"/>
              </a:rPr>
              <a:t>2-3x Infections</a:t>
            </a:r>
          </a:p>
          <a:p>
            <a:endParaRPr lang="en-US" sz="1000">
              <a:latin typeface="Arial" pitchFamily="34" charset="0"/>
              <a:cs typeface="Arial" pitchFamily="34" charset="0"/>
            </a:endParaRPr>
          </a:p>
          <a:p>
            <a:r>
              <a:rPr lang="en-CA" sz="1000">
                <a:latin typeface="Arial" panose="020B0604020202020204" pitchFamily="34" charset="0"/>
                <a:cs typeface="Arial" panose="020B0604020202020204" pitchFamily="34" charset="0"/>
              </a:rPr>
              <a:t>32.2% of Regular Force personnel reported currently experiencing a problem related to stress, emotions, drugs/alcohol, or family (HLIS, 2013/2014)</a:t>
            </a:r>
            <a:endParaRPr lang="en-US" sz="1000">
              <a:latin typeface="Arial" panose="020B0604020202020204" pitchFamily="34" charset="0"/>
              <a:cs typeface="Arial" panose="020B0604020202020204" pitchFamily="34" charset="0"/>
            </a:endParaRPr>
          </a:p>
          <a:p>
            <a:endParaRPr lang="en-US" sz="1000">
              <a:latin typeface="Arial" panose="020B0604020202020204" pitchFamily="34" charset="0"/>
              <a:cs typeface="Arial" panose="020B0604020202020204" pitchFamily="34" charset="0"/>
            </a:endParaRPr>
          </a:p>
          <a:p>
            <a:r>
              <a:rPr lang="en-US" sz="1000" b="1">
                <a:latin typeface="Arial" panose="020B0604020202020204" pitchFamily="34" charset="0"/>
                <a:cs typeface="Arial" panose="020B0604020202020204" pitchFamily="34" charset="0"/>
              </a:rPr>
              <a:t>48.8% of CAF members attribute the source of their stress to the work or school environment (HLIS, 2008/2009). Unfortunately, members who are experiencing mental distress often turn to alcohol and other drugs to “self-medicate” and cope with their problems</a:t>
            </a:r>
            <a:r>
              <a:rPr lang="en-US" sz="1000">
                <a:latin typeface="Arial" panose="020B0604020202020204" pitchFamily="34" charset="0"/>
                <a:cs typeface="Arial" panose="020B0604020202020204" pitchFamily="34" charset="0"/>
              </a:rPr>
              <a:t>.</a:t>
            </a:r>
          </a:p>
          <a:p>
            <a:endParaRPr lang="en-US" sz="1000">
              <a:latin typeface="Arial" panose="020B0604020202020204" pitchFamily="34" charset="0"/>
              <a:cs typeface="Arial" panose="020B0604020202020204" pitchFamily="34" charset="0"/>
            </a:endParaRPr>
          </a:p>
          <a:p>
            <a:r>
              <a:rPr lang="en-CA" sz="1000" b="1">
                <a:latin typeface="Arial" panose="020B0604020202020204" pitchFamily="34" charset="0"/>
                <a:ea typeface="MS PGothic"/>
                <a:cs typeface="Arial" panose="020B0604020202020204" pitchFamily="34" charset="0"/>
              </a:rPr>
              <a:t>Sources(s):</a:t>
            </a:r>
          </a:p>
          <a:p>
            <a:pPr marL="174970" indent="-174970" defTabSz="933172">
              <a:buFont typeface="Arial" panose="020B0604020202020204" pitchFamily="34" charset="0"/>
              <a:buChar char="•"/>
              <a:defRPr/>
            </a:pPr>
            <a:r>
              <a:rPr lang="en-CA" sz="1000">
                <a:latin typeface="Arial" panose="020B0604020202020204" pitchFamily="34" charset="0"/>
                <a:cs typeface="Arial" panose="020B0604020202020204" pitchFamily="34" charset="0"/>
              </a:rPr>
              <a:t>Mental Health Commission of Canada. (2020). The Road to Psychological Safety legal, scientific and social foundations for a national standard on psychological safety in the workplace. Working Document https://</a:t>
            </a:r>
            <a:r>
              <a:rPr lang="en-CA" sz="1000" err="1">
                <a:latin typeface="Arial" panose="020B0604020202020204" pitchFamily="34" charset="0"/>
                <a:cs typeface="Arial" panose="020B0604020202020204" pitchFamily="34" charset="0"/>
              </a:rPr>
              <a:t>www.mentalhealthcommission.ca</a:t>
            </a:r>
            <a:r>
              <a:rPr lang="en-CA" sz="1000">
                <a:latin typeface="Arial" panose="020B0604020202020204" pitchFamily="34" charset="0"/>
                <a:cs typeface="Arial" panose="020B0604020202020204" pitchFamily="34" charset="0"/>
              </a:rPr>
              <a:t>/English/media/3042</a:t>
            </a:r>
          </a:p>
          <a:p>
            <a:pPr marL="174970" indent="-174970" defTabSz="933172">
              <a:buFont typeface="Arial" panose="020B0604020202020204" pitchFamily="34" charset="0"/>
              <a:buChar char="•"/>
              <a:defRPr/>
            </a:pPr>
            <a:endParaRPr lang="en-US" sz="1000">
              <a:latin typeface="Arial" pitchFamily="34" charset="0"/>
              <a:cs typeface="Arial" pitchFamily="34" charset="0"/>
            </a:endParaRPr>
          </a:p>
          <a:p>
            <a:pPr defTabSz="933172">
              <a:defRPr/>
            </a:pPr>
            <a:endParaRPr lang="en-CA" sz="1000">
              <a:latin typeface="Arial" panose="020B0604020202020204" pitchFamily="34" charset="0"/>
              <a:cs typeface="Arial" panose="020B0604020202020204" pitchFamily="34" charset="0"/>
            </a:endParaRPr>
          </a:p>
          <a:p>
            <a:endParaRPr lang="en-US" sz="1000">
              <a:latin typeface="Arial" panose="020B0604020202020204" pitchFamily="34" charset="0"/>
              <a:cs typeface="Arial" panose="020B0604020202020204" pitchFamily="34" charset="0"/>
            </a:endParaRPr>
          </a:p>
          <a:p>
            <a:pPr marL="524862" lvl="1" indent="-233272"/>
            <a:endParaRPr lang="en-CA"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10307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FFD606B4-9877-4201-BBAC-C8FE3B82F291}"/>
              </a:ext>
            </a:extLst>
          </p:cNvPr>
          <p:cNvSpPr txBox="1">
            <a:spLocks noGrp="1" noChangeArrowheads="1"/>
          </p:cNvSpPr>
          <p:nvPr/>
        </p:nvSpPr>
        <p:spPr bwMode="auto">
          <a:xfrm>
            <a:off x="3893240" y="8698667"/>
            <a:ext cx="2977184" cy="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27" tIns="45765" rIns="91527" bIns="45765" anchor="b"/>
          <a:lstStyle>
            <a:lvl1pPr defTabSz="931863">
              <a:defRPr sz="2400">
                <a:solidFill>
                  <a:schemeClr val="tx1"/>
                </a:solidFill>
                <a:latin typeface="Arial" panose="020B0604020202020204" pitchFamily="34" charset="0"/>
                <a:ea typeface="ヒラギノ角ゴ Pro W3"/>
                <a:cs typeface="ヒラギノ角ゴ Pro W3"/>
              </a:defRPr>
            </a:lvl1pPr>
            <a:lvl2pPr marL="742950" indent="-285750" defTabSz="931863">
              <a:defRPr sz="2400">
                <a:solidFill>
                  <a:schemeClr val="tx1"/>
                </a:solidFill>
                <a:latin typeface="Arial" panose="020B0604020202020204" pitchFamily="34" charset="0"/>
                <a:ea typeface="ヒラギノ角ゴ Pro W3"/>
                <a:cs typeface="ヒラギノ角ゴ Pro W3"/>
              </a:defRPr>
            </a:lvl2pPr>
            <a:lvl3pPr marL="1143000" indent="-228600" defTabSz="931863">
              <a:defRPr sz="2400">
                <a:solidFill>
                  <a:schemeClr val="tx1"/>
                </a:solidFill>
                <a:latin typeface="Arial" panose="020B0604020202020204" pitchFamily="34" charset="0"/>
                <a:ea typeface="ヒラギノ角ゴ Pro W3"/>
                <a:cs typeface="ヒラギノ角ゴ Pro W3"/>
              </a:defRPr>
            </a:lvl3pPr>
            <a:lvl4pPr marL="1600200" indent="-228600" defTabSz="931863">
              <a:defRPr sz="2400">
                <a:solidFill>
                  <a:schemeClr val="tx1"/>
                </a:solidFill>
                <a:latin typeface="Arial" panose="020B0604020202020204" pitchFamily="34" charset="0"/>
                <a:ea typeface="ヒラギノ角ゴ Pro W3"/>
                <a:cs typeface="ヒラギノ角ゴ Pro W3"/>
              </a:defRPr>
            </a:lvl4pPr>
            <a:lvl5pPr marL="2057400" indent="-228600" defTabSz="931863">
              <a:defRPr sz="2400">
                <a:solidFill>
                  <a:schemeClr val="tx1"/>
                </a:solidFill>
                <a:latin typeface="Arial" panose="020B0604020202020204" pitchFamily="34" charset="0"/>
                <a:ea typeface="ヒラギノ角ゴ Pro W3"/>
                <a:cs typeface="ヒラギノ角ゴ Pro W3"/>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0D0CAD30-778F-4249-8C1F-441F47AEC151}" type="slidenum">
              <a:rPr lang="en-CA" altLang="en-US" sz="1200">
                <a:solidFill>
                  <a:srgbClr val="000000"/>
                </a:solidFill>
                <a:latin typeface="Times New Roman" panose="02020603050405020304" pitchFamily="18" charset="0"/>
              </a:rPr>
              <a:pPr algn="r" eaLnBrk="1" hangingPunct="1"/>
              <a:t>21</a:t>
            </a:fld>
            <a:endParaRPr lang="en-CA" altLang="en-US" sz="1200">
              <a:solidFill>
                <a:srgbClr val="000000"/>
              </a:solidFill>
              <a:latin typeface="Times New Roman" panose="02020603050405020304" pitchFamily="18" charset="0"/>
            </a:endParaRPr>
          </a:p>
        </p:txBody>
      </p:sp>
      <p:sp>
        <p:nvSpPr>
          <p:cNvPr id="72707" name="Rectangle 2">
            <a:extLst>
              <a:ext uri="{FF2B5EF4-FFF2-40B4-BE49-F238E27FC236}">
                <a16:creationId xmlns:a16="http://schemas.microsoft.com/office/drawing/2014/main" id="{22084B05-E83D-455A-8785-D8C26AAC3609}"/>
              </a:ext>
            </a:extLst>
          </p:cNvPr>
          <p:cNvSpPr>
            <a:spLocks noGrp="1" noRot="1" noChangeAspect="1" noChangeArrowheads="1" noTextEdit="1"/>
          </p:cNvSpPr>
          <p:nvPr>
            <p:ph type="sldImg"/>
          </p:nvPr>
        </p:nvSpPr>
        <p:spPr>
          <a:xfrm>
            <a:off x="382588" y="374650"/>
            <a:ext cx="6103937" cy="3433763"/>
          </a:xfrm>
          <a:ln/>
        </p:spPr>
      </p:sp>
      <p:sp>
        <p:nvSpPr>
          <p:cNvPr id="72708" name="Rectangle 3">
            <a:extLst>
              <a:ext uri="{FF2B5EF4-FFF2-40B4-BE49-F238E27FC236}">
                <a16:creationId xmlns:a16="http://schemas.microsoft.com/office/drawing/2014/main" id="{5865E593-6127-4F03-A143-6D909663798D}"/>
              </a:ext>
            </a:extLst>
          </p:cNvPr>
          <p:cNvSpPr>
            <a:spLocks noGrp="1" noChangeArrowheads="1"/>
          </p:cNvSpPr>
          <p:nvPr>
            <p:ph type="body" idx="1"/>
          </p:nvPr>
        </p:nvSpPr>
        <p:spPr>
          <a:xfrm>
            <a:off x="914467" y="4005965"/>
            <a:ext cx="5036720" cy="450194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17805" indent="-217805" eaLnBrk="1" hangingPunct="1"/>
            <a:endParaRPr lang="en-US" altLang="en-US" sz="1000" b="1" dirty="0">
              <a:latin typeface="Arial" panose="020B0604020202020204" pitchFamily="34" charset="0"/>
              <a:cs typeface="Arial"/>
            </a:endParaRPr>
          </a:p>
        </p:txBody>
      </p:sp>
    </p:spTree>
    <p:extLst>
      <p:ext uri="{BB962C8B-B14F-4D97-AF65-F5344CB8AC3E}">
        <p14:creationId xmlns:p14="http://schemas.microsoft.com/office/powerpoint/2010/main" val="3303415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02B75287-681E-4119-9555-A6474E3C2B8A}"/>
              </a:ext>
            </a:extLst>
          </p:cNvPr>
          <p:cNvSpPr txBox="1">
            <a:spLocks noGrp="1" noChangeArrowheads="1"/>
          </p:cNvSpPr>
          <p:nvPr/>
        </p:nvSpPr>
        <p:spPr bwMode="auto">
          <a:xfrm>
            <a:off x="3893240" y="8698667"/>
            <a:ext cx="2977184" cy="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27" tIns="45765" rIns="91527" bIns="45765" anchor="b"/>
          <a:lstStyle>
            <a:lvl1pPr defTabSz="931863">
              <a:defRPr sz="2400">
                <a:solidFill>
                  <a:schemeClr val="tx1"/>
                </a:solidFill>
                <a:latin typeface="Arial" panose="020B0604020202020204" pitchFamily="34" charset="0"/>
                <a:ea typeface="ヒラギノ角ゴ Pro W3"/>
                <a:cs typeface="ヒラギノ角ゴ Pro W3"/>
              </a:defRPr>
            </a:lvl1pPr>
            <a:lvl2pPr marL="742950" indent="-285750" defTabSz="931863">
              <a:defRPr sz="2400">
                <a:solidFill>
                  <a:schemeClr val="tx1"/>
                </a:solidFill>
                <a:latin typeface="Arial" panose="020B0604020202020204" pitchFamily="34" charset="0"/>
                <a:ea typeface="ヒラギノ角ゴ Pro W3"/>
                <a:cs typeface="ヒラギノ角ゴ Pro W3"/>
              </a:defRPr>
            </a:lvl2pPr>
            <a:lvl3pPr marL="1143000" indent="-228600" defTabSz="931863">
              <a:defRPr sz="2400">
                <a:solidFill>
                  <a:schemeClr val="tx1"/>
                </a:solidFill>
                <a:latin typeface="Arial" panose="020B0604020202020204" pitchFamily="34" charset="0"/>
                <a:ea typeface="ヒラギノ角ゴ Pro W3"/>
                <a:cs typeface="ヒラギノ角ゴ Pro W3"/>
              </a:defRPr>
            </a:lvl3pPr>
            <a:lvl4pPr marL="1600200" indent="-228600" defTabSz="931863">
              <a:defRPr sz="2400">
                <a:solidFill>
                  <a:schemeClr val="tx1"/>
                </a:solidFill>
                <a:latin typeface="Arial" panose="020B0604020202020204" pitchFamily="34" charset="0"/>
                <a:ea typeface="ヒラギノ角ゴ Pro W3"/>
                <a:cs typeface="ヒラギノ角ゴ Pro W3"/>
              </a:defRPr>
            </a:lvl4pPr>
            <a:lvl5pPr marL="2057400" indent="-228600" defTabSz="931863">
              <a:defRPr sz="2400">
                <a:solidFill>
                  <a:schemeClr val="tx1"/>
                </a:solidFill>
                <a:latin typeface="Arial" panose="020B0604020202020204" pitchFamily="34" charset="0"/>
                <a:ea typeface="ヒラギノ角ゴ Pro W3"/>
                <a:cs typeface="ヒラギノ角ゴ Pro W3"/>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DDA13D16-3288-4FB6-8117-FD4CD194643A}" type="slidenum">
              <a:rPr lang="en-CA" altLang="en-US" sz="1200">
                <a:solidFill>
                  <a:srgbClr val="000000"/>
                </a:solidFill>
                <a:latin typeface="Times New Roman" panose="02020603050405020304" pitchFamily="18" charset="0"/>
              </a:rPr>
              <a:pPr algn="r" eaLnBrk="1" hangingPunct="1"/>
              <a:t>22</a:t>
            </a:fld>
            <a:endParaRPr lang="en-CA" altLang="en-US" sz="1200">
              <a:solidFill>
                <a:srgbClr val="000000"/>
              </a:solidFill>
              <a:latin typeface="Times New Roman" panose="02020603050405020304" pitchFamily="18" charset="0"/>
            </a:endParaRPr>
          </a:p>
        </p:txBody>
      </p:sp>
      <p:sp>
        <p:nvSpPr>
          <p:cNvPr id="74755" name="Rectangle 2">
            <a:extLst>
              <a:ext uri="{FF2B5EF4-FFF2-40B4-BE49-F238E27FC236}">
                <a16:creationId xmlns:a16="http://schemas.microsoft.com/office/drawing/2014/main" id="{06C73423-F80B-41AA-9374-40DE083A7647}"/>
              </a:ext>
            </a:extLst>
          </p:cNvPr>
          <p:cNvSpPr>
            <a:spLocks noGrp="1" noRot="1" noChangeAspect="1" noChangeArrowheads="1" noTextEdit="1"/>
          </p:cNvSpPr>
          <p:nvPr>
            <p:ph type="sldImg"/>
          </p:nvPr>
        </p:nvSpPr>
        <p:spPr>
          <a:xfrm>
            <a:off x="382588" y="374650"/>
            <a:ext cx="6103937" cy="3433763"/>
          </a:xfrm>
          <a:ln/>
        </p:spPr>
      </p:sp>
      <p:sp>
        <p:nvSpPr>
          <p:cNvPr id="74756" name="Rectangle 3">
            <a:extLst>
              <a:ext uri="{FF2B5EF4-FFF2-40B4-BE49-F238E27FC236}">
                <a16:creationId xmlns:a16="http://schemas.microsoft.com/office/drawing/2014/main" id="{77A6FE3E-3CC0-400C-8591-EA4706A8DB78}"/>
              </a:ext>
            </a:extLst>
          </p:cNvPr>
          <p:cNvSpPr>
            <a:spLocks noGrp="1" noChangeArrowheads="1"/>
          </p:cNvSpPr>
          <p:nvPr>
            <p:ph type="body" idx="1"/>
          </p:nvPr>
        </p:nvSpPr>
        <p:spPr>
          <a:xfrm>
            <a:off x="914467" y="4005965"/>
            <a:ext cx="5036720" cy="450194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17814" indent="-217814" eaLnBrk="1" hangingPunct="1"/>
            <a:r>
              <a:rPr lang="en-US" altLang="en-US" sz="1000" b="1">
                <a:latin typeface="Arial" panose="020B0604020202020204" pitchFamily="34" charset="0"/>
              </a:rPr>
              <a:t>QUESTION 7 </a:t>
            </a:r>
          </a:p>
          <a:p>
            <a:pPr marL="217814" indent="-217814" eaLnBrk="1" hangingPunct="1"/>
            <a:r>
              <a:rPr lang="en-US" altLang="en-US" sz="1000" b="1">
                <a:latin typeface="Arial" panose="020B0604020202020204" pitchFamily="34" charset="0"/>
              </a:rPr>
              <a:t>ANSWER:</a:t>
            </a:r>
          </a:p>
          <a:p>
            <a:pPr marL="217814" indent="-217814" eaLnBrk="1" hangingPunct="1"/>
            <a:endParaRPr lang="en-US" altLang="en-US" sz="1000" b="1">
              <a:latin typeface="Arial" panose="020B0604020202020204" pitchFamily="34" charset="0"/>
            </a:endParaRPr>
          </a:p>
          <a:p>
            <a:pPr marL="217814" indent="-217814" eaLnBrk="1" hangingPunct="1"/>
            <a:r>
              <a:rPr lang="en-US" altLang="en-US" sz="1000" b="1">
                <a:latin typeface="Arial" panose="020B0604020202020204" pitchFamily="34" charset="0"/>
              </a:rPr>
              <a:t>Physical WARNING SIGNS: </a:t>
            </a:r>
            <a:r>
              <a:rPr lang="en-US" altLang="en-US" sz="1000">
                <a:latin typeface="Arial" panose="020B0604020202020204" pitchFamily="34" charset="0"/>
              </a:rPr>
              <a:t>fatigue, weight loss, blood shot eyes, flushed, loss of</a:t>
            </a:r>
          </a:p>
          <a:p>
            <a:pPr marL="217814" indent="-217814" eaLnBrk="1" hangingPunct="1"/>
            <a:r>
              <a:rPr lang="en-US" altLang="en-US" sz="1000">
                <a:latin typeface="Arial" panose="020B0604020202020204" pitchFamily="34" charset="0"/>
              </a:rPr>
              <a:t>appetite, insomnia, shakes, memory blackouts</a:t>
            </a:r>
          </a:p>
          <a:p>
            <a:pPr marL="217814" indent="-217814"/>
            <a:r>
              <a:rPr lang="en-US" altLang="en-US" sz="1000" b="1">
                <a:latin typeface="Arial" panose="020B0604020202020204" pitchFamily="34" charset="0"/>
              </a:rPr>
              <a:t> </a:t>
            </a:r>
          </a:p>
          <a:p>
            <a:pPr marL="217814" indent="-217814"/>
            <a:r>
              <a:rPr lang="en-US" altLang="en-US" sz="1000" b="1">
                <a:latin typeface="Arial" panose="020B0604020202020204" pitchFamily="34" charset="0"/>
              </a:rPr>
              <a:t>NOTE: Physical signs don't necessarily mean that a person is abusing drugs; they</a:t>
            </a:r>
          </a:p>
          <a:p>
            <a:pPr marL="217814" indent="-217814"/>
            <a:r>
              <a:rPr lang="en-US" altLang="en-US" sz="1000" b="1">
                <a:latin typeface="Arial" panose="020B0604020202020204" pitchFamily="34" charset="0"/>
              </a:rPr>
              <a:t>can be an indicator of another problem (e.g., diabetic and insulin shock) but they</a:t>
            </a:r>
          </a:p>
          <a:p>
            <a:pPr marL="217814" indent="-217814"/>
            <a:r>
              <a:rPr lang="en-US" altLang="en-US" sz="1000" b="1">
                <a:latin typeface="Arial" panose="020B0604020202020204" pitchFamily="34" charset="0"/>
              </a:rPr>
              <a:t>are definitely a warning that something is wrong.</a:t>
            </a:r>
          </a:p>
          <a:p>
            <a:pPr marL="217814" indent="-217814"/>
            <a:endParaRPr lang="en-US" altLang="en-US" sz="1000">
              <a:latin typeface="Arial" panose="020B0604020202020204" pitchFamily="34" charset="0"/>
            </a:endParaRPr>
          </a:p>
          <a:p>
            <a:pPr marL="217814" indent="-217814"/>
            <a:r>
              <a:rPr lang="en-US" altLang="en-US" sz="1000" b="1">
                <a:latin typeface="Arial" panose="020B0604020202020204" pitchFamily="34" charset="0"/>
              </a:rPr>
              <a:t>Emotional Warning Signs: </a:t>
            </a:r>
            <a:r>
              <a:rPr lang="en-US" altLang="en-US" sz="1000">
                <a:latin typeface="Arial" panose="020B0604020202020204" pitchFamily="34" charset="0"/>
              </a:rPr>
              <a:t>sudden unpredictable mood swings, extreme depression or</a:t>
            </a:r>
          </a:p>
          <a:p>
            <a:pPr marL="217814" indent="-217814"/>
            <a:r>
              <a:rPr lang="en-US" altLang="en-US" sz="1000">
                <a:latin typeface="Arial" panose="020B0604020202020204" pitchFamily="34" charset="0"/>
              </a:rPr>
              <a:t>elation, anger, remorse, apathy, guilt</a:t>
            </a:r>
            <a:endParaRPr lang="en-US" altLang="en-US" sz="1000" b="1">
              <a:latin typeface="Arial" panose="020B0604020202020204" pitchFamily="34" charset="0"/>
            </a:endParaRPr>
          </a:p>
          <a:p>
            <a:pPr marL="217814" indent="-217814"/>
            <a:endParaRPr lang="en-US" altLang="en-US" sz="1000" b="1">
              <a:latin typeface="Arial" panose="020B0604020202020204" pitchFamily="34" charset="0"/>
            </a:endParaRPr>
          </a:p>
          <a:p>
            <a:pPr marL="217814" indent="-217814"/>
            <a:r>
              <a:rPr lang="en-US" altLang="en-US" sz="1000" b="1" err="1">
                <a:latin typeface="Arial" panose="020B0604020202020204" pitchFamily="34" charset="0"/>
              </a:rPr>
              <a:t>Behavioural</a:t>
            </a:r>
            <a:r>
              <a:rPr lang="en-US" altLang="en-US" sz="1000" b="1">
                <a:latin typeface="Arial" panose="020B0604020202020204" pitchFamily="34" charset="0"/>
              </a:rPr>
              <a:t> Warning Signs: </a:t>
            </a:r>
            <a:r>
              <a:rPr lang="en-US" altLang="en-US" sz="1000">
                <a:latin typeface="Arial" panose="020B0604020202020204" pitchFamily="34" charset="0"/>
              </a:rPr>
              <a:t>changes in personal appearance / hygiene, over-reaction</a:t>
            </a:r>
          </a:p>
          <a:p>
            <a:pPr marL="217814" indent="-217814"/>
            <a:r>
              <a:rPr lang="en-US" altLang="en-US" sz="1000">
                <a:latin typeface="Arial" panose="020B0604020202020204" pitchFamily="34" charset="0"/>
              </a:rPr>
              <a:t>to real or implied criticism, diminished alertness / increased confusion, changes in social</a:t>
            </a:r>
          </a:p>
          <a:p>
            <a:pPr marL="217814" indent="-217814"/>
            <a:r>
              <a:rPr lang="en-US" altLang="en-US" sz="1000">
                <a:latin typeface="Arial" panose="020B0604020202020204" pitchFamily="34" charset="0"/>
              </a:rPr>
              <a:t>interaction, frequent trips to the washroom / water cooler</a:t>
            </a:r>
          </a:p>
          <a:p>
            <a:pPr marL="217814" indent="-217814" eaLnBrk="1" hangingPunct="1">
              <a:lnSpc>
                <a:spcPct val="90000"/>
              </a:lnSpc>
            </a:pPr>
            <a:endParaRPr lang="en-US" altLang="en-US" sz="1000">
              <a:latin typeface="Arial" panose="020B0604020202020204" pitchFamily="34" charset="0"/>
            </a:endParaRPr>
          </a:p>
          <a:p>
            <a:pPr>
              <a:defRPr/>
            </a:pPr>
            <a:r>
              <a:rPr lang="en-CA" sz="1000"/>
              <a:t>An employer may observe changes in an employee’s attendance, performance or behaviour, such as: </a:t>
            </a:r>
          </a:p>
          <a:p>
            <a:pPr marL="629593" lvl="1" indent="-171707">
              <a:buFont typeface="Arial" panose="020B0604020202020204" pitchFamily="34" charset="0"/>
              <a:buChar char="•"/>
              <a:defRPr/>
            </a:pPr>
            <a:r>
              <a:rPr lang="en-CA" sz="1000"/>
              <a:t>personality changes or erratic behaviour (e.g. increased interpersonal conflicts; overreaction to criticism). </a:t>
            </a:r>
          </a:p>
          <a:p>
            <a:pPr marL="629593" lvl="1" indent="-171707">
              <a:buFont typeface="Arial" panose="020B0604020202020204" pitchFamily="34" charset="0"/>
              <a:buChar char="•"/>
              <a:defRPr/>
            </a:pPr>
            <a:r>
              <a:rPr lang="en-CA" sz="1000"/>
              <a:t>appearance of impairment at work (e.g. odor of alcohol or drugs, glassy or red eyes, unsteady gait, slurring, poor coordination).</a:t>
            </a:r>
          </a:p>
          <a:p>
            <a:pPr marL="629593" lvl="1" indent="-171707">
              <a:buFont typeface="Arial" panose="020B0604020202020204" pitchFamily="34" charset="0"/>
              <a:buChar char="•"/>
              <a:defRPr/>
            </a:pPr>
            <a:r>
              <a:rPr lang="en-CA" sz="1000"/>
              <a:t>working in an unsafe manner or involvement in an accident.</a:t>
            </a:r>
          </a:p>
          <a:p>
            <a:pPr marL="629593" lvl="1" indent="-171707">
              <a:buFont typeface="Arial" panose="020B0604020202020204" pitchFamily="34" charset="0"/>
              <a:buChar char="•"/>
              <a:defRPr/>
            </a:pPr>
            <a:r>
              <a:rPr lang="en-CA" sz="1000"/>
              <a:t>failing a drug or alcohol test. </a:t>
            </a:r>
          </a:p>
          <a:p>
            <a:pPr marL="629593" lvl="1" indent="-171707">
              <a:buFont typeface="Arial" panose="020B0604020202020204" pitchFamily="34" charset="0"/>
              <a:buChar char="•"/>
              <a:defRPr/>
            </a:pPr>
            <a:r>
              <a:rPr lang="en-CA" sz="1000"/>
              <a:t>consistent lateness, absenteeism, or reduced productivity or quality of work. </a:t>
            </a:r>
          </a:p>
          <a:p>
            <a:pPr marL="171707" indent="-171707">
              <a:buFont typeface="Arial" panose="020B0604020202020204" pitchFamily="34" charset="0"/>
              <a:buChar char="•"/>
              <a:defRPr/>
            </a:pPr>
            <a:endParaRPr lang="en-CA" sz="1000"/>
          </a:p>
          <a:p>
            <a:pPr>
              <a:defRPr/>
            </a:pPr>
            <a:r>
              <a:rPr lang="en-CA" sz="1000"/>
              <a:t>There could be many reasons that explain these situations, such as: </a:t>
            </a:r>
          </a:p>
          <a:p>
            <a:pPr marL="629593" lvl="1" indent="-171707">
              <a:buFont typeface="Arial" panose="020B0604020202020204" pitchFamily="34" charset="0"/>
              <a:buChar char="•"/>
              <a:defRPr/>
            </a:pPr>
            <a:r>
              <a:rPr lang="en-CA" sz="1000"/>
              <a:t>another disability or temporary medical conditions.</a:t>
            </a:r>
          </a:p>
          <a:p>
            <a:pPr marL="629593" lvl="1" indent="-171707">
              <a:buFont typeface="Arial" panose="020B0604020202020204" pitchFamily="34" charset="0"/>
              <a:buChar char="•"/>
              <a:defRPr/>
            </a:pPr>
            <a:r>
              <a:rPr lang="en-CA" sz="1000"/>
              <a:t>conflict at work.</a:t>
            </a:r>
          </a:p>
          <a:p>
            <a:pPr marL="629593" lvl="1" indent="-171707">
              <a:buFont typeface="Arial" panose="020B0604020202020204" pitchFamily="34" charset="0"/>
              <a:buChar char="•"/>
              <a:defRPr/>
            </a:pPr>
            <a:r>
              <a:rPr lang="en-CA" sz="1000"/>
              <a:t>job dissatisfaction or low morale. </a:t>
            </a:r>
          </a:p>
          <a:p>
            <a:pPr marL="629593" lvl="1" indent="-171707">
              <a:buFont typeface="Arial" panose="020B0604020202020204" pitchFamily="34" charset="0"/>
              <a:buChar char="•"/>
              <a:defRPr/>
            </a:pPr>
            <a:r>
              <a:rPr lang="en-CA" sz="1000"/>
              <a:t>the stress in balancing work and caregiving obligations. </a:t>
            </a:r>
          </a:p>
          <a:p>
            <a:pPr marL="629593" lvl="1" indent="-171707">
              <a:buFont typeface="Arial" panose="020B0604020202020204" pitchFamily="34" charset="0"/>
              <a:buChar char="•"/>
              <a:defRPr/>
            </a:pPr>
            <a:r>
              <a:rPr lang="en-CA" sz="1000"/>
              <a:t>personal problems unrelated to work. </a:t>
            </a:r>
          </a:p>
          <a:p>
            <a:pPr>
              <a:defRPr/>
            </a:pPr>
            <a:endParaRPr lang="en-CA" sz="1000"/>
          </a:p>
          <a:p>
            <a:pPr>
              <a:defRPr/>
            </a:pPr>
            <a:r>
              <a:rPr lang="en-CA" sz="1000"/>
              <a:t>Employers should keep in mind that the employee may just be having a bad week or month.</a:t>
            </a:r>
            <a:br>
              <a:rPr lang="en-CA" sz="1000"/>
            </a:br>
            <a:r>
              <a:rPr lang="en-CA" sz="1000"/>
              <a:t>However, in some cases, the observed behaviour could be the consequence of substance dependence (problematic substance use or an addiction). </a:t>
            </a:r>
          </a:p>
          <a:p>
            <a:pPr>
              <a:defRPr/>
            </a:pPr>
            <a:endParaRPr lang="en-US" sz="1000"/>
          </a:p>
          <a:p>
            <a:pPr>
              <a:defRPr/>
            </a:pPr>
            <a:r>
              <a:rPr lang="en-US" sz="1000" b="1"/>
              <a:t>Handout: </a:t>
            </a:r>
          </a:p>
          <a:p>
            <a:pPr>
              <a:defRPr/>
            </a:pPr>
            <a:r>
              <a:rPr lang="en-US" sz="1000"/>
              <a:t>https://www.ccohs.ca/oshanswers/hsprograms/impairment.html </a:t>
            </a:r>
            <a:r>
              <a:rPr lang="en-US" altLang="en-US" sz="1000">
                <a:latin typeface="Arial" panose="020B0604020202020204" pitchFamily="34" charset="0"/>
                <a:ea typeface="Arial Unicode MS" panose="020B0604020202020204" pitchFamily="34" charset="-128"/>
                <a:cs typeface="Arial" panose="020B0604020202020204" pitchFamily="34" charset="0"/>
              </a:rPr>
              <a:t>Table 1</a:t>
            </a:r>
          </a:p>
          <a:p>
            <a:pPr>
              <a:defRPr/>
            </a:pPr>
            <a:r>
              <a:rPr lang="en-US" altLang="en-US" sz="1000">
                <a:latin typeface="Arial" panose="020B0604020202020204" pitchFamily="34" charset="0"/>
                <a:ea typeface="Arial Unicode MS" panose="020B0604020202020204" pitchFamily="34" charset="-128"/>
                <a:cs typeface="Arial" panose="020B0604020202020204" pitchFamily="34" charset="0"/>
              </a:rPr>
              <a:t>Signs and Symptoms of Problematic Substance Use (Table 1)</a:t>
            </a:r>
            <a:endParaRPr lang="en-US" sz="1000"/>
          </a:p>
          <a:p>
            <a:pPr>
              <a:defRPr/>
            </a:pPr>
            <a:endParaRPr lang="en-US" sz="1000"/>
          </a:p>
          <a:p>
            <a:pPr>
              <a:defRPr/>
            </a:pPr>
            <a:r>
              <a:rPr lang="en-US" sz="1000" b="1"/>
              <a:t>Source(s):</a:t>
            </a:r>
          </a:p>
          <a:p>
            <a:pPr marL="171707" indent="-171707">
              <a:buFont typeface="Arial" panose="020B0604020202020204" pitchFamily="34" charset="0"/>
              <a:buChar char="•"/>
              <a:defRPr/>
            </a:pPr>
            <a:r>
              <a:rPr lang="en-US" sz="1000"/>
              <a:t>https://www.chrc-ccdp.gc.ca/eng/content/impaired-work-guide-accommodating-substance-dependence</a:t>
            </a:r>
          </a:p>
          <a:p>
            <a:pPr marL="171707" indent="-171707">
              <a:buFont typeface="Arial" panose="020B0604020202020204" pitchFamily="34" charset="0"/>
              <a:buChar char="•"/>
              <a:defRPr/>
            </a:pPr>
            <a:r>
              <a:rPr lang="en-US" sz="1000"/>
              <a:t>https://www.ccohs.ca/oshanswers/hsprograms/impairment.html</a:t>
            </a:r>
          </a:p>
          <a:p>
            <a:pPr>
              <a:defRPr/>
            </a:pPr>
            <a:endParaRPr lang="en-US" sz="1000"/>
          </a:p>
          <a:p>
            <a:pPr eaLnBrk="1" hangingPunct="1">
              <a:spcBef>
                <a:spcPct val="0"/>
              </a:spcBef>
              <a:defRPr/>
            </a:pPr>
            <a:endParaRPr lang="en-US" altLang="en-US" sz="1000">
              <a:latin typeface="Arial" panose="020B0604020202020204" pitchFamily="34" charset="0"/>
              <a:ea typeface="ＭＳ Ｐゴシック" panose="020B0600070205080204" pitchFamily="34" charset="-128"/>
              <a:cs typeface="ＭＳ Ｐゴシック" pitchFamily="-106" charset="-128"/>
            </a:endParaRPr>
          </a:p>
          <a:p>
            <a:pPr marL="217814" indent="-217814"/>
            <a:endParaRPr lang="en-US" altLang="en-US" b="1">
              <a:latin typeface="Arial" panose="020B0604020202020204" pitchFamily="34" charset="0"/>
            </a:endParaRPr>
          </a:p>
        </p:txBody>
      </p:sp>
    </p:spTree>
    <p:extLst>
      <p:ext uri="{BB962C8B-B14F-4D97-AF65-F5344CB8AC3E}">
        <p14:creationId xmlns:p14="http://schemas.microsoft.com/office/powerpoint/2010/main" val="36381553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txBox="1">
            <a:spLocks noGrp="1" noChangeArrowheads="1"/>
          </p:cNvSpPr>
          <p:nvPr/>
        </p:nvSpPr>
        <p:spPr bwMode="auto">
          <a:xfrm>
            <a:off x="3979121" y="8846507"/>
            <a:ext cx="3043979" cy="462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933" tIns="47466" rIns="94933" bIns="47466" anchor="b"/>
          <a:lstStyle>
            <a:lvl1pPr defTabSz="947738">
              <a:defRPr sz="2400">
                <a:solidFill>
                  <a:schemeClr val="tx1"/>
                </a:solidFill>
                <a:latin typeface="Arial" panose="020B0604020202020204" pitchFamily="34" charset="0"/>
                <a:ea typeface="ヒラギノ角ゴ Pro W3" pitchFamily="34" charset="-128"/>
              </a:defRPr>
            </a:lvl1pPr>
            <a:lvl2pPr marL="742950" indent="-285750" defTabSz="947738">
              <a:defRPr sz="2400">
                <a:solidFill>
                  <a:schemeClr val="tx1"/>
                </a:solidFill>
                <a:latin typeface="Arial" panose="020B0604020202020204" pitchFamily="34" charset="0"/>
                <a:ea typeface="ヒラギノ角ゴ Pro W3" pitchFamily="34" charset="-128"/>
              </a:defRPr>
            </a:lvl2pPr>
            <a:lvl3pPr marL="1143000" indent="-228600" defTabSz="947738">
              <a:defRPr sz="2400">
                <a:solidFill>
                  <a:schemeClr val="tx1"/>
                </a:solidFill>
                <a:latin typeface="Arial" panose="020B0604020202020204" pitchFamily="34" charset="0"/>
                <a:ea typeface="ヒラギノ角ゴ Pro W3" pitchFamily="34" charset="-128"/>
              </a:defRPr>
            </a:lvl3pPr>
            <a:lvl4pPr marL="1600200" indent="-228600" defTabSz="947738">
              <a:defRPr sz="2400">
                <a:solidFill>
                  <a:schemeClr val="tx1"/>
                </a:solidFill>
                <a:latin typeface="Arial" panose="020B0604020202020204" pitchFamily="34" charset="0"/>
                <a:ea typeface="ヒラギノ角ゴ Pro W3" pitchFamily="34" charset="-128"/>
              </a:defRPr>
            </a:lvl4pPr>
            <a:lvl5pPr marL="2057400" indent="-228600" defTabSz="947738">
              <a:defRPr sz="2400">
                <a:solidFill>
                  <a:schemeClr val="tx1"/>
                </a:solidFill>
                <a:latin typeface="Arial" panose="020B0604020202020204" pitchFamily="34" charset="0"/>
                <a:ea typeface="ヒラギノ角ゴ Pro W3" pitchFamily="34" charset="-128"/>
              </a:defRPr>
            </a:lvl5pPr>
            <a:lvl6pPr marL="25146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4773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a:fld id="{803C8CC3-670B-4D41-B9D8-A7BBD751B6F0}" type="slidenum">
              <a:rPr lang="en-CA" altLang="en-US" sz="1200">
                <a:solidFill>
                  <a:srgbClr val="000000"/>
                </a:solidFill>
                <a:latin typeface="Times New Roman" panose="02020603050405020304" pitchFamily="18" charset="0"/>
              </a:rPr>
              <a:pPr algn="r"/>
              <a:t>23</a:t>
            </a:fld>
            <a:endParaRPr lang="en-CA" altLang="en-US" sz="1200">
              <a:solidFill>
                <a:srgbClr val="000000"/>
              </a:solidFill>
              <a:latin typeface="Times New Roman" panose="02020603050405020304" pitchFamily="18" charset="0"/>
            </a:endParaRPr>
          </a:p>
        </p:txBody>
      </p:sp>
      <p:sp>
        <p:nvSpPr>
          <p:cNvPr id="97283" name="Rectangle 2"/>
          <p:cNvSpPr>
            <a:spLocks noGrp="1" noRot="1" noChangeAspect="1" noChangeArrowheads="1" noTextEdit="1"/>
          </p:cNvSpPr>
          <p:nvPr>
            <p:ph type="sldImg"/>
          </p:nvPr>
        </p:nvSpPr>
        <p:spPr>
          <a:xfrm>
            <a:off x="1633538" y="247650"/>
            <a:ext cx="3343275" cy="1881188"/>
          </a:xfrm>
          <a:ln/>
        </p:spPr>
      </p:sp>
      <p:sp>
        <p:nvSpPr>
          <p:cNvPr id="55299" name="Rectangle 3"/>
          <p:cNvSpPr>
            <a:spLocks noGrp="1" noChangeArrowheads="1"/>
          </p:cNvSpPr>
          <p:nvPr>
            <p:ph type="body" idx="1"/>
          </p:nvPr>
        </p:nvSpPr>
        <p:spPr>
          <a:xfrm>
            <a:off x="330798" y="2198512"/>
            <a:ext cx="6361504" cy="6409544"/>
          </a:xfrm>
          <a:ln/>
        </p:spPr>
        <p:txBody>
          <a:bodyPr lIns="94933" tIns="47466" rIns="94933" bIns="47466"/>
          <a:lstStyle/>
          <a:p>
            <a:pPr marL="230851" indent="-230851">
              <a:lnSpc>
                <a:spcPct val="80000"/>
              </a:lnSpc>
              <a:spcBef>
                <a:spcPct val="0"/>
              </a:spcBef>
              <a:defRPr/>
            </a:pPr>
            <a:r>
              <a:rPr lang="en-CA" sz="1000" b="1">
                <a:latin typeface="Arial" panose="020B0604020202020204" pitchFamily="34" charset="0"/>
                <a:ea typeface="Arial Unicode MS"/>
                <a:cs typeface="Arial" panose="020B0604020202020204" pitchFamily="34" charset="0"/>
              </a:rPr>
              <a:t>Context Setting:</a:t>
            </a:r>
          </a:p>
          <a:p>
            <a:pPr marL="230851" indent="-230851">
              <a:lnSpc>
                <a:spcPct val="80000"/>
              </a:lnSpc>
              <a:spcBef>
                <a:spcPct val="0"/>
              </a:spcBef>
              <a:defRPr/>
            </a:pPr>
            <a:r>
              <a:rPr lang="en-CA" sz="1000" b="1">
                <a:latin typeface="Arial" panose="020B0604020202020204" pitchFamily="34" charset="0"/>
                <a:ea typeface="Arial Unicode MS"/>
                <a:cs typeface="Arial" panose="020B0604020202020204" pitchFamily="34" charset="0"/>
              </a:rPr>
              <a:t> </a:t>
            </a:r>
          </a:p>
          <a:p>
            <a:pPr marL="230851" indent="-230851">
              <a:lnSpc>
                <a:spcPct val="80000"/>
              </a:lnSpc>
              <a:spcBef>
                <a:spcPct val="0"/>
              </a:spcBef>
              <a:buFont typeface="Arial" panose="020B0604020202020204" pitchFamily="34" charset="0"/>
              <a:buChar char="•"/>
              <a:defRPr/>
            </a:pPr>
            <a:r>
              <a:rPr lang="en-CA" sz="1000">
                <a:latin typeface="Arial" panose="020B0604020202020204" pitchFamily="34" charset="0"/>
                <a:ea typeface="Arial Unicode MS"/>
                <a:cs typeface="Arial" panose="020B0604020202020204" pitchFamily="34" charset="0"/>
              </a:rPr>
              <a:t>The mental health continuum model is an easy tool to understand our mental wellness including mood, attitude, sleep, physical symptoms, social behaviour and substance and addiction. It provides individuals with a simple way to identify their risk level as it relates to their substance use or gambling or gaming use.  </a:t>
            </a:r>
          </a:p>
          <a:p>
            <a:pPr marL="230851" indent="-230851">
              <a:lnSpc>
                <a:spcPct val="80000"/>
              </a:lnSpc>
              <a:spcBef>
                <a:spcPct val="0"/>
              </a:spcBef>
              <a:defRPr/>
            </a:pPr>
            <a:endParaRPr lang="en-CA" sz="1000">
              <a:latin typeface="Arial" panose="020B0604020202020204" pitchFamily="34" charset="0"/>
              <a:ea typeface="Arial Unicode MS"/>
              <a:cs typeface="Arial" panose="020B0604020202020204" pitchFamily="34" charset="0"/>
            </a:endParaRPr>
          </a:p>
          <a:p>
            <a:pPr marL="230851" indent="-230851">
              <a:lnSpc>
                <a:spcPct val="80000"/>
              </a:lnSpc>
              <a:spcBef>
                <a:spcPct val="0"/>
              </a:spcBef>
              <a:buFont typeface="Arial" panose="020B0604020202020204" pitchFamily="34" charset="0"/>
              <a:buChar char="•"/>
              <a:defRPr/>
            </a:pPr>
            <a:r>
              <a:rPr lang="en-CA" sz="1000">
                <a:latin typeface="Arial" panose="020B0604020202020204" pitchFamily="34" charset="0"/>
                <a:ea typeface="Arial Unicode MS"/>
                <a:cs typeface="Arial" panose="020B0604020202020204" pitchFamily="34" charset="0"/>
              </a:rPr>
              <a:t>It is important for you to be aware of what signs may indicate a need to employ some additional coping strategies or seek assistance to maintain our mental wellness. </a:t>
            </a:r>
          </a:p>
          <a:p>
            <a:pPr>
              <a:lnSpc>
                <a:spcPct val="80000"/>
              </a:lnSpc>
              <a:spcBef>
                <a:spcPct val="0"/>
              </a:spcBef>
              <a:buFont typeface="Arial" panose="020B0604020202020204" pitchFamily="34" charset="0"/>
              <a:buNone/>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pPr marL="230851" indent="-230851">
              <a:lnSpc>
                <a:spcPct val="80000"/>
              </a:lnSpc>
              <a:spcBef>
                <a:spcPct val="0"/>
              </a:spcBef>
              <a:buFont typeface="Arial" panose="020B0604020202020204" pitchFamily="34" charset="0"/>
              <a:buChar char="•"/>
              <a:defRPr/>
            </a:pPr>
            <a:r>
              <a:rPr lang="en-CA" sz="1000">
                <a:latin typeface="Arial" panose="020B0604020202020204" pitchFamily="34" charset="0"/>
                <a:ea typeface="Arial Unicode MS"/>
                <a:cs typeface="Arial" panose="020B0604020202020204" pitchFamily="34" charset="0"/>
              </a:rPr>
              <a:t>This model captures the signs along the mental health continuum model, so you can see how problems increase while functioning decreases as we move toward the right along the continuum.  </a:t>
            </a:r>
            <a:endParaRPr lang="en-US" sz="1000">
              <a:latin typeface="Arial" panose="020B0604020202020204" pitchFamily="34" charset="0"/>
              <a:ea typeface="Arial Unicode MS" panose="020B0604020202020204" pitchFamily="34" charset="-128"/>
              <a:cs typeface="Arial" panose="020B0604020202020204" pitchFamily="34" charset="0"/>
            </a:endParaRPr>
          </a:p>
          <a:p>
            <a:pPr marL="750424" lvl="1" indent="-288722">
              <a:lnSpc>
                <a:spcPct val="80000"/>
              </a:lnSpc>
              <a:buFontTx/>
              <a:buAutoNum type="arabicPeriod"/>
              <a:defRPr/>
            </a:pPr>
            <a:r>
              <a:rPr lang="en-CA" sz="1000">
                <a:latin typeface="Arial" panose="020B0604020202020204" pitchFamily="34" charset="0"/>
                <a:ea typeface="Arial Unicode MS"/>
                <a:cs typeface="Arial" panose="020B0604020202020204" pitchFamily="34" charset="0"/>
              </a:rPr>
              <a:t> Mood changes from green to red</a:t>
            </a:r>
          </a:p>
          <a:p>
            <a:pPr marL="750424" lvl="1" indent="-288722">
              <a:lnSpc>
                <a:spcPct val="80000"/>
              </a:lnSpc>
              <a:buFontTx/>
              <a:buAutoNum type="arabicPeriod"/>
              <a:defRPr/>
            </a:pPr>
            <a:r>
              <a:rPr lang="en-US" sz="1000">
                <a:latin typeface="Arial" panose="020B0604020202020204" pitchFamily="34" charset="0"/>
                <a:ea typeface="Arial Unicode MS"/>
                <a:cs typeface="Arial" panose="020B0604020202020204" pitchFamily="34" charset="0"/>
              </a:rPr>
              <a:t> Attitude changes from green to red</a:t>
            </a:r>
          </a:p>
          <a:p>
            <a:pPr marL="750424" lvl="1" indent="-288722">
              <a:lnSpc>
                <a:spcPct val="80000"/>
              </a:lnSpc>
              <a:buFontTx/>
              <a:buAutoNum type="arabicPeriod"/>
              <a:defRPr/>
            </a:pPr>
            <a:r>
              <a:rPr lang="en-US" sz="1000">
                <a:latin typeface="Arial" panose="020B0604020202020204" pitchFamily="34" charset="0"/>
                <a:ea typeface="Arial Unicode MS"/>
                <a:cs typeface="Arial" panose="020B0604020202020204" pitchFamily="34" charset="0"/>
              </a:rPr>
              <a:t> Sleep changes from green to red</a:t>
            </a:r>
          </a:p>
          <a:p>
            <a:pPr marL="750424" lvl="1" indent="-288722">
              <a:lnSpc>
                <a:spcPct val="80000"/>
              </a:lnSpc>
              <a:buFontTx/>
              <a:buAutoNum type="arabicPeriod"/>
              <a:defRPr/>
            </a:pPr>
            <a:r>
              <a:rPr lang="en-US" sz="1000">
                <a:latin typeface="Arial" panose="020B0604020202020204" pitchFamily="34" charset="0"/>
                <a:ea typeface="Arial Unicode MS"/>
                <a:cs typeface="Arial" panose="020B0604020202020204" pitchFamily="34" charset="0"/>
              </a:rPr>
              <a:t> Physical symptoms from green to red</a:t>
            </a:r>
          </a:p>
          <a:p>
            <a:pPr marL="750424" lvl="1" indent="-288722">
              <a:lnSpc>
                <a:spcPct val="80000"/>
              </a:lnSpc>
              <a:buFontTx/>
              <a:buAutoNum type="arabicPeriod"/>
              <a:defRPr/>
            </a:pPr>
            <a:r>
              <a:rPr lang="en-US" sz="1000">
                <a:latin typeface="Arial" panose="020B0604020202020204" pitchFamily="34" charset="0"/>
                <a:ea typeface="Arial Unicode MS"/>
                <a:cs typeface="Arial" panose="020B0604020202020204" pitchFamily="34" charset="0"/>
              </a:rPr>
              <a:t> Social behaviour from green to red  </a:t>
            </a:r>
            <a:endParaRPr lang="en-US" sz="1000">
              <a:latin typeface="Arial" panose="020B0604020202020204" pitchFamily="34" charset="0"/>
              <a:ea typeface="Arial Unicode MS" panose="020B0604020202020204" pitchFamily="34" charset="-128"/>
              <a:cs typeface="Arial" panose="020B0604020202020204" pitchFamily="34" charset="0"/>
            </a:endParaRPr>
          </a:p>
          <a:p>
            <a:pPr marL="750424" lvl="1" indent="-288722">
              <a:lnSpc>
                <a:spcPct val="80000"/>
              </a:lnSpc>
              <a:buFontTx/>
              <a:buAutoNum type="arabicPeriod"/>
              <a:defRPr/>
            </a:pPr>
            <a:r>
              <a:rPr lang="en-US" sz="1000">
                <a:latin typeface="Arial" panose="020B0604020202020204" pitchFamily="34" charset="0"/>
                <a:ea typeface="Arial Unicode MS"/>
                <a:cs typeface="Arial" panose="020B0604020202020204" pitchFamily="34" charset="0"/>
              </a:rPr>
              <a:t> Alcohol, gambling, and/or gaming issues from green to red</a:t>
            </a:r>
            <a:endParaRPr lang="en-US" sz="1000" u="sng">
              <a:latin typeface="Arial" panose="020B0604020202020204" pitchFamily="34" charset="0"/>
              <a:ea typeface="Arial Unicode MS" panose="020B0604020202020204" pitchFamily="34" charset="-128"/>
              <a:cs typeface="Arial" panose="020B0604020202020204" pitchFamily="34" charset="0"/>
            </a:endParaRPr>
          </a:p>
          <a:p>
            <a:pPr>
              <a:defRPr/>
            </a:pPr>
            <a:endParaRPr lang="en-US" sz="1000" b="1">
              <a:latin typeface="Arial" panose="020B0604020202020204" pitchFamily="34" charset="0"/>
              <a:ea typeface="Arial Unicode MS" panose="020B0604020202020204" pitchFamily="34" charset="-128"/>
              <a:cs typeface="Arial" panose="020B0604020202020204" pitchFamily="34" charset="0"/>
            </a:endParaRPr>
          </a:p>
          <a:p>
            <a:pPr>
              <a:defRPr/>
            </a:pPr>
            <a:r>
              <a:rPr lang="en-US" sz="1000" b="1">
                <a:latin typeface="Arial" panose="020B0604020202020204" pitchFamily="34" charset="0"/>
                <a:ea typeface="ＭＳ Ｐゴシック" panose="020B0600070205080204" pitchFamily="34" charset="-128"/>
                <a:cs typeface="Arial" panose="020B0604020202020204" pitchFamily="34" charset="0"/>
              </a:rPr>
              <a:t>MHCM – Mental Health Continuum Model</a:t>
            </a:r>
            <a:endParaRPr lang="en-CA" sz="1000" b="1">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Many people use alcohol, gamble and/or gaming without encountering problems, and therefore remain in the green/healthy zone.  This use is characterized by limited/occasional alcohol use/gambling and/or gaming often focused around social occasions and follow the Low-Risk Drinking Alcohol Guidelines (LRDAG).</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For some, however, depending on circumstances and other risk factors, this occasional use can become more frequent (e.g. weekly binges or daily rituals), and use can become  a  coping strategy. This would fall in the yellow/reacting zone.  In this zone there are some increased negative consequences to use (i.e. hangover, more physical effects, spending more time and money etc.) that don’t interfere significantly with major life areas.  Use in this zone is controlled, but </a:t>
            </a:r>
            <a:r>
              <a:rPr lang="en-US" sz="1000" u="sng">
                <a:latin typeface="Arial" panose="020B0604020202020204" pitchFamily="34" charset="0"/>
                <a:ea typeface="ＭＳ Ｐゴシック" panose="020B0600070205080204" pitchFamily="34" charset="-128"/>
                <a:cs typeface="Arial" panose="020B0604020202020204" pitchFamily="34" charset="0"/>
              </a:rPr>
              <a:t>may</a:t>
            </a:r>
            <a:r>
              <a:rPr lang="en-US" sz="1000">
                <a:latin typeface="Arial" panose="020B0604020202020204" pitchFamily="34" charset="0"/>
                <a:ea typeface="ＭＳ Ｐゴシック" panose="020B0600070205080204" pitchFamily="34" charset="-128"/>
                <a:cs typeface="Arial" panose="020B0604020202020204" pitchFamily="34" charset="0"/>
              </a:rPr>
              <a:t> exceed LRDAG’s.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Once in the orange/injured zone of the MHCM, substance use (gaming/gambling becomes hard to control and negative consequences appear in major life areas (relationships, job, education).  Here we will see problematic use of substances, increased tolerance to the substances, withdrawal symptoms,   </a:t>
            </a:r>
            <a:r>
              <a:rPr lang="en-CA" sz="1000">
                <a:latin typeface="Arial" panose="020B0604020202020204" pitchFamily="34" charset="0"/>
                <a:ea typeface="ＭＳ Ｐゴシック" panose="020B0600070205080204" pitchFamily="34" charset="-128"/>
                <a:cs typeface="Arial" panose="020B0604020202020204" pitchFamily="34" charset="0"/>
              </a:rPr>
              <a:t>failed efforts to stop or cut back,</a:t>
            </a:r>
            <a:r>
              <a:rPr lang="en-US" sz="1000">
                <a:latin typeface="Arial" panose="020B0604020202020204" pitchFamily="34" charset="0"/>
                <a:ea typeface="ＭＳ Ｐゴシック" panose="020B0600070205080204" pitchFamily="34" charset="-128"/>
                <a:cs typeface="Arial" panose="020B0604020202020204" pitchFamily="34" charset="0"/>
              </a:rPr>
              <a:t> are prevalent.</a:t>
            </a:r>
          </a:p>
          <a:p>
            <a:pPr>
              <a:defRPr/>
            </a:pP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Finally, in the red/ill zone, problematic use is  very frequent with severe consequences in major life areas.  At this stage there is loss of control, constant obsession with use, and severe consequences.    </a:t>
            </a:r>
          </a:p>
          <a:p>
            <a:pPr>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The more people use, the more problems they generally encounter. For example, some studies have found that 1 in 5 drug users experience problems associated with their substance use and 1 in 10 experience </a:t>
            </a:r>
            <a:r>
              <a:rPr lang="en-US" sz="1000" u="sng">
                <a:latin typeface="Arial" panose="020B0604020202020204" pitchFamily="34" charset="0"/>
                <a:ea typeface="ＭＳ Ｐゴシック" panose="020B0600070205080204" pitchFamily="34" charset="-128"/>
                <a:cs typeface="Arial" panose="020B0604020202020204" pitchFamily="34" charset="0"/>
              </a:rPr>
              <a:t>serious</a:t>
            </a:r>
            <a:r>
              <a:rPr lang="en-US" sz="1000">
                <a:latin typeface="Arial" panose="020B0604020202020204" pitchFamily="34" charset="0"/>
                <a:ea typeface="ＭＳ Ｐゴシック" panose="020B0600070205080204" pitchFamily="34" charset="-128"/>
                <a:cs typeface="Arial" panose="020B0604020202020204" pitchFamily="34" charset="0"/>
              </a:rPr>
              <a:t> problems. As use increases so do the consequences associated with it, as it starts to interfere with normal life functioning.</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It is also currently estimated that 50-70% of persons who may be experiencing an occupational stress injury (OSI) or have post traumatic stress disorder (PTSD)(Orange to Red  in continuum) may be using alcohol, drugs or other harmful behaviors as a means to cope.</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Currently it is estimated that over 30% of CAF members accessing or being referred for services are engaged in these type of behaviours in an unhealthy way (CAF Health </a:t>
            </a:r>
            <a:r>
              <a:rPr lang="en-US" sz="1000" err="1">
                <a:latin typeface="Arial" panose="020B0604020202020204" pitchFamily="34" charset="0"/>
                <a:ea typeface="ＭＳ Ｐゴシック" panose="020B0600070205080204" pitchFamily="34" charset="-128"/>
                <a:cs typeface="Arial" panose="020B0604020202020204" pitchFamily="34" charset="0"/>
              </a:rPr>
              <a:t>Svcs</a:t>
            </a:r>
            <a:r>
              <a:rPr lang="en-US" sz="1000">
                <a:latin typeface="Arial" panose="020B0604020202020204" pitchFamily="34" charset="0"/>
                <a:ea typeface="ＭＳ Ｐゴシック" panose="020B0600070205080204" pitchFamily="34" charset="-128"/>
                <a:cs typeface="Arial" panose="020B0604020202020204" pitchFamily="34" charset="0"/>
              </a:rPr>
              <a:t>).</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It is also currently estimated that 50-70% of persons who may be experiencing an OSI or have PTSD (Orange to Red  in continuum) may be using alcohol, drugs or engaged in other harmful behaviors as a means of coping.</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a:latin typeface="Arial" panose="020B0604020202020204" pitchFamily="34" charset="0"/>
                <a:ea typeface="ＭＳ Ｐゴシック" panose="020B0600070205080204" pitchFamily="34" charset="-128"/>
                <a:cs typeface="Arial" panose="020B0604020202020204" pitchFamily="34" charset="0"/>
              </a:rPr>
              <a:t>The addiction process occurs over time. Most people begin using a substance out of curiosity, by experimenting. This can move into more occasional use with few consequences. Over time, however, this occasional use can become more regular and the user is more likely to begin experiencing negative consequences.  As use increases, it starts to interfere with normal life which can lead to misuse, then perhaps addiction.</a:t>
            </a: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b="1">
                <a:latin typeface="Arial" panose="020B0604020202020204" pitchFamily="34" charset="0"/>
                <a:ea typeface="ＭＳ Ｐゴシック" panose="020B0600070205080204" pitchFamily="34" charset="-128"/>
                <a:cs typeface="Arial" panose="020B0604020202020204" pitchFamily="34" charset="0"/>
              </a:rPr>
              <a:t>Discussion:</a:t>
            </a:r>
          </a:p>
          <a:p>
            <a:pPr>
              <a:defRPr/>
            </a:pPr>
            <a:r>
              <a:rPr lang="en-US" sz="1000" b="1">
                <a:latin typeface="Arial" panose="020B0604020202020204" pitchFamily="34" charset="0"/>
                <a:ea typeface="ＭＳ Ｐゴシック" panose="020B0600070205080204" pitchFamily="34" charset="-128"/>
                <a:cs typeface="Arial" panose="020B0604020202020204" pitchFamily="34" charset="0"/>
              </a:rPr>
              <a:t>Can you think of some of the problems that users may start to encounter? </a:t>
            </a:r>
            <a:r>
              <a:rPr lang="en-US" sz="1000">
                <a:latin typeface="Arial" panose="020B0604020202020204" pitchFamily="34" charset="0"/>
                <a:ea typeface="ＭＳ Ｐゴシック" panose="020B0600070205080204" pitchFamily="34" charset="-128"/>
                <a:cs typeface="Arial" panose="020B0604020202020204" pitchFamily="34" charset="0"/>
              </a:rPr>
              <a:t>(Solicit feedback </a:t>
            </a:r>
            <a:r>
              <a:rPr lang="en-CA" sz="1000">
                <a:latin typeface="Arial" panose="020B0604020202020204" pitchFamily="34" charset="0"/>
                <a:ea typeface="ＭＳ Ｐゴシック" panose="020B0600070205080204" pitchFamily="34" charset="-128"/>
                <a:cs typeface="Arial" panose="020B0604020202020204" pitchFamily="34" charset="0"/>
              </a:rPr>
              <a:t>–</a:t>
            </a:r>
            <a:r>
              <a:rPr lang="en-US" sz="1000">
                <a:latin typeface="Arial" panose="020B0604020202020204" pitchFamily="34" charset="0"/>
                <a:ea typeface="ＭＳ Ｐゴシック" panose="020B0600070205080204" pitchFamily="34" charset="-128"/>
                <a:cs typeface="Arial" panose="020B0604020202020204" pitchFamily="34" charset="0"/>
              </a:rPr>
              <a:t> 3 min </a:t>
            </a:r>
            <a:r>
              <a:rPr lang="en-CA" sz="1000">
                <a:latin typeface="Arial" panose="020B0604020202020204" pitchFamily="34" charset="0"/>
                <a:ea typeface="ＭＳ Ｐゴシック" panose="020B0600070205080204" pitchFamily="34" charset="-128"/>
                <a:cs typeface="Arial" panose="020B0604020202020204" pitchFamily="34" charset="0"/>
              </a:rPr>
              <a:t>–</a:t>
            </a:r>
            <a:r>
              <a:rPr lang="en-US" sz="1000">
                <a:latin typeface="Arial" panose="020B0604020202020204" pitchFamily="34" charset="0"/>
                <a:ea typeface="ＭＳ Ｐゴシック" panose="020B0600070205080204" pitchFamily="34" charset="-128"/>
                <a:cs typeface="Arial" panose="020B0604020202020204" pitchFamily="34" charset="0"/>
              </a:rPr>
              <a:t> answers include: </a:t>
            </a:r>
          </a:p>
          <a:p>
            <a:pPr marL="171707" indent="-171707">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work performance problems, </a:t>
            </a:r>
          </a:p>
          <a:p>
            <a:pPr marL="171707" indent="-171707">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impaired driving, </a:t>
            </a:r>
          </a:p>
          <a:p>
            <a:pPr marL="171707" indent="-171707">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family conflict, </a:t>
            </a:r>
          </a:p>
          <a:p>
            <a:pPr marL="171707" indent="-171707">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financial problems, </a:t>
            </a:r>
          </a:p>
          <a:p>
            <a:pPr marL="171707" indent="-171707">
              <a:buFont typeface="Arial" panose="020B0604020202020204" pitchFamily="34" charset="0"/>
              <a:buChar char="•"/>
              <a:defRPr/>
            </a:pPr>
            <a:r>
              <a:rPr lang="en-US" sz="1000">
                <a:latin typeface="Arial" panose="020B0604020202020204" pitchFamily="34" charset="0"/>
                <a:ea typeface="ＭＳ Ｐゴシック" panose="020B0600070205080204" pitchFamily="34" charset="-128"/>
                <a:cs typeface="Arial" panose="020B0604020202020204" pitchFamily="34" charset="0"/>
              </a:rPr>
              <a:t>health problems.) </a:t>
            </a:r>
          </a:p>
          <a:p>
            <a:pPr marL="171707" indent="-171707">
              <a:buFont typeface="Arial" panose="020B0604020202020204" pitchFamily="34" charset="0"/>
              <a:buChar char="•"/>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buFont typeface="Arial" panose="020B0604020202020204" pitchFamily="34" charset="0"/>
              <a:buNone/>
              <a:defRPr/>
            </a:pPr>
            <a:r>
              <a:rPr lang="en-US" sz="1000">
                <a:latin typeface="Arial" panose="020B0604020202020204" pitchFamily="34" charset="0"/>
                <a:ea typeface="ＭＳ Ｐゴシック" panose="020B0600070205080204" pitchFamily="34" charset="-128"/>
                <a:cs typeface="Arial" panose="020B0604020202020204" pitchFamily="34" charset="0"/>
              </a:rPr>
              <a:t>Some find that, somewhere along the way, “the line has been crossed” and they have lost the ability to make reasoned decisions.</a:t>
            </a:r>
          </a:p>
          <a:p>
            <a:pPr>
              <a:buFont typeface="Arial" panose="020B0604020202020204" pitchFamily="34" charset="0"/>
              <a:buNone/>
              <a:defRPr/>
            </a:pP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Signs of addiction</a:t>
            </a:r>
            <a:r>
              <a:rPr lang="en-US" sz="1000" u="sng">
                <a:latin typeface="Arial" panose="020B0604020202020204" pitchFamily="34" charset="0"/>
                <a:ea typeface="ＭＳ Ｐゴシック" panose="020B0600070205080204" pitchFamily="34" charset="-128"/>
                <a:cs typeface="Arial" panose="020B0604020202020204" pitchFamily="34" charset="0"/>
              </a:rPr>
              <a:t> </a:t>
            </a:r>
            <a:r>
              <a:rPr lang="en-US" sz="1000">
                <a:latin typeface="Arial" panose="020B0604020202020204" pitchFamily="34" charset="0"/>
                <a:ea typeface="ＭＳ Ｐゴシック" panose="020B0600070205080204" pitchFamily="34" charset="-128"/>
                <a:cs typeface="Arial" panose="020B0604020202020204" pitchFamily="34" charset="0"/>
              </a:rPr>
              <a:t>vary widely, depending upon the problem and the person. However generally, addiction occurs when it: affects mental and/or physical health; involves breaking the law/policies; threatens financial stability; harms relationships and friends; and interferes with work.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b="1">
                <a:latin typeface="Arial" panose="020B0604020202020204" pitchFamily="34" charset="0"/>
                <a:ea typeface="ＭＳ Ｐゴシック" panose="020B0600070205080204" pitchFamily="34" charset="-128"/>
                <a:cs typeface="Arial" panose="020B0604020202020204" pitchFamily="34" charset="0"/>
              </a:rPr>
              <a:t>*** </a:t>
            </a:r>
            <a:r>
              <a:rPr lang="en-US" sz="1000">
                <a:latin typeface="Arial" panose="020B0604020202020204" pitchFamily="34" charset="0"/>
                <a:ea typeface="ＭＳ Ｐゴシック" panose="020B0600070205080204" pitchFamily="34" charset="-128"/>
                <a:cs typeface="Arial" panose="020B0604020202020204" pitchFamily="34" charset="0"/>
              </a:rPr>
              <a:t>At this end of the continuum it is extremely difficult to return to the green and so, for some,  abstinence is often the only way to go back to the green zone.</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a:latin typeface="Arial" panose="020B0604020202020204" pitchFamily="34" charset="0"/>
                <a:ea typeface="ＭＳ Ｐゴシック" panose="020B0600070205080204" pitchFamily="34" charset="-128"/>
                <a:cs typeface="Arial" panose="020B0604020202020204" pitchFamily="34" charset="0"/>
              </a:rPr>
              <a:t>Understanding Addiction, Centre for Addiction and Mental Health, 2002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lgn="ctr">
              <a:defRPr/>
            </a:pPr>
            <a:r>
              <a:rPr lang="en-US" sz="1000" b="1">
                <a:latin typeface="Arial" panose="020B0604020202020204" pitchFamily="34" charset="0"/>
                <a:ea typeface="ＭＳ Ｐゴシック" panose="020B0600070205080204" pitchFamily="34" charset="-128"/>
                <a:cs typeface="Arial" panose="020B0604020202020204" pitchFamily="34" charset="0"/>
              </a:rPr>
              <a:t>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fr-CA" sz="1000" b="1">
                <a:latin typeface="Arial" panose="020B0604020202020204" pitchFamily="34" charset="0"/>
                <a:ea typeface="ＭＳ Ｐゴシック" panose="020B0600070205080204" pitchFamily="34" charset="-128"/>
                <a:cs typeface="Arial" panose="020B0604020202020204" pitchFamily="34" charset="0"/>
              </a:rPr>
              <a:t>Sources(s):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marL="171707" indent="-171707">
              <a:buFont typeface="Arial" panose="020B0604020202020204" pitchFamily="34" charset="0"/>
              <a:buChar char="•"/>
              <a:defRPr/>
            </a:pPr>
            <a:r>
              <a:rPr lang="fr-CA" sz="1000">
                <a:latin typeface="Arial" panose="020B0604020202020204" pitchFamily="34" charset="0"/>
                <a:ea typeface="ＭＳ Ｐゴシック" panose="020B0600070205080204" pitchFamily="34" charset="-128"/>
                <a:cs typeface="Arial" panose="020B0604020202020204" pitchFamily="34" charset="0"/>
                <a:hlinkClick r:id="rId3"/>
              </a:rPr>
              <a:t>http://www.camh.net/pdf/english_understand_addiction.pdf</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marL="171707" indent="-171707">
              <a:buFont typeface="Arial" panose="020B0604020202020204" pitchFamily="34" charset="0"/>
              <a:buChar char="•"/>
              <a:defRPr/>
            </a:pPr>
            <a:r>
              <a:rPr lang="fr-CA" sz="1000">
                <a:latin typeface="Arial" panose="020B0604020202020204" pitchFamily="34" charset="0"/>
                <a:ea typeface="ＭＳ Ｐゴシック" panose="020B0600070205080204" pitchFamily="34" charset="-128"/>
                <a:cs typeface="Arial" panose="020B0604020202020204" pitchFamily="34" charset="0"/>
              </a:rPr>
              <a:t>https://www.canada.ca/en/</a:t>
            </a:r>
            <a:r>
              <a:rPr lang="fr-CA" sz="1000" err="1">
                <a:latin typeface="Arial" panose="020B0604020202020204" pitchFamily="34" charset="0"/>
                <a:ea typeface="ＭＳ Ｐゴシック" panose="020B0600070205080204" pitchFamily="34" charset="-128"/>
                <a:cs typeface="Arial" panose="020B0604020202020204" pitchFamily="34" charset="0"/>
              </a:rPr>
              <a:t>department</a:t>
            </a:r>
            <a:r>
              <a:rPr lang="fr-CA" sz="1000">
                <a:latin typeface="Arial" panose="020B0604020202020204" pitchFamily="34" charset="0"/>
                <a:ea typeface="ＭＳ Ｐゴシック" panose="020B0600070205080204" pitchFamily="34" charset="-128"/>
                <a:cs typeface="Arial" panose="020B0604020202020204" pitchFamily="34" charset="0"/>
              </a:rPr>
              <a:t>-national-</a:t>
            </a:r>
            <a:r>
              <a:rPr lang="fr-CA" sz="1000" err="1">
                <a:latin typeface="Arial" panose="020B0604020202020204" pitchFamily="34" charset="0"/>
                <a:ea typeface="ＭＳ Ｐゴシック" panose="020B0600070205080204" pitchFamily="34" charset="-128"/>
                <a:cs typeface="Arial" panose="020B0604020202020204" pitchFamily="34" charset="0"/>
              </a:rPr>
              <a:t>defence</a:t>
            </a:r>
            <a:r>
              <a:rPr lang="fr-CA" sz="1000">
                <a:latin typeface="Arial" panose="020B0604020202020204" pitchFamily="34" charset="0"/>
                <a:ea typeface="ＭＳ Ｐゴシック" panose="020B0600070205080204" pitchFamily="34" charset="-128"/>
                <a:cs typeface="Arial" panose="020B0604020202020204" pitchFamily="34" charset="0"/>
              </a:rPr>
              <a:t>/</a:t>
            </a:r>
            <a:r>
              <a:rPr lang="fr-CA" sz="1000" err="1">
                <a:latin typeface="Arial" panose="020B0604020202020204" pitchFamily="34" charset="0"/>
                <a:ea typeface="ＭＳ Ｐゴシック" panose="020B0600070205080204" pitchFamily="34" charset="-128"/>
                <a:cs typeface="Arial" panose="020B0604020202020204" pitchFamily="34" charset="0"/>
              </a:rPr>
              <a:t>maple-leaf</a:t>
            </a:r>
            <a:r>
              <a:rPr lang="fr-CA" sz="1000">
                <a:latin typeface="Arial" panose="020B0604020202020204" pitchFamily="34" charset="0"/>
                <a:ea typeface="ＭＳ Ｐゴシック" panose="020B0600070205080204" pitchFamily="34" charset="-128"/>
                <a:cs typeface="Arial" panose="020B0604020202020204" pitchFamily="34" charset="0"/>
              </a:rPr>
              <a:t>/</a:t>
            </a:r>
            <a:r>
              <a:rPr lang="fr-CA" sz="1000" err="1">
                <a:latin typeface="Arial" panose="020B0604020202020204" pitchFamily="34" charset="0"/>
                <a:ea typeface="ＭＳ Ｐゴシック" panose="020B0600070205080204" pitchFamily="34" charset="-128"/>
                <a:cs typeface="Arial" panose="020B0604020202020204" pitchFamily="34" charset="0"/>
              </a:rPr>
              <a:t>defence</a:t>
            </a:r>
            <a:r>
              <a:rPr lang="fr-CA" sz="1000">
                <a:latin typeface="Arial" panose="020B0604020202020204" pitchFamily="34" charset="0"/>
                <a:ea typeface="ＭＳ Ｐゴシック" panose="020B0600070205080204" pitchFamily="34" charset="-128"/>
                <a:cs typeface="Arial" panose="020B0604020202020204" pitchFamily="34" charset="0"/>
              </a:rPr>
              <a:t>/2020/03/mental-health-covid-19.html</a:t>
            </a:r>
          </a:p>
        </p:txBody>
      </p:sp>
    </p:spTree>
    <p:extLst>
      <p:ext uri="{BB962C8B-B14F-4D97-AF65-F5344CB8AC3E}">
        <p14:creationId xmlns:p14="http://schemas.microsoft.com/office/powerpoint/2010/main" val="28570123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ltLang="en-US" sz="1000">
                <a:latin typeface="Arial"/>
                <a:ea typeface="MS PGothic"/>
                <a:cs typeface="Arial"/>
              </a:rPr>
              <a:t>In general </a:t>
            </a:r>
          </a:p>
          <a:p>
            <a:r>
              <a:rPr lang="en-CA" altLang="en-US" sz="1000">
                <a:latin typeface="Arial"/>
                <a:ea typeface="MS PGothic"/>
                <a:cs typeface="Arial"/>
              </a:rPr>
              <a:t>FALSE </a:t>
            </a:r>
          </a:p>
          <a:p>
            <a:endParaRPr lang="en-CA" altLang="en-US" sz="1000">
              <a:latin typeface="Arial"/>
              <a:ea typeface="MS PGothic"/>
              <a:cs typeface="Arial"/>
            </a:endParaRPr>
          </a:p>
          <a:p>
            <a:r>
              <a:rPr lang="en-CA" altLang="en-US" sz="1000">
                <a:latin typeface="Arial"/>
                <a:ea typeface="MS PGothic"/>
                <a:cs typeface="Arial"/>
              </a:rPr>
              <a:t>Cannabis refers to the plant species Cannabis sativa. The cannabis plant originally comes from Asia, but is now grown around the world, including in Canada. </a:t>
            </a:r>
            <a:endParaRPr lang="en-CA"/>
          </a:p>
          <a:p>
            <a:endParaRPr lang="en-CA" altLang="en-US" sz="1000">
              <a:latin typeface="Arial" panose="020B0604020202020204" pitchFamily="34" charset="0"/>
              <a:cs typeface="Arial" panose="020B0604020202020204" pitchFamily="34" charset="0"/>
            </a:endParaRPr>
          </a:p>
          <a:p>
            <a:pPr marL="178574" indent="-178574" defTabSz="952395">
              <a:buFont typeface="Arial" panose="020B0604020202020204" pitchFamily="34" charset="0"/>
              <a:buChar char="•"/>
              <a:defRPr/>
            </a:pPr>
            <a:r>
              <a:rPr lang="en-CA" sz="1000">
                <a:latin typeface="Arial" panose="020B0604020202020204" pitchFamily="34" charset="0"/>
                <a:cs typeface="Arial" panose="020B0604020202020204" pitchFamily="34" charset="0"/>
              </a:rPr>
              <a:t>Generally known by the name </a:t>
            </a:r>
            <a:r>
              <a:rPr lang="en-CA" sz="1000" i="1">
                <a:latin typeface="Arial" panose="020B0604020202020204" pitchFamily="34" charset="0"/>
                <a:cs typeface="Arial" panose="020B0604020202020204" pitchFamily="34" charset="0"/>
              </a:rPr>
              <a:t>Cannabis sativa (L)</a:t>
            </a:r>
            <a:r>
              <a:rPr lang="en-CA" sz="1000">
                <a:latin typeface="Arial" panose="020B0604020202020204" pitchFamily="34" charset="0"/>
                <a:cs typeface="Arial" panose="020B0604020202020204" pitchFamily="34" charset="0"/>
              </a:rPr>
              <a:t>,* the most common types of cannabis, that consumers may indicate they are accessing, are sativa or indica. Most plants today are a hybrid of these two types and each type is marketed for different physiological effects. The science community does not recognize </a:t>
            </a:r>
            <a:r>
              <a:rPr lang="en-CA" sz="1000" err="1">
                <a:latin typeface="Arial" panose="020B0604020202020204" pitchFamily="34" charset="0"/>
                <a:cs typeface="Arial" panose="020B0604020202020204" pitchFamily="34" charset="0"/>
              </a:rPr>
              <a:t>sativas</a:t>
            </a:r>
            <a:r>
              <a:rPr lang="en-CA" sz="1000">
                <a:latin typeface="Arial" panose="020B0604020202020204" pitchFamily="34" charset="0"/>
                <a:cs typeface="Arial" panose="020B0604020202020204" pitchFamily="34" charset="0"/>
              </a:rPr>
              <a:t>, </a:t>
            </a:r>
            <a:r>
              <a:rPr lang="en-CA" sz="1000" err="1">
                <a:latin typeface="Arial" panose="020B0604020202020204" pitchFamily="34" charset="0"/>
                <a:cs typeface="Arial" panose="020B0604020202020204" pitchFamily="34" charset="0"/>
              </a:rPr>
              <a:t>indicas</a:t>
            </a:r>
            <a:r>
              <a:rPr lang="en-CA" sz="1000">
                <a:latin typeface="Arial" panose="020B0604020202020204" pitchFamily="34" charset="0"/>
                <a:cs typeface="Arial" panose="020B0604020202020204" pitchFamily="34" charset="0"/>
              </a:rPr>
              <a:t>, and hybrids as separate species that are biochemically distinct. Instead, scientists recognize Cannabis sativa as the single species for all cannabis, and that only laboratory tests can determine the diverse biochemical profiles. (</a:t>
            </a:r>
            <a:r>
              <a:rPr lang="en-CA" altLang="en-US" sz="1000">
                <a:latin typeface="Arial" panose="020B0604020202020204" pitchFamily="34" charset="0"/>
                <a:cs typeface="Arial" panose="020B0604020202020204" pitchFamily="34" charset="0"/>
              </a:rPr>
              <a:t>Canadian Public Health Association, 2018). </a:t>
            </a:r>
            <a:endParaRPr lang="en-CA" sz="1000">
              <a:latin typeface="Arial" panose="020B0604020202020204" pitchFamily="34" charset="0"/>
              <a:cs typeface="Arial" panose="020B0604020202020204" pitchFamily="34" charset="0"/>
            </a:endParaRPr>
          </a:p>
          <a:p>
            <a:endParaRPr lang="en-CA" altLang="en-US" sz="1000">
              <a:latin typeface="Arial" panose="020B0604020202020204" pitchFamily="34" charset="0"/>
              <a:cs typeface="Arial" panose="020B0604020202020204" pitchFamily="34" charset="0"/>
            </a:endParaRPr>
          </a:p>
          <a:p>
            <a:r>
              <a:rPr lang="en-CA" altLang="en-US" sz="1000" b="1">
                <a:latin typeface="Arial" panose="020B0604020202020204" pitchFamily="34" charset="0"/>
                <a:cs typeface="Arial" panose="020B0604020202020204" pitchFamily="34" charset="0"/>
              </a:rPr>
              <a:t>Source(s):</a:t>
            </a:r>
          </a:p>
          <a:p>
            <a:pPr marL="178574" indent="-178574">
              <a:buFont typeface="Arial" panose="020B0604020202020204" pitchFamily="34" charset="0"/>
              <a:buChar char="•"/>
            </a:pPr>
            <a:r>
              <a:rPr lang="en-CA" altLang="en-US" sz="1000">
                <a:latin typeface="Arial" panose="020B0604020202020204" pitchFamily="34" charset="0"/>
                <a:cs typeface="Arial" panose="020B0604020202020204" pitchFamily="34" charset="0"/>
              </a:rPr>
              <a:t>Health Canada. (2018). About Cannabis. https://www.canada.ca/en/health-canada/services/drugs-medication/cannabis/about.html Retrieved June 2018.</a:t>
            </a:r>
          </a:p>
          <a:p>
            <a:pPr marL="178574" indent="-178574">
              <a:buFont typeface="Arial" panose="020B0604020202020204" pitchFamily="34" charset="0"/>
              <a:buChar char="•"/>
            </a:pPr>
            <a:r>
              <a:rPr lang="en-CA" altLang="en-US" sz="1000">
                <a:latin typeface="Arial" panose="020B0604020202020204" pitchFamily="34" charset="0"/>
                <a:cs typeface="Arial" panose="020B0604020202020204" pitchFamily="34" charset="0"/>
              </a:rPr>
              <a:t>Canadian Public Health Association. (2018). </a:t>
            </a:r>
            <a:r>
              <a:rPr lang="en-CA" altLang="en-US" sz="1000" err="1">
                <a:latin typeface="Arial" panose="020B0604020202020204" pitchFamily="34" charset="0"/>
                <a:cs typeface="Arial" panose="020B0604020202020204" pitchFamily="34" charset="0"/>
              </a:rPr>
              <a:t>Cannabasics</a:t>
            </a:r>
            <a:r>
              <a:rPr lang="en-CA" altLang="en-US" sz="1000">
                <a:latin typeface="Arial" panose="020B0604020202020204" pitchFamily="34" charset="0"/>
                <a:cs typeface="Arial" panose="020B0604020202020204" pitchFamily="34" charset="0"/>
              </a:rPr>
              <a:t>: Plant and Products Fact Sheet. December 18, 2018. https://www.cpha.ca/Cannabasics Retrieved June 2019.</a:t>
            </a: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Cannabis is a tobacco like (green, brown) substance consisting of the dried flowers, fruiting tops and leaves of plants from the Cannabis family</a:t>
            </a:r>
          </a:p>
          <a:p>
            <a:pPr marL="178574" indent="-178574">
              <a:buFont typeface="Arial" panose="020B0604020202020204" pitchFamily="34" charset="0"/>
              <a:buChar char="•"/>
              <a:defRPr/>
            </a:pPr>
            <a:r>
              <a:rPr lang="en-US" sz="1000">
                <a:latin typeface="Arial" panose="020B0604020202020204" pitchFamily="34" charset="0"/>
                <a:cs typeface="Arial" panose="020B0604020202020204" pitchFamily="34" charset="0"/>
              </a:rPr>
              <a:t>Contains hundreds of chemical substances/About 100 Cannabinoids</a:t>
            </a:r>
          </a:p>
          <a:p>
            <a:pPr marL="178574" indent="-178574">
              <a:buFont typeface="Arial" panose="020B0604020202020204" pitchFamily="34" charset="0"/>
              <a:buChar char="•"/>
              <a:defRPr/>
            </a:pPr>
            <a:r>
              <a:rPr lang="en-US" sz="1000">
                <a:latin typeface="Arial" panose="020B0604020202020204" pitchFamily="34" charset="0"/>
                <a:cs typeface="Arial" panose="020B0604020202020204" pitchFamily="34" charset="0"/>
              </a:rPr>
              <a:t>Cannabinoids effect neuro-transmitter receptors in the brain and body</a:t>
            </a:r>
          </a:p>
          <a:p>
            <a:pPr marL="178574" indent="-178574">
              <a:buFont typeface="Arial" panose="020B0604020202020204" pitchFamily="34" charset="0"/>
              <a:buChar char="•"/>
              <a:defRPr/>
            </a:pPr>
            <a:r>
              <a:rPr lang="en-US" sz="1000">
                <a:latin typeface="Arial" panose="020B0604020202020204" pitchFamily="34" charset="0"/>
                <a:cs typeface="Arial" panose="020B0604020202020204" pitchFamily="34" charset="0"/>
              </a:rPr>
              <a:t>Two most commonly known cannabinoids are </a:t>
            </a:r>
            <a:r>
              <a:rPr lang="en-CA" sz="1000">
                <a:latin typeface="Arial" panose="020B0604020202020204" pitchFamily="34" charset="0"/>
                <a:cs typeface="Arial" panose="020B0604020202020204" pitchFamily="34" charset="0"/>
              </a:rPr>
              <a:t>D</a:t>
            </a:r>
            <a:r>
              <a:rPr lang="en-CA" altLang="en-US" sz="1000">
                <a:latin typeface="Arial" panose="020B0604020202020204" pitchFamily="34" charset="0"/>
                <a:cs typeface="Arial" panose="020B0604020202020204" pitchFamily="34" charset="0"/>
              </a:rPr>
              <a:t>elta-9-Tetrahydrocannabinol (THC) and Cannabidiol (CBD)</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100’s of chemical substance known as cannabinoids. Cannabinoids are made and stored in the plant's trichomes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Trichomes are tiny, clear hairs that stick out from the flowers and leaves of the plant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Cannabinoids have effects on cell receptors in the brain and body</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They can change how those cells behave and communicate with each other</a:t>
            </a:r>
          </a:p>
          <a:p>
            <a:pPr marL="178574" indent="-178574">
              <a:buFont typeface="Arial" panose="020B0604020202020204" pitchFamily="34" charset="0"/>
              <a:buChar char="•"/>
              <a:defRPr/>
            </a:pPr>
            <a:r>
              <a:rPr lang="en-CA" sz="1000" b="1">
                <a:latin typeface="Arial" panose="020B0604020202020204" pitchFamily="34" charset="0"/>
                <a:cs typeface="Arial" panose="020B0604020202020204" pitchFamily="34" charset="0"/>
              </a:rPr>
              <a:t>Terpenes</a:t>
            </a:r>
          </a:p>
          <a:p>
            <a:pPr marL="641555" lvl="1" indent="-174970">
              <a:buFont typeface="Arial" panose="020B0604020202020204" pitchFamily="34" charset="0"/>
              <a:buChar char="-"/>
              <a:defRPr/>
            </a:pPr>
            <a:r>
              <a:rPr lang="en-CA" sz="1000">
                <a:latin typeface="Arial" panose="020B0604020202020204" pitchFamily="34" charset="0"/>
                <a:cs typeface="Arial" panose="020B0604020202020204" pitchFamily="34" charset="0"/>
              </a:rPr>
              <a:t>Terpenes are chemicals made and stored in the trichomes of the cannabis plant, with the cannabinoids. Terpenes give cannabis its distinctive smell. </a:t>
            </a:r>
          </a:p>
          <a:p>
            <a:pPr marL="476197" lvl="1">
              <a:defRPr/>
            </a:pPr>
            <a:endParaRPr lang="en-CA" sz="1000">
              <a:latin typeface="Arial" panose="020B0604020202020204" pitchFamily="34" charset="0"/>
              <a:cs typeface="Arial" panose="020B0604020202020204" pitchFamily="34" charset="0"/>
            </a:endParaRPr>
          </a:p>
          <a:p>
            <a:pPr defTabSz="952395">
              <a:defRPr/>
            </a:pPr>
            <a:r>
              <a:rPr lang="en-CA" sz="1000" b="1">
                <a:latin typeface="Arial" panose="020B0604020202020204" pitchFamily="34" charset="0"/>
                <a:cs typeface="Arial" panose="020B0604020202020204" pitchFamily="34" charset="0"/>
              </a:rPr>
              <a:t>Cannabis vs. Marijuana: </a:t>
            </a:r>
            <a:r>
              <a:rPr lang="en-CA" sz="1000">
                <a:latin typeface="Arial" panose="020B0604020202020204" pitchFamily="34" charset="0"/>
                <a:cs typeface="Arial" panose="020B0604020202020204" pitchFamily="34" charset="0"/>
              </a:rPr>
              <a:t>The cannabis plant is comprised of a stem, leaves and buds. Cannabis has many other names including marijuana, weed, dope and pot that most often refer specifically to the buds and products created from the bud. The term cannabis is more accurate as it refers to the whole plant. (Canadian Public Health Association, 2018)</a:t>
            </a:r>
          </a:p>
          <a:p>
            <a:pPr defTabSz="952395">
              <a:defRPr/>
            </a:pPr>
            <a:endParaRPr lang="en-CA" sz="1000">
              <a:latin typeface="Arial" panose="020B0604020202020204" pitchFamily="34" charset="0"/>
              <a:cs typeface="Arial" panose="020B0604020202020204" pitchFamily="34" charset="0"/>
            </a:endParaRPr>
          </a:p>
          <a:p>
            <a:r>
              <a:rPr lang="en-CA" altLang="en-US" sz="1000" b="1">
                <a:latin typeface="Arial" panose="020B0604020202020204" pitchFamily="34" charset="0"/>
                <a:cs typeface="Arial" panose="020B0604020202020204" pitchFamily="34" charset="0"/>
              </a:rPr>
              <a:t>Source(s):</a:t>
            </a:r>
          </a:p>
          <a:p>
            <a:pPr marL="178574" indent="-178574">
              <a:buFont typeface="Arial" panose="020B0604020202020204" pitchFamily="34" charset="0"/>
              <a:buChar char="•"/>
            </a:pPr>
            <a:r>
              <a:rPr lang="en-CA" altLang="en-US" sz="1000">
                <a:latin typeface="Arial" panose="020B0604020202020204" pitchFamily="34" charset="0"/>
                <a:cs typeface="Arial" panose="020B0604020202020204" pitchFamily="34" charset="0"/>
              </a:rPr>
              <a:t>Health Canada, (2018) About Cannabis. https://www.canada.ca/en/health-canada/services/drugs-medication/cannabis/about.html Retrieved June 2018.</a:t>
            </a:r>
          </a:p>
          <a:p>
            <a:pPr marL="178574" indent="-178574">
              <a:buFont typeface="Arial" panose="020B0604020202020204" pitchFamily="34" charset="0"/>
              <a:buChar char="•"/>
            </a:pPr>
            <a:r>
              <a:rPr lang="en-CA" altLang="en-US" sz="1000">
                <a:latin typeface="Arial" panose="020B0604020202020204" pitchFamily="34" charset="0"/>
                <a:cs typeface="Arial" panose="020B0604020202020204" pitchFamily="34" charset="0"/>
              </a:rPr>
              <a:t>Canadian Public Health Association. (2018). </a:t>
            </a:r>
            <a:r>
              <a:rPr lang="en-CA" altLang="en-US" sz="1000" err="1">
                <a:latin typeface="Arial" panose="020B0604020202020204" pitchFamily="34" charset="0"/>
                <a:cs typeface="Arial" panose="020B0604020202020204" pitchFamily="34" charset="0"/>
              </a:rPr>
              <a:t>Cannabasics</a:t>
            </a:r>
            <a:r>
              <a:rPr lang="en-CA" altLang="en-US" sz="1000">
                <a:latin typeface="Arial" panose="020B0604020202020204" pitchFamily="34" charset="0"/>
                <a:cs typeface="Arial" panose="020B0604020202020204" pitchFamily="34" charset="0"/>
              </a:rPr>
              <a:t>: Plant and Products Fact Sheet. December 18, 2018. https://www.cpha.ca/Cannabasics Retrieved June 2019.</a:t>
            </a:r>
          </a:p>
          <a:p>
            <a:endParaRPr lang="en-CA" altLang="en-US" sz="1000">
              <a:latin typeface="Arial" panose="020B0604020202020204" pitchFamily="34" charset="0"/>
              <a:cs typeface="Arial" panose="020B0604020202020204" pitchFamily="34" charset="0"/>
            </a:endParaRPr>
          </a:p>
          <a:p>
            <a:pPr defTabSz="933172">
              <a:defRPr/>
            </a:pPr>
            <a:r>
              <a:rPr lang="en-US" sz="1000" b="1">
                <a:latin typeface="Arial" panose="020B0604020202020204" pitchFamily="34" charset="0"/>
                <a:cs typeface="Arial" panose="020B0604020202020204" pitchFamily="34" charset="0"/>
              </a:rPr>
              <a:t>Note: </a:t>
            </a:r>
            <a:r>
              <a:rPr lang="en-US" sz="1000">
                <a:latin typeface="Arial" panose="020B0604020202020204" pitchFamily="34" charset="0"/>
                <a:cs typeface="Arial" panose="020B0604020202020204" pitchFamily="34" charset="0"/>
              </a:rPr>
              <a:t>click to move to the next slide.</a:t>
            </a:r>
          </a:p>
          <a:p>
            <a:pPr marL="178574" indent="-178574">
              <a:buFont typeface="Arial" panose="020B0604020202020204" pitchFamily="34" charset="0"/>
              <a:buChar char="•"/>
              <a:defRPr/>
            </a:pPr>
            <a:endParaRPr lang="en-CA" altLang="en-US" sz="1000">
              <a:latin typeface="Arial" panose="020B0604020202020204" pitchFamily="34" charset="0"/>
              <a:cs typeface="Arial" panose="020B0604020202020204" pitchFamily="34" charset="0"/>
            </a:endParaRP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The Government of Canada’s goal for legalizing, strictly regulating, and restricting access to cannabis is to keep cannabis out of the hands of Canadian youth, and to prevent organized crime from continuing to profit from the illegal cannabis market.</a:t>
            </a:r>
          </a:p>
          <a:p>
            <a:pPr marL="178574" indent="-178574">
              <a:buFont typeface="Arial" panose="020B0604020202020204" pitchFamily="34" charset="0"/>
              <a:buChar char="•"/>
              <a:defRPr/>
            </a:pPr>
            <a:endParaRPr lang="en-CA" altLang="en-US" sz="1000">
              <a:latin typeface="Arial" panose="020B0604020202020204" pitchFamily="34" charset="0"/>
              <a:cs typeface="Arial" panose="020B0604020202020204" pitchFamily="34" charset="0"/>
            </a:endParaRP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The new legal framework aims to take a public health approach to cannabis legalization and regulation.</a:t>
            </a:r>
          </a:p>
          <a:p>
            <a:pPr>
              <a:defRPr/>
            </a:pPr>
            <a:endParaRPr lang="en-CA" altLang="en-US" sz="1000">
              <a:latin typeface="Arial" panose="020B0604020202020204" pitchFamily="34" charset="0"/>
              <a:cs typeface="Arial" panose="020B0604020202020204" pitchFamily="34" charset="0"/>
            </a:endParaRP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The law intends to:</a:t>
            </a:r>
          </a:p>
          <a:p>
            <a:pPr marL="641555" lvl="1" indent="-174970">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Better prevent youth from accessing cannabis</a:t>
            </a:r>
          </a:p>
          <a:p>
            <a:pPr marL="641555" lvl="1" indent="-174970">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Displace the illegal cannabis market</a:t>
            </a:r>
          </a:p>
          <a:p>
            <a:pPr marL="641555" lvl="1" indent="-174970">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Protect public health and safety with product quality and safety requirements for cannabis</a:t>
            </a:r>
          </a:p>
          <a:p>
            <a:pPr marL="645159" lvl="1" indent="-178574">
              <a:buFont typeface="Arial" panose="020B0604020202020204" pitchFamily="34" charset="0"/>
              <a:buChar char="•"/>
              <a:defRPr/>
            </a:pPr>
            <a:endParaRPr lang="en-CA" altLang="en-US" sz="1000">
              <a:latin typeface="Arial" panose="020B0604020202020204" pitchFamily="34" charset="0"/>
              <a:cs typeface="Arial" panose="020B0604020202020204" pitchFamily="34" charset="0"/>
            </a:endParaRP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Research will determine the effectiveness of the legislation in reducing access and in protecting public health and safety.</a:t>
            </a:r>
          </a:p>
          <a:p>
            <a:pPr marL="178574" indent="-178574">
              <a:buFont typeface="Arial" panose="020B0604020202020204" pitchFamily="34" charset="0"/>
              <a:buChar char="•"/>
              <a:defRPr/>
            </a:pPr>
            <a:endParaRPr lang="en-CA" altLang="en-US" sz="1000">
              <a:latin typeface="Arial" panose="020B0604020202020204" pitchFamily="34" charset="0"/>
              <a:cs typeface="Arial" panose="020B0604020202020204" pitchFamily="34" charset="0"/>
            </a:endParaRPr>
          </a:p>
          <a:p>
            <a:pPr>
              <a:defRPr/>
            </a:pPr>
            <a:r>
              <a:rPr lang="en-CA" altLang="en-US" sz="1000" b="1">
                <a:latin typeface="Arial" panose="020B0604020202020204" pitchFamily="34" charset="0"/>
                <a:cs typeface="Arial" panose="020B0604020202020204" pitchFamily="34" charset="0"/>
              </a:rPr>
              <a:t>Source(s):</a:t>
            </a:r>
          </a:p>
          <a:p>
            <a:pPr marL="174970" indent="-174970">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Government of Canada. (2018). Cannabis Legalization and Regulation. </a:t>
            </a:r>
            <a:r>
              <a:rPr lang="en-CA" sz="1000">
                <a:latin typeface="Arial" panose="020B0604020202020204" pitchFamily="34" charset="0"/>
                <a:cs typeface="Arial" panose="020B0604020202020204" pitchFamily="34" charset="0"/>
                <a:hlinkClick r:id="rId3"/>
              </a:rPr>
              <a:t>https://www.justice.gc.ca/eng/cj-jp/cannabis/</a:t>
            </a:r>
            <a:r>
              <a:rPr lang="en-CA" sz="1000">
                <a:latin typeface="Arial" panose="020B0604020202020204" pitchFamily="34" charset="0"/>
                <a:cs typeface="Arial" panose="020B0604020202020204" pitchFamily="34" charset="0"/>
              </a:rPr>
              <a:t> Retrieved July 2020. </a:t>
            </a:r>
            <a:endParaRPr lang="en-CA" altLang="en-US" sz="1000">
              <a:latin typeface="Arial" panose="020B0604020202020204" pitchFamily="34" charset="0"/>
              <a:cs typeface="Arial" panose="020B0604020202020204" pitchFamily="34" charset="0"/>
            </a:endParaRPr>
          </a:p>
          <a:p>
            <a:pPr>
              <a:defRPr/>
            </a:pPr>
            <a:r>
              <a:rPr lang="en-CA" altLang="en-US" sz="1000">
                <a:latin typeface="Arial" panose="020B0604020202020204" pitchFamily="34" charset="0"/>
                <a:cs typeface="Arial" panose="020B0604020202020204" pitchFamily="34" charset="0"/>
              </a:rPr>
              <a:t>What’s Allowed:</a:t>
            </a:r>
          </a:p>
          <a:p>
            <a:pPr>
              <a:defRPr/>
            </a:pPr>
            <a:r>
              <a:rPr lang="en-CA" sz="1000">
                <a:latin typeface="Arial" panose="020B0604020202020204" pitchFamily="34" charset="0"/>
                <a:cs typeface="Arial" panose="020B0604020202020204" pitchFamily="34" charset="0"/>
              </a:rPr>
              <a:t>Subject to provincial or territorial restrictions, adults over 18 years of age would be able legally to</a:t>
            </a:r>
            <a:endParaRPr lang="en-CA" altLang="en-US" sz="1000">
              <a:latin typeface="Arial" panose="020B0604020202020204" pitchFamily="34" charset="0"/>
              <a:cs typeface="Arial" panose="020B0604020202020204" pitchFamily="34" charset="0"/>
            </a:endParaRPr>
          </a:p>
          <a:p>
            <a:pPr defTabSz="933172">
              <a:defRPr/>
            </a:pPr>
            <a:r>
              <a:rPr lang="en-CA" sz="1000" b="1">
                <a:latin typeface="Arial" panose="020B0604020202020204" pitchFamily="34" charset="0"/>
                <a:cs typeface="Arial" panose="020B0604020202020204" pitchFamily="34" charset="0"/>
              </a:rPr>
              <a:t>Possess</a:t>
            </a:r>
            <a:r>
              <a:rPr lang="en-CA" sz="1000">
                <a:latin typeface="Arial" panose="020B0604020202020204" pitchFamily="34" charset="0"/>
                <a:cs typeface="Arial" panose="020B0604020202020204" pitchFamily="34" charset="0"/>
              </a:rPr>
              <a:t> up to 30 grams of legal cannabis, dried or equivalent in non-dried form in public;</a:t>
            </a:r>
          </a:p>
          <a:p>
            <a:r>
              <a:rPr lang="en-CA" sz="1000" b="1">
                <a:latin typeface="Arial" panose="020B0604020202020204" pitchFamily="34" charset="0"/>
                <a:cs typeface="Arial" panose="020B0604020202020204" pitchFamily="34" charset="0"/>
              </a:rPr>
              <a:t>Share</a:t>
            </a:r>
            <a:r>
              <a:rPr lang="en-CA" sz="1000">
                <a:latin typeface="Arial" panose="020B0604020202020204" pitchFamily="34" charset="0"/>
                <a:cs typeface="Arial" panose="020B0604020202020204" pitchFamily="34" charset="0"/>
              </a:rPr>
              <a:t> up to 30 grams of legal cannabis with</a:t>
            </a:r>
          </a:p>
          <a:p>
            <a:r>
              <a:rPr lang="en-CA" sz="1000">
                <a:latin typeface="Arial" panose="020B0604020202020204" pitchFamily="34" charset="0"/>
                <a:cs typeface="Arial" panose="020B0604020202020204" pitchFamily="34" charset="0"/>
              </a:rPr>
              <a:t>other adults;</a:t>
            </a:r>
          </a:p>
          <a:p>
            <a:pPr defTabSz="933172">
              <a:defRPr/>
            </a:pPr>
            <a:r>
              <a:rPr lang="en-CA" sz="1100" b="1">
                <a:latin typeface="Arial" panose="020B0604020202020204" pitchFamily="34" charset="0"/>
                <a:cs typeface="Arial" panose="020B0604020202020204" pitchFamily="34" charset="0"/>
              </a:rPr>
              <a:t>Buy</a:t>
            </a:r>
            <a:r>
              <a:rPr lang="en-CA" sz="1000">
                <a:latin typeface="Arial" panose="020B0604020202020204" pitchFamily="34" charset="0"/>
                <a:cs typeface="Arial" panose="020B0604020202020204" pitchFamily="34" charset="0"/>
              </a:rPr>
              <a:t> dried or fresh cannabis and cannabis oil from a provincially-licensed retailer; </a:t>
            </a:r>
          </a:p>
          <a:p>
            <a:pPr defTabSz="933172">
              <a:defRPr/>
            </a:pPr>
            <a:r>
              <a:rPr lang="en-CA" sz="1100" b="1">
                <a:solidFill>
                  <a:srgbClr val="000000"/>
                </a:solidFill>
                <a:latin typeface="Arial" panose="020B0604020202020204" pitchFamily="34" charset="0"/>
                <a:cs typeface="Arial" panose="020B0604020202020204" pitchFamily="34" charset="0"/>
              </a:rPr>
              <a:t>Grow</a:t>
            </a:r>
            <a:r>
              <a:rPr lang="en-CA" sz="1000">
                <a:solidFill>
                  <a:srgbClr val="000000"/>
                </a:solidFill>
                <a:latin typeface="Arial" panose="020B0604020202020204" pitchFamily="34" charset="0"/>
                <a:cs typeface="Arial" panose="020B0604020202020204" pitchFamily="34" charset="0"/>
              </a:rPr>
              <a:t>, from licensed seed or seedlings, up to 4 cannabis plants per residence for personal use;</a:t>
            </a:r>
            <a:endParaRPr lang="en-CA" sz="1000">
              <a:latin typeface="Arial" panose="020B0604020202020204" pitchFamily="34" charset="0"/>
              <a:cs typeface="Arial" panose="020B0604020202020204" pitchFamily="34" charset="0"/>
            </a:endParaRPr>
          </a:p>
          <a:p>
            <a:pPr defTabSz="933172">
              <a:defRPr/>
            </a:pPr>
            <a:r>
              <a:rPr lang="en-CA" sz="1100" b="1">
                <a:solidFill>
                  <a:srgbClr val="000000"/>
                </a:solidFill>
                <a:latin typeface="Arial" panose="020B0604020202020204" pitchFamily="34" charset="0"/>
                <a:cs typeface="Arial" panose="020B0604020202020204" pitchFamily="34" charset="0"/>
              </a:rPr>
              <a:t>Make</a:t>
            </a:r>
            <a:r>
              <a:rPr lang="en-CA" sz="1100">
                <a:solidFill>
                  <a:srgbClr val="000000"/>
                </a:solidFill>
                <a:latin typeface="Arial" panose="020B0604020202020204" pitchFamily="34" charset="0"/>
                <a:cs typeface="Arial" panose="020B0604020202020204" pitchFamily="34" charset="0"/>
              </a:rPr>
              <a:t> </a:t>
            </a:r>
            <a:r>
              <a:rPr lang="en-CA" sz="1000">
                <a:solidFill>
                  <a:srgbClr val="000000"/>
                </a:solidFill>
                <a:latin typeface="Arial" panose="020B0604020202020204" pitchFamily="34" charset="0"/>
                <a:cs typeface="Arial" panose="020B0604020202020204" pitchFamily="34" charset="0"/>
              </a:rPr>
              <a:t>cannabis products, such as food and drinks, at home as long as organic solvents are not used to create concentrated products.</a:t>
            </a:r>
          </a:p>
          <a:p>
            <a:pPr>
              <a:defRPr/>
            </a:pPr>
            <a:endParaRPr lang="en-CA" sz="1000">
              <a:latin typeface="Arial" panose="020B0604020202020204" pitchFamily="34" charset="0"/>
              <a:cs typeface="Arial" panose="020B0604020202020204" pitchFamily="34" charset="0"/>
            </a:endParaRPr>
          </a:p>
          <a:p>
            <a:endParaRPr lang="en-US"/>
          </a:p>
          <a:p>
            <a:pPr>
              <a:defRPr/>
            </a:pPr>
            <a:endParaRPr lang="en-CA" altLang="en-US" sz="1000">
              <a:latin typeface="Arial" panose="020B0604020202020204" pitchFamily="34" charset="0"/>
              <a:cs typeface="Arial" panose="020B0604020202020204" pitchFamily="34" charset="0"/>
            </a:endParaRPr>
          </a:p>
          <a:p>
            <a:endParaRPr lang="en-CA" altLang="en-US" sz="1000">
              <a:latin typeface="Arial" panose="020B0604020202020204" pitchFamily="34" charset="0"/>
              <a:cs typeface="Arial" panose="020B0604020202020204" pitchFamily="34" charset="0"/>
            </a:endParaRPr>
          </a:p>
          <a:p>
            <a:endParaRPr lang="en-CA" altLang="en-US" sz="1000">
              <a:latin typeface="Arial" panose="020B0604020202020204" pitchFamily="34" charset="0"/>
              <a:cs typeface="Arial" panose="020B0604020202020204" pitchFamily="34" charset="0"/>
            </a:endParaRPr>
          </a:p>
          <a:p>
            <a:endParaRPr lang="en-CA"/>
          </a:p>
        </p:txBody>
      </p:sp>
      <p:sp>
        <p:nvSpPr>
          <p:cNvPr id="4" name="Slide Number Placeholder 3"/>
          <p:cNvSpPr>
            <a:spLocks noGrp="1"/>
          </p:cNvSpPr>
          <p:nvPr>
            <p:ph type="sldNum" sz="quarter" idx="5"/>
          </p:nvPr>
        </p:nvSpPr>
        <p:spPr/>
        <p:txBody>
          <a:bodyPr/>
          <a:lstStyle/>
          <a:p>
            <a:fld id="{78D65315-3358-4968-AD0A-510CE603CABB}" type="slidenum">
              <a:rPr lang="en-CA" smtClean="0"/>
              <a:t>24</a:t>
            </a:fld>
            <a:endParaRPr lang="en-CA"/>
          </a:p>
        </p:txBody>
      </p:sp>
    </p:spTree>
    <p:extLst>
      <p:ext uri="{BB962C8B-B14F-4D97-AF65-F5344CB8AC3E}">
        <p14:creationId xmlns:p14="http://schemas.microsoft.com/office/powerpoint/2010/main" val="8217143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172">
              <a:defRPr/>
            </a:pPr>
            <a:r>
              <a:rPr lang="en-CA" sz="1000" b="1">
                <a:latin typeface="Arial" panose="020B0604020202020204" pitchFamily="34" charset="0"/>
                <a:cs typeface="Arial" panose="020B0604020202020204" pitchFamily="34" charset="0"/>
              </a:rPr>
              <a:t>Note: </a:t>
            </a:r>
            <a:r>
              <a:rPr lang="en-CA" sz="1000">
                <a:latin typeface="Arial" panose="020B0604020202020204" pitchFamily="34" charset="0"/>
                <a:cs typeface="Arial" panose="020B0604020202020204" pitchFamily="34" charset="0"/>
              </a:rPr>
              <a:t>click to reveal each section, then click to reveal each fact.</a:t>
            </a:r>
          </a:p>
          <a:p>
            <a:pPr defTabSz="972015">
              <a:defRPr/>
            </a:pPr>
            <a:endParaRPr lang="en-CA" sz="1000">
              <a:latin typeface="Arial" panose="020B0604020202020204" pitchFamily="34" charset="0"/>
              <a:cs typeface="Arial" panose="020B0604020202020204" pitchFamily="34" charset="0"/>
            </a:endParaRPr>
          </a:p>
          <a:p>
            <a:pPr defTabSz="972015">
              <a:defRPr/>
            </a:pPr>
            <a:r>
              <a:rPr lang="en-CA" sz="1000">
                <a:latin typeface="Arial" panose="020B0604020202020204" pitchFamily="34" charset="0"/>
                <a:cs typeface="Arial" panose="020B0604020202020204" pitchFamily="34" charset="0"/>
              </a:rPr>
              <a:t>THC causes the intoxicating effects (or "high") and the impairing effects, but it can also cause anxiety and other unpleasant and adverse effects. CBD is not intoxicating and may reduce some of the effects of THC; however, it does have an effect on the brain.</a:t>
            </a:r>
          </a:p>
          <a:p>
            <a:pPr defTabSz="972015">
              <a:defRPr/>
            </a:pPr>
            <a:endParaRPr lang="en-CA" sz="1000">
              <a:latin typeface="Arial" panose="020B0604020202020204" pitchFamily="34" charset="0"/>
              <a:cs typeface="Arial" panose="020B0604020202020204" pitchFamily="34" charset="0"/>
            </a:endParaRPr>
          </a:p>
          <a:p>
            <a:pPr>
              <a:defRPr/>
            </a:pPr>
            <a:r>
              <a:rPr lang="en-CA" sz="1000" b="1">
                <a:latin typeface="Arial" panose="020B0604020202020204" pitchFamily="34" charset="0"/>
                <a:cs typeface="Arial" panose="020B0604020202020204" pitchFamily="34" charset="0"/>
              </a:rPr>
              <a:t>THC</a:t>
            </a:r>
          </a:p>
          <a:p>
            <a:pPr marL="654771" lvl="1"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The most researched cannabinoid is delta-9-tetrahydrocannabinol (THC). THC is responsible for the way your brain and body respond to cannabis, including the high and intoxication. </a:t>
            </a:r>
          </a:p>
          <a:p>
            <a:pPr marL="654771" lvl="1"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THC has some therapeutic effects but it also has harmful effects. Harmful effects may be greater when the strength of THC is higher.</a:t>
            </a:r>
          </a:p>
          <a:p>
            <a:pPr marL="654771" lvl="1"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The potency (concentration or strength) of THC in cannabis is often shown as a percentage of THC by weight (or by volume of an oil). THC potency in dried cannabis has increased from an average of 3% in the 1980s to around 15% today. Some strains can have an average as high as 30% THC.</a:t>
            </a:r>
          </a:p>
          <a:p>
            <a:pPr marL="654771" lvl="1"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Cannabis that contains very low amounts of THC in its flowers and leaves (less than 0.3%) is classified as hemp.</a:t>
            </a:r>
          </a:p>
          <a:p>
            <a:pPr>
              <a:defRPr/>
            </a:pPr>
            <a:endParaRPr lang="en-CA" sz="1000">
              <a:latin typeface="Arial" panose="020B0604020202020204" pitchFamily="34" charset="0"/>
              <a:cs typeface="Arial" panose="020B0604020202020204" pitchFamily="34" charset="0"/>
            </a:endParaRPr>
          </a:p>
          <a:p>
            <a:pPr>
              <a:defRPr/>
            </a:pPr>
            <a:r>
              <a:rPr lang="en-CA" sz="1000" b="1">
                <a:latin typeface="Arial" panose="020B0604020202020204" pitchFamily="34" charset="0"/>
                <a:cs typeface="Arial" panose="020B0604020202020204" pitchFamily="34" charset="0"/>
              </a:rPr>
              <a:t>CBD</a:t>
            </a:r>
          </a:p>
          <a:p>
            <a:pPr marL="654771" lvl="1"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Cannabidiol (CBD) is another cannabinoid. Unlike THC, CBD does not produce a high or intoxication. There is some evidence that CBD may block or lower some of the effects of THC on the mind. This may occur when the amount of CBD in the cannabis is the same or higher than the amount of THC. CBD is also being studied for its possible therapeutic uses.</a:t>
            </a:r>
          </a:p>
          <a:p>
            <a:pPr>
              <a:defRPr/>
            </a:pPr>
            <a:endParaRPr lang="en-CA" sz="1000">
              <a:latin typeface="Arial" panose="020B0604020202020204" pitchFamily="34" charset="0"/>
              <a:cs typeface="Arial" panose="020B0604020202020204" pitchFamily="34" charset="0"/>
            </a:endParaRPr>
          </a:p>
          <a:p>
            <a:pPr defTabSz="952395">
              <a:defRPr/>
            </a:pPr>
            <a:r>
              <a:rPr lang="en-CA" altLang="en-US" sz="1000" b="1">
                <a:latin typeface="Arial" panose="020B0604020202020204" pitchFamily="34" charset="0"/>
                <a:cs typeface="Arial" panose="020B0604020202020204" pitchFamily="34" charset="0"/>
              </a:rPr>
              <a:t>Source(s):</a:t>
            </a:r>
          </a:p>
          <a:p>
            <a:pPr marL="178574" indent="-178574">
              <a:buFont typeface="Arial" panose="020B0604020202020204" pitchFamily="34" charset="0"/>
              <a:buChar char="•"/>
              <a:defRPr/>
            </a:pPr>
            <a:r>
              <a:rPr lang="en-CA" altLang="en-US" sz="1000">
                <a:latin typeface="Arial" panose="020B0604020202020204" pitchFamily="34" charset="0"/>
                <a:cs typeface="Arial" panose="020B0604020202020204" pitchFamily="34" charset="0"/>
              </a:rPr>
              <a:t>Health Canada. (2019). About Cannabis. https://www.canada.ca/en/health-canada/services/drugs-medication/cannabis/about.html Retrieved June 2018.</a:t>
            </a:r>
            <a:endParaRPr lang="en-CA" sz="1000" b="1">
              <a:latin typeface="Arial" panose="020B0604020202020204" pitchFamily="34" charset="0"/>
              <a:cs typeface="Arial" panose="020B0604020202020204" pitchFamily="34" charset="0"/>
            </a:endParaRPr>
          </a:p>
          <a:p>
            <a:pPr marL="182253" indent="-182253">
              <a:buFont typeface="Arial" panose="020B0604020202020204" pitchFamily="34" charset="0"/>
              <a:buChar char="•"/>
            </a:pPr>
            <a:r>
              <a:rPr lang="en-CA" sz="1000">
                <a:latin typeface="Arial" panose="020B0604020202020204" pitchFamily="34" charset="0"/>
                <a:cs typeface="Arial" panose="020B0604020202020204" pitchFamily="34" charset="0"/>
              </a:rPr>
              <a:t>Infographic –What You Need To Know If You Choose to Consume Cannabis. Government of Canada, 2019, https://www.canada.ca/en/health-canada/services/drugs-medication/cannabis/resources/what-you-need-to-know-if-you-choose-to-consume-cannabis.html Retrieved June 2019.</a:t>
            </a:r>
          </a:p>
          <a:p>
            <a:pPr marL="182253" indent="-182253" defTabSz="972015">
              <a:buFont typeface="Arial" panose="020B0604020202020204" pitchFamily="34" charset="0"/>
              <a:buChar char="•"/>
              <a:defRPr/>
            </a:pPr>
            <a:endParaRPr lang="en-CA" sz="1000">
              <a:latin typeface="Arial" panose="020B0604020202020204" pitchFamily="34" charset="0"/>
              <a:cs typeface="Arial" panose="020B0604020202020204" pitchFamily="34" charset="0"/>
            </a:endParaRPr>
          </a:p>
          <a:p>
            <a:pPr defTabSz="972015">
              <a:defRPr/>
            </a:pPr>
            <a:endParaRPr lang="en-CA" sz="1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defTabSz="933172"/>
            <a:fld id="{F2C2DADD-8CA6-462C-953C-59E48E369059}" type="slidenum">
              <a:rPr lang="en-CA">
                <a:solidFill>
                  <a:prstClr val="black"/>
                </a:solidFill>
                <a:latin typeface="Calibri" panose="020F0502020204030204"/>
              </a:rPr>
              <a:pPr defTabSz="933172"/>
              <a:t>25</a:t>
            </a:fld>
            <a:endParaRPr lang="en-CA">
              <a:solidFill>
                <a:prstClr val="black"/>
              </a:solidFill>
              <a:latin typeface="Calibri" panose="020F0502020204030204"/>
            </a:endParaRPr>
          </a:p>
        </p:txBody>
      </p:sp>
    </p:spTree>
    <p:extLst>
      <p:ext uri="{BB962C8B-B14F-4D97-AF65-F5344CB8AC3E}">
        <p14:creationId xmlns:p14="http://schemas.microsoft.com/office/powerpoint/2010/main" val="26796959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43E9E383-2328-48BA-BE17-56191A44FBAF}"/>
              </a:ext>
            </a:extLst>
          </p:cNvPr>
          <p:cNvSpPr>
            <a:spLocks noGrp="1" noRot="1" noChangeAspect="1" noChangeArrowheads="1" noTextEdit="1"/>
          </p:cNvSpPr>
          <p:nvPr>
            <p:ph type="sldImg"/>
          </p:nvPr>
        </p:nvSpPr>
        <p:spPr>
          <a:ln/>
        </p:spPr>
      </p:sp>
      <p:sp>
        <p:nvSpPr>
          <p:cNvPr id="1466371" name="Rectangle 3">
            <a:extLst>
              <a:ext uri="{FF2B5EF4-FFF2-40B4-BE49-F238E27FC236}">
                <a16:creationId xmlns:a16="http://schemas.microsoft.com/office/drawing/2014/main" id="{11C82747-9896-4398-A3E3-55C29345D149}"/>
              </a:ext>
            </a:extLst>
          </p:cNvPr>
          <p:cNvSpPr>
            <a:spLocks noGrp="1" noChangeArrowheads="1"/>
          </p:cNvSpPr>
          <p:nvPr>
            <p:ph type="body" idx="1"/>
          </p:nvPr>
        </p:nvSpPr>
        <p:spPr/>
        <p:txBody>
          <a:bodyPr/>
          <a:lstStyle/>
          <a:p>
            <a:pPr>
              <a:buFont typeface="Arial" panose="020B0604020202020204" pitchFamily="34" charset="0"/>
              <a:buNone/>
              <a:defRPr/>
            </a:pPr>
            <a:r>
              <a:rPr lang="en-CA"/>
              <a:t>Using cannabis regularly (daily or almost daily) and over a long time (several months or years) can:</a:t>
            </a:r>
          </a:p>
          <a:p>
            <a:pPr marL="171643" indent="-171643">
              <a:buFont typeface="Arial" panose="020B0604020202020204" pitchFamily="34" charset="0"/>
              <a:buChar char="•"/>
              <a:defRPr/>
            </a:pPr>
            <a:r>
              <a:rPr lang="en-CA"/>
              <a:t>Damage the lungs and make it harder to breathe. </a:t>
            </a:r>
          </a:p>
          <a:p>
            <a:pPr marL="171643" indent="-171643">
              <a:buFont typeface="Arial" panose="020B0604020202020204" pitchFamily="34" charset="0"/>
              <a:buChar char="•"/>
              <a:defRPr/>
            </a:pPr>
            <a:r>
              <a:rPr lang="en-CA"/>
              <a:t>Cannabis smoke contains many of the same harmful substances as tobacco smoke. Like smoking cigarettes, smoking cannabis can damage one’s lungs.</a:t>
            </a:r>
            <a:r>
              <a:rPr lang="en-CA" baseline="30000"/>
              <a:t> 3</a:t>
            </a:r>
            <a:r>
              <a:rPr lang="en-CA"/>
              <a:t> </a:t>
            </a:r>
          </a:p>
          <a:p>
            <a:pPr marL="171643" indent="-171643">
              <a:buFont typeface="Arial" panose="020B0604020202020204" pitchFamily="34" charset="0"/>
              <a:buChar char="•"/>
              <a:defRPr/>
            </a:pPr>
            <a:r>
              <a:rPr lang="en-CA"/>
              <a:t>Affect mental health. </a:t>
            </a:r>
          </a:p>
          <a:p>
            <a:pPr marL="171643" indent="-171643">
              <a:buFont typeface="Arial" panose="020B0604020202020204" pitchFamily="34" charset="0"/>
              <a:buChar char="•"/>
              <a:defRPr/>
            </a:pPr>
            <a:r>
              <a:rPr lang="en-CA"/>
              <a:t>Using cannabis regularly and continuously over time can cause anxiety, depression, psychosis, and schizophrenia.</a:t>
            </a:r>
            <a:r>
              <a:rPr lang="en-CA" baseline="30000"/>
              <a:t> 4</a:t>
            </a:r>
            <a:r>
              <a:rPr lang="en-CA"/>
              <a:t>  </a:t>
            </a:r>
          </a:p>
          <a:p>
            <a:pPr marL="171643" indent="-171643">
              <a:buFont typeface="Arial" panose="020B0604020202020204" pitchFamily="34" charset="0"/>
              <a:buChar char="•"/>
              <a:defRPr/>
            </a:pPr>
            <a:r>
              <a:rPr lang="en-CA"/>
              <a:t>Higher-strength cannabis products (such as concentrates like “shatter”, wax, dabs) can worsen the mental health effects of cannabis use.</a:t>
            </a:r>
            <a:r>
              <a:rPr lang="en-CA" baseline="30000"/>
              <a:t> 4</a:t>
            </a:r>
            <a:r>
              <a:rPr lang="en-CA"/>
              <a:t>  </a:t>
            </a:r>
          </a:p>
          <a:p>
            <a:pPr>
              <a:buFont typeface="Arial" panose="020B0604020202020204" pitchFamily="34" charset="0"/>
              <a:buNone/>
              <a:defRPr/>
            </a:pPr>
            <a:endParaRPr lang="en-CA"/>
          </a:p>
          <a:p>
            <a:pPr marL="171643" indent="-171643">
              <a:buFont typeface="Arial" panose="020B0604020202020204" pitchFamily="34" charset="0"/>
              <a:buChar char="•"/>
              <a:defRPr/>
            </a:pPr>
            <a:r>
              <a:rPr lang="en-CA"/>
              <a:t>Make one physically dependent or addicted. </a:t>
            </a:r>
          </a:p>
          <a:p>
            <a:pPr marL="171643" indent="-171643">
              <a:buFont typeface="Arial" panose="020B0604020202020204" pitchFamily="34" charset="0"/>
              <a:buChar char="•"/>
              <a:defRPr/>
            </a:pPr>
            <a:r>
              <a:rPr lang="en-CA"/>
              <a:t>It is estimated that 1 out of 11 (or 9%) of those who use cannabis in their lifetime will become </a:t>
            </a:r>
            <a:r>
              <a:rPr lang="en-CA">
                <a:hlinkClick r:id="rId3"/>
              </a:rPr>
              <a:t>addicted to cannabis</a:t>
            </a:r>
            <a:r>
              <a:rPr lang="en-CA"/>
              <a:t>.</a:t>
            </a:r>
            <a:r>
              <a:rPr lang="en-CA" baseline="30000"/>
              <a:t>5</a:t>
            </a:r>
            <a:r>
              <a:rPr lang="en-CA"/>
              <a:t> </a:t>
            </a:r>
          </a:p>
          <a:p>
            <a:pPr marL="171643" indent="-171643">
              <a:buFont typeface="Arial" panose="020B0604020202020204" pitchFamily="34" charset="0"/>
              <a:buChar char="•"/>
              <a:defRPr/>
            </a:pPr>
            <a:r>
              <a:rPr lang="en-CA"/>
              <a:t>This rate increases to 16% for those who start using cannabis during adolescence and up to 1 out of 2 people who smoke cannabis daily.</a:t>
            </a:r>
            <a:r>
              <a:rPr lang="en-CA" baseline="30000"/>
              <a:t> 5</a:t>
            </a:r>
            <a:r>
              <a:rPr lang="en-CA"/>
              <a:t> </a:t>
            </a:r>
          </a:p>
          <a:p>
            <a:pPr>
              <a:defRPr/>
            </a:pPr>
            <a:endParaRPr lang="en-CA"/>
          </a:p>
          <a:p>
            <a:pPr>
              <a:defRPr/>
            </a:pPr>
            <a:r>
              <a:rPr lang="en-CA"/>
              <a:t>References:</a:t>
            </a:r>
          </a:p>
          <a:p>
            <a:pPr>
              <a:defRPr/>
            </a:pPr>
            <a:r>
              <a:rPr lang="en-CA"/>
              <a:t>Health Canada, 2018</a:t>
            </a:r>
          </a:p>
          <a:p>
            <a:pPr>
              <a:defRPr/>
            </a:pPr>
            <a:r>
              <a:rPr lang="en-CA"/>
              <a:t>https://www.canada.ca/en/services/health/campaigns/cannabis/health-effects.html#a2 Retrieved June 2018</a:t>
            </a:r>
          </a:p>
          <a:p>
            <a:pPr>
              <a:defRPr/>
            </a:pPr>
            <a:endParaRPr lang="en-CA"/>
          </a:p>
          <a:p>
            <a:pPr>
              <a:defRPr/>
            </a:pPr>
            <a:r>
              <a:rPr lang="en-CA"/>
              <a:t>Citations:</a:t>
            </a:r>
          </a:p>
          <a:p>
            <a:pPr>
              <a:defRPr/>
            </a:pPr>
            <a:r>
              <a:rPr lang="en-CA"/>
              <a:t>3. </a:t>
            </a:r>
            <a:r>
              <a:rPr lang="en-CA" err="1"/>
              <a:t>Martinasek</a:t>
            </a:r>
            <a:r>
              <a:rPr lang="en-CA"/>
              <a:t> MP, </a:t>
            </a:r>
            <a:r>
              <a:rPr lang="en-CA" err="1"/>
              <a:t>McGrogan</a:t>
            </a:r>
            <a:r>
              <a:rPr lang="en-CA"/>
              <a:t> JB, </a:t>
            </a:r>
            <a:r>
              <a:rPr lang="en-CA" err="1"/>
              <a:t>Maysonet</a:t>
            </a:r>
            <a:r>
              <a:rPr lang="en-CA"/>
              <a:t> A. A systematic review of the respiratory effects of inhalational marijuana. Respir Care 2016 Nov;61(11):1543-51.</a:t>
            </a:r>
            <a:br>
              <a:rPr lang="en-CA"/>
            </a:br>
            <a:endParaRPr lang="en-CA"/>
          </a:p>
          <a:p>
            <a:pPr>
              <a:defRPr/>
            </a:pPr>
            <a:r>
              <a:rPr lang="en-CA"/>
              <a:t>4. Fischer B, Russell C, </a:t>
            </a:r>
            <a:r>
              <a:rPr lang="en-CA" err="1"/>
              <a:t>Sabioni</a:t>
            </a:r>
            <a:r>
              <a:rPr lang="en-CA"/>
              <a:t> P, van den Brink W, Le </a:t>
            </a:r>
            <a:r>
              <a:rPr lang="en-CA" err="1"/>
              <a:t>Foll</a:t>
            </a:r>
            <a:r>
              <a:rPr lang="en-CA"/>
              <a:t> B, Hall W, Rehm J, Room R. Lower-risk cannabis use guidelines: A comprehensive update of evidence and recommendations. Am J Public Health 2017 Aug;107(8):1277.</a:t>
            </a:r>
            <a:br>
              <a:rPr lang="en-CA"/>
            </a:br>
            <a:endParaRPr lang="en-CA"/>
          </a:p>
          <a:p>
            <a:pPr>
              <a:defRPr/>
            </a:pPr>
            <a:r>
              <a:rPr lang="en-CA"/>
              <a:t>5. Volkow ND, Baler RD, Compton WM, Weiss SR. Adverse health effects of marijuana use. N Engl J Med 2014 Jun 5;370(23):2219-27.</a:t>
            </a:r>
          </a:p>
          <a:p>
            <a:pPr>
              <a:defRPr/>
            </a:pPr>
            <a:endParaRPr lang="en-CA"/>
          </a:p>
          <a:p>
            <a:pPr>
              <a:defRPr/>
            </a:pPr>
            <a:r>
              <a:rPr lang="en-CA">
                <a:latin typeface="Arial" pitchFamily="34" charset="0"/>
              </a:rPr>
              <a:t>Ask group short term effects?</a:t>
            </a:r>
          </a:p>
          <a:p>
            <a:pPr>
              <a:defRPr/>
            </a:pPr>
            <a:r>
              <a:rPr lang="en-CA">
                <a:latin typeface="Arial" pitchFamily="34" charset="0"/>
              </a:rPr>
              <a:t>Short term health effects</a:t>
            </a:r>
          </a:p>
          <a:p>
            <a:pPr>
              <a:defRPr/>
            </a:pPr>
            <a:r>
              <a:rPr lang="en-CA"/>
              <a:t>Every time cannabis is used it can:</a:t>
            </a:r>
          </a:p>
          <a:p>
            <a:pPr marL="171643" indent="-171643">
              <a:buFont typeface="Arial" panose="020B0604020202020204" pitchFamily="34" charset="0"/>
              <a:buChar char="•"/>
              <a:defRPr/>
            </a:pPr>
            <a:r>
              <a:rPr lang="en-CA"/>
              <a:t>Cannabis can slow reaction times, lower one's ability to pay attention, and affects coordination</a:t>
            </a:r>
            <a:r>
              <a:rPr lang="en-CA" baseline="30000"/>
              <a:t>1</a:t>
            </a:r>
            <a:r>
              <a:rPr lang="en-CA"/>
              <a:t>  and affect learning and decision-making .</a:t>
            </a:r>
            <a:r>
              <a:rPr lang="en-CA" baseline="30000"/>
              <a:t>2</a:t>
            </a:r>
            <a:r>
              <a:rPr lang="en-CA"/>
              <a:t>  </a:t>
            </a:r>
          </a:p>
          <a:p>
            <a:pPr marL="171643" indent="-171643">
              <a:buFont typeface="Arial" panose="020B0604020202020204" pitchFamily="34" charset="0"/>
              <a:buChar char="•"/>
              <a:defRPr/>
            </a:pPr>
            <a:endParaRPr lang="en-CA"/>
          </a:p>
          <a:p>
            <a:pPr marL="171643" indent="-171643">
              <a:buFont typeface="Arial" panose="020B0604020202020204" pitchFamily="34" charset="0"/>
              <a:buChar char="•"/>
              <a:defRPr/>
            </a:pPr>
            <a:r>
              <a:rPr lang="en-CA"/>
              <a:t>Using cannabis can reduce one’s ability to perform well on the job or at school.</a:t>
            </a:r>
          </a:p>
          <a:p>
            <a:pPr marL="171643" indent="-171643">
              <a:buFont typeface="Arial" panose="020B0604020202020204" pitchFamily="34" charset="0"/>
              <a:buChar char="•"/>
              <a:defRPr/>
            </a:pPr>
            <a:r>
              <a:rPr lang="en-CA"/>
              <a:t>Cannabis use can cause anxiety or panic and can cause psyhosis.</a:t>
            </a:r>
            <a:r>
              <a:rPr lang="en-CA" baseline="30000"/>
              <a:t>2</a:t>
            </a:r>
            <a:endParaRPr lang="en-CA"/>
          </a:p>
          <a:p>
            <a:pPr marL="171643" indent="-171643">
              <a:buFont typeface="Arial" panose="020B0604020202020204" pitchFamily="34" charset="0"/>
              <a:buChar char="•"/>
              <a:defRPr/>
            </a:pPr>
            <a:r>
              <a:rPr lang="en-CA"/>
              <a:t>Cannabis can trigger a psychotic episode (not knowing what is real, experiencing paranoia, having disorganized thoughts, and in some cases having hallucinations).</a:t>
            </a:r>
            <a:r>
              <a:rPr lang="en-CA" baseline="30000"/>
              <a:t>2</a:t>
            </a:r>
          </a:p>
          <a:p>
            <a:pPr marL="171643" indent="-171643">
              <a:buFont typeface="Arial" panose="020B0604020202020204" pitchFamily="34" charset="0"/>
              <a:buChar char="•"/>
              <a:defRPr/>
            </a:pPr>
            <a:r>
              <a:rPr lang="en-CA"/>
              <a:t>Impair one’s ability to drive safely or operate equipment. </a:t>
            </a:r>
          </a:p>
          <a:p>
            <a:pPr>
              <a:defRPr/>
            </a:pPr>
            <a:r>
              <a:rPr lang="en-CA"/>
              <a:t>Using </a:t>
            </a:r>
            <a:r>
              <a:rPr lang="en-CA">
                <a:hlinkClick r:id="rId4"/>
              </a:rPr>
              <a:t>cannabis and driving</a:t>
            </a:r>
            <a:r>
              <a:rPr lang="en-CA"/>
              <a:t> can result in a car accident, serious injuries or death.</a:t>
            </a:r>
          </a:p>
          <a:p>
            <a:pPr>
              <a:defRPr/>
            </a:pPr>
            <a:endParaRPr lang="en-CA"/>
          </a:p>
          <a:p>
            <a:pPr>
              <a:defRPr/>
            </a:pPr>
            <a:r>
              <a:rPr lang="en-CA"/>
              <a:t>Notes on Acute versus Residual effects:</a:t>
            </a:r>
          </a:p>
          <a:p>
            <a:pPr>
              <a:defRPr/>
            </a:pPr>
            <a:r>
              <a:rPr lang="en-CA" sz="1800"/>
              <a:t>a.            Acute effects: significant impairments in physical and mental functioning, often accompanied by changes in appearance and behaviour, which may be easily perceived by the individual or observers. Some observable acute effects may include: glassy or red eyes, unusual talkativeness, inattention, lethargy, unsteady gait, poor coordination, anxiety; and</a:t>
            </a:r>
          </a:p>
          <a:p>
            <a:pPr>
              <a:defRPr/>
            </a:pPr>
            <a:r>
              <a:rPr lang="en-CA" sz="1800"/>
              <a:t> </a:t>
            </a:r>
          </a:p>
          <a:p>
            <a:pPr>
              <a:defRPr/>
            </a:pPr>
            <a:r>
              <a:rPr lang="en-CA" sz="1800"/>
              <a:t>b.            Residual effects: subtle impairments in physical and mental functioning, such as attention and judgement, which may not be perceived by the individual or observers.</a:t>
            </a:r>
          </a:p>
          <a:p>
            <a:pPr>
              <a:defRPr/>
            </a:pPr>
            <a:r>
              <a:rPr lang="en-CA" sz="1800"/>
              <a:t> </a:t>
            </a:r>
          </a:p>
          <a:p>
            <a:pPr>
              <a:defRPr/>
            </a:pPr>
            <a:r>
              <a:rPr lang="en-CA" sz="1800"/>
              <a:t>Acute effects normally persist only a few hours, varying from 2-6 hours when inhaled, to up to 12 hours when ingested. Residual effects may persist as long as 24 hours. This is based on healthy casual users consuming a moderate dose.  Both acute and residual effects may be prolonged in frequent or heavy users, and longer when consumed with alcohol or other drugs which can delay absorption and/or elimination. </a:t>
            </a:r>
          </a:p>
          <a:p>
            <a:pPr>
              <a:defRPr/>
            </a:pPr>
            <a:endParaRPr lang="en-CA"/>
          </a:p>
          <a:p>
            <a:pPr>
              <a:defRPr/>
            </a:pPr>
            <a:endParaRPr lang="en-CA"/>
          </a:p>
          <a:p>
            <a:pPr>
              <a:defRPr/>
            </a:pPr>
            <a:r>
              <a:rPr lang="en-CA" altLang="en-US">
                <a:latin typeface="Arial" panose="020B0604020202020204" pitchFamily="34" charset="0"/>
              </a:rPr>
              <a:t>Reference:</a:t>
            </a:r>
          </a:p>
          <a:p>
            <a:pPr>
              <a:defRPr/>
            </a:pPr>
            <a:r>
              <a:rPr lang="en-CA" altLang="en-US">
                <a:latin typeface="Arial" panose="020B0604020202020204" pitchFamily="34" charset="0"/>
              </a:rPr>
              <a:t>(Health Canada, 2018)</a:t>
            </a:r>
          </a:p>
          <a:p>
            <a:pPr>
              <a:defRPr/>
            </a:pPr>
            <a:r>
              <a:rPr lang="en-CA" altLang="en-US">
                <a:latin typeface="Arial" panose="020B0604020202020204" pitchFamily="34" charset="0"/>
              </a:rPr>
              <a:t>https://www.canada.ca/en/health-canada/services/drugs-medication/cannabis/about.html Retrieved June 2018</a:t>
            </a:r>
          </a:p>
          <a:p>
            <a:pPr>
              <a:defRPr/>
            </a:pPr>
            <a:endParaRPr lang="en-CA"/>
          </a:p>
          <a:p>
            <a:pPr>
              <a:defRPr/>
            </a:pPr>
            <a:r>
              <a:rPr lang="en-CA"/>
              <a:t>Citations:</a:t>
            </a:r>
          </a:p>
          <a:p>
            <a:pPr marL="228857" indent="-228857">
              <a:buFontTx/>
              <a:buAutoNum type="arabicPeriod"/>
              <a:defRPr/>
            </a:pPr>
            <a:r>
              <a:rPr lang="en-CA"/>
              <a:t>Hartman RL, Huestis MA. Cannabis effects on driving skills. Clin Chem 2013 Mar;59(3):478-92.</a:t>
            </a:r>
          </a:p>
          <a:p>
            <a:pPr marL="228857" indent="-228857">
              <a:buFontTx/>
              <a:buAutoNum type="arabicPeriod"/>
              <a:defRPr/>
            </a:pPr>
            <a:r>
              <a:rPr lang="en-CA"/>
              <a:t>World Health Organization (WHO). The health and social effects of nonmedical cannabis use.</a:t>
            </a:r>
          </a:p>
          <a:p>
            <a:pPr>
              <a:defRPr/>
            </a:pPr>
            <a:endParaRPr lang="en-CA"/>
          </a:p>
          <a:p>
            <a:pPr>
              <a:defRPr/>
            </a:pPr>
            <a:endParaRPr lang="en-CA" altLang="en-US">
              <a:latin typeface="Arial" panose="020B0604020202020204" pitchFamily="34" charset="0"/>
            </a:endParaRPr>
          </a:p>
          <a:p>
            <a:pPr>
              <a:defRPr/>
            </a:pPr>
            <a:endParaRPr lang="en-CA" altLang="en-US">
              <a:latin typeface="Arial" panose="020B0604020202020204" pitchFamily="34" charset="0"/>
            </a:endParaRPr>
          </a:p>
          <a:p>
            <a:pPr>
              <a:defRPr/>
            </a:pPr>
            <a:endParaRPr lang="en-CA" altLang="en-US">
              <a:latin typeface="Arial" panose="020B0604020202020204" pitchFamily="34" charset="0"/>
            </a:endParaRPr>
          </a:p>
          <a:p>
            <a:pPr>
              <a:defRPr/>
            </a:pPr>
            <a:endParaRPr lang="en-CA">
              <a:latin typeface="Arial" pitchFamily="34" charset="0"/>
            </a:endParaRPr>
          </a:p>
        </p:txBody>
      </p:sp>
    </p:spTree>
    <p:extLst>
      <p:ext uri="{BB962C8B-B14F-4D97-AF65-F5344CB8AC3E}">
        <p14:creationId xmlns:p14="http://schemas.microsoft.com/office/powerpoint/2010/main" val="22106378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172">
              <a:defRPr/>
            </a:pPr>
            <a:r>
              <a:rPr lang="en-CA" sz="1000" b="1">
                <a:latin typeface="Arial" panose="020B0604020202020204" pitchFamily="34" charset="0"/>
                <a:cs typeface="Arial" panose="020B0604020202020204" pitchFamily="34" charset="0"/>
              </a:rPr>
              <a:t>Note: </a:t>
            </a:r>
            <a:r>
              <a:rPr lang="en-CA" sz="1000">
                <a:latin typeface="Arial" panose="020B0604020202020204" pitchFamily="34" charset="0"/>
                <a:cs typeface="Arial" panose="020B0604020202020204" pitchFamily="34" charset="0"/>
              </a:rPr>
              <a:t>click to reveal each section, then click to reveal each fact.</a:t>
            </a:r>
          </a:p>
          <a:p>
            <a:pPr>
              <a:buFont typeface="Arial" panose="020B0604020202020204" pitchFamily="34" charset="0"/>
              <a:buNone/>
              <a:defRPr/>
            </a:pPr>
            <a:endParaRPr lang="en-CA" sz="1000">
              <a:latin typeface="Arial" panose="020B0604020202020204" pitchFamily="34" charset="0"/>
              <a:cs typeface="Arial" panose="020B0604020202020204" pitchFamily="34" charset="0"/>
            </a:endParaRPr>
          </a:p>
          <a:p>
            <a:pPr>
              <a:buFont typeface="Arial" panose="020B0604020202020204" pitchFamily="34" charset="0"/>
              <a:buNone/>
              <a:defRPr/>
            </a:pPr>
            <a:r>
              <a:rPr lang="en-CA" sz="1000">
                <a:latin typeface="Arial" panose="020B0604020202020204" pitchFamily="34" charset="0"/>
                <a:cs typeface="Arial" panose="020B0604020202020204" pitchFamily="34" charset="0"/>
              </a:rPr>
              <a:t>Using cannabis regularly (daily or almost daily) and over a long time (several months or years) can:</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Damage the lungs and make it harder to breathe.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Cannabis smoke contains many of the same harmful substances as tobacco smoke. Like smoking cigarettes, smoking cannabis can damage one’s lungs.</a:t>
            </a:r>
            <a:r>
              <a:rPr lang="en-CA" sz="1000" baseline="30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Affect mental health.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Using cannabis regularly and continuously over time can cause anxiety, depression, psychosis, and schizophrenia.</a:t>
            </a:r>
            <a:r>
              <a:rPr lang="en-CA" sz="1000" baseline="30000">
                <a:latin typeface="Arial" panose="020B0604020202020204" pitchFamily="34" charset="0"/>
                <a:cs typeface="Arial" panose="020B0604020202020204" pitchFamily="34" charset="0"/>
              </a:rPr>
              <a:t> </a:t>
            </a:r>
            <a:r>
              <a:rPr lang="en-CA" sz="1000">
                <a:latin typeface="Arial" panose="020B0604020202020204" pitchFamily="34" charset="0"/>
                <a:cs typeface="Arial" panose="020B0604020202020204" pitchFamily="34" charset="0"/>
              </a:rPr>
              <a:t>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Higher-strength cannabis products (such as concentrates like “shatter”, wax, dabs) can worsen the mental health effects of cannabis use. </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Make one physically dependent or addicted. </a:t>
            </a:r>
          </a:p>
          <a:p>
            <a:pPr>
              <a:defRPr/>
            </a:pPr>
            <a:endParaRPr lang="en-CA" sz="1000">
              <a:latin typeface="Arial" panose="020B0604020202020204" pitchFamily="34" charset="0"/>
              <a:cs typeface="Arial" panose="020B0604020202020204" pitchFamily="34" charset="0"/>
            </a:endParaRPr>
          </a:p>
          <a:p>
            <a:pPr>
              <a:defRPr/>
            </a:pPr>
            <a:r>
              <a:rPr lang="en-CA" sz="1000" b="1">
                <a:latin typeface="Arial" panose="020B0604020202020204" pitchFamily="34" charset="0"/>
                <a:cs typeface="Arial" panose="020B0604020202020204" pitchFamily="34" charset="0"/>
              </a:rPr>
              <a:t>Source(s):</a:t>
            </a:r>
          </a:p>
          <a:p>
            <a:pPr marL="178574" indent="-178574">
              <a:buFont typeface="Arial" panose="020B0604020202020204" pitchFamily="34" charset="0"/>
              <a:buChar char="•"/>
              <a:defRPr/>
            </a:pPr>
            <a:r>
              <a:rPr lang="en-CA" sz="1000">
                <a:latin typeface="Arial" panose="020B0604020202020204" pitchFamily="34" charset="0"/>
                <a:cs typeface="Arial" panose="020B0604020202020204" pitchFamily="34" charset="0"/>
              </a:rPr>
              <a:t>Health Canada, (2018). Cannabis and your health. https://www.canada.ca/en/services/health/campaigns/cannabis/health-effects.html#a3 Retrieved June 2018.</a:t>
            </a:r>
          </a:p>
          <a:p>
            <a:endParaRPr lang="en-CA" sz="1000"/>
          </a:p>
        </p:txBody>
      </p:sp>
      <p:sp>
        <p:nvSpPr>
          <p:cNvPr id="4" name="Slide Number Placeholder 3"/>
          <p:cNvSpPr>
            <a:spLocks noGrp="1"/>
          </p:cNvSpPr>
          <p:nvPr>
            <p:ph type="sldNum" sz="quarter" idx="10"/>
          </p:nvPr>
        </p:nvSpPr>
        <p:spPr/>
        <p:txBody>
          <a:bodyPr/>
          <a:lstStyle/>
          <a:p>
            <a:pPr defTabSz="933172"/>
            <a:fld id="{F2C2DADD-8CA6-462C-953C-59E48E369059}" type="slidenum">
              <a:rPr lang="en-CA">
                <a:solidFill>
                  <a:prstClr val="black"/>
                </a:solidFill>
                <a:latin typeface="Calibri" panose="020F0502020204030204"/>
              </a:rPr>
              <a:pPr defTabSz="933172"/>
              <a:t>27</a:t>
            </a:fld>
            <a:endParaRPr lang="en-CA">
              <a:solidFill>
                <a:prstClr val="black"/>
              </a:solidFill>
              <a:latin typeface="Calibri" panose="020F0502020204030204"/>
            </a:endParaRPr>
          </a:p>
        </p:txBody>
      </p:sp>
    </p:spTree>
    <p:extLst>
      <p:ext uri="{BB962C8B-B14F-4D97-AF65-F5344CB8AC3E}">
        <p14:creationId xmlns:p14="http://schemas.microsoft.com/office/powerpoint/2010/main" val="30694838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1470F4EC-336B-4FF5-834E-EB19E074E1E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AB2E35F-8F02-469E-B554-0E16C38188C2}"/>
              </a:ext>
            </a:extLst>
          </p:cNvPr>
          <p:cNvSpPr>
            <a:spLocks noGrp="1"/>
          </p:cNvSpPr>
          <p:nvPr>
            <p:ph type="body" idx="1"/>
          </p:nvPr>
        </p:nvSpPr>
        <p:spPr/>
        <p:txBody>
          <a:bodyPr/>
          <a:lstStyle/>
          <a:p>
            <a:pPr>
              <a:defRPr/>
            </a:pPr>
            <a:r>
              <a:rPr lang="en-CA" sz="1000" b="1">
                <a:latin typeface="Arial" panose="020B0604020202020204" pitchFamily="34" charset="0"/>
                <a:cs typeface="Arial" panose="020B0604020202020204" pitchFamily="34" charset="0"/>
              </a:rPr>
              <a:t>References:</a:t>
            </a:r>
          </a:p>
          <a:p>
            <a:pPr marL="178834" indent="-178834">
              <a:buFont typeface="Arial" panose="020B0604020202020204" pitchFamily="34" charset="0"/>
              <a:buChar char="•"/>
              <a:defRPr/>
            </a:pPr>
            <a:r>
              <a:rPr lang="en-CA" sz="1000">
                <a:latin typeface="Arial" panose="020B0604020202020204" pitchFamily="34" charset="0"/>
                <a:cs typeface="Arial" panose="020B0604020202020204" pitchFamily="34" charset="0"/>
              </a:rPr>
              <a:t>Health Canada. (2019). Cannabis: lower your risks. </a:t>
            </a:r>
            <a:r>
              <a:rPr lang="en-CA" sz="1000">
                <a:latin typeface="Arial" panose="020B0604020202020204" pitchFamily="34" charset="0"/>
                <a:cs typeface="Arial" panose="020B0604020202020204" pitchFamily="34" charset="0"/>
                <a:hlinkClick r:id="rId3"/>
              </a:rPr>
              <a:t>https://www.canada.ca/en/health-canada/services/drugs-medication/cannabis/resources/lower-your-risks.html</a:t>
            </a:r>
            <a:r>
              <a:rPr lang="en-CA" sz="1000">
                <a:latin typeface="Arial" panose="020B0604020202020204" pitchFamily="34" charset="0"/>
                <a:cs typeface="Arial" panose="020B0604020202020204" pitchFamily="34" charset="0"/>
              </a:rPr>
              <a:t> Retrieved June 2019.</a:t>
            </a:r>
          </a:p>
          <a:p>
            <a:pPr>
              <a:defRPr/>
            </a:pPr>
            <a:endParaRPr lang="en-CA" sz="1000">
              <a:latin typeface="Arial" panose="020B0604020202020204" pitchFamily="34" charset="0"/>
              <a:cs typeface="Arial" panose="020B0604020202020204" pitchFamily="34" charset="0"/>
            </a:endParaRPr>
          </a:p>
        </p:txBody>
      </p:sp>
      <p:sp>
        <p:nvSpPr>
          <p:cNvPr id="62468" name="Slide Number Placeholder 3">
            <a:extLst>
              <a:ext uri="{FF2B5EF4-FFF2-40B4-BE49-F238E27FC236}">
                <a16:creationId xmlns:a16="http://schemas.microsoft.com/office/drawing/2014/main" id="{D1442916-38CE-4857-A84D-9A13A69EE19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42475" indent="-284589">
              <a:defRPr sz="2400">
                <a:solidFill>
                  <a:schemeClr val="tx1"/>
                </a:solidFill>
                <a:latin typeface="Arial" panose="020B0604020202020204" pitchFamily="34" charset="0"/>
                <a:ea typeface="ヒラギノ角ゴ Pro W3"/>
                <a:cs typeface="ヒラギノ角ゴ Pro W3"/>
              </a:defRPr>
            </a:lvl2pPr>
            <a:lvl3pPr marL="1143125" indent="-227354">
              <a:defRPr sz="2400">
                <a:solidFill>
                  <a:schemeClr val="tx1"/>
                </a:solidFill>
                <a:latin typeface="Arial" panose="020B0604020202020204" pitchFamily="34" charset="0"/>
                <a:ea typeface="ヒラギノ角ゴ Pro W3"/>
                <a:cs typeface="ヒラギノ角ゴ Pro W3"/>
              </a:defRPr>
            </a:lvl3pPr>
            <a:lvl4pPr marL="1601011" indent="-227354">
              <a:defRPr sz="2400">
                <a:solidFill>
                  <a:schemeClr val="tx1"/>
                </a:solidFill>
                <a:latin typeface="Arial" panose="020B0604020202020204" pitchFamily="34" charset="0"/>
                <a:ea typeface="ヒラギノ角ゴ Pro W3"/>
                <a:cs typeface="ヒラギノ角ゴ Pro W3"/>
              </a:defRPr>
            </a:lvl4pPr>
            <a:lvl5pPr marL="2058897" indent="-227354">
              <a:defRPr sz="2400">
                <a:solidFill>
                  <a:schemeClr val="tx1"/>
                </a:solidFill>
                <a:latin typeface="Arial" panose="020B0604020202020204" pitchFamily="34" charset="0"/>
                <a:ea typeface="ヒラギノ角ゴ Pro W3"/>
                <a:cs typeface="ヒラギノ角ゴ Pro W3"/>
              </a:defRPr>
            </a:lvl5pPr>
            <a:lvl6pPr marL="2516783"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4668"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32554"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90440"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D22BF971-1CD7-4FDE-878B-2AE0DBD3142A}" type="slidenum">
              <a:rPr lang="en-CA" altLang="en-US" sz="1200"/>
              <a:pPr/>
              <a:t>28</a:t>
            </a:fld>
            <a:endParaRPr lang="en-CA" altLang="en-US" sz="1200"/>
          </a:p>
        </p:txBody>
      </p:sp>
    </p:spTree>
    <p:extLst>
      <p:ext uri="{BB962C8B-B14F-4D97-AF65-F5344CB8AC3E}">
        <p14:creationId xmlns:p14="http://schemas.microsoft.com/office/powerpoint/2010/main" val="620482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2FEC480-EC99-4930-A9AA-A7B9CD4497E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4C3463DF-EE0D-4B36-B5B5-8D389BD5FD04}"/>
              </a:ext>
            </a:extLst>
          </p:cNvPr>
          <p:cNvSpPr>
            <a:spLocks noGrp="1"/>
          </p:cNvSpPr>
          <p:nvPr>
            <p:ph type="body" idx="1"/>
          </p:nvPr>
        </p:nvSpPr>
        <p:spPr/>
        <p:txBody>
          <a:bodyPr/>
          <a:lstStyle/>
          <a:p>
            <a:pPr marL="171899" indent="-171899">
              <a:buFont typeface="Arial" panose="020B0604020202020204" pitchFamily="34" charset="0"/>
              <a:buChar char="•"/>
              <a:defRPr/>
            </a:pPr>
            <a:r>
              <a:rPr lang="en-CA" altLang="en-US" sz="1000" dirty="0">
                <a:latin typeface="Arial" panose="020B0604020202020204" pitchFamily="34" charset="0"/>
                <a:cs typeface="Arial" panose="020B0604020202020204" pitchFamily="34" charset="0"/>
              </a:rPr>
              <a:t>The Lower-Risk Cannabis Use Guidelines (LRCUG) are an evidence-based intervention project by the Canadian Research Initiative in Substance Misuse (CRISM), funded by the Canadian Institutes of Health Research (CIHR). </a:t>
            </a:r>
          </a:p>
          <a:p>
            <a:pPr marL="171899" indent="-171899">
              <a:buFont typeface="Arial" panose="020B0604020202020204" pitchFamily="34" charset="0"/>
              <a:buChar char="•"/>
              <a:defRPr/>
            </a:pPr>
            <a:r>
              <a:rPr lang="en-CA" sz="1000" b="1" dirty="0"/>
              <a:t>Evidence indicates that a substantial extent of the risk of adverse health outcomes from cannabis use may be reduced by </a:t>
            </a:r>
            <a:r>
              <a:rPr lang="en-CA" sz="1000" b="1" u="sng" dirty="0"/>
              <a:t>informed behavioral choices among users. </a:t>
            </a:r>
          </a:p>
          <a:p>
            <a:pPr marL="171899" indent="-171899">
              <a:buFont typeface="Arial" panose="020B0604020202020204" pitchFamily="34" charset="0"/>
              <a:buChar char="•"/>
              <a:defRPr/>
            </a:pPr>
            <a:r>
              <a:rPr lang="en-US" altLang="en-US" sz="1000" b="1" dirty="0"/>
              <a:t>The LRCUG discusses </a:t>
            </a:r>
          </a:p>
          <a:p>
            <a:pPr marL="629614" lvl="1" indent="-171899">
              <a:buFont typeface="Arial" panose="020B0604020202020204" pitchFamily="34" charset="0"/>
              <a:buChar char="•"/>
              <a:defRPr/>
            </a:pPr>
            <a:r>
              <a:rPr lang="en-US" altLang="en-US" sz="1000" b="1" dirty="0"/>
              <a:t>10 Recommendations for people who use cannabis </a:t>
            </a:r>
          </a:p>
          <a:p>
            <a:pPr marL="629614" lvl="1" indent="-171899">
              <a:buFont typeface="Arial" panose="020B0604020202020204" pitchFamily="34" charset="0"/>
              <a:buChar char="•"/>
              <a:defRPr/>
            </a:pPr>
            <a:r>
              <a:rPr lang="en-US" altLang="en-US" sz="1000" b="1" dirty="0"/>
              <a:t>Addition information is provided to facilitators to give the context &amp; evidence summaries</a:t>
            </a:r>
          </a:p>
          <a:p>
            <a:pPr marL="629614" lvl="1" indent="-171899">
              <a:buFont typeface="Arial" panose="020B0604020202020204" pitchFamily="34" charset="0"/>
              <a:buChar char="•"/>
              <a:defRPr/>
            </a:pPr>
            <a:r>
              <a:rPr lang="en-CA" sz="1000" b="1" dirty="0"/>
              <a:t>Note that these recommendations are aimed at Recreational (non-medical) cannabis use.</a:t>
            </a:r>
            <a:endParaRPr lang="en-US" altLang="en-US" sz="1000" b="1" dirty="0"/>
          </a:p>
          <a:p>
            <a:pPr marL="171643" indent="-171643">
              <a:buFont typeface="Arial" panose="020B0604020202020204" pitchFamily="34" charset="0"/>
              <a:buChar char="•"/>
              <a:defRPr/>
            </a:pPr>
            <a:r>
              <a:rPr lang="en-US" altLang="en-US" sz="1000" b="1" dirty="0"/>
              <a:t>Application for CAF must align with the DAOD</a:t>
            </a:r>
          </a:p>
          <a:p>
            <a:pPr marL="171899" indent="-171899">
              <a:buFont typeface="Arial" panose="020B0604020202020204" pitchFamily="34" charset="0"/>
              <a:buChar char="•"/>
              <a:defRPr/>
            </a:pPr>
            <a:endParaRPr lang="en-CA" sz="1000" dirty="0"/>
          </a:p>
          <a:p>
            <a:pPr marL="171899" indent="-171899">
              <a:buFont typeface="Arial" panose="020B0604020202020204" pitchFamily="34" charset="0"/>
              <a:buChar char="•"/>
              <a:defRPr/>
            </a:pPr>
            <a:r>
              <a:rPr lang="en-CA" altLang="en-US" sz="1000" dirty="0">
                <a:latin typeface="Arial" panose="020B0604020202020204" pitchFamily="34" charset="0"/>
                <a:cs typeface="Arial" panose="020B0604020202020204" pitchFamily="34" charset="0"/>
              </a:rPr>
              <a:t>More information: </a:t>
            </a:r>
          </a:p>
          <a:p>
            <a:pPr marL="629614" lvl="1" indent="-171899">
              <a:buFont typeface="Arial" panose="020B0604020202020204" pitchFamily="34" charset="0"/>
              <a:buChar char="•"/>
              <a:defRPr/>
            </a:pPr>
            <a:r>
              <a:rPr lang="en-CA" altLang="en-US" sz="1000" dirty="0">
                <a:latin typeface="Arial" panose="020B0604020202020204" pitchFamily="34" charset="0"/>
                <a:cs typeface="Arial" panose="020B0604020202020204" pitchFamily="34" charset="0"/>
              </a:rPr>
              <a:t>CAMH published two products:</a:t>
            </a:r>
          </a:p>
          <a:p>
            <a:pPr marL="629614" lvl="1" indent="-171899">
              <a:buFont typeface="Arial" panose="020B0604020202020204" pitchFamily="34" charset="0"/>
              <a:buChar char="•"/>
              <a:defRPr/>
            </a:pPr>
            <a:r>
              <a:rPr lang="en-CA" altLang="en-US" sz="1000" dirty="0">
                <a:latin typeface="Arial" panose="020B0604020202020204" pitchFamily="34" charset="0"/>
                <a:cs typeface="Arial" panose="020B0604020202020204" pitchFamily="34" charset="0"/>
              </a:rPr>
              <a:t>1) Lower-Risk Cannabis Use Guidelines </a:t>
            </a:r>
            <a:r>
              <a:rPr lang="en-US" altLang="en-US" sz="1000" dirty="0">
                <a:latin typeface="Arial" panose="020B0604020202020204" pitchFamily="34" charset="0"/>
                <a:cs typeface="Arial" panose="020B0604020202020204" pitchFamily="34" charset="0"/>
              </a:rPr>
              <a:t>, aimed at people who (may) use cannabis is included in your handouts. </a:t>
            </a:r>
          </a:p>
          <a:p>
            <a:pPr marL="629614" lvl="1" indent="-171899">
              <a:buFont typeface="Arial" panose="020B0604020202020204" pitchFamily="34" charset="0"/>
              <a:buChar char="•"/>
              <a:defRPr/>
            </a:pPr>
            <a:r>
              <a:rPr lang="en-US" altLang="en-US" sz="1000" dirty="0">
                <a:latin typeface="Arial" panose="020B0604020202020204" pitchFamily="34" charset="0"/>
                <a:cs typeface="Arial" panose="020B0604020202020204" pitchFamily="34" charset="0"/>
              </a:rPr>
              <a:t>2) a </a:t>
            </a:r>
            <a:r>
              <a:rPr lang="en-CA" altLang="en-US" sz="1000" dirty="0">
                <a:latin typeface="Arial" panose="020B0604020202020204" pitchFamily="34" charset="0"/>
                <a:cs typeface="Arial" panose="020B0604020202020204" pitchFamily="34" charset="0"/>
              </a:rPr>
              <a:t>longer evidence summary of the guidelines, aimed at health professionals. Information from this document has been integrated in the speakers notes and additional information.</a:t>
            </a:r>
          </a:p>
          <a:p>
            <a:pPr lvl="1">
              <a:buFont typeface="Arial" panose="020B0604020202020204" pitchFamily="34" charset="0"/>
              <a:buNone/>
              <a:defRPr/>
            </a:pPr>
            <a:endParaRPr lang="en-CA" altLang="en-US" sz="1000" dirty="0">
              <a:latin typeface="Arial" panose="020B0604020202020204" pitchFamily="34" charset="0"/>
              <a:cs typeface="Arial" panose="020B0604020202020204" pitchFamily="34" charset="0"/>
            </a:endParaRPr>
          </a:p>
          <a:p>
            <a:pPr marL="629614" lvl="1" indent="-171899">
              <a:buFont typeface="Arial" panose="020B0604020202020204" pitchFamily="34" charset="0"/>
              <a:buChar char="•"/>
              <a:defRPr/>
            </a:pPr>
            <a:r>
              <a:rPr lang="en-CA" altLang="en-US" sz="1000" dirty="0">
                <a:latin typeface="Arial" panose="020B0604020202020204" pitchFamily="34" charset="0"/>
                <a:cs typeface="Arial" panose="020B0604020202020204" pitchFamily="34" charset="0"/>
              </a:rPr>
              <a:t>The scientific version of the Lower-Risk Cannabis Use Guidelines was published in the American Journal of Public Health in 2017 The original LRCUG had been tabled in 2011; the current version has been updated by an international team of addiction and health experts. </a:t>
            </a:r>
          </a:p>
          <a:p>
            <a:pPr>
              <a:defRPr/>
            </a:pPr>
            <a:endParaRPr lang="en-US" altLang="en-US" sz="1000" b="1" dirty="0">
              <a:latin typeface="Arial" panose="020B0604020202020204" pitchFamily="34" charset="0"/>
              <a:cs typeface="Arial" panose="020B0604020202020204" pitchFamily="34" charset="0"/>
            </a:endParaRPr>
          </a:p>
          <a:p>
            <a:pPr>
              <a:defRPr/>
            </a:pPr>
            <a:endParaRPr lang="en-CA" altLang="en-US" sz="1000" b="1" dirty="0">
              <a:latin typeface="Arial" panose="020B0604020202020204" pitchFamily="34" charset="0"/>
              <a:cs typeface="Arial" panose="020B0604020202020204" pitchFamily="34" charset="0"/>
            </a:endParaRPr>
          </a:p>
          <a:p>
            <a:pPr>
              <a:defRPr/>
            </a:pPr>
            <a:endParaRPr lang="en-CA" altLang="en-US" sz="1000" b="1" dirty="0">
              <a:latin typeface="Arial" panose="020B0604020202020204" pitchFamily="34" charset="0"/>
              <a:cs typeface="Arial" panose="020B0604020202020204" pitchFamily="34" charset="0"/>
            </a:endParaRPr>
          </a:p>
          <a:p>
            <a:pPr>
              <a:defRPr/>
            </a:pPr>
            <a:endParaRPr lang="en-CA" altLang="en-US" sz="1000" b="1" dirty="0">
              <a:latin typeface="Arial" panose="020B0604020202020204" pitchFamily="34" charset="0"/>
              <a:cs typeface="Arial" panose="020B0604020202020204" pitchFamily="34" charset="0"/>
            </a:endParaRPr>
          </a:p>
          <a:p>
            <a:pPr>
              <a:defRPr/>
            </a:pPr>
            <a:r>
              <a:rPr lang="en-CA" altLang="en-US" sz="1000" b="1" dirty="0">
                <a:latin typeface="Arial" panose="020B0604020202020204" pitchFamily="34" charset="0"/>
                <a:cs typeface="Arial" panose="020B0604020202020204" pitchFamily="34" charset="0"/>
              </a:rPr>
              <a:t>References:</a:t>
            </a:r>
          </a:p>
          <a:p>
            <a:pPr>
              <a:defRPr/>
            </a:pPr>
            <a:r>
              <a:rPr lang="en-CA" sz="1000" dirty="0">
                <a:latin typeface="Arial" panose="020B0604020202020204" pitchFamily="34" charset="0"/>
                <a:cs typeface="Arial" panose="020B0604020202020204" pitchFamily="34" charset="0"/>
              </a:rPr>
              <a:t>Fischer, B., Russell, C., </a:t>
            </a:r>
            <a:r>
              <a:rPr lang="en-CA" sz="1000" dirty="0" err="1">
                <a:latin typeface="Arial" panose="020B0604020202020204" pitchFamily="34" charset="0"/>
                <a:cs typeface="Arial" panose="020B0604020202020204" pitchFamily="34" charset="0"/>
              </a:rPr>
              <a:t>Sabioni</a:t>
            </a:r>
            <a:r>
              <a:rPr lang="en-CA" sz="1000" dirty="0">
                <a:latin typeface="Arial" panose="020B0604020202020204" pitchFamily="34" charset="0"/>
                <a:cs typeface="Arial" panose="020B0604020202020204" pitchFamily="34" charset="0"/>
              </a:rPr>
              <a:t>, P., van den Brink, W., Le </a:t>
            </a:r>
            <a:r>
              <a:rPr lang="en-CA" sz="1000" dirty="0" err="1">
                <a:latin typeface="Arial" panose="020B0604020202020204" pitchFamily="34" charset="0"/>
                <a:cs typeface="Arial" panose="020B0604020202020204" pitchFamily="34" charset="0"/>
              </a:rPr>
              <a:t>Foll</a:t>
            </a:r>
            <a:r>
              <a:rPr lang="en-CA" sz="1000" dirty="0">
                <a:latin typeface="Arial" panose="020B0604020202020204" pitchFamily="34" charset="0"/>
                <a:cs typeface="Arial" panose="020B0604020202020204" pitchFamily="34" charset="0"/>
              </a:rPr>
              <a:t>, B., Hall, W., </a:t>
            </a:r>
            <a:r>
              <a:rPr lang="en-CA" sz="1000" dirty="0" err="1">
                <a:latin typeface="Arial" panose="020B0604020202020204" pitchFamily="34" charset="0"/>
                <a:cs typeface="Arial" panose="020B0604020202020204" pitchFamily="34" charset="0"/>
              </a:rPr>
              <a:t>Rehm</a:t>
            </a:r>
            <a:r>
              <a:rPr lang="en-CA" sz="1000" dirty="0">
                <a:latin typeface="Arial" panose="020B0604020202020204" pitchFamily="34" charset="0"/>
                <a:cs typeface="Arial" panose="020B0604020202020204" pitchFamily="34" charset="0"/>
              </a:rPr>
              <a:t>, J. &amp; Room, R. (2017). Lower-Risk Cannabis Use Guidelines (LRCUG): An evidence-based update. </a:t>
            </a:r>
            <a:r>
              <a:rPr lang="en-CA" sz="1000" i="1" dirty="0">
                <a:latin typeface="Arial" panose="020B0604020202020204" pitchFamily="34" charset="0"/>
                <a:cs typeface="Arial" panose="020B0604020202020204" pitchFamily="34" charset="0"/>
              </a:rPr>
              <a:t>American Journal of Public Health, 107</a:t>
            </a:r>
            <a:r>
              <a:rPr lang="en-CA" sz="1000" dirty="0">
                <a:latin typeface="Arial" panose="020B0604020202020204" pitchFamily="34" charset="0"/>
                <a:cs typeface="Arial" panose="020B0604020202020204" pitchFamily="34" charset="0"/>
              </a:rPr>
              <a:t>(8). DOI: 10.2105/AJPH.2017.303818. </a:t>
            </a:r>
          </a:p>
          <a:p>
            <a:pPr>
              <a:defRPr/>
            </a:pPr>
            <a:r>
              <a:rPr lang="en-CA" sz="1000" dirty="0">
                <a:latin typeface="Arial" panose="020B0604020202020204" pitchFamily="34" charset="0"/>
                <a:cs typeface="Arial" panose="020B0604020202020204" pitchFamily="34" charset="0"/>
              </a:rPr>
              <a:t> </a:t>
            </a:r>
          </a:p>
          <a:p>
            <a:pPr>
              <a:defRPr/>
            </a:pPr>
            <a:r>
              <a:rPr lang="en-CA" sz="1000" dirty="0">
                <a:latin typeface="Arial" panose="020B0604020202020204" pitchFamily="34" charset="0"/>
                <a:cs typeface="Arial" panose="020B0604020202020204" pitchFamily="34" charset="0"/>
              </a:rPr>
              <a:t>Fischer, B., Russell, C., </a:t>
            </a:r>
            <a:r>
              <a:rPr lang="en-CA" sz="1000" dirty="0" err="1">
                <a:latin typeface="Arial" panose="020B0604020202020204" pitchFamily="34" charset="0"/>
                <a:cs typeface="Arial" panose="020B0604020202020204" pitchFamily="34" charset="0"/>
              </a:rPr>
              <a:t>Sabioni</a:t>
            </a:r>
            <a:r>
              <a:rPr lang="en-CA" sz="1000" dirty="0">
                <a:latin typeface="Arial" panose="020B0604020202020204" pitchFamily="34" charset="0"/>
                <a:cs typeface="Arial" panose="020B0604020202020204" pitchFamily="34" charset="0"/>
              </a:rPr>
              <a:t>, P., van den Brink, W., Le </a:t>
            </a:r>
            <a:r>
              <a:rPr lang="en-CA" sz="1000" dirty="0" err="1">
                <a:latin typeface="Arial" panose="020B0604020202020204" pitchFamily="34" charset="0"/>
                <a:cs typeface="Arial" panose="020B0604020202020204" pitchFamily="34" charset="0"/>
              </a:rPr>
              <a:t>Foll</a:t>
            </a:r>
            <a:r>
              <a:rPr lang="en-CA" sz="1000" dirty="0">
                <a:latin typeface="Arial" panose="020B0604020202020204" pitchFamily="34" charset="0"/>
                <a:cs typeface="Arial" panose="020B0604020202020204" pitchFamily="34" charset="0"/>
              </a:rPr>
              <a:t>, B., Hall, W., </a:t>
            </a:r>
            <a:r>
              <a:rPr lang="en-CA" sz="1000" dirty="0" err="1">
                <a:latin typeface="Arial" panose="020B0604020202020204" pitchFamily="34" charset="0"/>
                <a:cs typeface="Arial" panose="020B0604020202020204" pitchFamily="34" charset="0"/>
              </a:rPr>
              <a:t>Rehm</a:t>
            </a:r>
            <a:r>
              <a:rPr lang="en-CA" sz="1000" dirty="0">
                <a:latin typeface="Arial" panose="020B0604020202020204" pitchFamily="34" charset="0"/>
                <a:cs typeface="Arial" panose="020B0604020202020204" pitchFamily="34" charset="0"/>
              </a:rPr>
              <a:t>, J. &amp; Room, R. (2017). Canada’s Lower-Risk Cannabis Use Guidelines (LRCUG). Evidence Brief: An evidence-based tool to guide choices and Improve the health of Canadians who use cannabis. Canadian Research Initiative in Substance Misuse &amp; Centre for Addictions and Mental Health. Retrieved from: </a:t>
            </a:r>
          </a:p>
          <a:p>
            <a:pPr>
              <a:defRPr/>
            </a:pPr>
            <a:r>
              <a:rPr lang="en-CA" sz="1000" u="sng" dirty="0">
                <a:latin typeface="Arial" panose="020B0604020202020204" pitchFamily="34" charset="0"/>
                <a:cs typeface="Arial" panose="020B0604020202020204" pitchFamily="34" charset="0"/>
                <a:hlinkClick r:id="rId3"/>
              </a:rPr>
              <a:t>https://www.cpha.ca/sites/default/files/uploads/resources/cannabis/lrcug_evidencebriefprofessional.pdf</a:t>
            </a:r>
            <a:endParaRPr lang="en-CA" sz="1000" dirty="0">
              <a:latin typeface="Arial" panose="020B0604020202020204" pitchFamily="34" charset="0"/>
              <a:cs typeface="Arial" panose="020B0604020202020204" pitchFamily="34" charset="0"/>
            </a:endParaRPr>
          </a:p>
          <a:p>
            <a:pPr>
              <a:defRPr/>
            </a:pPr>
            <a:r>
              <a:rPr lang="en-CA" sz="1000" dirty="0">
                <a:latin typeface="Arial" panose="020B0604020202020204" pitchFamily="34" charset="0"/>
                <a:cs typeface="Arial" panose="020B0604020202020204" pitchFamily="34" charset="0"/>
              </a:rPr>
              <a:t> </a:t>
            </a:r>
          </a:p>
          <a:p>
            <a:pPr>
              <a:defRPr/>
            </a:pPr>
            <a:r>
              <a:rPr lang="en-CA" sz="1000" dirty="0">
                <a:latin typeface="Arial" panose="020B0604020202020204" pitchFamily="34" charset="0"/>
                <a:cs typeface="Arial" panose="020B0604020202020204" pitchFamily="34" charset="0"/>
              </a:rPr>
              <a:t>Fischer, B., Russell, C., </a:t>
            </a:r>
            <a:r>
              <a:rPr lang="en-CA" sz="1000" dirty="0" err="1">
                <a:latin typeface="Arial" panose="020B0604020202020204" pitchFamily="34" charset="0"/>
                <a:cs typeface="Arial" panose="020B0604020202020204" pitchFamily="34" charset="0"/>
              </a:rPr>
              <a:t>Sabioni</a:t>
            </a:r>
            <a:r>
              <a:rPr lang="en-CA" sz="1000" dirty="0">
                <a:latin typeface="Arial" panose="020B0604020202020204" pitchFamily="34" charset="0"/>
                <a:cs typeface="Arial" panose="020B0604020202020204" pitchFamily="34" charset="0"/>
              </a:rPr>
              <a:t>, P., van den Brink, W., Le </a:t>
            </a:r>
            <a:r>
              <a:rPr lang="en-CA" sz="1000" dirty="0" err="1">
                <a:latin typeface="Arial" panose="020B0604020202020204" pitchFamily="34" charset="0"/>
                <a:cs typeface="Arial" panose="020B0604020202020204" pitchFamily="34" charset="0"/>
              </a:rPr>
              <a:t>Foll</a:t>
            </a:r>
            <a:r>
              <a:rPr lang="en-CA" sz="1000" dirty="0">
                <a:latin typeface="Arial" panose="020B0604020202020204" pitchFamily="34" charset="0"/>
                <a:cs typeface="Arial" panose="020B0604020202020204" pitchFamily="34" charset="0"/>
              </a:rPr>
              <a:t>, B., Hall, W., </a:t>
            </a:r>
            <a:r>
              <a:rPr lang="en-CA" sz="1000" dirty="0" err="1">
                <a:latin typeface="Arial" panose="020B0604020202020204" pitchFamily="34" charset="0"/>
                <a:cs typeface="Arial" panose="020B0604020202020204" pitchFamily="34" charset="0"/>
              </a:rPr>
              <a:t>Rehm</a:t>
            </a:r>
            <a:r>
              <a:rPr lang="en-CA" sz="1000" dirty="0">
                <a:latin typeface="Arial" panose="020B0604020202020204" pitchFamily="34" charset="0"/>
                <a:cs typeface="Arial" panose="020B0604020202020204" pitchFamily="34" charset="0"/>
              </a:rPr>
              <a:t>, J. &amp; Room, R. (2017). Canada’s Lower-Risk Cannabis Use Guidelines (LRCUG). Canadian Research Initiative in Substance Misuse &amp; Centre for Addictions and Mental Health. Retrieved from: https://www.cpha.ca/sites/default/files/uploads/resources/cannabis/lrcug_publicbrochure_e.pdf</a:t>
            </a:r>
          </a:p>
          <a:p>
            <a:pPr>
              <a:defRPr/>
            </a:pPr>
            <a:endParaRPr lang="en-CA" altLang="en-US" sz="1000" b="1" dirty="0">
              <a:latin typeface="Arial" panose="020B0604020202020204" pitchFamily="34" charset="0"/>
              <a:cs typeface="Arial" panose="020B0604020202020204" pitchFamily="34" charset="0"/>
            </a:endParaRPr>
          </a:p>
          <a:p>
            <a:pPr>
              <a:defRPr/>
            </a:pPr>
            <a:endParaRPr lang="en-US" altLang="en-US" sz="1000" dirty="0">
              <a:latin typeface="Arial" panose="020B0604020202020204" pitchFamily="34" charset="0"/>
              <a:cs typeface="Arial" panose="020B0604020202020204" pitchFamily="34" charset="0"/>
            </a:endParaRPr>
          </a:p>
          <a:p>
            <a:pPr>
              <a:defRPr/>
            </a:pPr>
            <a:endParaRPr lang="en-CA" dirty="0"/>
          </a:p>
        </p:txBody>
      </p:sp>
      <p:sp>
        <p:nvSpPr>
          <p:cNvPr id="64516" name="Slide Number Placeholder 3">
            <a:extLst>
              <a:ext uri="{FF2B5EF4-FFF2-40B4-BE49-F238E27FC236}">
                <a16:creationId xmlns:a16="http://schemas.microsoft.com/office/drawing/2014/main" id="{E1B73955-5901-4D1B-9DF4-20CF5EC20C2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39295" indent="-281409">
              <a:defRPr sz="2400">
                <a:solidFill>
                  <a:schemeClr val="tx1"/>
                </a:solidFill>
                <a:latin typeface="Arial" panose="020B0604020202020204" pitchFamily="34" charset="0"/>
                <a:ea typeface="ヒラギノ角ゴ Pro W3"/>
                <a:cs typeface="ヒラギノ角ゴ Pro W3"/>
              </a:defRPr>
            </a:lvl2pPr>
            <a:lvl3pPr marL="1139945" indent="-224174">
              <a:defRPr sz="2400">
                <a:solidFill>
                  <a:schemeClr val="tx1"/>
                </a:solidFill>
                <a:latin typeface="Arial" panose="020B0604020202020204" pitchFamily="34" charset="0"/>
                <a:ea typeface="ヒラギノ角ゴ Pro W3"/>
                <a:cs typeface="ヒラギノ角ゴ Pro W3"/>
              </a:defRPr>
            </a:lvl3pPr>
            <a:lvl4pPr marL="1597831" indent="-224174">
              <a:defRPr sz="2400">
                <a:solidFill>
                  <a:schemeClr val="tx1"/>
                </a:solidFill>
                <a:latin typeface="Arial" panose="020B0604020202020204" pitchFamily="34" charset="0"/>
                <a:ea typeface="ヒラギノ角ゴ Pro W3"/>
                <a:cs typeface="ヒラギノ角ゴ Pro W3"/>
              </a:defRPr>
            </a:lvl4pPr>
            <a:lvl5pPr marL="2055717" indent="-224174">
              <a:defRPr sz="2400">
                <a:solidFill>
                  <a:schemeClr val="tx1"/>
                </a:solidFill>
                <a:latin typeface="Arial" panose="020B0604020202020204" pitchFamily="34" charset="0"/>
                <a:ea typeface="ヒラギノ角ゴ Pro W3"/>
                <a:cs typeface="ヒラギノ角ゴ Pro W3"/>
              </a:defRPr>
            </a:lvl5pPr>
            <a:lvl6pPr marL="2513603" indent="-22417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489" indent="-22417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374" indent="-22417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7260" indent="-22417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0C97026E-692E-43E4-98BD-F3A6C9B05C3C}" type="slidenum">
              <a:rPr lang="en-CA" altLang="en-US" sz="1200"/>
              <a:pPr/>
              <a:t>29</a:t>
            </a:fld>
            <a:endParaRPr lang="en-CA" altLang="en-US" sz="1200"/>
          </a:p>
        </p:txBody>
      </p:sp>
    </p:spTree>
    <p:extLst>
      <p:ext uri="{BB962C8B-B14F-4D97-AF65-F5344CB8AC3E}">
        <p14:creationId xmlns:p14="http://schemas.microsoft.com/office/powerpoint/2010/main" val="12962286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68FE1346-A99E-4715-892C-3D2E1C7A63C2}"/>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15416853-0A35-415F-B6C2-DE525CEE7C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7035936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a:fld id="{3DA15A6C-1525-4AF6-A8CF-68061C01F47F}" type="slidenum">
              <a:rPr lang="en-CA" altLang="en-US" sz="1200">
                <a:latin typeface="Times New Roman" panose="02020603050405020304" pitchFamily="18" charset="0"/>
              </a:rPr>
              <a:pPr algn="r"/>
              <a:t>31</a:t>
            </a:fld>
            <a:endParaRPr lang="en-CA" altLang="en-US" sz="1200">
              <a:latin typeface="Times New Roman" panose="02020603050405020304" pitchFamily="18" charset="0"/>
            </a:endParaRPr>
          </a:p>
        </p:txBody>
      </p:sp>
      <p:sp>
        <p:nvSpPr>
          <p:cNvPr id="277507" name="Rectangle 2"/>
          <p:cNvSpPr>
            <a:spLocks noGrp="1" noRot="1" noChangeAspect="1" noChangeArrowheads="1" noTextEdit="1"/>
          </p:cNvSpPr>
          <p:nvPr>
            <p:ph type="sldImg"/>
          </p:nvPr>
        </p:nvSpPr>
        <p:spPr>
          <a:xfrm>
            <a:off x="407988" y="381000"/>
            <a:ext cx="6207125" cy="3490913"/>
          </a:xfrm>
          <a:ln/>
        </p:spPr>
      </p:sp>
      <p:sp>
        <p:nvSpPr>
          <p:cNvPr id="28675" name="Rectangle 3"/>
          <p:cNvSpPr>
            <a:spLocks noGrp="1" noChangeArrowheads="1"/>
          </p:cNvSpPr>
          <p:nvPr>
            <p:ph type="body" idx="1"/>
          </p:nvPr>
        </p:nvSpPr>
        <p:spPr>
          <a:xfrm>
            <a:off x="407136" y="4072731"/>
            <a:ext cx="6208828" cy="4578246"/>
          </a:xfrm>
          <a:ln/>
        </p:spPr>
        <p:txBody>
          <a:bodyPr/>
          <a:lstStyle/>
          <a:p>
            <a:pPr eaLnBrk="1" hangingPunct="1">
              <a:defRPr/>
            </a:pPr>
            <a:r>
              <a:rPr lang="en-US" sz="1000" b="1">
                <a:latin typeface="Arial" charset="0"/>
                <a:ea typeface="Arial Unicode MS" panose="020B0604020202020204" pitchFamily="34" charset="-128"/>
                <a:cs typeface="Arial Unicode MS" panose="020B0604020202020204" pitchFamily="34" charset="-128"/>
              </a:rPr>
              <a:t>BAC</a:t>
            </a:r>
          </a:p>
          <a:p>
            <a:pPr eaLnBrk="1" hangingPunct="1">
              <a:defRPr/>
            </a:pPr>
            <a:endParaRPr lang="en-US" sz="1000" b="1">
              <a:latin typeface="Arial" charset="0"/>
              <a:ea typeface="Arial Unicode MS" panose="020B0604020202020204" pitchFamily="34" charset="-128"/>
              <a:cs typeface="Arial Unicode MS" panose="020B0604020202020204" pitchFamily="34" charset="-128"/>
            </a:endParaRPr>
          </a:p>
          <a:p>
            <a:pPr eaLnBrk="1" hangingPunct="1">
              <a:defRPr/>
            </a:pPr>
            <a:r>
              <a:rPr lang="en-US" sz="1000" b="1">
                <a:latin typeface="Arial" charset="0"/>
                <a:ea typeface="Arial Unicode MS" panose="020B0604020202020204" pitchFamily="34" charset="-128"/>
                <a:cs typeface="Arial Unicode MS" panose="020B0604020202020204" pitchFamily="34" charset="-128"/>
              </a:rPr>
              <a:t>Small Group Discussion (</a:t>
            </a:r>
            <a:r>
              <a:rPr lang="en-US" sz="1000">
                <a:latin typeface="Arial" charset="0"/>
                <a:ea typeface="Arial Unicode MS" panose="020B0604020202020204" pitchFamily="34" charset="-128"/>
                <a:cs typeface="Arial Unicode MS" panose="020B0604020202020204" pitchFamily="34" charset="-128"/>
              </a:rPr>
              <a:t>15</a:t>
            </a:r>
            <a:r>
              <a:rPr lang="fr-CA" sz="1000">
                <a:latin typeface="Arial" charset="0"/>
                <a:ea typeface="Arial Unicode MS" panose="020B0604020202020204" pitchFamily="34" charset="-128"/>
                <a:cs typeface="Arial Unicode MS" panose="020B0604020202020204" pitchFamily="34" charset="-128"/>
              </a:rPr>
              <a:t> </a:t>
            </a:r>
            <a:r>
              <a:rPr lang="en-US" sz="1000">
                <a:latin typeface="Arial" charset="0"/>
                <a:ea typeface="Arial Unicode MS" panose="020B0604020202020204" pitchFamily="34" charset="-128"/>
                <a:cs typeface="Arial Unicode MS" panose="020B0604020202020204" pitchFamily="34" charset="-128"/>
              </a:rPr>
              <a:t>mins)</a:t>
            </a:r>
          </a:p>
          <a:p>
            <a:pPr eaLnBrk="1" hangingPunct="1">
              <a:defRPr/>
            </a:pPr>
            <a:endParaRPr lang="en-US" sz="1000" b="1">
              <a:latin typeface="Arial" charset="0"/>
              <a:ea typeface="Arial Unicode MS" panose="020B0604020202020204" pitchFamily="34" charset="-128"/>
              <a:cs typeface="Arial Unicode MS" panose="020B0604020202020204" pitchFamily="34" charset="-128"/>
            </a:endParaRPr>
          </a:p>
          <a:p>
            <a:pPr eaLnBrk="1" hangingPunct="1">
              <a:defRPr/>
            </a:pPr>
            <a:r>
              <a:rPr lang="en-US" sz="1000" b="1">
                <a:latin typeface="Arial" charset="0"/>
                <a:ea typeface="Arial Unicode MS" panose="020B0604020202020204" pitchFamily="34" charset="-128"/>
                <a:cs typeface="Arial Unicode MS" panose="020B0604020202020204" pitchFamily="34" charset="-128"/>
              </a:rPr>
              <a:t>Large Group –Flip chart (5 mins)</a:t>
            </a:r>
          </a:p>
          <a:p>
            <a:pPr eaLnBrk="1" hangingPunct="1">
              <a:defRPr/>
            </a:pPr>
            <a:r>
              <a:rPr lang="en-CA" sz="1000">
                <a:latin typeface="Arial" charset="0"/>
                <a:ea typeface="Arial Unicode MS" panose="020B0604020202020204" pitchFamily="34" charset="-128"/>
                <a:cs typeface="Arial Unicode MS" panose="020B0604020202020204" pitchFamily="34" charset="-128"/>
              </a:rPr>
              <a:t>Pairs share ideas in large group</a:t>
            </a:r>
            <a:endParaRPr lang="en-US" sz="1000">
              <a:latin typeface="Arial" charset="0"/>
              <a:ea typeface="Arial Unicode MS" panose="020B0604020202020204" pitchFamily="34" charset="-128"/>
              <a:cs typeface="Arial Unicode MS" panose="020B0604020202020204" pitchFamily="34" charset="-128"/>
            </a:endParaRPr>
          </a:p>
          <a:p>
            <a:pPr marL="64193" indent="-64193" eaLnBrk="1" hangingPunct="1">
              <a:defRPr/>
            </a:pPr>
            <a:endParaRPr lang="en-US" sz="1000" b="1">
              <a:latin typeface="Arial" charset="0"/>
              <a:ea typeface="Arial Unicode MS" panose="020B0604020202020204" pitchFamily="34" charset="-128"/>
              <a:cs typeface="Arial Unicode MS" panose="020B0604020202020204" pitchFamily="34" charset="-128"/>
            </a:endParaRPr>
          </a:p>
          <a:p>
            <a:pPr marL="64193" indent="-64193" eaLnBrk="1" hangingPunct="1">
              <a:defRPr/>
            </a:pPr>
            <a:endParaRPr lang="en-US" sz="1000" b="1">
              <a:latin typeface="Arial" charset="0"/>
              <a:ea typeface="Arial Unicode MS" panose="020B0604020202020204" pitchFamily="34" charset="-128"/>
              <a:cs typeface="Arial Unicode MS" panose="020B0604020202020204" pitchFamily="34" charset="-128"/>
            </a:endParaRPr>
          </a:p>
          <a:p>
            <a:pPr marL="64193" indent="-64193" eaLnBrk="1" hangingPunct="1">
              <a:defRPr/>
            </a:pPr>
            <a:endParaRPr lang="en-US" sz="1000" b="1">
              <a:latin typeface="Arial"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42792257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a:fld id="{8164A9FA-5DDA-4C30-B23A-511964149F42}" type="slidenum">
              <a:rPr lang="en-CA" altLang="en-US" sz="1200">
                <a:latin typeface="Times New Roman" panose="02020603050405020304" pitchFamily="18" charset="0"/>
              </a:rPr>
              <a:pPr algn="r"/>
              <a:t>32</a:t>
            </a:fld>
            <a:endParaRPr lang="en-CA" altLang="en-US" sz="1200">
              <a:latin typeface="Times New Roman" panose="02020603050405020304" pitchFamily="18" charset="0"/>
            </a:endParaRPr>
          </a:p>
        </p:txBody>
      </p:sp>
      <p:sp>
        <p:nvSpPr>
          <p:cNvPr id="279555" name="Rectangle 2"/>
          <p:cNvSpPr>
            <a:spLocks noGrp="1" noRot="1" noChangeAspect="1" noChangeArrowheads="1" noTextEdit="1"/>
          </p:cNvSpPr>
          <p:nvPr>
            <p:ph type="sldImg"/>
          </p:nvPr>
        </p:nvSpPr>
        <p:spPr>
          <a:xfrm>
            <a:off x="407988" y="381000"/>
            <a:ext cx="6207125" cy="3490913"/>
          </a:xfrm>
          <a:ln/>
        </p:spPr>
      </p:sp>
      <p:sp>
        <p:nvSpPr>
          <p:cNvPr id="129027" name="Rectangle 3"/>
          <p:cNvSpPr>
            <a:spLocks noGrp="1" noChangeArrowheads="1"/>
          </p:cNvSpPr>
          <p:nvPr>
            <p:ph type="body" idx="1"/>
          </p:nvPr>
        </p:nvSpPr>
        <p:spPr>
          <a:xfrm>
            <a:off x="407136" y="4072731"/>
            <a:ext cx="6208828" cy="4578246"/>
          </a:xfrm>
          <a:ln/>
        </p:spPr>
        <p:txBody>
          <a:bodyPr/>
          <a:lstStyle/>
          <a:p>
            <a:pPr eaLnBrk="1" hangingPunct="1">
              <a:defRPr/>
            </a:pPr>
            <a:r>
              <a:rPr lang="en-CA" sz="1000" b="1">
                <a:ea typeface="ＭＳ Ｐゴシック" panose="020B0600070205080204" pitchFamily="34" charset="-128"/>
              </a:rPr>
              <a:t>Note:</a:t>
            </a:r>
            <a:r>
              <a:rPr lang="en-CA" sz="1000">
                <a:ea typeface="ＭＳ Ｐゴシック" panose="020B0600070205080204" pitchFamily="34" charset="-128"/>
              </a:rPr>
              <a:t> click to reveal each of the barriers.</a:t>
            </a:r>
            <a:endParaRPr lang="en-US" sz="80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US" sz="1000">
                <a:latin typeface="Arial" panose="020B0604020202020204" pitchFamily="34" charset="0"/>
                <a:ea typeface="Arial Unicode MS" panose="020B0604020202020204" pitchFamily="34" charset="-128"/>
                <a:cs typeface="Arial" panose="020B0604020202020204" pitchFamily="34" charset="0"/>
              </a:rPr>
              <a:t>In the CAF, fear is one of the greatest barriers to treatment. </a:t>
            </a:r>
          </a:p>
          <a:p>
            <a:pPr eaLnBrk="1" hangingPunct="1">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US" sz="1000">
                <a:latin typeface="Arial" panose="020B0604020202020204" pitchFamily="34" charset="0"/>
                <a:ea typeface="Arial Unicode MS" panose="020B0604020202020204" pitchFamily="34" charset="-128"/>
                <a:cs typeface="Arial" panose="020B0604020202020204" pitchFamily="34" charset="0"/>
              </a:rPr>
              <a:t>Stigma, which can appear as prejudice or discrimination, can stop many people from seeking the treatment they need (MHCC, 2018). </a:t>
            </a:r>
          </a:p>
          <a:p>
            <a:pPr eaLnBrk="1" hangingPunct="1">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US" altLang="en-US" sz="1000">
                <a:latin typeface="Arial" panose="020B0604020202020204" pitchFamily="34" charset="0"/>
                <a:ea typeface="ＭＳ Ｐゴシック" panose="020B0600070205080204" pitchFamily="34" charset="-128"/>
                <a:cs typeface="Arial" panose="020B0604020202020204" pitchFamily="34" charset="0"/>
              </a:rPr>
              <a:t>Highlight that in the</a:t>
            </a:r>
            <a:r>
              <a:rPr lang="en-US" altLang="en-US" sz="1000" b="1">
                <a:latin typeface="Arial" panose="020B0604020202020204" pitchFamily="34" charset="0"/>
                <a:ea typeface="ＭＳ Ｐゴシック" panose="020B0600070205080204" pitchFamily="34" charset="-128"/>
                <a:cs typeface="Arial" panose="020B0604020202020204" pitchFamily="34" charset="0"/>
              </a:rPr>
              <a:t> </a:t>
            </a:r>
            <a:r>
              <a:rPr lang="en-US" altLang="en-US" sz="1000">
                <a:latin typeface="Arial" panose="020B0604020202020204" pitchFamily="34" charset="0"/>
                <a:ea typeface="ＭＳ Ｐゴシック" panose="020B0600070205080204" pitchFamily="34" charset="-128"/>
                <a:cs typeface="Arial" panose="020B0604020202020204" pitchFamily="34" charset="0"/>
              </a:rPr>
              <a:t>CAF</a:t>
            </a:r>
            <a:r>
              <a:rPr lang="en-US" altLang="en-US" sz="1000" b="1">
                <a:latin typeface="Arial" panose="020B0604020202020204" pitchFamily="34" charset="0"/>
                <a:ea typeface="ＭＳ Ｐゴシック" panose="020B0600070205080204" pitchFamily="34" charset="-128"/>
                <a:cs typeface="Arial" panose="020B0604020202020204" pitchFamily="34" charset="0"/>
              </a:rPr>
              <a:t>, fear</a:t>
            </a:r>
            <a:r>
              <a:rPr lang="en-US" altLang="en-US" sz="1000">
                <a:latin typeface="Arial" panose="020B0604020202020204" pitchFamily="34" charset="0"/>
                <a:ea typeface="ＭＳ Ｐゴシック" panose="020B0600070205080204" pitchFamily="34" charset="-128"/>
                <a:cs typeface="Arial" panose="020B0604020202020204" pitchFamily="34" charset="0"/>
              </a:rPr>
              <a:t> is one of the greatest barriers to treatment. Of </a:t>
            </a:r>
            <a:r>
              <a:rPr lang="en-US" altLang="en-US" sz="1000" err="1">
                <a:latin typeface="Arial" panose="020B0604020202020204" pitchFamily="34" charset="0"/>
                <a:ea typeface="ＭＳ Ｐゴシック" panose="020B0600070205080204" pitchFamily="34" charset="-128"/>
                <a:cs typeface="Arial" panose="020B0604020202020204" pitchFamily="34" charset="0"/>
              </a:rPr>
              <a:t>Reg</a:t>
            </a:r>
            <a:r>
              <a:rPr lang="fr-CA" altLang="en-US" sz="1000" err="1">
                <a:latin typeface="Arial" panose="020B0604020202020204" pitchFamily="34" charset="0"/>
                <a:ea typeface="ＭＳ Ｐゴシック" panose="020B0600070205080204" pitchFamily="34" charset="-128"/>
                <a:cs typeface="Arial" panose="020B0604020202020204" pitchFamily="34" charset="0"/>
              </a:rPr>
              <a:t>ular</a:t>
            </a:r>
            <a:r>
              <a:rPr lang="en-US" altLang="en-US" sz="1000">
                <a:latin typeface="Arial" panose="020B0604020202020204" pitchFamily="34" charset="0"/>
                <a:ea typeface="ＭＳ Ｐゴシック" panose="020B0600070205080204" pitchFamily="34" charset="-128"/>
                <a:cs typeface="Arial" panose="020B0604020202020204" pitchFamily="34" charset="0"/>
              </a:rPr>
              <a:t> Force members who did not go for medical help in the year preceding the survey, 25% of these said it was due to a </a:t>
            </a:r>
            <a:r>
              <a:rPr lang="en-US" altLang="en-US" sz="1000" b="1">
                <a:latin typeface="Arial" panose="020B0604020202020204" pitchFamily="34" charset="0"/>
                <a:ea typeface="ＭＳ Ｐゴシック" panose="020B0600070205080204" pitchFamily="34" charset="-128"/>
                <a:cs typeface="Arial" panose="020B0604020202020204" pitchFamily="34" charset="0"/>
              </a:rPr>
              <a:t>fear of losing their job</a:t>
            </a:r>
            <a:r>
              <a:rPr lang="en-US" altLang="en-US" sz="1000">
                <a:latin typeface="Arial" panose="020B0604020202020204" pitchFamily="34" charset="0"/>
                <a:ea typeface="ＭＳ Ｐゴシック" panose="020B0600070205080204" pitchFamily="34" charset="-128"/>
                <a:cs typeface="Arial" panose="020B0604020202020204" pitchFamily="34" charset="0"/>
              </a:rPr>
              <a:t> (HLIS 2000). </a:t>
            </a:r>
          </a:p>
          <a:p>
            <a:pPr eaLnBrk="1" hangingPunct="1">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a:buFont typeface="Arial" panose="020B0604020202020204" pitchFamily="34" charset="0"/>
              <a:buNone/>
              <a:defRPr/>
            </a:pPr>
            <a:r>
              <a:rPr lang="en-CA" sz="1000">
                <a:latin typeface="Arial" panose="020B0604020202020204" pitchFamily="34" charset="0"/>
                <a:ea typeface="Arial Unicode MS" panose="020B0604020202020204" pitchFamily="34" charset="-128"/>
                <a:cs typeface="Arial" panose="020B0604020202020204" pitchFamily="34" charset="0"/>
              </a:rPr>
              <a:t>In 2013/14, the most commonly cited reasons for not receiving needed mental health care were:</a:t>
            </a:r>
          </a:p>
          <a:p>
            <a:pPr marL="171707" indent="-171707">
              <a:buFont typeface="Arial" panose="020B0604020202020204" pitchFamily="34" charset="0"/>
              <a:buChar char="•"/>
              <a:defRPr/>
            </a:pPr>
            <a:r>
              <a:rPr lang="en-CA" sz="1000">
                <a:latin typeface="Arial" panose="020B0604020202020204" pitchFamily="34" charset="0"/>
                <a:ea typeface="Arial Unicode MS" panose="020B0604020202020204" pitchFamily="34" charset="-128"/>
                <a:cs typeface="Arial" panose="020B0604020202020204" pitchFamily="34" charset="0"/>
              </a:rPr>
              <a:t>prefer to manage the problem alone, </a:t>
            </a:r>
          </a:p>
          <a:p>
            <a:pPr marL="171707" indent="-171707">
              <a:buFont typeface="Arial" panose="020B0604020202020204" pitchFamily="34" charset="0"/>
              <a:buChar char="•"/>
              <a:defRPr/>
            </a:pPr>
            <a:r>
              <a:rPr lang="en-CA" sz="1000">
                <a:latin typeface="Arial" panose="020B0604020202020204" pitchFamily="34" charset="0"/>
                <a:ea typeface="Arial Unicode MS" panose="020B0604020202020204" pitchFamily="34" charset="-128"/>
                <a:cs typeface="Arial" panose="020B0604020202020204" pitchFamily="34" charset="0"/>
              </a:rPr>
              <a:t>afraid of repercussions on military career, and </a:t>
            </a:r>
          </a:p>
          <a:p>
            <a:pPr marL="171707" indent="-171707">
              <a:buFont typeface="Arial" panose="020B0604020202020204" pitchFamily="34" charset="0"/>
              <a:buChar char="•"/>
              <a:defRPr/>
            </a:pPr>
            <a:r>
              <a:rPr lang="en-CA" sz="1000">
                <a:latin typeface="Arial" panose="020B0604020202020204" pitchFamily="34" charset="0"/>
                <a:ea typeface="Arial Unicode MS" panose="020B0604020202020204" pitchFamily="34" charset="-128"/>
                <a:cs typeface="Arial" panose="020B0604020202020204" pitchFamily="34" charset="0"/>
              </a:rPr>
              <a:t>afraid to ask for help. </a:t>
            </a:r>
          </a:p>
          <a:p>
            <a:pPr>
              <a:buFont typeface="Arial" panose="020B0604020202020204" pitchFamily="34" charset="0"/>
              <a:buNone/>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pPr>
              <a:buFont typeface="Arial" panose="020B0604020202020204" pitchFamily="34" charset="0"/>
              <a:buNone/>
              <a:defRPr/>
            </a:pPr>
            <a:r>
              <a:rPr lang="en-CA" sz="1000">
                <a:latin typeface="Arial" panose="020B0604020202020204" pitchFamily="34" charset="0"/>
                <a:ea typeface="Arial Unicode MS" panose="020B0604020202020204" pitchFamily="34" charset="-128"/>
                <a:cs typeface="Arial" panose="020B0604020202020204" pitchFamily="34" charset="0"/>
              </a:rPr>
              <a:t>The reasons cited for not receiving needed mental health care continue to highlight the stigma associated with seeking mental health care. </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US" sz="1000" b="1">
                <a:latin typeface="Arial" panose="020B0604020202020204" pitchFamily="34" charset="0"/>
                <a:ea typeface="Arial Unicode MS" panose="020B0604020202020204" pitchFamily="34" charset="-128"/>
                <a:cs typeface="Arial" panose="020B0604020202020204" pitchFamily="34" charset="0"/>
              </a:rPr>
              <a:t>Source(s):</a:t>
            </a:r>
          </a:p>
          <a:p>
            <a:pPr marL="171707" indent="-171707" eaLnBrk="1" fontAlgn="auto" hangingPunct="1">
              <a:spcBef>
                <a:spcPts val="0"/>
              </a:spcBef>
              <a:spcAft>
                <a:spcPts val="0"/>
              </a:spcAft>
              <a:buFont typeface="Arial" panose="020B0604020202020204" pitchFamily="34" charset="0"/>
              <a:buChar char="•"/>
              <a:defRPr/>
            </a:pPr>
            <a:r>
              <a:rPr lang="en-CA" sz="1000">
                <a:latin typeface="Arial" panose="020B0604020202020204" pitchFamily="34" charset="0"/>
                <a:ea typeface="+mn-ea"/>
                <a:cs typeface="Arial" panose="020B0604020202020204" pitchFamily="34" charset="0"/>
              </a:rPr>
              <a:t>Mental Health Commission of Canada. (2020). The Road to Psychological Safety legal, scientific and social foundations for a national standard on psychological safety in the workplace. Working Document https://</a:t>
            </a:r>
            <a:r>
              <a:rPr lang="en-CA" sz="1000" err="1">
                <a:latin typeface="Arial" panose="020B0604020202020204" pitchFamily="34" charset="0"/>
                <a:ea typeface="+mn-ea"/>
                <a:cs typeface="Arial" panose="020B0604020202020204" pitchFamily="34" charset="0"/>
              </a:rPr>
              <a:t>www.mentalhealthcommission.ca</a:t>
            </a:r>
            <a:r>
              <a:rPr lang="en-CA" sz="1000">
                <a:latin typeface="Arial" panose="020B0604020202020204" pitchFamily="34" charset="0"/>
                <a:ea typeface="+mn-ea"/>
                <a:cs typeface="Arial" panose="020B0604020202020204" pitchFamily="34" charset="0"/>
              </a:rPr>
              <a:t>/English/media/3042</a:t>
            </a:r>
            <a:endParaRPr lang="en-CA" sz="1000">
              <a:latin typeface="Arial" panose="020B0604020202020204" pitchFamily="34" charset="0"/>
              <a:ea typeface="ＭＳ Ｐゴシック" panose="020B0600070205080204" pitchFamily="34" charset="-128"/>
              <a:cs typeface="Arial" panose="020B0604020202020204" pitchFamily="34" charset="0"/>
            </a:endParaRPr>
          </a:p>
          <a:p>
            <a:pPr marL="171707" indent="-171707" eaLnBrk="1" hangingPunct="1">
              <a:buFont typeface="Arial" panose="020B0604020202020204" pitchFamily="34" charset="0"/>
              <a:buChar char="•"/>
              <a:defRPr/>
            </a:pPr>
            <a:r>
              <a:rPr lang="en-US" sz="1000">
                <a:latin typeface="Arial" panose="020B0604020202020204" pitchFamily="34" charset="0"/>
                <a:ea typeface="Arial Unicode MS" panose="020B0604020202020204" pitchFamily="34" charset="-128"/>
                <a:cs typeface="Arial" panose="020B0604020202020204" pitchFamily="34" charset="0"/>
              </a:rPr>
              <a:t>HLIS 2000, 2013/14</a:t>
            </a:r>
          </a:p>
        </p:txBody>
      </p:sp>
    </p:spTree>
    <p:extLst>
      <p:ext uri="{BB962C8B-B14F-4D97-AF65-F5344CB8AC3E}">
        <p14:creationId xmlns:p14="http://schemas.microsoft.com/office/powerpoint/2010/main" val="5053211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xfrm>
            <a:off x="407988" y="381000"/>
            <a:ext cx="6207125" cy="3490913"/>
          </a:xfrm>
          <a:ln/>
        </p:spPr>
      </p:sp>
      <p:sp>
        <p:nvSpPr>
          <p:cNvPr id="32771" name="Rectangle 3">
            <a:extLst>
              <a:ext uri="{FF2B5EF4-FFF2-40B4-BE49-F238E27FC236}">
                <a16:creationId xmlns:a16="http://schemas.microsoft.com/office/drawing/2014/main" id="{1155EDD2-A55F-CB41-9784-E45CF069D121}"/>
              </a:ext>
            </a:extLst>
          </p:cNvPr>
          <p:cNvSpPr>
            <a:spLocks noGrp="1" noChangeArrowheads="1"/>
          </p:cNvSpPr>
          <p:nvPr>
            <p:ph type="body" idx="1"/>
          </p:nvPr>
        </p:nvSpPr>
        <p:spPr>
          <a:xfrm>
            <a:off x="407136" y="4072732"/>
            <a:ext cx="6208828" cy="4576657"/>
          </a:xfrm>
          <a:ln>
            <a:solidFill>
              <a:schemeClr val="bg1"/>
            </a:solidFill>
            <a:miter lim="800000"/>
            <a:headEnd/>
            <a:tailEnd/>
          </a:ln>
        </p:spPr>
        <p:txBody>
          <a:bodyPr lIns="0" tIns="46649" rIns="0" bIns="46649"/>
          <a:lstStyle/>
          <a:p>
            <a:pPr>
              <a:lnSpc>
                <a:spcPct val="80000"/>
              </a:lnSpc>
              <a:defRPr/>
            </a:pPr>
            <a:r>
              <a:rPr lang="en-US" altLang="fr-FR" sz="1000" b="1">
                <a:latin typeface="Arial" panose="020B0604020202020204" pitchFamily="34" charset="0"/>
                <a:ea typeface="ＭＳ Ｐゴシック" panose="020B0600070205080204" pitchFamily="34" charset="-128"/>
                <a:cs typeface="Arial" panose="020B0604020202020204" pitchFamily="34" charset="0"/>
              </a:rPr>
              <a:t>Note: </a:t>
            </a:r>
            <a:r>
              <a:rPr lang="en-US" altLang="fr-FR" sz="1000">
                <a:latin typeface="Arial" panose="020B0604020202020204" pitchFamily="34" charset="0"/>
                <a:ea typeface="ＭＳ Ｐゴシック" panose="020B0600070205080204" pitchFamily="34" charset="-128"/>
                <a:cs typeface="Arial" panose="020B0604020202020204" pitchFamily="34" charset="0"/>
              </a:rPr>
              <a:t>click to reveal the questions, then the definition.</a:t>
            </a:r>
          </a:p>
          <a:p>
            <a:pPr>
              <a:lnSpc>
                <a:spcPct val="80000"/>
              </a:lnSpc>
              <a:defRPr/>
            </a:pPr>
            <a:endParaRPr lang="en-US" altLang="fr-FR" sz="1000" b="1">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r>
              <a:rPr lang="en-US" altLang="fr-FR" sz="1000" b="1">
                <a:latin typeface="Arial" panose="020B0604020202020204" pitchFamily="34" charset="0"/>
                <a:ea typeface="ＭＳ Ｐゴシック" panose="020B0600070205080204" pitchFamily="34" charset="-128"/>
                <a:cs typeface="Arial" panose="020B0604020202020204" pitchFamily="34" charset="0"/>
              </a:rPr>
              <a:t>Handout</a:t>
            </a:r>
            <a:r>
              <a:rPr lang="en-US" altLang="fr-FR" sz="1000">
                <a:latin typeface="Arial" panose="020B0604020202020204" pitchFamily="34" charset="0"/>
                <a:ea typeface="ＭＳ Ｐゴシック" panose="020B0600070205080204" pitchFamily="34" charset="-128"/>
                <a:cs typeface="Arial" panose="020B0604020202020204" pitchFamily="34" charset="0"/>
              </a:rPr>
              <a:t>:</a:t>
            </a:r>
            <a:r>
              <a:rPr lang="en-CA" altLang="fr-FR" sz="1000">
                <a:latin typeface="Arial" panose="020B0604020202020204" pitchFamily="34" charset="0"/>
                <a:ea typeface="ＭＳ Ｐゴシック" panose="020B0600070205080204" pitchFamily="34" charset="-128"/>
                <a:cs typeface="Arial" panose="020B0604020202020204" pitchFamily="34" charset="0"/>
              </a:rPr>
              <a:t>  Enabling</a:t>
            </a:r>
          </a:p>
          <a:p>
            <a:pPr>
              <a:lnSpc>
                <a:spcPct val="80000"/>
              </a:lnSpc>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Enabling occurs both on an individual and organizational level:</a:t>
            </a:r>
          </a:p>
          <a:p>
            <a:pPr>
              <a:lnSpc>
                <a:spcPct val="80000"/>
              </a:lnSpc>
              <a:defRPr/>
            </a:pPr>
            <a:endParaRPr lang="en-US" altLang="fr-FR" sz="100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r>
              <a:rPr lang="en-US" altLang="fr-FR" sz="1000" b="1">
                <a:latin typeface="Arial" panose="020B0604020202020204" pitchFamily="34" charset="0"/>
                <a:ea typeface="ＭＳ Ｐゴシック" panose="020B0600070205080204" pitchFamily="34" charset="-128"/>
                <a:cs typeface="Arial" panose="020B0604020202020204" pitchFamily="34" charset="0"/>
              </a:rPr>
              <a:t>INIVIDUAL:</a:t>
            </a:r>
          </a:p>
          <a:p>
            <a:pPr>
              <a:lnSpc>
                <a:spcPct val="80000"/>
              </a:lnSpc>
              <a:defRPr/>
            </a:pPr>
            <a:r>
              <a:rPr lang="en-US" altLang="fr-FR" sz="1000">
                <a:latin typeface="Arial" panose="020B0604020202020204" pitchFamily="34" charset="0"/>
                <a:ea typeface="ＭＳ Ｐゴシック" panose="020B0600070205080204" pitchFamily="34" charset="-128"/>
                <a:cs typeface="Arial" panose="020B0604020202020204" pitchFamily="34" charset="0"/>
              </a:rPr>
              <a:t>Often, enablers do this with the best of intentions to protect the member from discharge, to avoid disrupting a friendship, to be the hero and “save” the person, and perhaps due to their own attitude towards alcohol, other drugs, and gambling dependence. An example might be a member who comes back from lunch after drinking 2</a:t>
            </a:r>
            <a:r>
              <a:rPr lang="fr-CA" altLang="fr-FR" sz="1000">
                <a:latin typeface="Arial" panose="020B0604020202020204" pitchFamily="34" charset="0"/>
                <a:ea typeface="ＭＳ Ｐゴシック" panose="020B0600070205080204" pitchFamily="34" charset="-128"/>
                <a:cs typeface="Arial" panose="020B0604020202020204" pitchFamily="34" charset="0"/>
              </a:rPr>
              <a:t> to </a:t>
            </a:r>
            <a:r>
              <a:rPr lang="en-US" altLang="fr-FR" sz="1000">
                <a:latin typeface="Arial" panose="020B0604020202020204" pitchFamily="34" charset="0"/>
                <a:ea typeface="ＭＳ Ｐゴシック" panose="020B0600070205080204" pitchFamily="34" charset="-128"/>
                <a:cs typeface="Arial" panose="020B0604020202020204" pitchFamily="34" charset="0"/>
              </a:rPr>
              <a:t>3 beers, but no one does anything about it even though their job performance has obviously declined. This experience can be captured by the following: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Believe that this could not happen </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Rationalize</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Cover up – makes excuses</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Believe not part of their responsibilities </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“Looks the other way”</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Does not follow through</a:t>
            </a:r>
            <a:endParaRPr lang="en-US" altLang="fr-FR" sz="1000" b="1">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r>
              <a:rPr lang="en-CA" altLang="fr-FR" sz="1000" b="1">
                <a:latin typeface="Arial" panose="020B0604020202020204" pitchFamily="34" charset="0"/>
                <a:ea typeface="ＭＳ Ｐゴシック" panose="020B0600070205080204" pitchFamily="34" charset="-128"/>
                <a:cs typeface="Arial" panose="020B0604020202020204" pitchFamily="34" charset="0"/>
              </a:rPr>
              <a:t>SELF-ENABLING:</a:t>
            </a:r>
          </a:p>
          <a:p>
            <a:pPr>
              <a:lnSpc>
                <a:spcPct val="80000"/>
              </a:lnSpc>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People who are harmfully involved have difficulty seeing and admitting that they are. To protect themselves from the negative consequences of their involvement,  individuals may use a set of defense mechanisms such as the following:</a:t>
            </a:r>
          </a:p>
          <a:p>
            <a:pPr>
              <a:lnSpc>
                <a:spcPct val="80000"/>
              </a:lnSpc>
              <a:defRPr/>
            </a:pPr>
            <a:r>
              <a:rPr lang="en-CA" altLang="fr-FR" sz="1000" b="1">
                <a:latin typeface="Arial" panose="020B0604020202020204" pitchFamily="34" charset="0"/>
                <a:ea typeface="ＭＳ Ｐゴシック" panose="020B0600070205080204" pitchFamily="34" charset="-128"/>
                <a:cs typeface="Arial" panose="020B0604020202020204" pitchFamily="34" charset="0"/>
              </a:rPr>
              <a:t>Defense mechanisms include</a:t>
            </a:r>
            <a:r>
              <a:rPr lang="en-CA" altLang="fr-FR" sz="1000">
                <a:latin typeface="Arial" panose="020B0604020202020204" pitchFamily="34" charset="0"/>
                <a:ea typeface="ＭＳ Ｐゴシック" panose="020B0600070205080204" pitchFamily="34" charset="-128"/>
                <a:cs typeface="Arial" panose="020B0604020202020204" pitchFamily="34" charset="0"/>
              </a:rPr>
              <a:t>:</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Denying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Minimizing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Blaming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Rationalizing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Intellectualizing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Diverting</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Becoming hostile</a:t>
            </a:r>
          </a:p>
          <a:p>
            <a:pPr marL="171707" indent="-171707">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Comparing</a:t>
            </a:r>
          </a:p>
          <a:p>
            <a:pPr marL="742475" lvl="1" indent="-284589">
              <a:lnSpc>
                <a:spcPct val="80000"/>
              </a:lnSpc>
              <a:buFontTx/>
              <a:buChar char="•"/>
              <a:defRPr/>
            </a:pPr>
            <a:endParaRPr lang="en-CA" altLang="fr-FR" sz="1000" b="1">
              <a:latin typeface="Arial" panose="020B0604020202020204" pitchFamily="34" charset="0"/>
              <a:ea typeface="ＭＳ Ｐゴシック" panose="020B0600070205080204" pitchFamily="34" charset="-128"/>
              <a:cs typeface="Arial" panose="020B0604020202020204" pitchFamily="34" charset="0"/>
            </a:endParaRPr>
          </a:p>
          <a:p>
            <a:pPr marL="284589" indent="-284589">
              <a:lnSpc>
                <a:spcPct val="80000"/>
              </a:lnSpc>
              <a:defRPr/>
            </a:pPr>
            <a:r>
              <a:rPr lang="en-CA" altLang="fr-FR" sz="1000" b="1">
                <a:latin typeface="Arial" panose="020B0604020202020204" pitchFamily="34" charset="0"/>
                <a:ea typeface="ＭＳ Ｐゴシック" panose="020B0600070205080204" pitchFamily="34" charset="-128"/>
                <a:cs typeface="Arial" panose="020B0604020202020204" pitchFamily="34" charset="0"/>
              </a:rPr>
              <a:t>Source(s):</a:t>
            </a:r>
            <a:r>
              <a:rPr lang="en-CA" altLang="fr-FR" sz="1000">
                <a:latin typeface="Arial" panose="020B0604020202020204" pitchFamily="34" charset="0"/>
                <a:ea typeface="ＭＳ Ｐゴシック" panose="020B0600070205080204" pitchFamily="34" charset="-128"/>
                <a:cs typeface="Arial" panose="020B0604020202020204" pitchFamily="34" charset="0"/>
              </a:rPr>
              <a:t> </a:t>
            </a:r>
          </a:p>
          <a:p>
            <a:pPr marL="284589" indent="-284589">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Capital Health (2005). Harmful Involvement and Its Effects on the Workplace- Handouts for Managers- Supervisors. Addiction Prevention &amp; Treatment Services.</a:t>
            </a:r>
          </a:p>
          <a:p>
            <a:pPr marL="284589" indent="-284589">
              <a:lnSpc>
                <a:spcPct val="80000"/>
              </a:lnSpc>
              <a:buFont typeface="Arial" panose="020B0604020202020204" pitchFamily="34" charset="0"/>
              <a:buChar char="•"/>
              <a:defRPr/>
            </a:pPr>
            <a:r>
              <a:rPr lang="en-CA" altLang="fr-FR" sz="1000">
                <a:latin typeface="Arial" panose="020B0604020202020204" pitchFamily="34" charset="0"/>
                <a:ea typeface="ＭＳ Ｐゴシック" panose="020B0600070205080204" pitchFamily="34" charset="-128"/>
                <a:cs typeface="Arial" panose="020B0604020202020204" pitchFamily="34" charset="0"/>
              </a:rPr>
              <a:t>https://drugabuse.com/guide-for-families/are-you-an-enabler/</a:t>
            </a:r>
          </a:p>
          <a:p>
            <a:pPr>
              <a:lnSpc>
                <a:spcPct val="80000"/>
              </a:lnSpc>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endParaRPr lang="en-CA" altLang="fr-FR" sz="100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720568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BADC3DAC-9D62-844F-B86A-BD7FADA1CACD}"/>
              </a:ext>
            </a:extLst>
          </p:cNvPr>
          <p:cNvSpPr>
            <a:spLocks noGrp="1"/>
          </p:cNvSpPr>
          <p:nvPr>
            <p:ph type="body" idx="1"/>
          </p:nvPr>
        </p:nvSpPr>
        <p:spPr>
          <a:xfrm>
            <a:off x="407136" y="4422459"/>
            <a:ext cx="6208828" cy="4188778"/>
          </a:xfrm>
        </p:spPr>
        <p:txBody>
          <a:bodyPr/>
          <a:lstStyle/>
          <a:p>
            <a:pPr defTabSz="915772">
              <a:lnSpc>
                <a:spcPct val="80000"/>
              </a:lnSpc>
              <a:defRPr/>
            </a:pPr>
            <a:r>
              <a:rPr lang="en-US" altLang="fr-FR" sz="1000">
                <a:solidFill>
                  <a:prstClr val="black"/>
                </a:solidFill>
                <a:latin typeface="Arial" panose="020B0604020202020204" pitchFamily="34" charset="0"/>
                <a:ea typeface="ヒラギノ角ゴ Pro W3" pitchFamily="34" charset="-128"/>
              </a:rPr>
              <a:t>Believing that this could </a:t>
            </a:r>
            <a:r>
              <a:rPr lang="en-US" altLang="fr-FR" sz="1100" b="1">
                <a:solidFill>
                  <a:prstClr val="black"/>
                </a:solidFill>
                <a:latin typeface="Arial" panose="020B0604020202020204" pitchFamily="34" charset="0"/>
                <a:ea typeface="ヒラギノ角ゴ Pro W3" pitchFamily="34" charset="-128"/>
              </a:rPr>
              <a:t>not </a:t>
            </a:r>
            <a:r>
              <a:rPr lang="en-US" altLang="fr-FR" sz="1000">
                <a:solidFill>
                  <a:prstClr val="black"/>
                </a:solidFill>
                <a:latin typeface="Arial" panose="020B0604020202020204" pitchFamily="34" charset="0"/>
                <a:ea typeface="ヒラギノ角ゴ Pro W3" pitchFamily="34" charset="-128"/>
              </a:rPr>
              <a:t>happen in </a:t>
            </a:r>
            <a:r>
              <a:rPr lang="en-US" altLang="fr-FR" sz="1100" b="1">
                <a:solidFill>
                  <a:prstClr val="black"/>
                </a:solidFill>
                <a:latin typeface="Arial" panose="020B0604020202020204" pitchFamily="34" charset="0"/>
                <a:ea typeface="ヒラギノ角ゴ Pro W3" pitchFamily="34" charset="-128"/>
              </a:rPr>
              <a:t>my </a:t>
            </a:r>
            <a:r>
              <a:rPr lang="en-US" altLang="fr-FR" sz="1000">
                <a:solidFill>
                  <a:prstClr val="black"/>
                </a:solidFill>
                <a:latin typeface="Arial" panose="020B0604020202020204" pitchFamily="34" charset="0"/>
                <a:ea typeface="ヒラギノ角ゴ Pro W3" pitchFamily="34" charset="-128"/>
              </a:rPr>
              <a:t>department.</a:t>
            </a:r>
          </a:p>
          <a:p>
            <a:pPr defTabSz="915772">
              <a:lnSpc>
                <a:spcPct val="80000"/>
              </a:lnSpc>
              <a:defRPr/>
            </a:pPr>
            <a:r>
              <a:rPr lang="en-US" altLang="fr-FR" sz="1000">
                <a:solidFill>
                  <a:prstClr val="black"/>
                </a:solidFill>
                <a:latin typeface="Arial" panose="020B0604020202020204" pitchFamily="34" charset="0"/>
                <a:ea typeface="ヒラギノ角ゴ Pro W3" pitchFamily="34" charset="-128"/>
              </a:rPr>
              <a:t>Believing that only certain types of people could become harmfully involved.</a:t>
            </a:r>
          </a:p>
          <a:p>
            <a:pPr defTabSz="915772">
              <a:lnSpc>
                <a:spcPct val="80000"/>
              </a:lnSpc>
              <a:defRPr/>
            </a:pPr>
            <a:r>
              <a:rPr lang="en-US" altLang="fr-FR" sz="1000">
                <a:solidFill>
                  <a:prstClr val="black"/>
                </a:solidFill>
                <a:latin typeface="Arial" panose="020B0604020202020204" pitchFamily="34" charset="0"/>
                <a:ea typeface="ヒラギノ角ゴ Pro W3" pitchFamily="34" charset="-128"/>
              </a:rPr>
              <a:t>Believing that this is not my responsibility</a:t>
            </a:r>
          </a:p>
          <a:p>
            <a:pPr defTabSz="915772">
              <a:lnSpc>
                <a:spcPct val="80000"/>
              </a:lnSpc>
              <a:defRPr/>
            </a:pPr>
            <a:r>
              <a:rPr lang="en-US" altLang="fr-FR" sz="1000">
                <a:solidFill>
                  <a:prstClr val="black"/>
                </a:solidFill>
                <a:latin typeface="Arial" panose="020B0604020202020204" pitchFamily="34" charset="0"/>
                <a:ea typeface="ヒラギノ角ゴ Pro W3" pitchFamily="34" charset="-128"/>
              </a:rPr>
              <a:t>Looking the other way</a:t>
            </a:r>
          </a:p>
          <a:p>
            <a:pPr defTabSz="915772">
              <a:lnSpc>
                <a:spcPct val="80000"/>
              </a:lnSpc>
              <a:defRPr/>
            </a:pPr>
            <a:r>
              <a:rPr lang="en-US" altLang="fr-FR" sz="1000">
                <a:solidFill>
                  <a:prstClr val="black"/>
                </a:solidFill>
                <a:latin typeface="Arial" panose="020B0604020202020204" pitchFamily="34" charset="0"/>
                <a:ea typeface="ヒラギノ角ゴ Pro W3" pitchFamily="34" charset="-128"/>
              </a:rPr>
              <a:t>Failing to conduct regular performance appraisals.</a:t>
            </a:r>
          </a:p>
          <a:p>
            <a:pPr defTabSz="915772">
              <a:lnSpc>
                <a:spcPct val="80000"/>
              </a:lnSpc>
              <a:defRPr/>
            </a:pPr>
            <a:endParaRPr lang="en-US" altLang="fr-FR" sz="1000">
              <a:solidFill>
                <a:prstClr val="black"/>
              </a:solidFill>
              <a:latin typeface="Arial" panose="020B0604020202020204" pitchFamily="34" charset="0"/>
              <a:ea typeface="ヒラギノ角ゴ Pro W3"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Enabling can also take place organizationally, through the absence of clear policies and procedures, or through a culture that discourages supervisors and employees from identifying and addressing substance use, and gambling problems (point out that this will be discussed in more depth when we talk about culture and promoting a healthy organization).</a:t>
            </a:r>
          </a:p>
          <a:p>
            <a:pPr>
              <a:lnSpc>
                <a:spcPct val="80000"/>
              </a:lnSpc>
              <a:defRPr/>
            </a:pPr>
            <a:endParaRPr lang="en-US" altLang="fr-FR" sz="1000">
              <a:latin typeface="Arial" panose="020B0604020202020204" pitchFamily="34" charset="0"/>
              <a:ea typeface="ＭＳ Ｐゴシック" panose="020B0600070205080204"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NOTES :</a:t>
            </a:r>
          </a:p>
          <a:p>
            <a:pPr>
              <a:lnSpc>
                <a:spcPct val="80000"/>
              </a:lnSpc>
              <a:defRPr/>
            </a:pPr>
            <a:r>
              <a:rPr lang="en-US" altLang="fr-FR" sz="1000">
                <a:latin typeface="Arial" panose="020B0604020202020204" pitchFamily="34" charset="0"/>
                <a:ea typeface="ＭＳ Ｐゴシック" panose="020B0600070205080204" pitchFamily="34" charset="-128"/>
              </a:rPr>
              <a:t>ORGANIZATIONAL ENABLING IS SIMILAR TO ENABLING BY SUPERVISORS:</a:t>
            </a:r>
          </a:p>
          <a:p>
            <a:pPr>
              <a:lnSpc>
                <a:spcPct val="80000"/>
              </a:lnSpc>
              <a:defRPr/>
            </a:pPr>
            <a:endParaRPr lang="en-US" altLang="fr-FR" sz="1000">
              <a:latin typeface="Arial" panose="020B0604020202020204" pitchFamily="34" charset="0"/>
              <a:ea typeface="ＭＳ Ｐゴシック" panose="020B0600070205080204"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Believe that that could not happen. </a:t>
            </a:r>
          </a:p>
          <a:p>
            <a:pPr>
              <a:lnSpc>
                <a:spcPct val="80000"/>
              </a:lnSpc>
              <a:defRPr/>
            </a:pPr>
            <a:r>
              <a:rPr lang="en-US" altLang="fr-FR" sz="1000">
                <a:latin typeface="Arial" panose="020B0604020202020204" pitchFamily="34" charset="0"/>
                <a:ea typeface="ＭＳ Ｐゴシック" panose="020B0600070205080204" pitchFamily="34" charset="-128"/>
              </a:rPr>
              <a:t>Having no polices related to job performance. </a:t>
            </a:r>
          </a:p>
          <a:p>
            <a:pPr>
              <a:lnSpc>
                <a:spcPct val="80000"/>
              </a:lnSpc>
              <a:defRPr/>
            </a:pPr>
            <a:r>
              <a:rPr lang="en-US" altLang="fr-FR" sz="1000">
                <a:latin typeface="Arial" panose="020B0604020202020204" pitchFamily="34" charset="0"/>
                <a:ea typeface="ＭＳ Ｐゴシック" panose="020B0600070205080204" pitchFamily="34" charset="-128"/>
              </a:rPr>
              <a:t>Not following established policies and procedures.</a:t>
            </a:r>
          </a:p>
          <a:p>
            <a:pPr>
              <a:lnSpc>
                <a:spcPct val="80000"/>
              </a:lnSpc>
              <a:defRPr/>
            </a:pPr>
            <a:r>
              <a:rPr lang="en-US" altLang="fr-FR" sz="1000">
                <a:latin typeface="Arial" panose="020B0604020202020204" pitchFamily="34" charset="0"/>
                <a:ea typeface="ＭＳ Ｐゴシック" panose="020B0600070205080204" pitchFamily="34" charset="-128"/>
              </a:rPr>
              <a:t>Not dealing directly with performance issue.</a:t>
            </a:r>
          </a:p>
          <a:p>
            <a:pPr>
              <a:lnSpc>
                <a:spcPct val="80000"/>
              </a:lnSpc>
              <a:defRPr/>
            </a:pPr>
            <a:r>
              <a:rPr lang="en-US" altLang="fr-FR" sz="1000">
                <a:latin typeface="Arial" panose="020B0604020202020204" pitchFamily="34" charset="0"/>
                <a:ea typeface="ＭＳ Ｐゴシック" panose="020B0600070205080204" pitchFamily="34" charset="-128"/>
              </a:rPr>
              <a:t>Not providing support to assist supervisors to take effective action.</a:t>
            </a:r>
          </a:p>
          <a:p>
            <a:pPr>
              <a:lnSpc>
                <a:spcPct val="80000"/>
              </a:lnSpc>
              <a:defRPr/>
            </a:pPr>
            <a:endParaRPr lang="en-US" altLang="fr-FR" sz="1000">
              <a:latin typeface="Arial" panose="020B0604020202020204" pitchFamily="34" charset="0"/>
              <a:ea typeface="ＭＳ Ｐゴシック" panose="020B0600070205080204"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Enabling – Co-workers   </a:t>
            </a:r>
          </a:p>
          <a:p>
            <a:pPr>
              <a:lnSpc>
                <a:spcPct val="80000"/>
              </a:lnSpc>
              <a:defRPr/>
            </a:pPr>
            <a:r>
              <a:rPr lang="en-US" altLang="fr-FR" sz="1000">
                <a:latin typeface="Arial" panose="020B0604020202020204" pitchFamily="34" charset="0"/>
                <a:ea typeface="ＭＳ Ｐゴシック" panose="020B0600070205080204" pitchFamily="34" charset="-128"/>
              </a:rPr>
              <a:t> covering up a poor performance, mistakes, and/or absences</a:t>
            </a:r>
          </a:p>
          <a:p>
            <a:pPr>
              <a:lnSpc>
                <a:spcPct val="80000"/>
              </a:lnSpc>
              <a:defRPr/>
            </a:pPr>
            <a:r>
              <a:rPr lang="en-US" altLang="fr-FR" sz="1000">
                <a:latin typeface="Arial" panose="020B0604020202020204" pitchFamily="34" charset="0"/>
                <a:ea typeface="ＭＳ Ｐゴシック" panose="020B0600070205080204" pitchFamily="34" charset="-128"/>
              </a:rPr>
              <a:t> taking over some of a co-worker’s responsibilities</a:t>
            </a:r>
          </a:p>
          <a:p>
            <a:pPr>
              <a:lnSpc>
                <a:spcPct val="80000"/>
              </a:lnSpc>
              <a:defRPr/>
            </a:pPr>
            <a:r>
              <a:rPr lang="en-US" altLang="fr-FR" sz="1000">
                <a:latin typeface="Arial" panose="020B0604020202020204" pitchFamily="34" charset="0"/>
                <a:ea typeface="ＭＳ Ｐゴシック" panose="020B0600070205080204" pitchFamily="34" charset="-128"/>
              </a:rPr>
              <a:t> overlooking poorly or inefficiently done work</a:t>
            </a:r>
          </a:p>
          <a:p>
            <a:pPr>
              <a:lnSpc>
                <a:spcPct val="80000"/>
              </a:lnSpc>
              <a:defRPr/>
            </a:pPr>
            <a:r>
              <a:rPr lang="en-US" altLang="fr-FR" sz="1000">
                <a:latin typeface="Arial" panose="020B0604020202020204" pitchFamily="34" charset="0"/>
                <a:ea typeface="ＭＳ Ｐゴシック" panose="020B0600070205080204" pitchFamily="34" charset="-128"/>
              </a:rPr>
              <a:t> excusing or ignoring unacceptable </a:t>
            </a:r>
            <a:r>
              <a:rPr lang="en-US" altLang="fr-FR" sz="1000" err="1">
                <a:latin typeface="Arial" panose="020B0604020202020204" pitchFamily="34" charset="0"/>
                <a:ea typeface="ＭＳ Ｐゴシック" panose="020B0600070205080204" pitchFamily="34" charset="-128"/>
              </a:rPr>
              <a:t>behaviour</a:t>
            </a:r>
            <a:endParaRPr lang="en-US" altLang="fr-FR" sz="1000">
              <a:latin typeface="Arial" panose="020B0604020202020204" pitchFamily="34" charset="0"/>
              <a:ea typeface="ＭＳ Ｐゴシック" panose="020B0600070205080204"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 rationalizing the problem away</a:t>
            </a:r>
          </a:p>
          <a:p>
            <a:pPr>
              <a:lnSpc>
                <a:spcPct val="80000"/>
              </a:lnSpc>
              <a:defRPr/>
            </a:pPr>
            <a:r>
              <a:rPr lang="en-US" altLang="fr-FR" sz="1000">
                <a:latin typeface="Arial" panose="020B0604020202020204" pitchFamily="34" charset="0"/>
                <a:ea typeface="ＭＳ Ｐゴシック" panose="020B0600070205080204" pitchFamily="34" charset="-128"/>
              </a:rPr>
              <a:t> keeping quiet for fear that problem will not be treated appropriately by management</a:t>
            </a:r>
          </a:p>
          <a:p>
            <a:pPr>
              <a:lnSpc>
                <a:spcPct val="80000"/>
              </a:lnSpc>
              <a:defRPr/>
            </a:pPr>
            <a:r>
              <a:rPr lang="en-US" altLang="fr-FR" sz="1000">
                <a:latin typeface="Arial" panose="020B0604020202020204" pitchFamily="34" charset="0"/>
                <a:ea typeface="ＭＳ Ｐゴシック" panose="020B0600070205080204" pitchFamily="34" charset="-128"/>
              </a:rPr>
              <a:t> continually accepting excuses or promises even though the problem doesn’t improve</a:t>
            </a:r>
          </a:p>
          <a:p>
            <a:pPr>
              <a:lnSpc>
                <a:spcPct val="80000"/>
              </a:lnSpc>
              <a:defRPr/>
            </a:pPr>
            <a:endParaRPr lang="en-US" altLang="fr-FR" sz="1000">
              <a:latin typeface="Arial" panose="020B0604020202020204" pitchFamily="34" charset="0"/>
              <a:ea typeface="ＭＳ Ｐゴシック" panose="020B0600070205080204" pitchFamily="34" charset="-128"/>
            </a:endParaRPr>
          </a:p>
          <a:p>
            <a:pPr>
              <a:lnSpc>
                <a:spcPct val="80000"/>
              </a:lnSpc>
              <a:defRPr/>
            </a:pPr>
            <a:r>
              <a:rPr lang="en-US" altLang="fr-FR" sz="1000">
                <a:latin typeface="Arial" panose="020B0604020202020204" pitchFamily="34" charset="0"/>
                <a:ea typeface="ＭＳ Ｐゴシック" panose="020B0600070205080204" pitchFamily="34" charset="-128"/>
              </a:rPr>
              <a:t>Source(s): </a:t>
            </a:r>
          </a:p>
          <a:p>
            <a:pPr>
              <a:lnSpc>
                <a:spcPct val="80000"/>
              </a:lnSpc>
              <a:defRPr/>
            </a:pPr>
            <a:r>
              <a:rPr lang="en-US" altLang="fr-FR" sz="1000">
                <a:latin typeface="Arial" panose="020B0604020202020204" pitchFamily="34" charset="0"/>
                <a:ea typeface="ＭＳ Ｐゴシック" panose="020B0600070205080204" pitchFamily="34" charset="-128"/>
              </a:rPr>
              <a:t>The Johnson Institute-QVS (1991). “Enabling in the Workplace,” Minneapolis, MN.</a:t>
            </a:r>
          </a:p>
          <a:p>
            <a:pPr>
              <a:lnSpc>
                <a:spcPct val="80000"/>
              </a:lnSpc>
              <a:defRPr/>
            </a:pPr>
            <a:r>
              <a:rPr lang="en-US" altLang="fr-FR" sz="1000">
                <a:latin typeface="Arial" panose="020B0604020202020204" pitchFamily="34" charset="0"/>
                <a:ea typeface="ＭＳ Ｐゴシック" panose="020B0600070205080204" pitchFamily="34" charset="-128"/>
              </a:rPr>
              <a:t>Are you an enabler? </a:t>
            </a:r>
          </a:p>
          <a:p>
            <a:pPr>
              <a:lnSpc>
                <a:spcPct val="80000"/>
              </a:lnSpc>
              <a:defRPr/>
            </a:pPr>
            <a:r>
              <a:rPr lang="en-US" altLang="fr-FR" sz="1000" b="1">
                <a:latin typeface="Arial" panose="020B0604020202020204" pitchFamily="34" charset="0"/>
                <a:ea typeface="ＭＳ Ｐゴシック" panose="020B0600070205080204" pitchFamily="34" charset="-128"/>
              </a:rPr>
              <a:t>Handout: </a:t>
            </a:r>
            <a:r>
              <a:rPr lang="en-US" altLang="fr-FR" sz="1000">
                <a:latin typeface="Arial" panose="020B0604020202020204" pitchFamily="34" charset="0"/>
                <a:ea typeface="ＭＳ Ｐゴシック" panose="020B0600070205080204" pitchFamily="34" charset="-128"/>
              </a:rPr>
              <a:t>“Managers</a:t>
            </a:r>
            <a:r>
              <a:rPr lang="fr-CA" altLang="fr-FR" sz="1000">
                <a:latin typeface="Arial" panose="020B0604020202020204" pitchFamily="34" charset="0"/>
                <a:ea typeface="ＭＳ Ｐゴシック" panose="020B0600070205080204" pitchFamily="34" charset="-128"/>
              </a:rPr>
              <a:t>’</a:t>
            </a:r>
            <a:r>
              <a:rPr lang="en-US" altLang="fr-FR" sz="1000">
                <a:latin typeface="Arial" panose="020B0604020202020204" pitchFamily="34" charset="0"/>
                <a:ea typeface="ＭＳ Ｐゴシック" panose="020B0600070205080204" pitchFamily="34" charset="-128"/>
              </a:rPr>
              <a:t> and Supervisors</a:t>
            </a:r>
            <a:r>
              <a:rPr lang="fr-CA" altLang="fr-FR" sz="1000">
                <a:latin typeface="Arial" panose="020B0604020202020204" pitchFamily="34" charset="0"/>
                <a:ea typeface="ＭＳ Ｐゴシック" panose="020B0600070205080204" pitchFamily="34" charset="-128"/>
              </a:rPr>
              <a:t>’</a:t>
            </a:r>
            <a:r>
              <a:rPr lang="en-US" altLang="fr-FR" sz="1000">
                <a:latin typeface="Arial" panose="020B0604020202020204" pitchFamily="34" charset="0"/>
                <a:ea typeface="ＭＳ Ｐゴシック" panose="020B0600070205080204" pitchFamily="34" charset="-128"/>
              </a:rPr>
              <a:t> Enabling Checklist”</a:t>
            </a:r>
          </a:p>
          <a:p>
            <a:pPr>
              <a:lnSpc>
                <a:spcPct val="80000"/>
              </a:lnSpc>
              <a:defRPr/>
            </a:pPr>
            <a:endParaRPr lang="en-US" altLang="fr-FR" sz="1000" b="1">
              <a:latin typeface="Arial" panose="020B0604020202020204" pitchFamily="34" charset="0"/>
              <a:ea typeface="ＭＳ Ｐゴシック" panose="020B0600070205080204" pitchFamily="34" charset="-128"/>
            </a:endParaRPr>
          </a:p>
          <a:p>
            <a:pPr>
              <a:lnSpc>
                <a:spcPct val="80000"/>
              </a:lnSpc>
              <a:defRPr/>
            </a:pPr>
            <a:r>
              <a:rPr lang="en-US" altLang="fr-FR" sz="1000" b="1">
                <a:latin typeface="Arial" panose="020B0604020202020204" pitchFamily="34" charset="0"/>
                <a:ea typeface="ＭＳ Ｐゴシック" panose="020B0600070205080204" pitchFamily="34" charset="-128"/>
              </a:rPr>
              <a:t>Ask: ‘Why might a supervisor enable this type of </a:t>
            </a:r>
            <a:r>
              <a:rPr lang="en-US" altLang="fr-FR" sz="1000" b="1" err="1">
                <a:latin typeface="Arial" panose="020B0604020202020204" pitchFamily="34" charset="0"/>
                <a:ea typeface="ＭＳ Ｐゴシック" panose="020B0600070205080204" pitchFamily="34" charset="-128"/>
              </a:rPr>
              <a:t>behaviour</a:t>
            </a:r>
            <a:r>
              <a:rPr lang="en-US" altLang="fr-FR" sz="1000" b="1">
                <a:latin typeface="Arial" panose="020B0604020202020204" pitchFamily="34" charset="0"/>
                <a:ea typeface="ＭＳ Ｐゴシック" panose="020B0600070205080204" pitchFamily="34" charset="-128"/>
              </a:rPr>
              <a:t>&gt;</a:t>
            </a:r>
          </a:p>
          <a:p>
            <a:pPr>
              <a:lnSpc>
                <a:spcPct val="80000"/>
              </a:lnSpc>
              <a:defRPr/>
            </a:pPr>
            <a:endParaRPr lang="en-US" altLang="fr-FR" sz="1000" b="1">
              <a:latin typeface="Arial" panose="020B0604020202020204" pitchFamily="34" charset="0"/>
              <a:ea typeface="ＭＳ Ｐゴシック" panose="020B0600070205080204" pitchFamily="34" charset="-128"/>
            </a:endParaRPr>
          </a:p>
          <a:p>
            <a:pPr>
              <a:lnSpc>
                <a:spcPct val="80000"/>
              </a:lnSpc>
              <a:defRPr/>
            </a:pPr>
            <a:r>
              <a:rPr lang="en-US" altLang="fr-FR" sz="1000" b="1">
                <a:latin typeface="Arial" panose="020B0604020202020204" pitchFamily="34" charset="0"/>
                <a:ea typeface="ＭＳ Ｐゴシック" panose="020B0600070205080204" pitchFamily="34" charset="-128"/>
              </a:rPr>
              <a:t>Source(s): </a:t>
            </a:r>
          </a:p>
          <a:p>
            <a:pPr marL="171707" indent="-171707">
              <a:lnSpc>
                <a:spcPct val="80000"/>
              </a:lnSpc>
              <a:buFont typeface="Arial" panose="020B0604020202020204" pitchFamily="34" charset="0"/>
              <a:buChar char="•"/>
              <a:defRPr/>
            </a:pPr>
            <a:r>
              <a:rPr lang="en-US" altLang="fr-FR" sz="1000">
                <a:latin typeface="Arial" panose="020B0604020202020204" pitchFamily="34" charset="0"/>
                <a:ea typeface="ＭＳ Ｐゴシック" panose="020B0600070205080204" pitchFamily="34" charset="-128"/>
              </a:rPr>
              <a:t>The Johnson Institute-QVS (1991). “Enabling in the Workplace,” Minneapolis, MN.</a:t>
            </a:r>
          </a:p>
          <a:p>
            <a:pPr>
              <a:lnSpc>
                <a:spcPct val="80000"/>
              </a:lnSpc>
              <a:defRPr/>
            </a:pPr>
            <a:endParaRPr lang="en-US" altLang="fr-FR" sz="1000">
              <a:latin typeface="Arial" panose="020B0604020202020204" pitchFamily="34" charset="0"/>
              <a:ea typeface="ＭＳ Ｐゴシック" panose="020B0600070205080204" pitchFamily="34" charset="-128"/>
            </a:endParaRPr>
          </a:p>
          <a:p>
            <a:pPr eaLnBrk="1" hangingPunct="1">
              <a:lnSpc>
                <a:spcPct val="80000"/>
              </a:lnSpc>
              <a:defRPr/>
            </a:pPr>
            <a:endParaRPr lang="en-US" altLang="fr-FR" sz="1000" b="1">
              <a:latin typeface="Arial" panose="020B0604020202020204" pitchFamily="34" charset="0"/>
              <a:ea typeface="ＭＳ Ｐゴシック" panose="020B0600070205080204" pitchFamily="34" charset="-128"/>
            </a:endParaRPr>
          </a:p>
          <a:p>
            <a:pPr>
              <a:defRPr/>
            </a:pPr>
            <a:endParaRPr lang="en-CA" altLang="en-US" sz="1000">
              <a:latin typeface="Arial" panose="020B0604020202020204" pitchFamily="34" charset="0"/>
              <a:ea typeface="ＭＳ Ｐゴシック" panose="020B0600070205080204" pitchFamily="34" charset="-128"/>
            </a:endParaRPr>
          </a:p>
        </p:txBody>
      </p:sp>
      <p:sp>
        <p:nvSpPr>
          <p:cNvPr id="36867"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081">
              <a:defRPr sz="2400">
                <a:solidFill>
                  <a:schemeClr val="tx1"/>
                </a:solidFill>
                <a:latin typeface="Arial" panose="020B0604020202020204" pitchFamily="34" charset="0"/>
                <a:ea typeface="ヒラギノ角ゴ Pro W3" pitchFamily="34" charset="-128"/>
              </a:defRPr>
            </a:lvl1pPr>
            <a:lvl2pPr marL="744064" indent="-286179" defTabSz="930081">
              <a:defRPr sz="2400">
                <a:solidFill>
                  <a:schemeClr val="tx1"/>
                </a:solidFill>
                <a:latin typeface="Arial" panose="020B0604020202020204" pitchFamily="34" charset="0"/>
                <a:ea typeface="ヒラギノ角ゴ Pro W3" pitchFamily="34" charset="-128"/>
              </a:defRPr>
            </a:lvl2pPr>
            <a:lvl3pPr marL="1144715" indent="-228943" defTabSz="930081">
              <a:defRPr sz="2400">
                <a:solidFill>
                  <a:schemeClr val="tx1"/>
                </a:solidFill>
                <a:latin typeface="Arial" panose="020B0604020202020204" pitchFamily="34" charset="0"/>
                <a:ea typeface="ヒラギノ角ゴ Pro W3" pitchFamily="34" charset="-128"/>
              </a:defRPr>
            </a:lvl3pPr>
            <a:lvl4pPr marL="1602600" indent="-228943" defTabSz="930081">
              <a:defRPr sz="2400">
                <a:solidFill>
                  <a:schemeClr val="tx1"/>
                </a:solidFill>
                <a:latin typeface="Arial" panose="020B0604020202020204" pitchFamily="34" charset="0"/>
                <a:ea typeface="ヒラギノ角ゴ Pro W3" pitchFamily="34" charset="-128"/>
              </a:defRPr>
            </a:lvl4pPr>
            <a:lvl5pPr marL="2060486" indent="-228943" defTabSz="930081">
              <a:defRPr sz="2400">
                <a:solidFill>
                  <a:schemeClr val="tx1"/>
                </a:solidFill>
                <a:latin typeface="Arial" panose="020B0604020202020204" pitchFamily="34" charset="0"/>
                <a:ea typeface="ヒラギノ角ゴ Pro W3" pitchFamily="34" charset="-128"/>
              </a:defRPr>
            </a:lvl5pPr>
            <a:lvl6pPr marL="2518372"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3C7DC508-E245-46FA-BF57-6D195D83198E}" type="slidenum">
              <a:rPr lang="en-CA" altLang="en-US" sz="1200">
                <a:solidFill>
                  <a:srgbClr val="000000"/>
                </a:solidFill>
              </a:rPr>
              <a:pPr/>
              <a:t>34</a:t>
            </a:fld>
            <a:endParaRPr lang="en-CA" altLang="en-US" sz="1200">
              <a:solidFill>
                <a:srgbClr val="000000"/>
              </a:solidFill>
            </a:endParaRPr>
          </a:p>
        </p:txBody>
      </p:sp>
    </p:spTree>
    <p:extLst>
      <p:ext uri="{BB962C8B-B14F-4D97-AF65-F5344CB8AC3E}">
        <p14:creationId xmlns:p14="http://schemas.microsoft.com/office/powerpoint/2010/main" val="21693276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a:extLst>
              <a:ext uri="{FF2B5EF4-FFF2-40B4-BE49-F238E27FC236}">
                <a16:creationId xmlns:a16="http://schemas.microsoft.com/office/drawing/2014/main" id="{9A0498B6-6E92-461D-95E5-CE795471E5D1}"/>
              </a:ext>
            </a:extLst>
          </p:cNvPr>
          <p:cNvSpPr>
            <a:spLocks noGrp="1" noRot="1" noChangeAspect="1" noChangeArrowheads="1" noTextEdit="1"/>
          </p:cNvSpPr>
          <p:nvPr>
            <p:ph type="sldImg"/>
          </p:nvPr>
        </p:nvSpPr>
        <p:spPr>
          <a:xfrm>
            <a:off x="385763" y="690563"/>
            <a:ext cx="6099175" cy="3430587"/>
          </a:xfrm>
          <a:ln/>
        </p:spPr>
      </p:sp>
      <p:sp>
        <p:nvSpPr>
          <p:cNvPr id="133123" name="Notes Placeholder 2">
            <a:extLst>
              <a:ext uri="{FF2B5EF4-FFF2-40B4-BE49-F238E27FC236}">
                <a16:creationId xmlns:a16="http://schemas.microsoft.com/office/drawing/2014/main" id="{DDFB17C8-5ED6-41E5-BFAE-7E89989DE604}"/>
              </a:ext>
            </a:extLst>
          </p:cNvPr>
          <p:cNvSpPr>
            <a:spLocks noGrp="1"/>
          </p:cNvSpPr>
          <p:nvPr>
            <p:ph type="body" idx="1"/>
          </p:nvPr>
        </p:nvSpPr>
        <p:spPr>
          <a:xfrm>
            <a:off x="687042" y="4349334"/>
            <a:ext cx="5496339" cy="411883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09" tIns="45605" rIns="91209" bIns="45605"/>
          <a:lstStyle/>
          <a:p>
            <a:r>
              <a:rPr lang="en-CA" altLang="en-US">
                <a:latin typeface="Arial" panose="020B0604020202020204" pitchFamily="34" charset="0"/>
              </a:rPr>
              <a:t>Jeremy’s slide on the drinking continuum</a:t>
            </a:r>
          </a:p>
          <a:p>
            <a:endParaRPr lang="en-CA" altLang="en-US">
              <a:latin typeface="Arial" panose="020B0604020202020204" pitchFamily="34" charset="0"/>
            </a:endParaRPr>
          </a:p>
          <a:p>
            <a:pPr eaLnBrk="1" hangingPunct="1">
              <a:lnSpc>
                <a:spcPct val="80000"/>
              </a:lnSpc>
            </a:pPr>
            <a:endParaRPr lang="en-US" altLang="en-US" b="1">
              <a:latin typeface="Arial" panose="020B0604020202020204" pitchFamily="34" charset="0"/>
            </a:endParaRPr>
          </a:p>
          <a:p>
            <a:pPr eaLnBrk="1" hangingPunct="1">
              <a:lnSpc>
                <a:spcPct val="80000"/>
              </a:lnSpc>
            </a:pPr>
            <a:r>
              <a:rPr lang="en-CA" altLang="en-US" sz="800" b="1">
                <a:latin typeface="Arial" panose="020B0604020202020204" pitchFamily="34" charset="0"/>
              </a:rPr>
              <a:t>Group Activity:  </a:t>
            </a:r>
            <a:r>
              <a:rPr lang="en-CA" altLang="en-US" sz="800">
                <a:latin typeface="Arial" panose="020B0604020202020204" pitchFamily="34" charset="0"/>
              </a:rPr>
              <a:t>From Experimenting to Dependency in 45 seconds Activity</a:t>
            </a:r>
            <a:r>
              <a:rPr lang="en-CA" altLang="en-US" sz="800" b="1">
                <a:latin typeface="Arial" panose="020B0604020202020204" pitchFamily="34" charset="0"/>
              </a:rPr>
              <a:t> </a:t>
            </a:r>
            <a:r>
              <a:rPr lang="en-CA" altLang="en-US" sz="800">
                <a:latin typeface="Arial" panose="020B0604020202020204" pitchFamily="34" charset="0"/>
              </a:rPr>
              <a:t>(</a:t>
            </a:r>
            <a:r>
              <a:rPr lang="en-CA" altLang="en-US" sz="1400">
                <a:latin typeface="Arial" panose="020B0604020202020204" pitchFamily="34" charset="0"/>
              </a:rPr>
              <a:t>found in Activity Folder)</a:t>
            </a:r>
            <a:endParaRPr lang="en-CA" altLang="en-US" sz="800" b="1">
              <a:latin typeface="Arial" panose="020B0604020202020204" pitchFamily="34" charset="0"/>
            </a:endParaRPr>
          </a:p>
          <a:p>
            <a:endParaRPr lang="en-CA" altLang="en-US">
              <a:latin typeface="Arial" panose="020B0604020202020204" pitchFamily="34" charset="0"/>
            </a:endParaRPr>
          </a:p>
        </p:txBody>
      </p:sp>
      <p:sp>
        <p:nvSpPr>
          <p:cNvPr id="133124" name="Slide Number Placeholder 3">
            <a:extLst>
              <a:ext uri="{FF2B5EF4-FFF2-40B4-BE49-F238E27FC236}">
                <a16:creationId xmlns:a16="http://schemas.microsoft.com/office/drawing/2014/main" id="{12B8B7BD-C875-4911-9CF1-45DA0E28F351}"/>
              </a:ext>
            </a:extLst>
          </p:cNvPr>
          <p:cNvSpPr txBox="1">
            <a:spLocks noGrp="1"/>
          </p:cNvSpPr>
          <p:nvPr/>
        </p:nvSpPr>
        <p:spPr bwMode="auto">
          <a:xfrm>
            <a:off x="3891650" y="8697078"/>
            <a:ext cx="2977184" cy="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09" tIns="45605" rIns="91209" bIns="45605" anchor="b"/>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E5F89284-76F5-4526-8980-C83D2DE9D56E}" type="slidenum">
              <a:rPr lang="en-CA" altLang="en-US" sz="1200">
                <a:solidFill>
                  <a:srgbClr val="000000"/>
                </a:solidFill>
                <a:latin typeface="Times New Roman" panose="02020603050405020304" pitchFamily="18" charset="0"/>
              </a:rPr>
              <a:pPr algn="r" eaLnBrk="1" hangingPunct="1"/>
              <a:t>35</a:t>
            </a:fld>
            <a:endParaRPr lang="en-CA" altLang="en-US"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0820531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ChangeArrowheads="1" noTextEdit="1"/>
          </p:cNvSpPr>
          <p:nvPr>
            <p:ph type="sldImg"/>
          </p:nvPr>
        </p:nvSpPr>
        <p:spPr>
          <a:ln/>
        </p:spPr>
      </p:sp>
      <p:sp>
        <p:nvSpPr>
          <p:cNvPr id="27651" name="Notes Placeholder 2"/>
          <p:cNvSpPr>
            <a:spLocks noGrp="1"/>
          </p:cNvSpPr>
          <p:nvPr>
            <p:ph type="body" idx="1"/>
          </p:nvPr>
        </p:nvSpPr>
        <p:spPr>
          <a:xfrm>
            <a:off x="407136" y="4422459"/>
            <a:ext cx="6208828" cy="4188778"/>
          </a:xfrm>
          <a:ln/>
        </p:spPr>
        <p:txBody>
          <a:bodyPr/>
          <a:lstStyle/>
          <a:p>
            <a:pPr>
              <a:defRPr/>
            </a:pPr>
            <a:r>
              <a:rPr lang="en-CA" altLang="en-US" sz="1000" b="1">
                <a:latin typeface="Arial" panose="020B0604020202020204" pitchFamily="34" charset="0"/>
                <a:ea typeface="ＭＳ Ｐゴシック" panose="020B0600070205080204" pitchFamily="34" charset="-128"/>
              </a:rPr>
              <a:t>Activity continued: </a:t>
            </a:r>
          </a:p>
          <a:p>
            <a:pPr>
              <a:defRPr/>
            </a:pPr>
            <a:endParaRPr lang="en-CA" altLang="en-US" sz="1000">
              <a:latin typeface="Arial" panose="020B0604020202020204" pitchFamily="34" charset="0"/>
              <a:ea typeface="ＭＳ Ｐゴシック" panose="020B0600070205080204" pitchFamily="34" charset="-128"/>
            </a:endParaRPr>
          </a:p>
          <a:p>
            <a:pPr>
              <a:defRPr/>
            </a:pPr>
            <a:r>
              <a:rPr lang="en-CA" altLang="en-US" sz="1000">
                <a:latin typeface="Arial" panose="020B0604020202020204" pitchFamily="34" charset="0"/>
                <a:ea typeface="ＭＳ Ｐゴシック" panose="020B0600070205080204" pitchFamily="34" charset="-128"/>
              </a:rPr>
              <a:t>3. Pass out HAND OUT “Changing how we talk about substance use” read statement below and have participants reflect.</a:t>
            </a:r>
          </a:p>
          <a:p>
            <a:pPr>
              <a:defRPr/>
            </a:pPr>
            <a:endParaRPr lang="en-CA" altLang="en-US" sz="1000">
              <a:latin typeface="Arial" panose="020B0604020202020204" pitchFamily="34" charset="0"/>
              <a:ea typeface="ＭＳ Ｐゴシック" panose="020B0600070205080204" pitchFamily="34" charset="-128"/>
            </a:endParaRPr>
          </a:p>
          <a:p>
            <a:pPr>
              <a:defRPr/>
            </a:pPr>
            <a:r>
              <a:rPr lang="en-CA" altLang="en-US" sz="1000">
                <a:latin typeface="Arial" panose="020B0604020202020204" pitchFamily="34" charset="0"/>
                <a:ea typeface="ＭＳ Ｐゴシック" panose="020B0600070205080204" pitchFamily="34" charset="-128"/>
              </a:rPr>
              <a:t>The language we use to talk about substance use has a direct and profound impact on people who use substances, the way others treat people who use substances, and the policy and program approaches taken to address problematic substance use. The negative impacts of stigma can be reduced by changing the language we use when talking about substance use. </a:t>
            </a:r>
          </a:p>
          <a:p>
            <a:pPr>
              <a:defRPr/>
            </a:pPr>
            <a:endParaRPr lang="en-CA" altLang="en-US" sz="1000">
              <a:latin typeface="Arial" panose="020B0604020202020204" pitchFamily="34" charset="0"/>
              <a:ea typeface="ＭＳ Ｐゴシック" panose="020B0600070205080204" pitchFamily="34" charset="-128"/>
            </a:endParaRPr>
          </a:p>
          <a:p>
            <a:pPr>
              <a:defRPr/>
            </a:pPr>
            <a:r>
              <a:rPr lang="en-CA" altLang="en-US" sz="1000">
                <a:latin typeface="Arial" panose="020B0604020202020204" pitchFamily="34" charset="0"/>
                <a:ea typeface="ＭＳ Ｐゴシック" panose="020B0600070205080204" pitchFamily="34" charset="-128"/>
              </a:rPr>
              <a:t>The Government of Canada has published information on stigma, and using non-stigmatizing language, including how to use “people first” terminology. </a:t>
            </a:r>
          </a:p>
          <a:p>
            <a:pPr>
              <a:defRPr/>
            </a:pPr>
            <a:endParaRPr lang="en-CA" altLang="en-US" sz="1000">
              <a:latin typeface="Arial" panose="020B0604020202020204" pitchFamily="34" charset="0"/>
              <a:ea typeface="ＭＳ Ｐゴシック" panose="020B0600070205080204" pitchFamily="34" charset="-128"/>
            </a:endParaRPr>
          </a:p>
          <a:p>
            <a:pPr>
              <a:defRPr/>
            </a:pPr>
            <a:r>
              <a:rPr lang="en-CA" altLang="en-US" sz="1000" b="1">
                <a:latin typeface="Arial" panose="020B0604020202020204" pitchFamily="34" charset="0"/>
                <a:ea typeface="ＭＳ Ｐゴシック" panose="020B0600070205080204" pitchFamily="34" charset="-128"/>
              </a:rPr>
              <a:t>Source(s):</a:t>
            </a:r>
          </a:p>
          <a:p>
            <a:pPr marL="171707" indent="-171707" eaLnBrk="1" fontAlgn="auto" hangingPunct="1">
              <a:spcBef>
                <a:spcPts val="0"/>
              </a:spcBef>
              <a:spcAft>
                <a:spcPts val="0"/>
              </a:spcAft>
              <a:buFont typeface="Arial" panose="020B0604020202020204" pitchFamily="34" charset="0"/>
              <a:buChar char="•"/>
              <a:defRPr/>
            </a:pPr>
            <a:r>
              <a:rPr lang="en-CA" altLang="en-US" sz="1000">
                <a:latin typeface="Arial" panose="020B0604020202020204" pitchFamily="34" charset="0"/>
                <a:ea typeface="ＭＳ Ｐゴシック" panose="020B0600070205080204" pitchFamily="34" charset="-128"/>
              </a:rPr>
              <a:t>https://www.canada.ca/en/health-</a:t>
            </a:r>
            <a:r>
              <a:rPr lang="en-CA" altLang="en-US" sz="1000" err="1">
                <a:latin typeface="Arial" panose="020B0604020202020204" pitchFamily="34" charset="0"/>
                <a:ea typeface="ＭＳ Ｐゴシック" panose="020B0600070205080204" pitchFamily="34" charset="-128"/>
              </a:rPr>
              <a:t>canada</a:t>
            </a:r>
            <a:r>
              <a:rPr lang="en-CA" altLang="en-US" sz="1000">
                <a:latin typeface="Arial" panose="020B0604020202020204" pitchFamily="34" charset="0"/>
                <a:ea typeface="ＭＳ Ｐゴシック" panose="020B0600070205080204" pitchFamily="34" charset="-128"/>
              </a:rPr>
              <a:t>/services/substance-use/problematic-prescription-drug-use/opioids/stigma/</a:t>
            </a:r>
            <a:r>
              <a:rPr lang="en-CA" altLang="en-US" sz="1000" err="1">
                <a:latin typeface="Arial" panose="020B0604020202020204" pitchFamily="34" charset="0"/>
                <a:ea typeface="ＭＳ Ｐゴシック" panose="020B0600070205080204" pitchFamily="34" charset="-128"/>
              </a:rPr>
              <a:t>stigmatips</a:t>
            </a:r>
            <a:r>
              <a:rPr lang="en-CA" altLang="en-US" sz="1000">
                <a:latin typeface="Arial" panose="020B0604020202020204" pitchFamily="34" charset="0"/>
                <a:ea typeface="ＭＳ Ｐゴシック" panose="020B0600070205080204" pitchFamily="34" charset="-128"/>
              </a:rPr>
              <a:t>-talk-substance-</a:t>
            </a:r>
            <a:r>
              <a:rPr lang="en-CA" altLang="en-US" sz="1000" err="1">
                <a:latin typeface="Arial" panose="020B0604020202020204" pitchFamily="34" charset="0"/>
                <a:ea typeface="ＭＳ Ｐゴシック" panose="020B0600070205080204" pitchFamily="34" charset="-128"/>
              </a:rPr>
              <a:t>use.html</a:t>
            </a:r>
            <a:endParaRPr lang="en-CA" altLang="en-US" sz="1000">
              <a:latin typeface="Arial" panose="020B0604020202020204" pitchFamily="34" charset="0"/>
              <a:ea typeface="ＭＳ Ｐゴシック" panose="020B0600070205080204" pitchFamily="34" charset="-128"/>
            </a:endParaRPr>
          </a:p>
          <a:p>
            <a:pPr marL="171707" indent="-171707" eaLnBrk="1" fontAlgn="auto" hangingPunct="1">
              <a:spcBef>
                <a:spcPts val="0"/>
              </a:spcBef>
              <a:spcAft>
                <a:spcPts val="0"/>
              </a:spcAft>
              <a:buFont typeface="Arial" panose="020B0604020202020204" pitchFamily="34" charset="0"/>
              <a:buChar char="•"/>
              <a:defRPr/>
            </a:pPr>
            <a:r>
              <a:rPr lang="en-CA" altLang="en-US" sz="1000">
                <a:latin typeface="Arial" panose="020B0604020202020204" pitchFamily="34" charset="0"/>
                <a:ea typeface="ＭＳ Ｐゴシック" panose="020B0600070205080204" pitchFamily="34" charset="-128"/>
              </a:rPr>
              <a:t>https://</a:t>
            </a:r>
            <a:r>
              <a:rPr lang="en-CA" altLang="en-US" sz="1000" err="1">
                <a:latin typeface="Arial" panose="020B0604020202020204" pitchFamily="34" charset="0"/>
                <a:ea typeface="ＭＳ Ｐゴシック" panose="020B0600070205080204" pitchFamily="34" charset="-128"/>
              </a:rPr>
              <a:t>www.ccsa.ca</a:t>
            </a:r>
            <a:r>
              <a:rPr lang="en-CA" altLang="en-US" sz="1000">
                <a:latin typeface="Arial" panose="020B0604020202020204" pitchFamily="34" charset="0"/>
                <a:ea typeface="ＭＳ Ｐゴシック" panose="020B0600070205080204" pitchFamily="34" charset="-128"/>
              </a:rPr>
              <a:t>/when-it-comes-substance-use-disorders-words-matter-infographic</a:t>
            </a:r>
          </a:p>
          <a:p>
            <a:pPr>
              <a:defRPr/>
            </a:pPr>
            <a:endParaRPr lang="en-CA" altLang="en-US" sz="1000">
              <a:latin typeface="Arial" panose="020B0604020202020204" pitchFamily="34" charset="0"/>
              <a:ea typeface="ＭＳ Ｐゴシック" panose="020B0600070205080204" pitchFamily="34" charset="-128"/>
            </a:endParaRPr>
          </a:p>
          <a:p>
            <a:pPr>
              <a:defRPr/>
            </a:pPr>
            <a:r>
              <a:rPr lang="en-CA" altLang="en-US" sz="1000" b="1">
                <a:latin typeface="Arial" panose="020B0604020202020204" pitchFamily="34" charset="0"/>
                <a:ea typeface="ＭＳ Ｐゴシック" panose="020B0600070205080204" pitchFamily="34" charset="-128"/>
              </a:rPr>
              <a:t>HANDOUT</a:t>
            </a:r>
          </a:p>
          <a:p>
            <a:pPr>
              <a:defRPr/>
            </a:pPr>
            <a:r>
              <a:rPr lang="en-CA" altLang="en-US" sz="1000">
                <a:latin typeface="Arial" panose="020B0604020202020204" pitchFamily="34" charset="0"/>
                <a:ea typeface="ＭＳ Ｐゴシック" panose="020B0600070205080204" pitchFamily="34" charset="-128"/>
              </a:rPr>
              <a:t>Government of Canada. Changing how we talk about substance use. </a:t>
            </a:r>
          </a:p>
          <a:p>
            <a:pPr>
              <a:defRPr/>
            </a:pPr>
            <a:r>
              <a:rPr lang="en-CA" altLang="en-US" sz="1000">
                <a:latin typeface="Arial" panose="020B0604020202020204" pitchFamily="34" charset="0"/>
                <a:ea typeface="ＭＳ Ｐゴシック" panose="020B0600070205080204" pitchFamily="34" charset="-128"/>
              </a:rPr>
              <a:t>https://www.canada.ca/en/health-</a:t>
            </a:r>
            <a:r>
              <a:rPr lang="en-CA" altLang="en-US" sz="1000" err="1">
                <a:latin typeface="Arial" panose="020B0604020202020204" pitchFamily="34" charset="0"/>
                <a:ea typeface="ＭＳ Ｐゴシック" panose="020B0600070205080204" pitchFamily="34" charset="-128"/>
              </a:rPr>
              <a:t>canada</a:t>
            </a:r>
            <a:r>
              <a:rPr lang="en-CA" altLang="en-US" sz="1000">
                <a:latin typeface="Arial" panose="020B0604020202020204" pitchFamily="34" charset="0"/>
                <a:ea typeface="ＭＳ Ｐゴシック" panose="020B0600070205080204" pitchFamily="34" charset="-128"/>
              </a:rPr>
              <a:t>/services/substance-use/problematic-prescription-drug-use/opioids/stigma/</a:t>
            </a:r>
            <a:r>
              <a:rPr lang="en-CA" altLang="en-US" sz="1000" err="1">
                <a:latin typeface="Arial" panose="020B0604020202020204" pitchFamily="34" charset="0"/>
                <a:ea typeface="ＭＳ Ｐゴシック" panose="020B0600070205080204" pitchFamily="34" charset="-128"/>
              </a:rPr>
              <a:t>stigmatips</a:t>
            </a:r>
            <a:r>
              <a:rPr lang="en-CA" altLang="en-US" sz="1000">
                <a:latin typeface="Arial" panose="020B0604020202020204" pitchFamily="34" charset="0"/>
                <a:ea typeface="ＭＳ Ｐゴシック" panose="020B0600070205080204" pitchFamily="34" charset="-128"/>
              </a:rPr>
              <a:t>-talk-substance-</a:t>
            </a:r>
            <a:r>
              <a:rPr lang="en-CA" altLang="en-US" sz="1000" err="1">
                <a:latin typeface="Arial" panose="020B0604020202020204" pitchFamily="34" charset="0"/>
                <a:ea typeface="ＭＳ Ｐゴシック" panose="020B0600070205080204" pitchFamily="34" charset="-128"/>
              </a:rPr>
              <a:t>use.html</a:t>
            </a:r>
            <a:endParaRPr lang="en-CA" altLang="en-US" sz="1000">
              <a:latin typeface="Arial" panose="020B0604020202020204" pitchFamily="34" charset="0"/>
              <a:ea typeface="ＭＳ Ｐゴシック" panose="020B0600070205080204" pitchFamily="34" charset="-128"/>
            </a:endParaRPr>
          </a:p>
          <a:p>
            <a:pPr>
              <a:defRPr/>
            </a:pPr>
            <a:endParaRPr lang="en-CA" altLang="en-US" sz="1000">
              <a:latin typeface="Arial" panose="020B0604020202020204" pitchFamily="34" charset="0"/>
              <a:ea typeface="ＭＳ Ｐゴシック" panose="020B0600070205080204" pitchFamily="34" charset="-128"/>
            </a:endParaRPr>
          </a:p>
          <a:p>
            <a:pPr>
              <a:defRPr/>
            </a:pPr>
            <a:endParaRPr lang="en-CA" altLang="en-US" sz="1000" b="1">
              <a:latin typeface="Arial" panose="020B0604020202020204" pitchFamily="34" charset="0"/>
              <a:ea typeface="ＭＳ Ｐゴシック" panose="020B0600070205080204" pitchFamily="34" charset="-128"/>
            </a:endParaRPr>
          </a:p>
          <a:p>
            <a:pPr fontAlgn="t">
              <a:defRPr/>
            </a:pPr>
            <a:endParaRPr lang="en-CA" altLang="en-US" sz="1000" b="1">
              <a:latin typeface="Arial" panose="020B0604020202020204" pitchFamily="34" charset="0"/>
              <a:ea typeface="ＭＳ Ｐゴシック" panose="020B0600070205080204" pitchFamily="34" charset="-128"/>
            </a:endParaRPr>
          </a:p>
          <a:p>
            <a:pPr fontAlgn="t">
              <a:defRPr/>
            </a:pPr>
            <a:endParaRPr lang="en-CA" altLang="en-US" sz="1000" b="1">
              <a:latin typeface="Arial" panose="020B0604020202020204" pitchFamily="34" charset="0"/>
              <a:ea typeface="ＭＳ Ｐゴシック" panose="020B0600070205080204" pitchFamily="34" charset="-128"/>
            </a:endParaRPr>
          </a:p>
          <a:p>
            <a:pPr fontAlgn="t">
              <a:defRPr/>
            </a:pPr>
            <a:endParaRPr lang="en-CA" altLang="en-US" sz="1000" b="1">
              <a:latin typeface="Arial" panose="020B0604020202020204" pitchFamily="34" charset="0"/>
              <a:ea typeface="ＭＳ Ｐゴシック" panose="020B0600070205080204" pitchFamily="34" charset="-128"/>
            </a:endParaRPr>
          </a:p>
          <a:p>
            <a:pPr>
              <a:defRPr/>
            </a:pPr>
            <a:endParaRPr lang="en-CA" altLang="en-US" sz="1000">
              <a:latin typeface="Arial" panose="020B0604020202020204" pitchFamily="34" charset="0"/>
              <a:ea typeface="ＭＳ Ｐゴシック" panose="020B0600070205080204" pitchFamily="34" charset="-128"/>
            </a:endParaRPr>
          </a:p>
          <a:p>
            <a:pPr>
              <a:defRPr/>
            </a:pPr>
            <a:endParaRPr lang="en-CA" altLang="en-US" sz="1000">
              <a:latin typeface="Arial" panose="020B0604020202020204" pitchFamily="34" charset="0"/>
              <a:ea typeface="ＭＳ Ｐゴシック" panose="020B0600070205080204" pitchFamily="34" charset="-128"/>
            </a:endParaRPr>
          </a:p>
        </p:txBody>
      </p:sp>
      <p:sp>
        <p:nvSpPr>
          <p:cNvPr id="890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3261">
              <a:defRPr sz="2400">
                <a:solidFill>
                  <a:schemeClr val="tx1"/>
                </a:solidFill>
                <a:latin typeface="Arial" panose="020B0604020202020204" pitchFamily="34" charset="0"/>
                <a:ea typeface="ヒラギノ角ゴ Pro W3" pitchFamily="34" charset="-128"/>
              </a:defRPr>
            </a:lvl1pPr>
            <a:lvl2pPr marL="744064" indent="-286179" defTabSz="933261">
              <a:defRPr sz="2400">
                <a:solidFill>
                  <a:schemeClr val="tx1"/>
                </a:solidFill>
                <a:latin typeface="Arial" panose="020B0604020202020204" pitchFamily="34" charset="0"/>
                <a:ea typeface="ヒラギノ角ゴ Pro W3" pitchFamily="34" charset="-128"/>
              </a:defRPr>
            </a:lvl2pPr>
            <a:lvl3pPr marL="1144715" indent="-228943" defTabSz="933261">
              <a:defRPr sz="2400">
                <a:solidFill>
                  <a:schemeClr val="tx1"/>
                </a:solidFill>
                <a:latin typeface="Arial" panose="020B0604020202020204" pitchFamily="34" charset="0"/>
                <a:ea typeface="ヒラギノ角ゴ Pro W3" pitchFamily="34" charset="-128"/>
              </a:defRPr>
            </a:lvl3pPr>
            <a:lvl4pPr marL="1602600" indent="-228943" defTabSz="933261">
              <a:defRPr sz="2400">
                <a:solidFill>
                  <a:schemeClr val="tx1"/>
                </a:solidFill>
                <a:latin typeface="Arial" panose="020B0604020202020204" pitchFamily="34" charset="0"/>
                <a:ea typeface="ヒラギノ角ゴ Pro W3" pitchFamily="34" charset="-128"/>
              </a:defRPr>
            </a:lvl4pPr>
            <a:lvl5pPr marL="2060486" indent="-228943" defTabSz="933261">
              <a:defRPr sz="2400">
                <a:solidFill>
                  <a:schemeClr val="tx1"/>
                </a:solidFill>
                <a:latin typeface="Arial" panose="020B0604020202020204" pitchFamily="34" charset="0"/>
                <a:ea typeface="ヒラギノ角ゴ Pro W3" pitchFamily="34" charset="-128"/>
              </a:defRPr>
            </a:lvl5pPr>
            <a:lvl6pPr marL="2518372" indent="-228943" defTabSz="93326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3326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3326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3326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4D19C749-FAEE-40C5-9270-0DAAAC7F8042}" type="slidenum">
              <a:rPr lang="en-CA" altLang="en-US" sz="1200"/>
              <a:pPr/>
              <a:t>36</a:t>
            </a:fld>
            <a:endParaRPr lang="en-CA" altLang="en-US" sz="1200"/>
          </a:p>
        </p:txBody>
      </p:sp>
    </p:spTree>
    <p:extLst>
      <p:ext uri="{BB962C8B-B14F-4D97-AF65-F5344CB8AC3E}">
        <p14:creationId xmlns:p14="http://schemas.microsoft.com/office/powerpoint/2010/main" val="12759061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7136" y="4422459"/>
            <a:ext cx="6208828" cy="4188778"/>
          </a:xfrm>
        </p:spPr>
        <p:txBody>
          <a:bodyPr/>
          <a:lstStyle/>
          <a:p>
            <a:pPr>
              <a:defRPr/>
            </a:pPr>
            <a:r>
              <a:rPr lang="en-CA" altLang="en-US" sz="1000" b="1" dirty="0">
                <a:latin typeface="Arial" panose="020B0604020202020204" pitchFamily="34" charset="0"/>
                <a:ea typeface="Arial Unicode MS" panose="020B0604020202020204" pitchFamily="34" charset="-128"/>
                <a:cs typeface="Arial" panose="020B0604020202020204" pitchFamily="34" charset="0"/>
              </a:rPr>
              <a:t>Note: </a:t>
            </a:r>
            <a:r>
              <a:rPr lang="en-CA" altLang="en-US" sz="1000" dirty="0">
                <a:latin typeface="Arial" panose="020B0604020202020204" pitchFamily="34" charset="0"/>
                <a:ea typeface="Arial Unicode MS" panose="020B0604020202020204" pitchFamily="34" charset="-128"/>
                <a:cs typeface="Arial" panose="020B0604020202020204" pitchFamily="34" charset="0"/>
              </a:rPr>
              <a:t>click to reveal each fact.</a:t>
            </a:r>
          </a:p>
          <a:p>
            <a:pPr>
              <a:defRPr/>
            </a:pPr>
            <a:endParaRPr lang="en-CA" altLang="en-US" sz="1000" b="1" dirty="0">
              <a:latin typeface="Arial" panose="020B0604020202020204" pitchFamily="34" charset="0"/>
              <a:ea typeface="Arial Unicode MS" panose="020B0604020202020204" pitchFamily="34" charset="-128"/>
              <a:cs typeface="Arial" panose="020B0604020202020204" pitchFamily="34" charset="0"/>
            </a:endParaRPr>
          </a:p>
          <a:p>
            <a:pPr>
              <a:defRPr/>
            </a:pPr>
            <a:r>
              <a:rPr lang="en-CA" altLang="en-US" sz="1000" b="1" dirty="0">
                <a:latin typeface="Arial" panose="020B0604020202020204" pitchFamily="34" charset="0"/>
                <a:ea typeface="Arial Unicode MS" panose="020B0604020202020204" pitchFamily="34" charset="-128"/>
                <a:cs typeface="Arial" panose="020B0604020202020204" pitchFamily="34" charset="0"/>
              </a:rPr>
              <a:t>Another simpler way of describing addiction is the presence of the 4 C’s: </a:t>
            </a:r>
          </a:p>
          <a:p>
            <a:pPr>
              <a:defRPr/>
            </a:pPr>
            <a:r>
              <a:rPr lang="en-CA" altLang="en-US" sz="1000" dirty="0">
                <a:latin typeface="Arial" panose="020B0604020202020204" pitchFamily="34" charset="0"/>
                <a:ea typeface="Arial Unicode MS"/>
                <a:cs typeface="Arial" panose="020B0604020202020204" pitchFamily="34" charset="0"/>
              </a:rPr>
              <a:t>• </a:t>
            </a:r>
            <a:r>
              <a:rPr lang="en-CA" altLang="en-US" sz="1000" b="1" dirty="0">
                <a:latin typeface="Arial" panose="020B0604020202020204" pitchFamily="34" charset="0"/>
                <a:ea typeface="Arial Unicode MS"/>
                <a:cs typeface="Arial" panose="020B0604020202020204" pitchFamily="34" charset="0"/>
              </a:rPr>
              <a:t>C</a:t>
            </a:r>
            <a:r>
              <a:rPr lang="en-CA" altLang="en-US" sz="1000" dirty="0">
                <a:latin typeface="Arial" panose="020B0604020202020204" pitchFamily="34" charset="0"/>
                <a:ea typeface="Arial Unicode MS"/>
                <a:cs typeface="Arial" panose="020B0604020202020204" pitchFamily="34" charset="0"/>
              </a:rPr>
              <a:t>raving</a:t>
            </a:r>
            <a:br>
              <a:rPr lang="en-CA" altLang="en-US" sz="1000" dirty="0">
                <a:latin typeface="Arial" panose="020B0604020202020204" pitchFamily="34" charset="0"/>
                <a:ea typeface="Arial Unicode MS" panose="020B0604020202020204" pitchFamily="34" charset="-128"/>
                <a:cs typeface="Arial" panose="020B0604020202020204" pitchFamily="34" charset="0"/>
              </a:rPr>
            </a:br>
            <a:r>
              <a:rPr lang="en-CA" altLang="en-US" sz="1000" dirty="0">
                <a:latin typeface="Arial" panose="020B0604020202020204" pitchFamily="34" charset="0"/>
                <a:ea typeface="Arial Unicode MS"/>
                <a:cs typeface="Arial" panose="020B0604020202020204" pitchFamily="34" charset="0"/>
              </a:rPr>
              <a:t>• Loss of </a:t>
            </a:r>
            <a:r>
              <a:rPr lang="en-CA" altLang="en-US" sz="1000" b="1" dirty="0">
                <a:latin typeface="Arial" panose="020B0604020202020204" pitchFamily="34" charset="0"/>
                <a:ea typeface="Arial Unicode MS"/>
                <a:cs typeface="Arial" panose="020B0604020202020204" pitchFamily="34" charset="0"/>
              </a:rPr>
              <a:t>C</a:t>
            </a:r>
            <a:r>
              <a:rPr lang="en-CA" altLang="en-US" sz="1000" dirty="0">
                <a:latin typeface="Arial" panose="020B0604020202020204" pitchFamily="34" charset="0"/>
                <a:ea typeface="Arial Unicode MS"/>
                <a:cs typeface="Arial" panose="020B0604020202020204" pitchFamily="34" charset="0"/>
              </a:rPr>
              <a:t>ontrol of amount or frequency of use </a:t>
            </a:r>
            <a:endParaRPr lang="en-CA" altLang="en-US" sz="1000" dirty="0">
              <a:latin typeface="Arial" panose="020B0604020202020204" pitchFamily="34" charset="0"/>
              <a:ea typeface="Arial Unicode MS" panose="020B0604020202020204" pitchFamily="34" charset="-128"/>
              <a:cs typeface="Arial" panose="020B0604020202020204" pitchFamily="34" charset="0"/>
            </a:endParaRPr>
          </a:p>
          <a:p>
            <a:pPr>
              <a:defRPr/>
            </a:pPr>
            <a:r>
              <a:rPr lang="en-CA" altLang="en-US" sz="1000" dirty="0">
                <a:latin typeface="Arial" panose="020B0604020202020204" pitchFamily="34" charset="0"/>
                <a:ea typeface="Arial Unicode MS"/>
                <a:cs typeface="Arial" panose="020B0604020202020204" pitchFamily="34" charset="0"/>
              </a:rPr>
              <a:t>• </a:t>
            </a:r>
            <a:r>
              <a:rPr lang="en-CA" altLang="en-US" sz="1000" b="1" dirty="0">
                <a:latin typeface="Arial" panose="020B0604020202020204" pitchFamily="34" charset="0"/>
                <a:ea typeface="Arial Unicode MS"/>
                <a:cs typeface="Arial" panose="020B0604020202020204" pitchFamily="34" charset="0"/>
              </a:rPr>
              <a:t>C</a:t>
            </a:r>
            <a:r>
              <a:rPr lang="en-CA" altLang="en-US" sz="1000" dirty="0">
                <a:latin typeface="Arial" panose="020B0604020202020204" pitchFamily="34" charset="0"/>
                <a:ea typeface="Arial Unicode MS"/>
                <a:cs typeface="Arial" panose="020B0604020202020204" pitchFamily="34" charset="0"/>
              </a:rPr>
              <a:t>ompulsion to use</a:t>
            </a:r>
            <a:br>
              <a:rPr lang="en-CA" altLang="en-US" sz="1000" dirty="0">
                <a:latin typeface="Arial" panose="020B0604020202020204" pitchFamily="34" charset="0"/>
                <a:ea typeface="Arial Unicode MS" panose="020B0604020202020204" pitchFamily="34" charset="-128"/>
                <a:cs typeface="Arial" panose="020B0604020202020204" pitchFamily="34" charset="0"/>
              </a:rPr>
            </a:br>
            <a:r>
              <a:rPr lang="en-CA" altLang="en-US" sz="1000" dirty="0">
                <a:latin typeface="Arial" panose="020B0604020202020204" pitchFamily="34" charset="0"/>
                <a:ea typeface="Arial Unicode MS"/>
                <a:cs typeface="Arial" panose="020B0604020202020204" pitchFamily="34" charset="0"/>
              </a:rPr>
              <a:t>• Use despite </a:t>
            </a:r>
            <a:r>
              <a:rPr lang="en-CA" altLang="en-US" sz="1000" b="1" dirty="0">
                <a:latin typeface="Arial" panose="020B0604020202020204" pitchFamily="34" charset="0"/>
                <a:ea typeface="Arial Unicode MS"/>
                <a:cs typeface="Arial" panose="020B0604020202020204" pitchFamily="34" charset="0"/>
              </a:rPr>
              <a:t>C</a:t>
            </a:r>
            <a:r>
              <a:rPr lang="en-CA" altLang="en-US" sz="1000" dirty="0">
                <a:latin typeface="Arial" panose="020B0604020202020204" pitchFamily="34" charset="0"/>
                <a:ea typeface="Arial Unicode MS"/>
                <a:cs typeface="Arial" panose="020B0604020202020204" pitchFamily="34" charset="0"/>
              </a:rPr>
              <a:t>onsequences. </a:t>
            </a:r>
            <a:endParaRPr lang="en-CA" altLang="en-US" sz="1000" dirty="0">
              <a:latin typeface="Arial" panose="020B0604020202020204" pitchFamily="34" charset="0"/>
              <a:ea typeface="Arial Unicode MS" panose="020B0604020202020204" pitchFamily="34" charset="-128"/>
              <a:cs typeface="Arial" panose="020B0604020202020204" pitchFamily="34" charset="0"/>
            </a:endParaRPr>
          </a:p>
          <a:p>
            <a:pPr>
              <a:defRPr/>
            </a:pPr>
            <a:endParaRPr lang="en-CA" altLang="en-US" sz="1000" dirty="0">
              <a:latin typeface="Arial" panose="020B0604020202020204" pitchFamily="34" charset="0"/>
              <a:ea typeface="Arial Unicode MS" panose="020B0604020202020204" pitchFamily="34" charset="-128"/>
              <a:cs typeface="Arial" panose="020B0604020202020204" pitchFamily="34" charset="0"/>
            </a:endParaRPr>
          </a:p>
          <a:p>
            <a:pPr marL="171707" indent="-171707">
              <a:buFont typeface="Arial" panose="020B0604020202020204" pitchFamily="34" charset="0"/>
              <a:buChar char="•"/>
              <a:defRPr/>
            </a:pPr>
            <a:r>
              <a:rPr lang="en-CA" altLang="en-US" sz="1000" dirty="0">
                <a:latin typeface="Arial" panose="020B0604020202020204" pitchFamily="34" charset="0"/>
                <a:ea typeface="Arial Unicode MS" panose="020B0604020202020204" pitchFamily="34" charset="-128"/>
                <a:cs typeface="Arial" panose="020B0604020202020204" pitchFamily="34" charset="0"/>
              </a:rPr>
              <a:t>Consider a person who finds alcohol so pleasurable that they regularly go to the bar after work (</a:t>
            </a:r>
            <a:r>
              <a:rPr lang="en-CA" altLang="en-US" sz="1000" b="1" dirty="0">
                <a:latin typeface="Arial" panose="020B0604020202020204" pitchFamily="34" charset="0"/>
                <a:ea typeface="Arial Unicode MS" panose="020B0604020202020204" pitchFamily="34" charset="-128"/>
                <a:cs typeface="Arial" panose="020B0604020202020204" pitchFamily="34" charset="0"/>
              </a:rPr>
              <a:t>C</a:t>
            </a:r>
            <a:r>
              <a:rPr lang="en-CA" altLang="en-US" sz="1000" dirty="0">
                <a:latin typeface="Arial" panose="020B0604020202020204" pitchFamily="34" charset="0"/>
                <a:ea typeface="Arial Unicode MS" panose="020B0604020202020204" pitchFamily="34" charset="-128"/>
                <a:cs typeface="Arial" panose="020B0604020202020204" pitchFamily="34" charset="0"/>
              </a:rPr>
              <a:t>raving). </a:t>
            </a:r>
          </a:p>
          <a:p>
            <a:pPr marL="171707" indent="-171707">
              <a:buFont typeface="Arial" panose="020B0604020202020204" pitchFamily="34" charset="0"/>
              <a:buChar char="•"/>
              <a:defRPr/>
            </a:pPr>
            <a:r>
              <a:rPr lang="en-CA" altLang="en-US" sz="1000" dirty="0">
                <a:latin typeface="Arial" panose="020B0604020202020204" pitchFamily="34" charset="0"/>
                <a:ea typeface="Arial Unicode MS" panose="020B0604020202020204" pitchFamily="34" charset="-128"/>
                <a:cs typeface="Arial" panose="020B0604020202020204" pitchFamily="34" charset="0"/>
              </a:rPr>
              <a:t>Their drinking escalates to overcome tolerance, and they experience withdrawal when they abstain. They try and repeatedly fail to cut down (loss of </a:t>
            </a:r>
            <a:r>
              <a:rPr lang="en-CA" altLang="en-US" sz="1000" b="1" dirty="0">
                <a:latin typeface="Arial" panose="020B0604020202020204" pitchFamily="34" charset="0"/>
                <a:ea typeface="Arial Unicode MS" panose="020B0604020202020204" pitchFamily="34" charset="-128"/>
                <a:cs typeface="Arial" panose="020B0604020202020204" pitchFamily="34" charset="0"/>
              </a:rPr>
              <a:t>C</a:t>
            </a:r>
            <a:r>
              <a:rPr lang="en-CA" altLang="en-US" sz="1000" dirty="0">
                <a:latin typeface="Arial" panose="020B0604020202020204" pitchFamily="34" charset="0"/>
                <a:ea typeface="Arial Unicode MS" panose="020B0604020202020204" pitchFamily="34" charset="-128"/>
                <a:cs typeface="Arial" panose="020B0604020202020204" pitchFamily="34" charset="0"/>
              </a:rPr>
              <a:t>ontrol). </a:t>
            </a:r>
          </a:p>
          <a:p>
            <a:pPr marL="171707" indent="-171707">
              <a:buFont typeface="Arial" panose="020B0604020202020204" pitchFamily="34" charset="0"/>
              <a:buChar char="•"/>
              <a:defRPr/>
            </a:pPr>
            <a:r>
              <a:rPr lang="en-CA" altLang="en-US" sz="1000" dirty="0">
                <a:latin typeface="Arial" panose="020B0604020202020204" pitchFamily="34" charset="0"/>
                <a:ea typeface="Arial Unicode MS" panose="020B0604020202020204" pitchFamily="34" charset="-128"/>
                <a:cs typeface="Arial" panose="020B0604020202020204" pitchFamily="34" charset="0"/>
              </a:rPr>
              <a:t>They begin to reorganize their life in order to maximize drinking opportunities, neglecting their work and family (</a:t>
            </a:r>
            <a:r>
              <a:rPr lang="en-CA" altLang="en-US" sz="1000" b="1" dirty="0">
                <a:latin typeface="Arial" panose="020B0604020202020204" pitchFamily="34" charset="0"/>
                <a:ea typeface="Arial Unicode MS" panose="020B0604020202020204" pitchFamily="34" charset="-128"/>
                <a:cs typeface="Arial" panose="020B0604020202020204" pitchFamily="34" charset="0"/>
              </a:rPr>
              <a:t>C</a:t>
            </a:r>
            <a:r>
              <a:rPr lang="en-CA" altLang="en-US" sz="1000" dirty="0">
                <a:latin typeface="Arial" panose="020B0604020202020204" pitchFamily="34" charset="0"/>
                <a:ea typeface="Arial Unicode MS" panose="020B0604020202020204" pitchFamily="34" charset="-128"/>
                <a:cs typeface="Arial" panose="020B0604020202020204" pitchFamily="34" charset="0"/>
              </a:rPr>
              <a:t>ompulsion). </a:t>
            </a:r>
          </a:p>
          <a:p>
            <a:pPr marL="171707" indent="-171707">
              <a:buFont typeface="Arial" panose="020B0604020202020204" pitchFamily="34" charset="0"/>
              <a:buChar char="•"/>
              <a:defRPr/>
            </a:pPr>
            <a:r>
              <a:rPr lang="en-CA" altLang="en-US" sz="1000" dirty="0">
                <a:latin typeface="Arial" panose="020B0604020202020204" pitchFamily="34" charset="0"/>
                <a:ea typeface="Arial Unicode MS" panose="020B0604020202020204" pitchFamily="34" charset="-128"/>
                <a:cs typeface="Arial" panose="020B0604020202020204" pitchFamily="34" charset="0"/>
              </a:rPr>
              <a:t>Eventually their spouse leaves and he loses his job (</a:t>
            </a:r>
            <a:r>
              <a:rPr lang="en-CA" altLang="en-US" sz="1000" b="1" dirty="0">
                <a:latin typeface="Arial" panose="020B0604020202020204" pitchFamily="34" charset="0"/>
                <a:ea typeface="Arial Unicode MS" panose="020B0604020202020204" pitchFamily="34" charset="-128"/>
                <a:cs typeface="Arial" panose="020B0604020202020204" pitchFamily="34" charset="0"/>
              </a:rPr>
              <a:t>C</a:t>
            </a:r>
            <a:r>
              <a:rPr lang="en-CA" altLang="en-US" sz="1000" dirty="0">
                <a:latin typeface="Arial" panose="020B0604020202020204" pitchFamily="34" charset="0"/>
                <a:ea typeface="Arial Unicode MS" panose="020B0604020202020204" pitchFamily="34" charset="-128"/>
                <a:cs typeface="Arial" panose="020B0604020202020204" pitchFamily="34" charset="0"/>
              </a:rPr>
              <a:t>onsequences). </a:t>
            </a:r>
          </a:p>
          <a:p>
            <a:pPr>
              <a:defRPr/>
            </a:pPr>
            <a:endParaRPr lang="en-CA" altLang="en-US" sz="1000" dirty="0">
              <a:latin typeface="Arial" panose="020B0604020202020204" pitchFamily="34" charset="0"/>
              <a:ea typeface="Arial Unicode MS" panose="020B0604020202020204" pitchFamily="34" charset="-128"/>
              <a:cs typeface="Arial" panose="020B0604020202020204" pitchFamily="34" charset="0"/>
            </a:endParaRPr>
          </a:p>
          <a:p>
            <a:pPr>
              <a:defRPr/>
            </a:pPr>
            <a:r>
              <a:rPr lang="en-US" altLang="en-US" sz="1000" i="1" dirty="0">
                <a:latin typeface="Arial" panose="020B0604020202020204" pitchFamily="34" charset="0"/>
                <a:ea typeface="Arial Unicode MS" panose="020B0604020202020204" pitchFamily="34" charset="-128"/>
                <a:cs typeface="Arial" panose="020B0604020202020204" pitchFamily="34" charset="0"/>
              </a:rPr>
              <a:t>Note: clinical diagnosis of Substance use or </a:t>
            </a:r>
            <a:r>
              <a:rPr lang="en-US" altLang="en-US" sz="1000" i="1" dirty="0" err="1">
                <a:latin typeface="Arial" panose="020B0604020202020204" pitchFamily="34" charset="0"/>
                <a:ea typeface="Arial Unicode MS" panose="020B0604020202020204" pitchFamily="34" charset="-128"/>
                <a:cs typeface="Arial" panose="020B0604020202020204" pitchFamily="34" charset="0"/>
              </a:rPr>
              <a:t>behavioural</a:t>
            </a:r>
            <a:r>
              <a:rPr lang="en-US" altLang="en-US" sz="1000" i="1" dirty="0">
                <a:latin typeface="Arial" panose="020B0604020202020204" pitchFamily="34" charset="0"/>
                <a:ea typeface="Arial Unicode MS" panose="020B0604020202020204" pitchFamily="34" charset="-128"/>
                <a:cs typeface="Arial" panose="020B0604020202020204" pitchFamily="34" charset="0"/>
              </a:rPr>
              <a:t> disorders are defined by the </a:t>
            </a:r>
            <a:r>
              <a:rPr lang="en-CA" sz="1000" i="1" dirty="0">
                <a:latin typeface="Arial" panose="020B0604020202020204" pitchFamily="34" charset="0"/>
                <a:ea typeface="ＭＳ Ｐゴシック" panose="020B0600070205080204" pitchFamily="34" charset="-128"/>
                <a:cs typeface="Arial" panose="020B0604020202020204" pitchFamily="34" charset="0"/>
              </a:rPr>
              <a:t>Diagnostic and Statistical Manual of Mental Disorders (DSM-V) and only made but a qualified health care provider.</a:t>
            </a:r>
          </a:p>
          <a:p>
            <a:pPr>
              <a:defRPr/>
            </a:pPr>
            <a:endParaRPr lang="en-CA" altLang="en-US" sz="1000" dirty="0">
              <a:latin typeface="Arial" panose="020B0604020202020204" pitchFamily="34" charset="0"/>
              <a:ea typeface="Arial Unicode MS" panose="020B0604020202020204" pitchFamily="34" charset="-128"/>
              <a:cs typeface="Arial" panose="020B0604020202020204" pitchFamily="34" charset="0"/>
            </a:endParaRPr>
          </a:p>
          <a:p>
            <a:pPr>
              <a:defRPr/>
            </a:pPr>
            <a:r>
              <a:rPr lang="en-CA" altLang="en-US" sz="1000" b="1" dirty="0">
                <a:latin typeface="Arial" panose="020B0604020202020204" pitchFamily="34" charset="0"/>
                <a:ea typeface="Arial Unicode MS" panose="020B0604020202020204" pitchFamily="34" charset="-128"/>
                <a:cs typeface="Arial" panose="020B0604020202020204" pitchFamily="34" charset="0"/>
              </a:rPr>
              <a:t>Source(s):</a:t>
            </a:r>
          </a:p>
          <a:p>
            <a:pPr marL="171707" indent="-171707">
              <a:buFont typeface="Arial"/>
              <a:buChar char="•"/>
              <a:defRPr/>
            </a:pPr>
            <a:r>
              <a:rPr lang="en-CA" altLang="en-US" sz="1000" dirty="0">
                <a:latin typeface="Arial" panose="020B0604020202020204" pitchFamily="34" charset="0"/>
                <a:ea typeface="Arial Unicode MS"/>
                <a:cs typeface="Arial" panose="020B0604020202020204" pitchFamily="34" charset="0"/>
              </a:rPr>
              <a:t>https://www.camh.ca/en/health-info/mental-illness-and-addiction-index/addiction</a:t>
            </a:r>
            <a:endParaRPr lang="en-US" altLang="en-US" sz="1000" dirty="0">
              <a:latin typeface="Arial" panose="020B0604020202020204" pitchFamily="34" charset="0"/>
              <a:ea typeface="Arial Unicode MS"/>
              <a:cs typeface="Arial" panose="020B0604020202020204" pitchFamily="34" charset="0"/>
            </a:endParaRPr>
          </a:p>
          <a:p>
            <a:pPr marL="171707" indent="-171707">
              <a:buFont typeface="Arial"/>
              <a:buChar char="•"/>
              <a:defRPr/>
            </a:pPr>
            <a:r>
              <a:rPr lang="en-US" altLang="en-US" sz="1000" dirty="0">
                <a:latin typeface="Arial" panose="020B0604020202020204" pitchFamily="34" charset="0"/>
                <a:ea typeface="Arial Unicode MS"/>
                <a:cs typeface="Arial" panose="020B0604020202020204" pitchFamily="34" charset="0"/>
              </a:rPr>
              <a:t>https://www.ccohs.ca/oshanswers/hsprograms/impairment.html  see Table 1 Signs and Symptoms of Problematic Substance Use</a:t>
            </a:r>
          </a:p>
        </p:txBody>
      </p:sp>
      <p:sp>
        <p:nvSpPr>
          <p:cNvPr id="111620"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081">
              <a:defRPr sz="2400">
                <a:solidFill>
                  <a:schemeClr val="tx1"/>
                </a:solidFill>
                <a:latin typeface="Arial" panose="020B0604020202020204" pitchFamily="34" charset="0"/>
                <a:ea typeface="ヒラギノ角ゴ Pro W3" pitchFamily="34" charset="-128"/>
              </a:defRPr>
            </a:lvl1pPr>
            <a:lvl2pPr marL="744064" indent="-286179" defTabSz="930081">
              <a:defRPr sz="2400">
                <a:solidFill>
                  <a:schemeClr val="tx1"/>
                </a:solidFill>
                <a:latin typeface="Arial" panose="020B0604020202020204" pitchFamily="34" charset="0"/>
                <a:ea typeface="ヒラギノ角ゴ Pro W3" pitchFamily="34" charset="-128"/>
              </a:defRPr>
            </a:lvl2pPr>
            <a:lvl3pPr marL="1144715" indent="-228943" defTabSz="930081">
              <a:defRPr sz="2400">
                <a:solidFill>
                  <a:schemeClr val="tx1"/>
                </a:solidFill>
                <a:latin typeface="Arial" panose="020B0604020202020204" pitchFamily="34" charset="0"/>
                <a:ea typeface="ヒラギノ角ゴ Pro W3" pitchFamily="34" charset="-128"/>
              </a:defRPr>
            </a:lvl3pPr>
            <a:lvl4pPr marL="1602600" indent="-228943" defTabSz="930081">
              <a:defRPr sz="2400">
                <a:solidFill>
                  <a:schemeClr val="tx1"/>
                </a:solidFill>
                <a:latin typeface="Arial" panose="020B0604020202020204" pitchFamily="34" charset="0"/>
                <a:ea typeface="ヒラギノ角ゴ Pro W3" pitchFamily="34" charset="-128"/>
              </a:defRPr>
            </a:lvl4pPr>
            <a:lvl5pPr marL="2060486" indent="-228943" defTabSz="930081">
              <a:defRPr sz="2400">
                <a:solidFill>
                  <a:schemeClr val="tx1"/>
                </a:solidFill>
                <a:latin typeface="Arial" panose="020B0604020202020204" pitchFamily="34" charset="0"/>
                <a:ea typeface="ヒラギノ角ゴ Pro W3" pitchFamily="34" charset="-128"/>
              </a:defRPr>
            </a:lvl5pPr>
            <a:lvl6pPr marL="2518372"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30081"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B28B9B77-DFF2-4B09-951E-BE5251C8F954}" type="slidenum">
              <a:rPr lang="en-CA" altLang="en-US" sz="1200"/>
              <a:pPr/>
              <a:t>37</a:t>
            </a:fld>
            <a:endParaRPr lang="en-CA" altLang="en-US" sz="1200"/>
          </a:p>
        </p:txBody>
      </p:sp>
    </p:spTree>
    <p:extLst>
      <p:ext uri="{BB962C8B-B14F-4D97-AF65-F5344CB8AC3E}">
        <p14:creationId xmlns:p14="http://schemas.microsoft.com/office/powerpoint/2010/main" val="42652517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Slide Image Placeholder 1"/>
          <p:cNvSpPr>
            <a:spLocks noGrp="1" noRot="1" noChangeAspect="1" noChangeArrowheads="1" noTextEdit="1"/>
          </p:cNvSpPr>
          <p:nvPr>
            <p:ph type="sldImg"/>
          </p:nvPr>
        </p:nvSpPr>
        <p:spPr>
          <a:ln/>
        </p:spPr>
      </p:sp>
      <p:sp>
        <p:nvSpPr>
          <p:cNvPr id="2" name="Notes Placeholder 2"/>
          <p:cNvSpPr>
            <a:spLocks noGrp="1" noChangeArrowheads="1"/>
          </p:cNvSpPr>
          <p:nvPr>
            <p:ph type="body" idx="1"/>
          </p:nvPr>
        </p:nvSpPr>
        <p:spPr>
          <a:xfrm>
            <a:off x="407136" y="4422459"/>
            <a:ext cx="6208828" cy="4188778"/>
          </a:xfrm>
        </p:spPr>
        <p:txBody>
          <a:bodyPr/>
          <a:lstStyle/>
          <a:p>
            <a:pPr>
              <a:defRPr/>
            </a:pPr>
            <a:r>
              <a:rPr lang="en-CA" sz="1000" b="1">
                <a:latin typeface="Arial" panose="020B0604020202020204" pitchFamily="34" charset="0"/>
                <a:ea typeface="ＭＳ Ｐゴシック" panose="020B0600070205080204" pitchFamily="34" charset="-128"/>
                <a:cs typeface="Arial" panose="020B0604020202020204" pitchFamily="34" charset="0"/>
              </a:rPr>
              <a:t>Note: </a:t>
            </a:r>
            <a:r>
              <a:rPr lang="en-CA" sz="1000">
                <a:latin typeface="Arial" panose="020B0604020202020204" pitchFamily="34" charset="0"/>
                <a:ea typeface="ＭＳ Ｐゴシック" panose="020B0600070205080204" pitchFamily="34" charset="-128"/>
                <a:cs typeface="Arial" panose="020B0604020202020204" pitchFamily="34" charset="0"/>
              </a:rPr>
              <a:t>click to reveal each step in the process.</a:t>
            </a:r>
          </a:p>
          <a:p>
            <a:pPr>
              <a:defRPr/>
            </a:pPr>
            <a:endParaRPr lang="en-CA" altLang="en-US" sz="1000" b="1">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CAF Response / Medical Process</a:t>
            </a:r>
            <a:endParaRPr lang="en-US" altLang="en-US" sz="1000" b="1">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It is important to note that the CO should refer a CAF Member for Medical Assessment with each Admin Action. (i.e.. to screen for concurrent disorders, previous history, presence of suicide thoughts/ risk of suicide).</a:t>
            </a:r>
            <a:endParaRPr lang="en-US" altLang="en-US" sz="100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CA" alt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It is not the role of the supervisor/ CO other to address this other than to gather information related to performance or conduct deficiencies.</a:t>
            </a:r>
          </a:p>
          <a:p>
            <a:pPr>
              <a:defRPr/>
            </a:pPr>
            <a:endParaRPr lang="en-CA" alt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CFAO-34-56: </a:t>
            </a:r>
            <a:r>
              <a:rPr lang="en-CA" altLang="en-US" sz="1000">
                <a:latin typeface="Arial" panose="020B0604020202020204" pitchFamily="34" charset="0"/>
                <a:ea typeface="ＭＳ Ｐゴシック" panose="020B0600070205080204" pitchFamily="34" charset="-128"/>
                <a:cs typeface="Arial" panose="020B0604020202020204" pitchFamily="34" charset="0"/>
              </a:rPr>
              <a:t>Mental disorders </a:t>
            </a: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Medical referral : </a:t>
            </a:r>
            <a:r>
              <a:rPr lang="en-CA" altLang="en-US" sz="1000">
                <a:latin typeface="Arial" panose="020B0604020202020204" pitchFamily="34" charset="0"/>
                <a:ea typeface="ＭＳ Ｐゴシック" panose="020B0600070205080204" pitchFamily="34" charset="-128"/>
                <a:cs typeface="Arial" panose="020B0604020202020204" pitchFamily="34" charset="0"/>
              </a:rPr>
              <a:t>When a remedial measure is intimated ensure you do a medical referral (mandatory for drug &amp; alcohol). However, it should be considered by the CO for any case of Misconduct- DND 4006</a:t>
            </a:r>
          </a:p>
          <a:p>
            <a:pPr>
              <a:defRPr/>
            </a:pPr>
            <a:endParaRPr lang="en-CA" altLang="en-US" sz="1000" b="1">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Progress Briefing Sessions and Counselling</a:t>
            </a:r>
            <a:r>
              <a:rPr lang="en-CA" altLang="en-US" sz="1000">
                <a:latin typeface="Arial" panose="020B0604020202020204" pitchFamily="34" charset="0"/>
                <a:ea typeface="ＭＳ Ｐゴシック" panose="020B0600070205080204" pitchFamily="34" charset="-128"/>
                <a:cs typeface="Arial" panose="020B0604020202020204" pitchFamily="34" charset="0"/>
              </a:rPr>
              <a:t> - When a RM is administered the counselling and progress briefing sessions shall be held on a regular basis and shall be documented. The CoC shall play an active role in guiding the member to the necessary tools/opportunities/referrals in order to help him/her overcome the deficiency, there should be meetings held with the member for this purpose. Documenting these sessions informs the CO about the progress of the member. A record of progress is an invaluable tool during the course of an AR since it gives context to a DMCA analyst who is attempting to form a complete picture of the situation before drawing any conclusions or making any recommendations.</a:t>
            </a:r>
          </a:p>
          <a:p>
            <a:pPr>
              <a:defRPr/>
            </a:pPr>
            <a:endParaRPr lang="en-CA" altLang="en-US" sz="1000" b="1">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Providing Assistance to member for Representation:</a:t>
            </a:r>
            <a:r>
              <a:rPr lang="en-CA" altLang="en-US" sz="1000">
                <a:latin typeface="Arial" panose="020B0604020202020204" pitchFamily="34" charset="0"/>
                <a:ea typeface="ＭＳ Ｐゴシック" panose="020B0600070205080204" pitchFamily="34" charset="-128"/>
                <a:cs typeface="Arial" panose="020B0604020202020204" pitchFamily="34" charset="0"/>
              </a:rPr>
              <a:t> Once the unit receives the disclosure package it must be printed out and a copy is provided to the member. </a:t>
            </a: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 </a:t>
            </a: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Annex A to the cover letter of the disclosure package contains a form that must be completed and sent back to the analyst ASAP. The form serves to provide DMCA with acknowledgement of receipt of the disclosure package, that the member understands the time limit to provide representation, and that he/she has been briefed on the AR process. The member must indicate whether or not he/she wishes to provide representation, and it provides the name of the member’s Assisting Officer.</a:t>
            </a: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 </a:t>
            </a:r>
          </a:p>
          <a:p>
            <a:pP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The member is given 15 working days (</a:t>
            </a:r>
            <a:r>
              <a:rPr lang="en-CA" altLang="en-US" sz="1000" err="1">
                <a:latin typeface="Arial" panose="020B0604020202020204" pitchFamily="34" charset="0"/>
                <a:ea typeface="ＭＳ Ｐゴシック" panose="020B0600070205080204" pitchFamily="34" charset="-128"/>
                <a:cs typeface="Arial" panose="020B0604020202020204" pitchFamily="34" charset="0"/>
              </a:rPr>
              <a:t>RegF</a:t>
            </a:r>
            <a:r>
              <a:rPr lang="en-CA" altLang="en-US" sz="1000">
                <a:latin typeface="Arial" panose="020B0604020202020204" pitchFamily="34" charset="0"/>
                <a:ea typeface="ＭＳ Ｐゴシック" panose="020B0600070205080204" pitchFamily="34" charset="-128"/>
                <a:cs typeface="Arial" panose="020B0604020202020204" pitchFamily="34" charset="0"/>
              </a:rPr>
              <a:t>), or 30 calendar days (</a:t>
            </a:r>
            <a:r>
              <a:rPr lang="en-CA" altLang="en-US" sz="1000" err="1">
                <a:latin typeface="Arial" panose="020B0604020202020204" pitchFamily="34" charset="0"/>
                <a:ea typeface="ＭＳ Ｐゴシック" panose="020B0600070205080204" pitchFamily="34" charset="-128"/>
                <a:cs typeface="Arial" panose="020B0604020202020204" pitchFamily="34" charset="0"/>
              </a:rPr>
              <a:t>ResF</a:t>
            </a:r>
            <a:r>
              <a:rPr lang="en-CA" altLang="en-US" sz="1000">
                <a:latin typeface="Arial" panose="020B0604020202020204" pitchFamily="34" charset="0"/>
                <a:ea typeface="ＭＳ Ｐゴシック" panose="020B0600070205080204" pitchFamily="34" charset="-128"/>
                <a:cs typeface="Arial" panose="020B0604020202020204" pitchFamily="34" charset="0"/>
              </a:rPr>
              <a:t>) to provide written representation to the analyst, with the aid of an assisting officer if desired by the member, before a final decision is rendered by DMCA. Requests for extensions are granted or denied on a case by case basis and substantiation must be provided preferably prior to the original due date for reps. If, after the member submits his/her representations to the CO for submissions to DMCA2, the CO wants to make further remarks on the member’s representations then they must provide an additional 10 days for the member to comment on the CO’s remarks, or else have the member minute the letter indicating that he/she has seen the remarks and has no further comment.</a:t>
            </a:r>
          </a:p>
          <a:p>
            <a:pPr>
              <a:defRPr/>
            </a:pPr>
            <a:endParaRPr lang="en-US" altLang="en-US" sz="100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altLang="en-US" sz="1000" b="1">
                <a:latin typeface="Arial" panose="020B0604020202020204" pitchFamily="34" charset="0"/>
                <a:ea typeface="ＭＳ Ｐゴシック" panose="020B0600070205080204" pitchFamily="34" charset="-128"/>
                <a:cs typeface="Arial" panose="020B0604020202020204" pitchFamily="34" charset="0"/>
              </a:rPr>
              <a:t>Source(s);</a:t>
            </a:r>
          </a:p>
          <a:p>
            <a:pPr marL="171707" indent="-171707">
              <a:buFont typeface="Arial" panose="020B0604020202020204" pitchFamily="34" charset="0"/>
              <a:buChar char="•"/>
              <a:defRPr/>
            </a:pPr>
            <a:r>
              <a:rPr lang="en-CA" altLang="en-US" sz="1000">
                <a:latin typeface="Arial" panose="020B0604020202020204" pitchFamily="34" charset="0"/>
                <a:ea typeface="ＭＳ Ｐゴシック" panose="020B0600070205080204" pitchFamily="34" charset="-128"/>
                <a:cs typeface="Arial" panose="020B0604020202020204" pitchFamily="34" charset="0"/>
              </a:rPr>
              <a:t>DMCA, 2019</a:t>
            </a:r>
          </a:p>
        </p:txBody>
      </p:sp>
      <p:sp>
        <p:nvSpPr>
          <p:cNvPr id="265220"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34" charset="-128"/>
              </a:defRPr>
            </a:lvl1pPr>
            <a:lvl2pPr marL="744064" indent="-286179">
              <a:defRPr sz="2400">
                <a:solidFill>
                  <a:schemeClr val="tx1"/>
                </a:solidFill>
                <a:latin typeface="Arial" panose="020B0604020202020204" pitchFamily="34" charset="0"/>
                <a:ea typeface="ヒラギノ角ゴ Pro W3" pitchFamily="34" charset="-128"/>
              </a:defRPr>
            </a:lvl2pPr>
            <a:lvl3pPr marL="1144715" indent="-228943">
              <a:defRPr sz="2400">
                <a:solidFill>
                  <a:schemeClr val="tx1"/>
                </a:solidFill>
                <a:latin typeface="Arial" panose="020B0604020202020204" pitchFamily="34" charset="0"/>
                <a:ea typeface="ヒラギノ角ゴ Pro W3" pitchFamily="34" charset="-128"/>
              </a:defRPr>
            </a:lvl3pPr>
            <a:lvl4pPr marL="1602600" indent="-228943">
              <a:defRPr sz="2400">
                <a:solidFill>
                  <a:schemeClr val="tx1"/>
                </a:solidFill>
                <a:latin typeface="Arial" panose="020B0604020202020204" pitchFamily="34" charset="0"/>
                <a:ea typeface="ヒラギノ角ゴ Pro W3" pitchFamily="34" charset="-128"/>
              </a:defRPr>
            </a:lvl4pPr>
            <a:lvl5pPr marL="2060486" indent="-228943">
              <a:defRPr sz="2400">
                <a:solidFill>
                  <a:schemeClr val="tx1"/>
                </a:solidFill>
                <a:latin typeface="Arial" panose="020B0604020202020204" pitchFamily="34" charset="0"/>
                <a:ea typeface="ヒラギノ角ゴ Pro W3" pitchFamily="34" charset="-128"/>
              </a:defRPr>
            </a:lvl5pPr>
            <a:lvl6pPr marL="2518372"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defTabSz="915772"/>
            <a:fld id="{520247C2-FA78-43B3-BACB-E4B06D1571C5}" type="slidenum">
              <a:rPr lang="en-CA" altLang="en-US" sz="1200">
                <a:solidFill>
                  <a:srgbClr val="000000"/>
                </a:solidFill>
                <a:latin typeface="Calibri" panose="020F0502020204030204" pitchFamily="34" charset="0"/>
              </a:rPr>
              <a:pPr defTabSz="915772"/>
              <a:t>38</a:t>
            </a:fld>
            <a:endParaRPr lang="en-CA"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11073574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7136" y="4422459"/>
            <a:ext cx="6208828" cy="4188778"/>
          </a:xfrm>
        </p:spPr>
        <p:txBody>
          <a:bodyPr/>
          <a:lstStyle/>
          <a:p>
            <a:pPr eaLnBrk="1" hangingPunct="1">
              <a:buFont typeface="Arial" panose="020B0604020202020204" pitchFamily="34" charset="0"/>
              <a:buNone/>
              <a:defRPr/>
            </a:pPr>
            <a:r>
              <a:rPr lang="en-CA" sz="1000" b="1">
                <a:latin typeface="Arial" panose="020B0604020202020204" pitchFamily="34" charset="0"/>
                <a:ea typeface="ＭＳ Ｐゴシック" panose="020B0600070205080204" pitchFamily="34" charset="-128"/>
                <a:cs typeface="Arial" panose="020B0604020202020204" pitchFamily="34" charset="0"/>
              </a:rPr>
              <a:t>Note: </a:t>
            </a:r>
            <a:r>
              <a:rPr lang="en-CA" sz="1000">
                <a:latin typeface="Arial" panose="020B0604020202020204" pitchFamily="34" charset="0"/>
                <a:ea typeface="ＭＳ Ｐゴシック" panose="020B0600070205080204" pitchFamily="34" charset="-128"/>
                <a:cs typeface="Arial" panose="020B0604020202020204" pitchFamily="34" charset="0"/>
              </a:rPr>
              <a:t>click to reveal each step in the process.</a:t>
            </a:r>
          </a:p>
          <a:p>
            <a:pPr eaLnBrk="1" hangingPunct="1">
              <a:buFont typeface="Arial" panose="020B0604020202020204" pitchFamily="34" charset="0"/>
              <a:buNone/>
              <a:defRPr/>
            </a:pPr>
            <a:endParaRPr lang="en-CA" sz="1000">
              <a:latin typeface="Arial" charset="0"/>
              <a:ea typeface="Arial Unicode MS" panose="020B0604020202020204" pitchFamily="34" charset="-128"/>
              <a:cs typeface="Arial Unicode MS" panose="020B0604020202020204" pitchFamily="34" charset="-128"/>
            </a:endParaRPr>
          </a:p>
          <a:p>
            <a:pPr eaLnBrk="1" hangingPunct="1">
              <a:buFont typeface="Arial" panose="020B0604020202020204" pitchFamily="34" charset="0"/>
              <a:buNone/>
              <a:defRPr/>
            </a:pPr>
            <a:r>
              <a:rPr lang="en-CA" sz="1000">
                <a:latin typeface="Arial" charset="0"/>
                <a:ea typeface="Arial Unicode MS" panose="020B0604020202020204" pitchFamily="34" charset="-128"/>
                <a:cs typeface="Arial Unicode MS" panose="020B0604020202020204" pitchFamily="34" charset="-128"/>
              </a:rPr>
              <a:t>A member can self-refer if they are concerned about their alcohol and/or drugs use. As in the case of all other medical treatment, patient information will be treated as confidential.  This self referral should be strongly encouraged.</a:t>
            </a:r>
          </a:p>
          <a:p>
            <a:pPr marL="231095" indent="-231095" eaLnBrk="1" hangingPunct="1">
              <a:defRPr/>
            </a:pPr>
            <a:endParaRPr lang="en-CA" sz="1000">
              <a:latin typeface="Arial" charset="0"/>
              <a:ea typeface="Arial Unicode MS" panose="020B0604020202020204" pitchFamily="34" charset="-128"/>
              <a:cs typeface="Arial Unicode MS" panose="020B0604020202020204" pitchFamily="34" charset="-128"/>
            </a:endParaRPr>
          </a:p>
          <a:p>
            <a:pPr marL="231095" indent="-231095" eaLnBrk="1" hangingPunct="1">
              <a:defRPr/>
            </a:pPr>
            <a:endParaRPr lang="en-CA" sz="1000">
              <a:latin typeface="Arial" charset="0"/>
              <a:ea typeface="Arial Unicode MS" panose="020B0604020202020204" pitchFamily="34" charset="-128"/>
              <a:cs typeface="Arial Unicode MS" panose="020B0604020202020204" pitchFamily="34" charset="-128"/>
            </a:endParaRPr>
          </a:p>
          <a:p>
            <a:pPr>
              <a:defRPr/>
            </a:pPr>
            <a:endParaRPr lang="en-CA" sz="1000">
              <a:ea typeface="ＭＳ Ｐゴシック" panose="020B0600070205080204" pitchFamily="34" charset="-128"/>
            </a:endParaRPr>
          </a:p>
        </p:txBody>
      </p:sp>
      <p:sp>
        <p:nvSpPr>
          <p:cNvPr id="267268"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34" charset="-128"/>
              </a:defRPr>
            </a:lvl1pPr>
            <a:lvl2pPr marL="744064" indent="-286179">
              <a:defRPr sz="2400">
                <a:solidFill>
                  <a:schemeClr val="tx1"/>
                </a:solidFill>
                <a:latin typeface="Arial" panose="020B0604020202020204" pitchFamily="34" charset="0"/>
                <a:ea typeface="ヒラギノ角ゴ Pro W3" pitchFamily="34" charset="-128"/>
              </a:defRPr>
            </a:lvl2pPr>
            <a:lvl3pPr marL="1144715" indent="-228943">
              <a:defRPr sz="2400">
                <a:solidFill>
                  <a:schemeClr val="tx1"/>
                </a:solidFill>
                <a:latin typeface="Arial" panose="020B0604020202020204" pitchFamily="34" charset="0"/>
                <a:ea typeface="ヒラギノ角ゴ Pro W3" pitchFamily="34" charset="-128"/>
              </a:defRPr>
            </a:lvl3pPr>
            <a:lvl4pPr marL="1602600" indent="-228943">
              <a:defRPr sz="2400">
                <a:solidFill>
                  <a:schemeClr val="tx1"/>
                </a:solidFill>
                <a:latin typeface="Arial" panose="020B0604020202020204" pitchFamily="34" charset="0"/>
                <a:ea typeface="ヒラギノ角ゴ Pro W3" pitchFamily="34" charset="-128"/>
              </a:defRPr>
            </a:lvl4pPr>
            <a:lvl5pPr marL="2060486" indent="-228943">
              <a:defRPr sz="2400">
                <a:solidFill>
                  <a:schemeClr val="tx1"/>
                </a:solidFill>
                <a:latin typeface="Arial" panose="020B0604020202020204" pitchFamily="34" charset="0"/>
                <a:ea typeface="ヒラギノ角ゴ Pro W3" pitchFamily="34" charset="-128"/>
              </a:defRPr>
            </a:lvl5pPr>
            <a:lvl6pPr marL="2518372"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defTabSz="915772"/>
            <a:fld id="{F047C423-6CDD-417D-B7CB-5915A86B7880}" type="slidenum">
              <a:rPr lang="en-CA" altLang="en-US" sz="1200">
                <a:solidFill>
                  <a:srgbClr val="000000"/>
                </a:solidFill>
                <a:latin typeface="Calibri" panose="020F0502020204030204" pitchFamily="34" charset="0"/>
              </a:rPr>
              <a:pPr defTabSz="915772"/>
              <a:t>39</a:t>
            </a:fld>
            <a:endParaRPr lang="en-CA"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21685761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ChangeArrowheads="1" noTextEdit="1"/>
          </p:cNvSpPr>
          <p:nvPr>
            <p:ph type="sldImg"/>
          </p:nvPr>
        </p:nvSpPr>
        <p:spPr>
          <a:ln/>
        </p:spPr>
      </p:sp>
      <p:sp>
        <p:nvSpPr>
          <p:cNvPr id="269315" name="Notes Placeholder 2"/>
          <p:cNvSpPr>
            <a:spLocks noGrp="1" noChangeArrowheads="1"/>
          </p:cNvSpPr>
          <p:nvPr>
            <p:ph type="body" idx="1"/>
          </p:nvPr>
        </p:nvSpPr>
        <p:spPr>
          <a:xfrm>
            <a:off x="407137" y="4422459"/>
            <a:ext cx="5914608" cy="418877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sz="1000" b="1">
                <a:latin typeface="Arial" panose="020B0604020202020204" pitchFamily="34" charset="0"/>
                <a:cs typeface="Arial" panose="020B0604020202020204" pitchFamily="34" charset="0"/>
              </a:rPr>
              <a:t>Note: </a:t>
            </a:r>
            <a:r>
              <a:rPr lang="en-CA" altLang="en-US" sz="1000">
                <a:latin typeface="Arial" panose="020B0604020202020204" pitchFamily="34" charset="0"/>
                <a:cs typeface="Arial" panose="020B0604020202020204" pitchFamily="34" charset="0"/>
              </a:rPr>
              <a:t>click to reveal each step in the process.</a:t>
            </a:r>
          </a:p>
          <a:p>
            <a:endParaRPr lang="en-CA" altLang="en-US">
              <a:latin typeface="Arial" panose="020B0604020202020204" pitchFamily="34" charset="0"/>
              <a:cs typeface="Arial" panose="020B0604020202020204" pitchFamily="34" charset="0"/>
            </a:endParaRPr>
          </a:p>
          <a:p>
            <a:r>
              <a:rPr lang="en-CA" altLang="en-US" sz="1000">
                <a:latin typeface="Arial" panose="020B0604020202020204" pitchFamily="34" charset="0"/>
              </a:rPr>
              <a:t>Form # 4006-E (English), #4006-F (French). </a:t>
            </a:r>
          </a:p>
          <a:p>
            <a:r>
              <a:rPr lang="en-CA" altLang="en-US" sz="1000">
                <a:latin typeface="Arial" panose="020B0604020202020204" pitchFamily="34" charset="0"/>
              </a:rPr>
              <a:t>Note: please direct supervisors to DMCA’s website to access form. </a:t>
            </a:r>
          </a:p>
          <a:p>
            <a:endParaRPr lang="en-CA" altLang="en-US" sz="1000">
              <a:latin typeface="Arial" panose="020B0604020202020204" pitchFamily="34" charset="0"/>
              <a:cs typeface="Arial" panose="020B0604020202020204" pitchFamily="34" charset="0"/>
            </a:endParaRPr>
          </a:p>
          <a:p>
            <a:endParaRPr lang="en-US" altLang="en-US">
              <a:latin typeface="Arial" panose="020B0604020202020204" pitchFamily="34" charset="0"/>
            </a:endParaRPr>
          </a:p>
        </p:txBody>
      </p:sp>
      <p:sp>
        <p:nvSpPr>
          <p:cNvPr id="269316"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34" charset="-128"/>
              </a:defRPr>
            </a:lvl1pPr>
            <a:lvl2pPr marL="744064" indent="-286179">
              <a:defRPr sz="2400">
                <a:solidFill>
                  <a:schemeClr val="tx1"/>
                </a:solidFill>
                <a:latin typeface="Arial" panose="020B0604020202020204" pitchFamily="34" charset="0"/>
                <a:ea typeface="ヒラギノ角ゴ Pro W3" pitchFamily="34" charset="-128"/>
              </a:defRPr>
            </a:lvl2pPr>
            <a:lvl3pPr marL="1144715" indent="-228943">
              <a:defRPr sz="2400">
                <a:solidFill>
                  <a:schemeClr val="tx1"/>
                </a:solidFill>
                <a:latin typeface="Arial" panose="020B0604020202020204" pitchFamily="34" charset="0"/>
                <a:ea typeface="ヒラギノ角ゴ Pro W3" pitchFamily="34" charset="-128"/>
              </a:defRPr>
            </a:lvl3pPr>
            <a:lvl4pPr marL="1602600" indent="-228943">
              <a:defRPr sz="2400">
                <a:solidFill>
                  <a:schemeClr val="tx1"/>
                </a:solidFill>
                <a:latin typeface="Arial" panose="020B0604020202020204" pitchFamily="34" charset="0"/>
                <a:ea typeface="ヒラギノ角ゴ Pro W3" pitchFamily="34" charset="-128"/>
              </a:defRPr>
            </a:lvl4pPr>
            <a:lvl5pPr marL="2060486" indent="-228943">
              <a:defRPr sz="2400">
                <a:solidFill>
                  <a:schemeClr val="tx1"/>
                </a:solidFill>
                <a:latin typeface="Arial" panose="020B0604020202020204" pitchFamily="34" charset="0"/>
                <a:ea typeface="ヒラギノ角ゴ Pro W3" pitchFamily="34" charset="-128"/>
              </a:defRPr>
            </a:lvl5pPr>
            <a:lvl6pPr marL="2518372"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defTabSz="915772"/>
            <a:fld id="{221B7BF8-67F1-49FD-A8AC-AB33481E9413}" type="slidenum">
              <a:rPr lang="en-CA" altLang="en-US" sz="1200">
                <a:solidFill>
                  <a:srgbClr val="000000"/>
                </a:solidFill>
                <a:latin typeface="Calibri" panose="020F0502020204030204" pitchFamily="34" charset="0"/>
              </a:rPr>
              <a:pPr defTabSz="915772"/>
              <a:t>40</a:t>
            </a:fld>
            <a:endParaRPr lang="en-CA"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13581999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7136" y="4422459"/>
            <a:ext cx="6208828" cy="4188778"/>
          </a:xfrm>
        </p:spPr>
        <p:txBody>
          <a:bodyPr/>
          <a:lstStyle/>
          <a:p>
            <a:pPr>
              <a:buFont typeface="Arial" panose="020B0604020202020204" pitchFamily="34" charset="0"/>
              <a:buNone/>
              <a:defRPr/>
            </a:pPr>
            <a:r>
              <a:rPr lang="en-CA" sz="1000" b="1">
                <a:latin typeface="Arial" panose="020B0604020202020204" pitchFamily="34" charset="0"/>
                <a:ea typeface="ＭＳ Ｐゴシック" panose="020B0600070205080204" pitchFamily="34" charset="-128"/>
                <a:cs typeface="Arial" panose="020B0604020202020204" pitchFamily="34" charset="0"/>
              </a:rPr>
              <a:t>Note: </a:t>
            </a:r>
            <a:r>
              <a:rPr lang="en-CA" sz="1000">
                <a:latin typeface="Arial" panose="020B0604020202020204" pitchFamily="34" charset="0"/>
                <a:ea typeface="ＭＳ Ｐゴシック" panose="020B0600070205080204" pitchFamily="34" charset="-128"/>
                <a:cs typeface="Arial" panose="020B0604020202020204" pitchFamily="34" charset="0"/>
              </a:rPr>
              <a:t>click to reveal each step in the process.</a:t>
            </a:r>
          </a:p>
          <a:p>
            <a:pPr marL="230851" indent="-230851">
              <a:buFont typeface="Arial" panose="020B0604020202020204" pitchFamily="34" charset="0"/>
              <a:buChar char="•"/>
              <a:defRPr/>
            </a:pPr>
            <a:endParaRPr lang="en-CA" sz="1000">
              <a:latin typeface="Arial" panose="020B0604020202020204" pitchFamily="34" charset="0"/>
              <a:ea typeface="Arial Unicode MS"/>
              <a:cs typeface="Arial" panose="020B0604020202020204" pitchFamily="34" charset="0"/>
            </a:endParaRPr>
          </a:p>
          <a:p>
            <a:pPr marL="230851" indent="-230851">
              <a:buFont typeface="Arial" panose="020B0604020202020204" pitchFamily="34" charset="0"/>
              <a:buChar char="•"/>
              <a:defRPr/>
            </a:pPr>
            <a:r>
              <a:rPr lang="en-CA" sz="1000">
                <a:latin typeface="Arial" panose="020B0604020202020204" pitchFamily="34" charset="0"/>
                <a:ea typeface="Arial Unicode MS"/>
                <a:cs typeface="Arial" panose="020B0604020202020204" pitchFamily="34" charset="0"/>
              </a:rPr>
              <a:t>Because of the CAF policy towards substance misuse, going through the medical process does not guarantee that a member will not be disciplined. (i.e. if a member walks into the doctor’s office voluntarily without being referred by the CoC, this does not give them any protection against disciplinary action or administrative action if the unit later learns of their misconduct.</a:t>
            </a:r>
          </a:p>
          <a:p>
            <a:pPr>
              <a:buFont typeface="Arial" panose="020B0604020202020204" pitchFamily="34" charset="0"/>
              <a:buNone/>
              <a:defRPr/>
            </a:pPr>
            <a:endParaRPr lang="en-CA" sz="1000">
              <a:latin typeface="Arial" panose="020B0604020202020204" pitchFamily="34" charset="0"/>
              <a:ea typeface="Arial Unicode MS"/>
              <a:cs typeface="Arial" panose="020B0604020202020204" pitchFamily="34" charset="0"/>
            </a:endParaRPr>
          </a:p>
          <a:p>
            <a:pPr marL="230851" indent="-230851">
              <a:buFont typeface="Arial" panose="020B0604020202020204" pitchFamily="34" charset="0"/>
              <a:buChar char="•"/>
              <a:defRPr/>
            </a:pPr>
            <a:r>
              <a:rPr lang="en-CA" sz="1000">
                <a:latin typeface="Arial" panose="020B0604020202020204" pitchFamily="34" charset="0"/>
                <a:ea typeface="Arial Unicode MS"/>
                <a:cs typeface="Arial" panose="020B0604020202020204" pitchFamily="34" charset="0"/>
              </a:rPr>
              <a:t>Although the MO will not disclose confidential treatment information, other than work limitations, other evidence may convict the member. </a:t>
            </a:r>
          </a:p>
          <a:p>
            <a:pPr marL="230851" indent="-230851">
              <a:buFont typeface="Arial" panose="020B0604020202020204" pitchFamily="34" charset="0"/>
              <a:buChar char="•"/>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pPr marL="230851" indent="-230851" eaLnBrk="1" hangingPunct="1">
              <a:buFont typeface="Arial" panose="020B0604020202020204" pitchFamily="34" charset="0"/>
              <a:buChar char="•"/>
              <a:defRPr/>
            </a:pPr>
            <a:r>
              <a:rPr lang="en-CA" sz="1000">
                <a:latin typeface="Arial" panose="020B0604020202020204" pitchFamily="34" charset="0"/>
                <a:ea typeface="Arial Unicode MS" panose="020B0604020202020204" pitchFamily="34" charset="-128"/>
                <a:cs typeface="Arial" panose="020B0604020202020204" pitchFamily="34" charset="0"/>
              </a:rPr>
              <a:t>However, in extreme cases, if the individual continues to behave in a manner that places himself or herself or others at risk, the MO may break confidentiality (refer to CANFORGEN 039/08 and 43/09).</a:t>
            </a:r>
          </a:p>
          <a:p>
            <a:pPr marL="231095" indent="-231095" eaLnBrk="1" hangingPunct="1">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pPr>
              <a:defRPr/>
            </a:pPr>
            <a:endParaRPr lang="en-CA" sz="1000">
              <a:latin typeface="Arial" panose="020B0604020202020204" pitchFamily="34" charset="0"/>
              <a:ea typeface="ＭＳ Ｐゴシック" panose="020B0600070205080204" pitchFamily="34" charset="-128"/>
              <a:cs typeface="Arial" panose="020B0604020202020204" pitchFamily="34" charset="0"/>
            </a:endParaRPr>
          </a:p>
        </p:txBody>
      </p:sp>
      <p:sp>
        <p:nvSpPr>
          <p:cNvPr id="271364"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34" charset="-128"/>
              </a:defRPr>
            </a:lvl1pPr>
            <a:lvl2pPr marL="744064" indent="-286179">
              <a:defRPr sz="2400">
                <a:solidFill>
                  <a:schemeClr val="tx1"/>
                </a:solidFill>
                <a:latin typeface="Arial" panose="020B0604020202020204" pitchFamily="34" charset="0"/>
                <a:ea typeface="ヒラギノ角ゴ Pro W3" pitchFamily="34" charset="-128"/>
              </a:defRPr>
            </a:lvl2pPr>
            <a:lvl3pPr marL="1144715" indent="-228943">
              <a:defRPr sz="2400">
                <a:solidFill>
                  <a:schemeClr val="tx1"/>
                </a:solidFill>
                <a:latin typeface="Arial" panose="020B0604020202020204" pitchFamily="34" charset="0"/>
                <a:ea typeface="ヒラギノ角ゴ Pro W3" pitchFamily="34" charset="-128"/>
              </a:defRPr>
            </a:lvl3pPr>
            <a:lvl4pPr marL="1602600" indent="-228943">
              <a:defRPr sz="2400">
                <a:solidFill>
                  <a:schemeClr val="tx1"/>
                </a:solidFill>
                <a:latin typeface="Arial" panose="020B0604020202020204" pitchFamily="34" charset="0"/>
                <a:ea typeface="ヒラギノ角ゴ Pro W3" pitchFamily="34" charset="-128"/>
              </a:defRPr>
            </a:lvl4pPr>
            <a:lvl5pPr marL="2060486" indent="-228943">
              <a:defRPr sz="2400">
                <a:solidFill>
                  <a:schemeClr val="tx1"/>
                </a:solidFill>
                <a:latin typeface="Arial" panose="020B0604020202020204" pitchFamily="34" charset="0"/>
                <a:ea typeface="ヒラギノ角ゴ Pro W3" pitchFamily="34" charset="-128"/>
              </a:defRPr>
            </a:lvl5pPr>
            <a:lvl6pPr marL="2518372"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defTabSz="915772"/>
            <a:fld id="{216F43F6-504D-481F-91B0-F96ACB6AA29D}" type="slidenum">
              <a:rPr lang="en-CA" altLang="en-US" sz="1200">
                <a:solidFill>
                  <a:srgbClr val="000000"/>
                </a:solidFill>
                <a:latin typeface="Calibri" panose="020F0502020204030204" pitchFamily="34" charset="0"/>
              </a:rPr>
              <a:pPr defTabSz="915772"/>
              <a:t>41</a:t>
            </a:fld>
            <a:endParaRPr lang="en-CA"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156313248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7137" y="4422459"/>
            <a:ext cx="5914608" cy="4188778"/>
          </a:xfrm>
        </p:spPr>
        <p:txBody>
          <a:bodyPr/>
          <a:lstStyle/>
          <a:p>
            <a:pPr marL="231095" indent="-231095" eaLnBrk="1" hangingPunct="1">
              <a:defRPr/>
            </a:pPr>
            <a:r>
              <a:rPr lang="en-CA" sz="1000" b="1">
                <a:latin typeface="Arial" panose="020B0604020202020204" pitchFamily="34" charset="0"/>
                <a:ea typeface="ＭＳ Ｐゴシック" panose="020B0600070205080204" pitchFamily="34" charset="-128"/>
                <a:cs typeface="Arial" panose="020B0604020202020204" pitchFamily="34" charset="0"/>
              </a:rPr>
              <a:t>Note: </a:t>
            </a:r>
            <a:r>
              <a:rPr lang="en-CA" sz="1000">
                <a:latin typeface="Arial" panose="020B0604020202020204" pitchFamily="34" charset="0"/>
                <a:ea typeface="ＭＳ Ｐゴシック" panose="020B0600070205080204" pitchFamily="34" charset="-128"/>
                <a:cs typeface="Arial" panose="020B0604020202020204" pitchFamily="34" charset="0"/>
              </a:rPr>
              <a:t>click to reveal each step in the process.</a:t>
            </a:r>
          </a:p>
          <a:p>
            <a:pPr marL="231095" indent="-231095" eaLnBrk="1" hangingPunct="1">
              <a:defRPr/>
            </a:pPr>
            <a:endParaRPr lang="en-CA" sz="1000">
              <a:latin typeface="Arial" charset="0"/>
              <a:ea typeface="Arial Unicode MS" panose="020B0604020202020204" pitchFamily="34" charset="-128"/>
              <a:cs typeface="Arial Unicode MS" panose="020B0604020202020204" pitchFamily="34" charset="-128"/>
            </a:endParaRPr>
          </a:p>
          <a:p>
            <a:pPr marL="231095" indent="-231095" eaLnBrk="1" hangingPunct="1">
              <a:defRPr/>
            </a:pPr>
            <a:r>
              <a:rPr lang="en-CA" sz="1000">
                <a:latin typeface="Arial" charset="0"/>
                <a:ea typeface="Arial Unicode MS" panose="020B0604020202020204" pitchFamily="34" charset="-128"/>
                <a:cs typeface="Arial Unicode MS" panose="020B0604020202020204" pitchFamily="34" charset="-128"/>
              </a:rPr>
              <a:t>Only a subsequent incident will be grounds for further discipline.</a:t>
            </a:r>
          </a:p>
          <a:p>
            <a:pPr>
              <a:defRPr/>
            </a:pPr>
            <a:endParaRPr lang="en-CA" sz="1000">
              <a:ea typeface="ＭＳ Ｐゴシック" panose="020B0600070205080204" pitchFamily="34" charset="-128"/>
            </a:endParaRPr>
          </a:p>
        </p:txBody>
      </p:sp>
      <p:sp>
        <p:nvSpPr>
          <p:cNvPr id="273412"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34" charset="-128"/>
              </a:defRPr>
            </a:lvl1pPr>
            <a:lvl2pPr marL="744064" indent="-286179">
              <a:defRPr sz="2400">
                <a:solidFill>
                  <a:schemeClr val="tx1"/>
                </a:solidFill>
                <a:latin typeface="Arial" panose="020B0604020202020204" pitchFamily="34" charset="0"/>
                <a:ea typeface="ヒラギノ角ゴ Pro W3" pitchFamily="34" charset="-128"/>
              </a:defRPr>
            </a:lvl2pPr>
            <a:lvl3pPr marL="1144715" indent="-228943">
              <a:defRPr sz="2400">
                <a:solidFill>
                  <a:schemeClr val="tx1"/>
                </a:solidFill>
                <a:latin typeface="Arial" panose="020B0604020202020204" pitchFamily="34" charset="0"/>
                <a:ea typeface="ヒラギノ角ゴ Pro W3" pitchFamily="34" charset="-128"/>
              </a:defRPr>
            </a:lvl3pPr>
            <a:lvl4pPr marL="1602600" indent="-228943">
              <a:defRPr sz="2400">
                <a:solidFill>
                  <a:schemeClr val="tx1"/>
                </a:solidFill>
                <a:latin typeface="Arial" panose="020B0604020202020204" pitchFamily="34" charset="0"/>
                <a:ea typeface="ヒラギノ角ゴ Pro W3" pitchFamily="34" charset="-128"/>
              </a:defRPr>
            </a:lvl4pPr>
            <a:lvl5pPr marL="2060486" indent="-228943">
              <a:defRPr sz="2400">
                <a:solidFill>
                  <a:schemeClr val="tx1"/>
                </a:solidFill>
                <a:latin typeface="Arial" panose="020B0604020202020204" pitchFamily="34" charset="0"/>
                <a:ea typeface="ヒラギノ角ゴ Pro W3" pitchFamily="34" charset="-128"/>
              </a:defRPr>
            </a:lvl5pPr>
            <a:lvl6pPr marL="2518372"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defTabSz="915772"/>
            <a:fld id="{D681D050-2F15-4589-BD26-FFA340940A0E}" type="slidenum">
              <a:rPr lang="en-CA" altLang="en-US" sz="1200">
                <a:solidFill>
                  <a:srgbClr val="000000"/>
                </a:solidFill>
                <a:latin typeface="Calibri" panose="020F0502020204030204" pitchFamily="34" charset="0"/>
              </a:rPr>
              <a:pPr defTabSz="915772"/>
              <a:t>42</a:t>
            </a:fld>
            <a:endParaRPr lang="en-CA"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26812835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eaLnBrk="1" hangingPunct="1"/>
            <a:fld id="{41F54D92-CD78-4D96-8D78-82D904C00B59}" type="slidenum">
              <a:rPr lang="en-CA" altLang="en-US" sz="1200">
                <a:solidFill>
                  <a:srgbClr val="000000"/>
                </a:solidFill>
                <a:latin typeface="Times New Roman" panose="02020603050405020304" pitchFamily="18" charset="0"/>
              </a:rPr>
              <a:pPr algn="r" eaLnBrk="1" hangingPunct="1"/>
              <a:t>43</a:t>
            </a:fld>
            <a:endParaRPr lang="en-CA" altLang="en-US" sz="1200">
              <a:solidFill>
                <a:srgbClr val="000000"/>
              </a:solidFill>
              <a:latin typeface="Times New Roman" panose="02020603050405020304" pitchFamily="18" charset="0"/>
            </a:endParaRPr>
          </a:p>
        </p:txBody>
      </p:sp>
      <p:sp>
        <p:nvSpPr>
          <p:cNvPr id="275459" name="Rectangle 2"/>
          <p:cNvSpPr>
            <a:spLocks noGrp="1" noRot="1" noChangeAspect="1" noChangeArrowheads="1" noTextEdit="1"/>
          </p:cNvSpPr>
          <p:nvPr>
            <p:ph type="sldImg"/>
          </p:nvPr>
        </p:nvSpPr>
        <p:spPr>
          <a:xfrm>
            <a:off x="407988" y="381000"/>
            <a:ext cx="6207125" cy="3490913"/>
          </a:xfrm>
          <a:ln/>
        </p:spPr>
      </p:sp>
      <p:sp>
        <p:nvSpPr>
          <p:cNvPr id="275460" name="Rectangle 3"/>
          <p:cNvSpPr>
            <a:spLocks noGrp="1" noChangeArrowheads="1"/>
          </p:cNvSpPr>
          <p:nvPr>
            <p:ph type="body" idx="1"/>
          </p:nvPr>
        </p:nvSpPr>
        <p:spPr>
          <a:xfrm>
            <a:off x="407136" y="4072731"/>
            <a:ext cx="6208828" cy="4578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CA" altLang="en-US" sz="1000">
                <a:latin typeface="Arial" panose="020B0604020202020204" pitchFamily="34" charset="0"/>
                <a:ea typeface="Arial Unicode MS" panose="020B0604020202020204" pitchFamily="34" charset="-128"/>
                <a:cs typeface="Arial Unicode MS" panose="020B0604020202020204" pitchFamily="34" charset="-128"/>
              </a:rPr>
              <a:t>If a member is on Counselling and Probation (C and P) for drug use, he or she may be subject to random drug testing. </a:t>
            </a:r>
          </a:p>
          <a:p>
            <a:pPr eaLnBrk="1" hangingPunct="1"/>
            <a:endParaRPr lang="en-CA" altLang="en-US" sz="1000">
              <a:latin typeface="Arial" panose="020B0604020202020204" pitchFamily="34" charset="0"/>
              <a:ea typeface="Arial Unicode MS" panose="020B0604020202020204" pitchFamily="34" charset="-128"/>
              <a:cs typeface="Arial Unicode MS" panose="020B0604020202020204" pitchFamily="34" charset="-128"/>
            </a:endParaRPr>
          </a:p>
          <a:p>
            <a:pPr eaLnBrk="1" hangingPunct="1"/>
            <a:r>
              <a:rPr lang="en-CA" altLang="en-US" sz="1000">
                <a:latin typeface="Arial" panose="020B0604020202020204" pitchFamily="34" charset="0"/>
                <a:ea typeface="Arial Unicode MS" panose="020B0604020202020204" pitchFamily="34" charset="-128"/>
                <a:cs typeface="Arial Unicode MS" panose="020B0604020202020204" pitchFamily="34" charset="-128"/>
              </a:rPr>
              <a:t>If the member fails a control test during the C and P period, or if the member ever has another incident of drug misconduct following a C and P, typically this will result in a recommendation for their release and an administrative review by DMCA. A member may be retained following a second drug involvement, but these are very rare instances.</a:t>
            </a:r>
          </a:p>
          <a:p>
            <a:pPr eaLnBrk="1" hangingPunct="1"/>
            <a:endParaRPr lang="en-CA" altLang="en-US" sz="1000">
              <a:latin typeface="Arial" panose="020B0604020202020204" pitchFamily="34" charset="0"/>
              <a:ea typeface="Arial Unicode MS" panose="020B0604020202020204" pitchFamily="34" charset="-128"/>
              <a:cs typeface="Arial Unicode MS" panose="020B0604020202020204" pitchFamily="34" charset="-128"/>
            </a:endParaRPr>
          </a:p>
          <a:p>
            <a:pPr eaLnBrk="1" hangingPunct="1"/>
            <a:r>
              <a:rPr lang="en-CA" altLang="en-US" sz="1000">
                <a:latin typeface="Arial" panose="020B0604020202020204" pitchFamily="34" charset="0"/>
                <a:ea typeface="Arial Unicode MS" panose="020B0604020202020204" pitchFamily="34" charset="-128"/>
                <a:cs typeface="Arial Unicode MS" panose="020B0604020202020204" pitchFamily="34" charset="-128"/>
              </a:rPr>
              <a:t>Members are encouraged to give their consent to inform their supervisor that they are receiving treatment, so that the workplace can accommodate them more appropriately. </a:t>
            </a:r>
          </a:p>
          <a:p>
            <a:pPr eaLnBrk="1" hangingPunct="1"/>
            <a:endParaRPr lang="en-CA" altLang="en-US" sz="1000">
              <a:latin typeface="Arial" panose="020B0604020202020204" pitchFamily="34" charset="0"/>
              <a:ea typeface="Arial Unicode MS" panose="020B0604020202020204" pitchFamily="34" charset="-128"/>
              <a:cs typeface="Arial Unicode MS" panose="020B0604020202020204" pitchFamily="34" charset="-128"/>
            </a:endParaRPr>
          </a:p>
          <a:p>
            <a:pPr eaLnBrk="1" hangingPunct="1"/>
            <a:r>
              <a:rPr lang="en-CA" altLang="en-US" sz="1000">
                <a:latin typeface="Arial" panose="020B0604020202020204" pitchFamily="34" charset="0"/>
                <a:ea typeface="Arial Unicode MS" panose="020B0604020202020204" pitchFamily="34" charset="-128"/>
                <a:cs typeface="Arial Unicode MS" panose="020B0604020202020204" pitchFamily="34" charset="-128"/>
              </a:rPr>
              <a:t>This one year of follow-up under medical treatment should be distinguished from the six months of follow-up under “Counselling and Probation.” </a:t>
            </a:r>
          </a:p>
          <a:p>
            <a:pPr eaLnBrk="1" hangingPunct="1"/>
            <a:endParaRPr lang="en-CA" altLang="en-US" sz="1000">
              <a:latin typeface="Arial" panose="020B0604020202020204" pitchFamily="34"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354129356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7136" y="4422459"/>
            <a:ext cx="5776245" cy="4188778"/>
          </a:xfrm>
        </p:spPr>
        <p:txBody>
          <a:bodyPr/>
          <a:lstStyle/>
          <a:p>
            <a:pPr marL="343414" lvl="1" indent="-228943" eaLnBrk="1" hangingPunct="1">
              <a:defRPr/>
            </a:pPr>
            <a:r>
              <a:rPr lang="en-CA" altLang="en-US" sz="1000" b="1" dirty="0">
                <a:latin typeface="Arial" panose="020B0604020202020204" pitchFamily="34" charset="0"/>
                <a:ea typeface="ＭＳ Ｐゴシック" panose="020B0600070205080204" pitchFamily="34" charset="-128"/>
              </a:rPr>
              <a:t>Handout</a:t>
            </a:r>
            <a:r>
              <a:rPr lang="en-CA" altLang="en-US" sz="1000" dirty="0">
                <a:latin typeface="Arial" panose="020B0604020202020204" pitchFamily="34" charset="0"/>
                <a:ea typeface="ＭＳ Ｐゴシック" panose="020B0600070205080204" pitchFamily="34" charset="-128"/>
              </a:rPr>
              <a:t>: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Are You Ready to Change a Behaviour?”</a:t>
            </a:r>
          </a:p>
          <a:p>
            <a:pPr marL="343414" lvl="1" indent="-228943" eaLnBrk="1" hangingPunct="1">
              <a:defRPr/>
            </a:pPr>
            <a:endParaRPr lang="en-CA" altLang="en-US" sz="1000" dirty="0">
              <a:latin typeface="Arial" panose="020B0604020202020204" pitchFamily="34" charset="0"/>
              <a:ea typeface="ＭＳ Ｐゴシック" panose="020B0600070205080204" pitchFamily="34" charset="-128"/>
            </a:endParaRPr>
          </a:p>
          <a:p>
            <a:pPr marL="343414" lvl="1" indent="-228943" eaLnBrk="1" hangingPunct="1">
              <a:defRPr/>
            </a:pPr>
            <a:r>
              <a:rPr lang="en-CA" altLang="en-US" sz="1000" b="1" dirty="0">
                <a:latin typeface="Arial" panose="020B0604020202020204" pitchFamily="34" charset="0"/>
                <a:ea typeface="ＭＳ Ｐゴシック" panose="020B0600070205080204" pitchFamily="34" charset="-128"/>
              </a:rPr>
              <a:t>There are six stages of change:</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Pre-contemplation</a:t>
            </a:r>
            <a:r>
              <a:rPr lang="en-CA" altLang="en-US" sz="1000" dirty="0">
                <a:latin typeface="Arial" panose="020B0604020202020204" pitchFamily="34" charset="0"/>
                <a:ea typeface="ＭＳ Ｐゴシック" panose="020B0600070205080204" pitchFamily="34" charset="-128"/>
              </a:rPr>
              <a:t>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 </a:t>
            </a:r>
            <a:r>
              <a:rPr lang="en-CA" altLang="en-US" sz="1000" dirty="0">
                <a:latin typeface="Arial" panose="020B0604020202020204" pitchFamily="34" charset="0"/>
                <a:ea typeface="ＭＳ Ｐゴシック" panose="020B0600070205080204" pitchFamily="34" charset="-128"/>
              </a:rPr>
              <a:t>(</a:t>
            </a:r>
            <a:r>
              <a:rPr lang="en-CA" altLang="en-US" sz="1000" b="1" dirty="0">
                <a:latin typeface="Arial" panose="020B0604020202020204" pitchFamily="34" charset="0"/>
                <a:ea typeface="ＭＳ Ｐゴシック" panose="020B0600070205080204" pitchFamily="34" charset="-128"/>
              </a:rPr>
              <a:t>not ready</a:t>
            </a:r>
            <a:r>
              <a:rPr lang="en-CA" altLang="en-US" sz="1000" dirty="0">
                <a:latin typeface="Arial" panose="020B0604020202020204" pitchFamily="34" charset="0"/>
                <a:ea typeface="ＭＳ Ｐゴシック" panose="020B0600070205080204" pitchFamily="34" charset="-128"/>
              </a:rPr>
              <a:t>) the person does not recognize the need for change or is not actively considering change.</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Contemplation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 (</a:t>
            </a:r>
            <a:r>
              <a:rPr lang="en-CA" altLang="en-US" sz="1000" b="1" dirty="0">
                <a:latin typeface="Arial" panose="020B0604020202020204" pitchFamily="34" charset="0"/>
                <a:ea typeface="ＭＳ Ｐゴシック" panose="020B0600070205080204" pitchFamily="34" charset="-128"/>
              </a:rPr>
              <a:t>getting ready</a:t>
            </a:r>
            <a:r>
              <a:rPr lang="en-CA" altLang="en-US" sz="1000" dirty="0">
                <a:latin typeface="Arial" panose="020B0604020202020204" pitchFamily="34" charset="0"/>
                <a:ea typeface="ＭＳ Ｐゴシック" panose="020B0600070205080204" pitchFamily="34" charset="-128"/>
              </a:rPr>
              <a:t>) the person recognizes the problem and is considering change.</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Preparation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 (</a:t>
            </a:r>
            <a:r>
              <a:rPr lang="en-CA" altLang="en-US" sz="1000" b="1" dirty="0">
                <a:latin typeface="Arial" panose="020B0604020202020204" pitchFamily="34" charset="0"/>
                <a:ea typeface="ＭＳ Ｐゴシック" panose="020B0600070205080204" pitchFamily="34" charset="-128"/>
              </a:rPr>
              <a:t>ready</a:t>
            </a:r>
            <a:r>
              <a:rPr lang="en-CA" altLang="en-US" sz="1000" dirty="0">
                <a:latin typeface="Arial" panose="020B0604020202020204" pitchFamily="34" charset="0"/>
                <a:ea typeface="ＭＳ Ｐゴシック" panose="020B0600070205080204" pitchFamily="34" charset="-128"/>
              </a:rPr>
              <a:t>) the person is thinking about what change might entail, including the first steps to make it happen.</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Action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the person has made a decision and is taking the first step to change.</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Maintenance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the person is practicing new skills and behaviours to sustain change and following through in spite of the various challenges.</a:t>
            </a:r>
          </a:p>
          <a:p>
            <a:pPr marL="686829" lvl="1" indent="-228943" eaLnBrk="1" hangingPunct="1">
              <a:buFont typeface="Arial" panose="020B0604020202020204" pitchFamily="34" charset="0"/>
              <a:buChar char="•"/>
              <a:defRPr/>
            </a:pPr>
            <a:r>
              <a:rPr lang="en-CA" altLang="en-US" sz="1000" b="1" dirty="0">
                <a:latin typeface="Arial" panose="020B0604020202020204" pitchFamily="34" charset="0"/>
                <a:ea typeface="ＭＳ Ｐゴシック" panose="020B0600070205080204" pitchFamily="34" charset="-128"/>
              </a:rPr>
              <a:t>Relapse</a:t>
            </a:r>
            <a:r>
              <a:rPr lang="en-CA" altLang="en-US" sz="1000" dirty="0">
                <a:latin typeface="Arial" panose="020B0604020202020204" pitchFamily="34" charset="0"/>
                <a:ea typeface="ＭＳ Ｐゴシック" panose="020B0600070205080204" pitchFamily="34" charset="-128"/>
              </a:rPr>
              <a:t> </a:t>
            </a:r>
            <a:r>
              <a:rPr lang="en-CA" altLang="en-US" sz="1000" dirty="0">
                <a:latin typeface="Arial" panose="020B0604020202020204" pitchFamily="34" charset="0"/>
                <a:ea typeface="ＭＳ Ｐゴシック" panose="020B0600070205080204" pitchFamily="34" charset="-128"/>
                <a:cs typeface="Arial" panose="020B0604020202020204" pitchFamily="34" charset="0"/>
              </a:rPr>
              <a:t>–</a:t>
            </a:r>
            <a:r>
              <a:rPr lang="en-CA" altLang="en-US" sz="1000" dirty="0">
                <a:latin typeface="Arial" panose="020B0604020202020204" pitchFamily="34" charset="0"/>
                <a:ea typeface="ＭＳ Ｐゴシック" panose="020B0600070205080204" pitchFamily="34" charset="-128"/>
              </a:rPr>
              <a:t> the person returns to their old behaviours. </a:t>
            </a:r>
          </a:p>
          <a:p>
            <a:pPr marL="1144715" lvl="2" indent="-228943" eaLnBrk="1" hangingPunct="1">
              <a:buFont typeface="Arial" panose="020B0604020202020204" pitchFamily="34" charset="0"/>
              <a:buChar char="•"/>
              <a:defRPr/>
            </a:pPr>
            <a:r>
              <a:rPr lang="en-CA" altLang="en-US" sz="1000" dirty="0">
                <a:latin typeface="Arial" panose="020B0604020202020204" pitchFamily="34" charset="0"/>
                <a:ea typeface="ＭＳ Ｐゴシック" panose="020B0600070205080204" pitchFamily="34" charset="-128"/>
              </a:rPr>
              <a:t>S</a:t>
            </a:r>
            <a:r>
              <a:rPr lang="en-CA" sz="1000" dirty="0">
                <a:ea typeface="ＭＳ Ｐゴシック" panose="020B0600070205080204" pitchFamily="34" charset="-128"/>
              </a:rPr>
              <a:t>omeone might have a beer after a period of abstinence or smoke a cigarette after quitting. </a:t>
            </a:r>
          </a:p>
          <a:p>
            <a:pPr marL="1144715" lvl="2" indent="-228943" eaLnBrk="1" hangingPunct="1">
              <a:buFont typeface="Arial" panose="020B0604020202020204" pitchFamily="34" charset="0"/>
              <a:buChar char="•"/>
              <a:defRPr/>
            </a:pPr>
            <a:r>
              <a:rPr lang="en-CA" sz="1000" b="1" dirty="0">
                <a:ea typeface="ＭＳ Ｐゴシック" panose="020B0600070205080204" pitchFamily="34" charset="-128"/>
              </a:rPr>
              <a:t>Relapse is common. It is best to be realistic about the likelihood of relapsing, and to see it as a normal part of the process, rather than as a failure. </a:t>
            </a:r>
            <a:endParaRPr lang="en-CA" altLang="en-US" sz="1000" b="1" dirty="0">
              <a:latin typeface="Arial" panose="020B0604020202020204" pitchFamily="34" charset="0"/>
              <a:ea typeface="ＭＳ Ｐゴシック" panose="020B0600070205080204" pitchFamily="34" charset="-128"/>
            </a:endParaRPr>
          </a:p>
          <a:p>
            <a:pPr>
              <a:defRPr/>
            </a:pPr>
            <a:endParaRPr lang="en-CA" sz="1000" dirty="0">
              <a:ea typeface="ＭＳ Ｐゴシック" panose="020B0600070205080204" pitchFamily="34" charset="-128"/>
            </a:endParaRPr>
          </a:p>
          <a:p>
            <a:pPr>
              <a:defRPr/>
            </a:pPr>
            <a:endParaRPr lang="en-CA" sz="1000" dirty="0">
              <a:ea typeface="ＭＳ Ｐゴシック" panose="020B0600070205080204" pitchFamily="34" charset="-128"/>
            </a:endParaRPr>
          </a:p>
          <a:p>
            <a:pPr eaLnBrk="1" hangingPunct="1">
              <a:lnSpc>
                <a:spcPct val="80000"/>
              </a:lnSpc>
              <a:defRPr/>
            </a:pPr>
            <a:r>
              <a:rPr lang="en-CA" altLang="fr-FR" sz="1000" b="1" dirty="0">
                <a:ea typeface="ＭＳ Ｐゴシック" panose="020B0600070205080204" pitchFamily="34" charset="-128"/>
              </a:rPr>
              <a:t>Optional: </a:t>
            </a:r>
            <a:endParaRPr lang="en-US" altLang="fr-FR" sz="1000" b="1" dirty="0">
              <a:latin typeface="Arial" panose="020B0604020202020204" pitchFamily="34" charset="0"/>
              <a:ea typeface="ＭＳ Ｐゴシック" panose="020B0600070205080204" pitchFamily="34" charset="-128"/>
            </a:endParaRPr>
          </a:p>
          <a:p>
            <a:pPr eaLnBrk="1" hangingPunct="1">
              <a:lnSpc>
                <a:spcPct val="80000"/>
              </a:lnSpc>
              <a:defRPr/>
            </a:pPr>
            <a:endParaRPr lang="en-US" altLang="fr-FR" sz="1000" b="1" dirty="0">
              <a:latin typeface="Arial" panose="020B0604020202020204" pitchFamily="34" charset="0"/>
              <a:ea typeface="ＭＳ Ｐゴシック" panose="020B0600070205080204" pitchFamily="34" charset="-128"/>
            </a:endParaRPr>
          </a:p>
          <a:p>
            <a:pPr eaLnBrk="1" hangingPunct="1">
              <a:lnSpc>
                <a:spcPct val="80000"/>
              </a:lnSpc>
              <a:defRPr/>
            </a:pPr>
            <a:r>
              <a:rPr lang="en-CA" altLang="fr-FR" sz="1000" b="1" dirty="0">
                <a:latin typeface="Arial" panose="020B0604020202020204" pitchFamily="34" charset="0"/>
                <a:ea typeface="ＭＳ Ｐゴシック" panose="020B0600070205080204" pitchFamily="34" charset="-128"/>
              </a:rPr>
              <a:t>Video:  </a:t>
            </a:r>
            <a:r>
              <a:rPr lang="en-CA" altLang="fr-FR" sz="1000" dirty="0">
                <a:latin typeface="Arial" panose="020B0604020202020204" pitchFamily="34" charset="0"/>
                <a:ea typeface="ＭＳ Ｐゴシック" panose="020B0600070205080204" pitchFamily="34" charset="-128"/>
              </a:rPr>
              <a:t>Stages of Change</a:t>
            </a:r>
          </a:p>
          <a:p>
            <a:pPr eaLnBrk="1" hangingPunct="1">
              <a:lnSpc>
                <a:spcPct val="80000"/>
              </a:lnSpc>
              <a:defRPr/>
            </a:pPr>
            <a:endParaRPr lang="en-CA" altLang="fr-FR" sz="1000" b="1" dirty="0">
              <a:latin typeface="Arial" panose="020B0604020202020204" pitchFamily="34" charset="0"/>
              <a:ea typeface="ＭＳ Ｐゴシック" panose="020B0600070205080204" pitchFamily="34" charset="-128"/>
            </a:endParaRPr>
          </a:p>
          <a:p>
            <a:pPr eaLnBrk="1" hangingPunct="1">
              <a:lnSpc>
                <a:spcPct val="80000"/>
              </a:lnSpc>
              <a:defRPr/>
            </a:pPr>
            <a:r>
              <a:rPr lang="en-CA" altLang="fr-FR" sz="1000" b="1" dirty="0">
                <a:latin typeface="Arial" panose="020B0604020202020204" pitchFamily="34" charset="0"/>
                <a:ea typeface="ＭＳ Ｐゴシック" panose="020B0600070205080204" pitchFamily="34" charset="-128"/>
              </a:rPr>
              <a:t>Additional notes:</a:t>
            </a:r>
            <a:endParaRPr lang="en-US" altLang="fr-FR" sz="1000" b="1" dirty="0">
              <a:latin typeface="Arial" panose="020B0604020202020204" pitchFamily="34" charset="0"/>
              <a:ea typeface="ＭＳ Ｐゴシック" panose="020B0600070205080204" pitchFamily="34" charset="-128"/>
            </a:endParaRPr>
          </a:p>
          <a:p>
            <a:pPr>
              <a:lnSpc>
                <a:spcPct val="80000"/>
              </a:lnSpc>
              <a:defRPr/>
            </a:pPr>
            <a:r>
              <a:rPr lang="fr-FR" altLang="fr-FR" sz="1000" dirty="0">
                <a:latin typeface="Arial" panose="020B0604020202020204" pitchFamily="34" charset="0"/>
                <a:ea typeface="ＭＳ Ｐゴシック" panose="020B0600070205080204" pitchFamily="34" charset="-128"/>
              </a:rPr>
              <a:t>The Stages of Change Model </a:t>
            </a:r>
            <a:r>
              <a:rPr lang="fr-FR" altLang="fr-FR" sz="1000" dirty="0" err="1">
                <a:latin typeface="Arial" panose="020B0604020202020204" pitchFamily="34" charset="0"/>
                <a:ea typeface="ＭＳ Ｐゴシック" panose="020B0600070205080204" pitchFamily="34" charset="-128"/>
              </a:rPr>
              <a:t>was</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originally</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developed</a:t>
            </a:r>
            <a:r>
              <a:rPr lang="fr-FR" altLang="fr-FR" sz="1000" dirty="0">
                <a:latin typeface="Arial" panose="020B0604020202020204" pitchFamily="34" charset="0"/>
                <a:ea typeface="ＭＳ Ｐゴシック" panose="020B0600070205080204" pitchFamily="34" charset="-128"/>
              </a:rPr>
              <a:t> in the </a:t>
            </a:r>
            <a:r>
              <a:rPr lang="fr-FR" altLang="fr-FR" sz="1000" dirty="0" err="1">
                <a:latin typeface="Arial" panose="020B0604020202020204" pitchFamily="34" charset="0"/>
                <a:ea typeface="ＭＳ Ｐゴシック" panose="020B0600070205080204" pitchFamily="34" charset="-128"/>
              </a:rPr>
              <a:t>late</a:t>
            </a:r>
            <a:r>
              <a:rPr lang="fr-FR" altLang="fr-FR" sz="1000" dirty="0">
                <a:latin typeface="Arial" panose="020B0604020202020204" pitchFamily="34" charset="0"/>
                <a:ea typeface="ＭＳ Ｐゴシック" panose="020B0600070205080204" pitchFamily="34" charset="-128"/>
              </a:rPr>
              <a:t> 1970's and </a:t>
            </a:r>
            <a:r>
              <a:rPr lang="fr-FR" altLang="fr-FR" sz="1000" dirty="0" err="1">
                <a:latin typeface="Arial" panose="020B0604020202020204" pitchFamily="34" charset="0"/>
                <a:ea typeface="ＭＳ Ｐゴシック" panose="020B0600070205080204" pitchFamily="34" charset="-128"/>
              </a:rPr>
              <a:t>early</a:t>
            </a:r>
            <a:r>
              <a:rPr lang="fr-FR" altLang="fr-FR" sz="1000" dirty="0">
                <a:latin typeface="Arial" panose="020B0604020202020204" pitchFamily="34" charset="0"/>
                <a:ea typeface="ＭＳ Ｐゴシック" panose="020B0600070205080204" pitchFamily="34" charset="-128"/>
              </a:rPr>
              <a:t> 1980's by James </a:t>
            </a:r>
            <a:r>
              <a:rPr lang="fr-FR" altLang="fr-FR" sz="1000" dirty="0" err="1">
                <a:latin typeface="Arial" panose="020B0604020202020204" pitchFamily="34" charset="0"/>
                <a:ea typeface="ＭＳ Ｐゴシック" panose="020B0600070205080204" pitchFamily="34" charset="-128"/>
              </a:rPr>
              <a:t>Prochaska</a:t>
            </a:r>
            <a:r>
              <a:rPr lang="fr-FR" altLang="fr-FR" sz="1000" dirty="0">
                <a:latin typeface="Arial" panose="020B0604020202020204" pitchFamily="34" charset="0"/>
                <a:ea typeface="ＭＳ Ｐゴシック" panose="020B0600070205080204" pitchFamily="34" charset="-128"/>
              </a:rPr>
              <a:t> and Carlo </a:t>
            </a:r>
            <a:r>
              <a:rPr lang="fr-FR" altLang="fr-FR" sz="1000" dirty="0" err="1">
                <a:latin typeface="Arial" panose="020B0604020202020204" pitchFamily="34" charset="0"/>
                <a:ea typeface="ＭＳ Ｐゴシック" panose="020B0600070205080204" pitchFamily="34" charset="-128"/>
              </a:rPr>
              <a:t>DiClemente</a:t>
            </a:r>
            <a:r>
              <a:rPr lang="fr-FR" altLang="fr-FR" sz="1000" dirty="0">
                <a:latin typeface="Arial" panose="020B0604020202020204" pitchFamily="34" charset="0"/>
                <a:ea typeface="ＭＳ Ｐゴシック" panose="020B0600070205080204" pitchFamily="34" charset="-128"/>
              </a:rPr>
              <a:t> at the </a:t>
            </a:r>
            <a:r>
              <a:rPr lang="fr-FR" altLang="fr-FR" sz="1000" dirty="0" err="1">
                <a:latin typeface="Arial" panose="020B0604020202020204" pitchFamily="34" charset="0"/>
                <a:ea typeface="ＭＳ Ｐゴシック" panose="020B0600070205080204" pitchFamily="34" charset="-128"/>
              </a:rPr>
              <a:t>University</a:t>
            </a:r>
            <a:r>
              <a:rPr lang="fr-FR" altLang="fr-FR" sz="1000" dirty="0">
                <a:latin typeface="Arial" panose="020B0604020202020204" pitchFamily="34" charset="0"/>
                <a:ea typeface="ＭＳ Ｐゴシック" panose="020B0600070205080204" pitchFamily="34" charset="-128"/>
              </a:rPr>
              <a:t> of </a:t>
            </a:r>
            <a:r>
              <a:rPr lang="fr-FR" altLang="fr-FR" sz="1000" dirty="0" err="1">
                <a:latin typeface="Arial" panose="020B0604020202020204" pitchFamily="34" charset="0"/>
                <a:ea typeface="ＭＳ Ｐゴシック" panose="020B0600070205080204" pitchFamily="34" charset="-128"/>
              </a:rPr>
              <a:t>Rhode</a:t>
            </a:r>
            <a:r>
              <a:rPr lang="fr-FR" altLang="fr-FR" sz="1000" dirty="0">
                <a:latin typeface="Arial" panose="020B0604020202020204" pitchFamily="34" charset="0"/>
                <a:ea typeface="ＭＳ Ｐゴシック" panose="020B0600070205080204" pitchFamily="34" charset="-128"/>
              </a:rPr>
              <a:t> Island </a:t>
            </a:r>
            <a:r>
              <a:rPr lang="fr-FR" altLang="fr-FR" sz="1000" dirty="0" err="1">
                <a:latin typeface="Arial" panose="020B0604020202020204" pitchFamily="34" charset="0"/>
                <a:ea typeface="ＭＳ Ｐゴシック" panose="020B0600070205080204" pitchFamily="34" charset="-128"/>
              </a:rPr>
              <a:t>when</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they</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were</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studying</a:t>
            </a:r>
            <a:r>
              <a:rPr lang="fr-FR" altLang="fr-FR" sz="1000" dirty="0">
                <a:latin typeface="Arial" panose="020B0604020202020204" pitchFamily="34" charset="0"/>
                <a:ea typeface="ＭＳ Ｐゴシック" panose="020B0600070205080204" pitchFamily="34" charset="-128"/>
              </a:rPr>
              <a:t> how </a:t>
            </a:r>
            <a:r>
              <a:rPr lang="fr-FR" altLang="fr-FR" sz="1000" dirty="0" err="1">
                <a:latin typeface="Arial" panose="020B0604020202020204" pitchFamily="34" charset="0"/>
                <a:ea typeface="ＭＳ Ｐゴシック" panose="020B0600070205080204" pitchFamily="34" charset="-128"/>
              </a:rPr>
              <a:t>smokers</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were</a:t>
            </a:r>
            <a:r>
              <a:rPr lang="fr-FR" altLang="fr-FR" sz="1000" dirty="0">
                <a:latin typeface="Arial" panose="020B0604020202020204" pitchFamily="34" charset="0"/>
                <a:ea typeface="ＭＳ Ｐゴシック" panose="020B0600070205080204" pitchFamily="34" charset="-128"/>
              </a:rPr>
              <a:t> able to </a:t>
            </a:r>
            <a:r>
              <a:rPr lang="fr-FR" altLang="fr-FR" sz="1000" dirty="0" err="1">
                <a:latin typeface="Arial" panose="020B0604020202020204" pitchFamily="34" charset="0"/>
                <a:ea typeface="ＭＳ Ｐゴシック" panose="020B0600070205080204" pitchFamily="34" charset="-128"/>
              </a:rPr>
              <a:t>give</a:t>
            </a:r>
            <a:r>
              <a:rPr lang="fr-FR" altLang="fr-FR" sz="1000" dirty="0">
                <a:latin typeface="Arial" panose="020B0604020202020204" pitchFamily="34" charset="0"/>
                <a:ea typeface="ＭＳ Ｐゴシック" panose="020B0600070205080204" pitchFamily="34" charset="-128"/>
              </a:rPr>
              <a:t> up </a:t>
            </a:r>
            <a:r>
              <a:rPr lang="fr-FR" altLang="fr-FR" sz="1000" dirty="0" err="1">
                <a:latin typeface="Arial" panose="020B0604020202020204" pitchFamily="34" charset="0"/>
                <a:ea typeface="ＭＳ Ｐゴシック" panose="020B0600070205080204" pitchFamily="34" charset="-128"/>
              </a:rPr>
              <a:t>their</a:t>
            </a:r>
            <a:r>
              <a:rPr lang="fr-FR" altLang="fr-FR" sz="1000" dirty="0">
                <a:latin typeface="Arial" panose="020B0604020202020204" pitchFamily="34" charset="0"/>
                <a:ea typeface="ＭＳ Ｐゴシック" panose="020B0600070205080204" pitchFamily="34" charset="-128"/>
              </a:rPr>
              <a:t> habits or </a:t>
            </a:r>
            <a:r>
              <a:rPr lang="fr-FR" altLang="fr-FR" sz="1000" b="1" dirty="0">
                <a:latin typeface="Arial" panose="020B0604020202020204" pitchFamily="34" charset="0"/>
                <a:ea typeface="ＭＳ Ｐゴシック" panose="020B0600070205080204" pitchFamily="34" charset="-128"/>
              </a:rPr>
              <a:t>addiction</a:t>
            </a:r>
            <a:r>
              <a:rPr lang="fr-FR" altLang="fr-FR" sz="1000" dirty="0">
                <a:latin typeface="Arial" panose="020B0604020202020204" pitchFamily="34" charset="0"/>
                <a:ea typeface="ＭＳ Ｐゴシック" panose="020B0600070205080204" pitchFamily="34" charset="-128"/>
              </a:rPr>
              <a:t>.</a:t>
            </a:r>
          </a:p>
          <a:p>
            <a:pPr>
              <a:lnSpc>
                <a:spcPct val="80000"/>
              </a:lnSpc>
              <a:buFontTx/>
              <a:buChar char="-"/>
              <a:defRPr/>
            </a:pPr>
            <a:r>
              <a:rPr lang="fr-FR" altLang="fr-FR" sz="1000" dirty="0">
                <a:latin typeface="Arial" panose="020B0604020202020204" pitchFamily="34" charset="0"/>
                <a:ea typeface="ＭＳ Ｐゴシック" panose="020B0600070205080204" pitchFamily="34" charset="-128"/>
              </a:rPr>
              <a:t>in </a:t>
            </a:r>
            <a:r>
              <a:rPr lang="fr-FR" altLang="fr-FR" sz="1000" dirty="0" err="1">
                <a:latin typeface="Arial" panose="020B0604020202020204" pitchFamily="34" charset="0"/>
                <a:ea typeface="ＭＳ Ｐゴシック" panose="020B0600070205080204" pitchFamily="34" charset="-128"/>
              </a:rPr>
              <a:t>each</a:t>
            </a:r>
            <a:r>
              <a:rPr lang="fr-FR" altLang="fr-FR" sz="1000" dirty="0">
                <a:latin typeface="Arial" panose="020B0604020202020204" pitchFamily="34" charset="0"/>
                <a:ea typeface="ＭＳ Ｐゴシック" panose="020B0600070205080204" pitchFamily="34" charset="-128"/>
              </a:rPr>
              <a:t> of the stages, a </a:t>
            </a:r>
            <a:r>
              <a:rPr lang="fr-FR" altLang="fr-FR" sz="1000" dirty="0" err="1">
                <a:latin typeface="Arial" panose="020B0604020202020204" pitchFamily="34" charset="0"/>
                <a:ea typeface="ＭＳ Ｐゴシック" panose="020B0600070205080204" pitchFamily="34" charset="-128"/>
              </a:rPr>
              <a:t>person</a:t>
            </a:r>
            <a:r>
              <a:rPr lang="fr-FR" altLang="fr-FR" sz="1000" dirty="0">
                <a:latin typeface="Arial" panose="020B0604020202020204" pitchFamily="34" charset="0"/>
                <a:ea typeface="ＭＳ Ｐゴシック" panose="020B0600070205080204" pitchFamily="34" charset="-128"/>
              </a:rPr>
              <a:t> has to </a:t>
            </a:r>
            <a:r>
              <a:rPr lang="fr-FR" altLang="fr-FR" sz="1000" dirty="0" err="1">
                <a:latin typeface="Arial" panose="020B0604020202020204" pitchFamily="34" charset="0"/>
                <a:ea typeface="ＭＳ Ｐゴシック" panose="020B0600070205080204" pitchFamily="34" charset="-128"/>
              </a:rPr>
              <a:t>grapple</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with</a:t>
            </a:r>
            <a:r>
              <a:rPr lang="fr-FR" altLang="fr-FR" sz="1000" dirty="0">
                <a:latin typeface="Arial" panose="020B0604020202020204" pitchFamily="34" charset="0"/>
                <a:ea typeface="ＭＳ Ｐゴシック" panose="020B0600070205080204" pitchFamily="34" charset="-128"/>
              </a:rPr>
              <a:t> a </a:t>
            </a:r>
            <a:r>
              <a:rPr lang="fr-FR" altLang="fr-FR" sz="1000" dirty="0" err="1">
                <a:latin typeface="Arial" panose="020B0604020202020204" pitchFamily="34" charset="0"/>
                <a:ea typeface="ＭＳ Ｐゴシック" panose="020B0600070205080204" pitchFamily="34" charset="-128"/>
              </a:rPr>
              <a:t>different</a:t>
            </a:r>
            <a:r>
              <a:rPr lang="fr-FR" altLang="fr-FR" sz="1000" dirty="0">
                <a:latin typeface="Arial" panose="020B0604020202020204" pitchFamily="34" charset="0"/>
                <a:ea typeface="ＭＳ Ｐゴシック" panose="020B0600070205080204" pitchFamily="34" charset="-128"/>
              </a:rPr>
              <a:t> set of issues and </a:t>
            </a:r>
            <a:r>
              <a:rPr lang="fr-FR" altLang="fr-FR" sz="1000" dirty="0" err="1">
                <a:latin typeface="Arial" panose="020B0604020202020204" pitchFamily="34" charset="0"/>
                <a:ea typeface="ＭＳ Ｐゴシック" panose="020B0600070205080204" pitchFamily="34" charset="-128"/>
              </a:rPr>
              <a:t>tasks</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that</a:t>
            </a:r>
            <a:r>
              <a:rPr lang="fr-FR" altLang="fr-FR" sz="1000" dirty="0">
                <a:latin typeface="Arial" panose="020B0604020202020204" pitchFamily="34" charset="0"/>
                <a:ea typeface="ＭＳ Ｐゴシック" panose="020B0600070205080204" pitchFamily="34" charset="-128"/>
              </a:rPr>
              <a:t> relate to </a:t>
            </a:r>
            <a:r>
              <a:rPr lang="fr-FR" altLang="fr-FR" sz="1000" dirty="0" err="1">
                <a:latin typeface="Arial" panose="020B0604020202020204" pitchFamily="34" charset="0"/>
                <a:ea typeface="ＭＳ Ｐゴシック" panose="020B0600070205080204" pitchFamily="34" charset="-128"/>
              </a:rPr>
              <a:t>changing</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behavior</a:t>
            </a:r>
            <a:r>
              <a:rPr lang="en-CA" altLang="fr-FR" sz="1000" dirty="0">
                <a:latin typeface="Arial" panose="020B0604020202020204" pitchFamily="34" charset="0"/>
                <a:ea typeface="ＭＳ Ｐゴシック" panose="020B0600070205080204" pitchFamily="34" charset="-128"/>
              </a:rPr>
              <a:t> </a:t>
            </a:r>
            <a:endParaRPr lang="fr-FR" altLang="fr-FR" sz="1000" dirty="0">
              <a:latin typeface="Arial" panose="020B0604020202020204" pitchFamily="34" charset="0"/>
              <a:ea typeface="ＭＳ Ｐゴシック" panose="020B0600070205080204" pitchFamily="34" charset="-128"/>
            </a:endParaRPr>
          </a:p>
          <a:p>
            <a:pPr>
              <a:lnSpc>
                <a:spcPct val="80000"/>
              </a:lnSpc>
              <a:buFontTx/>
              <a:buChar char="-"/>
              <a:defRPr/>
            </a:pPr>
            <a:r>
              <a:rPr lang="fr-FR" altLang="fr-FR" sz="1000" dirty="0">
                <a:latin typeface="Arial" panose="020B0604020202020204" pitchFamily="34" charset="0"/>
                <a:ea typeface="ＭＳ Ｐゴシック" panose="020B0600070205080204" pitchFamily="34" charset="-128"/>
              </a:rPr>
              <a:t>stable, long </a:t>
            </a:r>
            <a:r>
              <a:rPr lang="fr-FR" altLang="fr-FR" sz="1000" dirty="0" err="1">
                <a:latin typeface="Arial" panose="020B0604020202020204" pitchFamily="34" charset="0"/>
                <a:ea typeface="ＭＳ Ｐゴシック" panose="020B0600070205080204" pitchFamily="34" charset="-128"/>
              </a:rPr>
              <a:t>term</a:t>
            </a:r>
            <a:r>
              <a:rPr lang="fr-FR" altLang="fr-FR" sz="1000" dirty="0">
                <a:latin typeface="Arial" panose="020B0604020202020204" pitchFamily="34" charset="0"/>
                <a:ea typeface="ＭＳ Ｐゴシック" panose="020B0600070205080204" pitchFamily="34" charset="-128"/>
              </a:rPr>
              <a:t> change </a:t>
            </a:r>
            <a:r>
              <a:rPr lang="fr-FR" altLang="fr-FR" sz="1000" dirty="0" err="1">
                <a:latin typeface="Arial" panose="020B0604020202020204" pitchFamily="34" charset="0"/>
                <a:ea typeface="ＭＳ Ｐゴシック" panose="020B0600070205080204" pitchFamily="34" charset="-128"/>
              </a:rPr>
              <a:t>cannot</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be</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externally</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imposed</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each</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person</a:t>
            </a:r>
            <a:r>
              <a:rPr lang="fr-FR" altLang="fr-FR" sz="1000" dirty="0">
                <a:latin typeface="Arial" panose="020B0604020202020204" pitchFamily="34" charset="0"/>
                <a:ea typeface="ＭＳ Ｐゴシック" panose="020B0600070205080204" pitchFamily="34" charset="-128"/>
              </a:rPr>
              <a:t> must </a:t>
            </a:r>
            <a:r>
              <a:rPr lang="fr-FR" altLang="fr-FR" sz="1000" dirty="0" err="1">
                <a:latin typeface="Arial" panose="020B0604020202020204" pitchFamily="34" charset="0"/>
                <a:ea typeface="ＭＳ Ｐゴシック" panose="020B0600070205080204" pitchFamily="34" charset="-128"/>
              </a:rPr>
              <a:t>decide</a:t>
            </a:r>
            <a:r>
              <a:rPr lang="fr-FR" altLang="fr-FR" sz="1000" dirty="0">
                <a:latin typeface="Arial" panose="020B0604020202020204" pitchFamily="34" charset="0"/>
                <a:ea typeface="ＭＳ Ｐゴシック" panose="020B0600070205080204" pitchFamily="34" charset="-128"/>
              </a:rPr>
              <a:t> for </a:t>
            </a:r>
            <a:r>
              <a:rPr lang="fr-FR" altLang="fr-FR" sz="1000" dirty="0" err="1">
                <a:latin typeface="Arial" panose="020B0604020202020204" pitchFamily="34" charset="0"/>
                <a:ea typeface="ＭＳ Ｐゴシック" panose="020B0600070205080204" pitchFamily="34" charset="-128"/>
              </a:rPr>
              <a:t>himself</a:t>
            </a:r>
            <a:r>
              <a:rPr lang="fr-FR" altLang="fr-FR" sz="1000" dirty="0">
                <a:latin typeface="Arial" panose="020B0604020202020204" pitchFamily="34" charset="0"/>
                <a:ea typeface="ＭＳ Ｐゴシック" panose="020B0600070205080204" pitchFamily="34" charset="-128"/>
              </a:rPr>
              <a:t> or </a:t>
            </a:r>
            <a:r>
              <a:rPr lang="fr-FR" altLang="fr-FR" sz="1000" dirty="0" err="1">
                <a:latin typeface="Arial" panose="020B0604020202020204" pitchFamily="34" charset="0"/>
                <a:ea typeface="ＭＳ Ｐゴシック" panose="020B0600070205080204" pitchFamily="34" charset="-128"/>
              </a:rPr>
              <a:t>herself</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when</a:t>
            </a:r>
            <a:r>
              <a:rPr lang="fr-FR" altLang="fr-FR" sz="1000" dirty="0">
                <a:latin typeface="Arial" panose="020B0604020202020204" pitchFamily="34" charset="0"/>
                <a:ea typeface="ＭＳ Ｐゴシック" panose="020B0600070205080204" pitchFamily="34" charset="-128"/>
              </a:rPr>
              <a:t> a stage </a:t>
            </a:r>
            <a:r>
              <a:rPr lang="fr-FR" altLang="fr-FR" sz="1000" dirty="0" err="1">
                <a:latin typeface="Arial" panose="020B0604020202020204" pitchFamily="34" charset="0"/>
                <a:ea typeface="ＭＳ Ｐゴシック" panose="020B0600070205080204" pitchFamily="34" charset="-128"/>
              </a:rPr>
              <a:t>is</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completed</a:t>
            </a:r>
            <a:r>
              <a:rPr lang="fr-FR" altLang="fr-FR" sz="1000" dirty="0">
                <a:latin typeface="Arial" panose="020B0604020202020204" pitchFamily="34" charset="0"/>
                <a:ea typeface="ＭＳ Ｐゴシック" panose="020B0600070205080204" pitchFamily="34" charset="-128"/>
              </a:rPr>
              <a:t> and </a:t>
            </a:r>
            <a:r>
              <a:rPr lang="fr-FR" altLang="fr-FR" sz="1000" dirty="0" err="1">
                <a:latin typeface="Arial" panose="020B0604020202020204" pitchFamily="34" charset="0"/>
                <a:ea typeface="ＭＳ Ｐゴシック" panose="020B0600070205080204" pitchFamily="34" charset="-128"/>
              </a:rPr>
              <a:t>when</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it</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is</a:t>
            </a:r>
            <a:r>
              <a:rPr lang="fr-FR" altLang="fr-FR" sz="1000" dirty="0">
                <a:latin typeface="Arial" panose="020B0604020202020204" pitchFamily="34" charset="0"/>
                <a:ea typeface="ＭＳ Ｐゴシック" panose="020B0600070205080204" pitchFamily="34" charset="-128"/>
              </a:rPr>
              <a:t> time to move on to the </a:t>
            </a:r>
            <a:r>
              <a:rPr lang="fr-FR" altLang="fr-FR" sz="1000" dirty="0" err="1">
                <a:latin typeface="Arial" panose="020B0604020202020204" pitchFamily="34" charset="0"/>
                <a:ea typeface="ＭＳ Ｐゴシック" panose="020B0600070205080204" pitchFamily="34" charset="-128"/>
              </a:rPr>
              <a:t>next</a:t>
            </a:r>
            <a:r>
              <a:rPr lang="fr-FR" altLang="fr-FR" sz="1000" dirty="0">
                <a:latin typeface="Arial" panose="020B0604020202020204" pitchFamily="34" charset="0"/>
                <a:ea typeface="ＭＳ Ｐゴシック" panose="020B0600070205080204" pitchFamily="34" charset="-128"/>
              </a:rPr>
              <a:t> stage. </a:t>
            </a:r>
            <a:r>
              <a:rPr lang="fr-FR" altLang="fr-FR" sz="1000" dirty="0" err="1">
                <a:latin typeface="Arial" panose="020B0604020202020204" pitchFamily="34" charset="0"/>
                <a:ea typeface="ＭＳ Ｐゴシック" panose="020B0600070205080204" pitchFamily="34" charset="-128"/>
              </a:rPr>
              <a:t>Moreover</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this</a:t>
            </a:r>
            <a:r>
              <a:rPr lang="fr-FR" altLang="fr-FR" sz="1000" dirty="0">
                <a:latin typeface="Arial" panose="020B0604020202020204" pitchFamily="34" charset="0"/>
                <a:ea typeface="ＭＳ Ｐゴシック" panose="020B0600070205080204" pitchFamily="34" charset="-128"/>
              </a:rPr>
              <a:t> </a:t>
            </a:r>
            <a:r>
              <a:rPr lang="fr-FR" altLang="fr-FR" sz="1000" dirty="0" err="1">
                <a:latin typeface="Arial" panose="020B0604020202020204" pitchFamily="34" charset="0"/>
                <a:ea typeface="ＭＳ Ｐゴシック" panose="020B0600070205080204" pitchFamily="34" charset="-128"/>
              </a:rPr>
              <a:t>decision</a:t>
            </a:r>
            <a:r>
              <a:rPr lang="fr-FR" altLang="fr-FR" sz="1000" dirty="0">
                <a:latin typeface="Arial" panose="020B0604020202020204" pitchFamily="34" charset="0"/>
                <a:ea typeface="ＭＳ Ｐゴシック" panose="020B0600070205080204" pitchFamily="34" charset="-128"/>
              </a:rPr>
              <a:t> must come </a:t>
            </a:r>
            <a:r>
              <a:rPr lang="fr-FR" altLang="fr-FR" sz="1000" dirty="0" err="1">
                <a:latin typeface="Arial" panose="020B0604020202020204" pitchFamily="34" charset="0"/>
                <a:ea typeface="ＭＳ Ｐゴシック" panose="020B0600070205080204" pitchFamily="34" charset="-128"/>
              </a:rPr>
              <a:t>from</a:t>
            </a:r>
            <a:r>
              <a:rPr lang="fr-FR" altLang="fr-FR" sz="1000" dirty="0">
                <a:latin typeface="Arial" panose="020B0604020202020204" pitchFamily="34" charset="0"/>
                <a:ea typeface="ＭＳ Ｐゴシック" panose="020B0600070205080204" pitchFamily="34" charset="-128"/>
              </a:rPr>
              <a:t> the </a:t>
            </a:r>
            <a:r>
              <a:rPr lang="fr-FR" altLang="fr-FR" sz="1000" dirty="0" err="1">
                <a:latin typeface="Arial" panose="020B0604020202020204" pitchFamily="34" charset="0"/>
                <a:ea typeface="ＭＳ Ｐゴシック" panose="020B0600070205080204" pitchFamily="34" charset="-128"/>
              </a:rPr>
              <a:t>inside</a:t>
            </a:r>
            <a:r>
              <a:rPr lang="en-CA" altLang="fr-FR" sz="1000" dirty="0">
                <a:latin typeface="Arial" panose="020B0604020202020204" pitchFamily="34" charset="0"/>
                <a:ea typeface="ＭＳ Ｐゴシック" panose="020B0600070205080204" pitchFamily="34" charset="-128"/>
              </a:rPr>
              <a:t> </a:t>
            </a:r>
          </a:p>
          <a:p>
            <a:pPr>
              <a:defRPr/>
            </a:pPr>
            <a:endParaRPr lang="en-US" altLang="en-US" sz="1000" dirty="0">
              <a:latin typeface="Arial" panose="020B0604020202020204" pitchFamily="34" charset="0"/>
              <a:ea typeface="ＭＳ Ｐゴシック" panose="020B0600070205080204" pitchFamily="34" charset="-128"/>
            </a:endParaRPr>
          </a:p>
          <a:p>
            <a:pPr>
              <a:defRPr/>
            </a:pPr>
            <a:endParaRPr lang="en-US" altLang="en-US" sz="1000" dirty="0">
              <a:latin typeface="Arial" panose="020B0604020202020204" pitchFamily="34" charset="0"/>
              <a:ea typeface="ＭＳ Ｐゴシック" panose="020B0600070205080204" pitchFamily="34" charset="-128"/>
            </a:endParaRPr>
          </a:p>
          <a:p>
            <a:pPr>
              <a:defRPr/>
            </a:pPr>
            <a:r>
              <a:rPr lang="en-US" altLang="en-US" sz="1000" b="1" dirty="0">
                <a:latin typeface="Arial" panose="020B0604020202020204" pitchFamily="34" charset="0"/>
                <a:ea typeface="ＭＳ Ｐゴシック" panose="020B0600070205080204" pitchFamily="34" charset="-128"/>
              </a:rPr>
              <a:t>Sources(s):</a:t>
            </a:r>
          </a:p>
          <a:p>
            <a:pPr marL="171707" indent="-171707">
              <a:buFont typeface="Arial" panose="020B0604020202020204" pitchFamily="34" charset="0"/>
              <a:buChar char="•"/>
              <a:defRPr/>
            </a:pPr>
            <a:r>
              <a:rPr lang="en-US" altLang="en-US" sz="1000" dirty="0">
                <a:latin typeface="Arial" panose="020B0604020202020204" pitchFamily="34" charset="0"/>
                <a:ea typeface="ＭＳ Ｐゴシック" panose="020B0600070205080204" pitchFamily="34" charset="-128"/>
              </a:rPr>
              <a:t>https://www.porticonetwork.ca/web/fundamentals-addiction-toolkit/motivation-change/influencing-change</a:t>
            </a:r>
          </a:p>
          <a:p>
            <a:pPr marL="171707" indent="-171707">
              <a:buFont typeface="Arial" panose="020B0604020202020204" pitchFamily="34" charset="0"/>
              <a:buChar char="•"/>
              <a:defRPr/>
            </a:pPr>
            <a:r>
              <a:rPr lang="en-US" altLang="en-US" sz="1000" dirty="0">
                <a:latin typeface="Arial" panose="020B0604020202020204" pitchFamily="34" charset="0"/>
                <a:ea typeface="ＭＳ Ｐゴシック" panose="020B0600070205080204" pitchFamily="34" charset="-128"/>
              </a:rPr>
              <a:t>https://www.canada.ca/en/health-canada/services/health-concerns/tobacco/quit-smoking/faqs-facts/five-stages-quitting.html</a:t>
            </a:r>
          </a:p>
          <a:p>
            <a:pPr marL="228943" indent="-228943">
              <a:buFont typeface="Arial" panose="020B0604020202020204" pitchFamily="34" charset="0"/>
              <a:buChar char="•"/>
              <a:defRPr/>
            </a:pPr>
            <a:r>
              <a:rPr lang="en-CA" altLang="en-US" sz="1000" dirty="0">
                <a:latin typeface="Arial" panose="020B0604020202020204" pitchFamily="34" charset="0"/>
                <a:ea typeface="ＭＳ Ｐゴシック" panose="020B0600070205080204" pitchFamily="34" charset="-128"/>
              </a:rPr>
              <a:t>Harrison, Susan and Carver, Virginia, (</a:t>
            </a:r>
            <a:r>
              <a:rPr lang="en-CA" altLang="en-US" sz="1000" dirty="0" err="1">
                <a:latin typeface="Arial" panose="020B0604020202020204" pitchFamily="34" charset="0"/>
                <a:ea typeface="ＭＳ Ｐゴシック" panose="020B0600070205080204" pitchFamily="34" charset="-128"/>
              </a:rPr>
              <a:t>Eds</a:t>
            </a:r>
            <a:r>
              <a:rPr lang="en-CA" altLang="en-US" sz="1000" dirty="0">
                <a:latin typeface="Arial" panose="020B0604020202020204" pitchFamily="34" charset="0"/>
                <a:ea typeface="ＭＳ Ｐゴシック" panose="020B0600070205080204" pitchFamily="34" charset="-128"/>
              </a:rPr>
              <a:t>) Alcohol and Drug Problems: A Practical Guide for Counsellors, (2004) p. 24-27</a:t>
            </a:r>
          </a:p>
          <a:p>
            <a:pPr marL="228943" indent="-228943">
              <a:buFont typeface="Arial" panose="020B0604020202020204" pitchFamily="34" charset="0"/>
              <a:buChar char="•"/>
              <a:defRPr/>
            </a:pPr>
            <a:r>
              <a:rPr lang="en-CA" altLang="en-US" sz="1000" dirty="0">
                <a:latin typeface="Arial" panose="020B0604020202020204" pitchFamily="34" charset="0"/>
                <a:ea typeface="ＭＳ Ｐゴシック" panose="020B0600070205080204" pitchFamily="34" charset="-128"/>
              </a:rPr>
              <a:t>https://moodle8.camhx.ca/moodle/mod/book/view.php?id=82&amp;chapterid=116</a:t>
            </a:r>
          </a:p>
          <a:p>
            <a:pPr marL="171707" indent="-171707">
              <a:buFont typeface="Arial" panose="020B0604020202020204" pitchFamily="34" charset="0"/>
              <a:buChar char="•"/>
              <a:defRPr/>
            </a:pPr>
            <a:endParaRPr lang="en-US" altLang="en-US" sz="1000" dirty="0">
              <a:latin typeface="Arial" panose="020B0604020202020204" pitchFamily="34" charset="0"/>
              <a:ea typeface="ＭＳ Ｐゴシック" panose="020B0600070205080204" pitchFamily="34" charset="-128"/>
            </a:endParaRPr>
          </a:p>
          <a:p>
            <a:pPr>
              <a:defRPr/>
            </a:pPr>
            <a:endParaRPr lang="en-CA" sz="1000" dirty="0">
              <a:ea typeface="ＭＳ Ｐゴシック" panose="020B0600070205080204" pitchFamily="34" charset="-128"/>
            </a:endParaRPr>
          </a:p>
        </p:txBody>
      </p:sp>
      <p:sp>
        <p:nvSpPr>
          <p:cNvPr id="2959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722">
              <a:defRPr sz="2400">
                <a:solidFill>
                  <a:schemeClr val="tx1"/>
                </a:solidFill>
                <a:latin typeface="Arial" panose="020B0604020202020204" pitchFamily="34" charset="0"/>
                <a:ea typeface="ヒラギノ角ゴ Pro W3" pitchFamily="34" charset="-128"/>
              </a:defRPr>
            </a:lvl1pPr>
            <a:lvl2pPr marL="744064" indent="-286179" defTabSz="923722">
              <a:defRPr sz="2400">
                <a:solidFill>
                  <a:schemeClr val="tx1"/>
                </a:solidFill>
                <a:latin typeface="Arial" panose="020B0604020202020204" pitchFamily="34" charset="0"/>
                <a:ea typeface="ヒラギノ角ゴ Pro W3" pitchFamily="34" charset="-128"/>
              </a:defRPr>
            </a:lvl2pPr>
            <a:lvl3pPr marL="1144715" indent="-228943" defTabSz="923722">
              <a:defRPr sz="2400">
                <a:solidFill>
                  <a:schemeClr val="tx1"/>
                </a:solidFill>
                <a:latin typeface="Arial" panose="020B0604020202020204" pitchFamily="34" charset="0"/>
                <a:ea typeface="ヒラギノ角ゴ Pro W3" pitchFamily="34" charset="-128"/>
              </a:defRPr>
            </a:lvl3pPr>
            <a:lvl4pPr marL="1602600" indent="-228943" defTabSz="923722">
              <a:defRPr sz="2400">
                <a:solidFill>
                  <a:schemeClr val="tx1"/>
                </a:solidFill>
                <a:latin typeface="Arial" panose="020B0604020202020204" pitchFamily="34" charset="0"/>
                <a:ea typeface="ヒラギノ角ゴ Pro W3" pitchFamily="34" charset="-128"/>
              </a:defRPr>
            </a:lvl4pPr>
            <a:lvl5pPr marL="2060486" indent="-228943" defTabSz="923722">
              <a:defRPr sz="2400">
                <a:solidFill>
                  <a:schemeClr val="tx1"/>
                </a:solidFill>
                <a:latin typeface="Arial" panose="020B0604020202020204" pitchFamily="34" charset="0"/>
                <a:ea typeface="ヒラギノ角ゴ Pro W3" pitchFamily="34" charset="-128"/>
              </a:defRPr>
            </a:lvl5pPr>
            <a:lvl6pPr marL="2518372" indent="-228943" defTabSz="923722"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6258" indent="-228943" defTabSz="923722"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34144" indent="-228943" defTabSz="923722"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92029" indent="-228943" defTabSz="923722"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fld id="{8C39409A-FEEA-43B1-94BE-C6A94181DFEB}" type="slidenum">
              <a:rPr lang="en-CA" altLang="en-US" sz="1200">
                <a:solidFill>
                  <a:srgbClr val="000000"/>
                </a:solidFill>
              </a:rPr>
              <a:pPr/>
              <a:t>44</a:t>
            </a:fld>
            <a:endParaRPr lang="en-CA" altLang="en-US" sz="1200">
              <a:solidFill>
                <a:srgbClr val="000000"/>
              </a:solidFill>
            </a:endParaRPr>
          </a:p>
        </p:txBody>
      </p:sp>
    </p:spTree>
    <p:extLst>
      <p:ext uri="{BB962C8B-B14F-4D97-AF65-F5344CB8AC3E}">
        <p14:creationId xmlns:p14="http://schemas.microsoft.com/office/powerpoint/2010/main" val="33283118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a:extLst>
              <a:ext uri="{FF2B5EF4-FFF2-40B4-BE49-F238E27FC236}">
                <a16:creationId xmlns:a16="http://schemas.microsoft.com/office/drawing/2014/main" id="{F3432AF9-8DEB-436A-9BD8-8FD894083E87}"/>
              </a:ext>
            </a:extLst>
          </p:cNvPr>
          <p:cNvSpPr txBox="1">
            <a:spLocks noGrp="1" noChangeArrowheads="1"/>
          </p:cNvSpPr>
          <p:nvPr/>
        </p:nvSpPr>
        <p:spPr bwMode="auto">
          <a:xfrm>
            <a:off x="3893240" y="8700258"/>
            <a:ext cx="2977184" cy="456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27" tIns="45764" rIns="91527" bIns="45764" anchor="b"/>
          <a:lstStyle>
            <a:lvl1pPr defTabSz="930275">
              <a:defRPr sz="2400">
                <a:solidFill>
                  <a:schemeClr val="tx1"/>
                </a:solidFill>
                <a:latin typeface="Arial" panose="020B0604020202020204" pitchFamily="34" charset="0"/>
                <a:ea typeface="ヒラギノ角ゴ Pro W3"/>
                <a:cs typeface="ヒラギノ角ゴ Pro W3"/>
              </a:defRPr>
            </a:lvl1pPr>
            <a:lvl2pPr marL="742950" indent="-285750" defTabSz="930275">
              <a:defRPr sz="2400">
                <a:solidFill>
                  <a:schemeClr val="tx1"/>
                </a:solidFill>
                <a:latin typeface="Arial" panose="020B0604020202020204" pitchFamily="34" charset="0"/>
                <a:ea typeface="ヒラギノ角ゴ Pro W3"/>
                <a:cs typeface="ヒラギノ角ゴ Pro W3"/>
              </a:defRPr>
            </a:lvl2pPr>
            <a:lvl3pPr marL="1143000" indent="-228600" defTabSz="930275">
              <a:defRPr sz="2400">
                <a:solidFill>
                  <a:schemeClr val="tx1"/>
                </a:solidFill>
                <a:latin typeface="Arial" panose="020B0604020202020204" pitchFamily="34" charset="0"/>
                <a:ea typeface="ヒラギノ角ゴ Pro W3"/>
                <a:cs typeface="ヒラギノ角ゴ Pro W3"/>
              </a:defRPr>
            </a:lvl3pPr>
            <a:lvl4pPr marL="1600200" indent="-228600" defTabSz="930275">
              <a:defRPr sz="2400">
                <a:solidFill>
                  <a:schemeClr val="tx1"/>
                </a:solidFill>
                <a:latin typeface="Arial" panose="020B0604020202020204" pitchFamily="34" charset="0"/>
                <a:ea typeface="ヒラギノ角ゴ Pro W3"/>
                <a:cs typeface="ヒラギノ角ゴ Pro W3"/>
              </a:defRPr>
            </a:lvl4pPr>
            <a:lvl5pPr marL="2057400" indent="-228600" defTabSz="930275">
              <a:defRPr sz="2400">
                <a:solidFill>
                  <a:schemeClr val="tx1"/>
                </a:solidFill>
                <a:latin typeface="Arial" panose="020B0604020202020204" pitchFamily="34" charset="0"/>
                <a:ea typeface="ヒラギノ角ゴ Pro W3"/>
                <a:cs typeface="ヒラギノ角ゴ Pro W3"/>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ECE0AE2D-2293-4B94-ADB2-91AABDB9E082}" type="slidenum">
              <a:rPr lang="en-CA" altLang="en-US" sz="1200">
                <a:solidFill>
                  <a:srgbClr val="000000"/>
                </a:solidFill>
                <a:latin typeface="Times New Roman" panose="02020603050405020304" pitchFamily="18" charset="0"/>
              </a:rPr>
              <a:pPr algn="r" eaLnBrk="1" hangingPunct="1"/>
              <a:t>45</a:t>
            </a:fld>
            <a:endParaRPr lang="en-CA" altLang="en-US" sz="1200">
              <a:solidFill>
                <a:srgbClr val="000000"/>
              </a:solidFill>
              <a:latin typeface="Times New Roman" panose="02020603050405020304" pitchFamily="18" charset="0"/>
            </a:endParaRPr>
          </a:p>
        </p:txBody>
      </p:sp>
      <p:sp>
        <p:nvSpPr>
          <p:cNvPr id="141315" name="Rectangle 2">
            <a:extLst>
              <a:ext uri="{FF2B5EF4-FFF2-40B4-BE49-F238E27FC236}">
                <a16:creationId xmlns:a16="http://schemas.microsoft.com/office/drawing/2014/main" id="{8AC875BD-C198-49AB-ACD1-12A1403B8F20}"/>
              </a:ext>
            </a:extLst>
          </p:cNvPr>
          <p:cNvSpPr>
            <a:spLocks noGrp="1" noRot="1" noChangeAspect="1" noChangeArrowheads="1" noTextEdit="1"/>
          </p:cNvSpPr>
          <p:nvPr>
            <p:ph type="sldImg"/>
          </p:nvPr>
        </p:nvSpPr>
        <p:spPr>
          <a:xfrm>
            <a:off x="382588" y="374650"/>
            <a:ext cx="6103937" cy="3433763"/>
          </a:xfrm>
          <a:ln/>
        </p:spPr>
      </p:sp>
      <p:sp>
        <p:nvSpPr>
          <p:cNvPr id="141316" name="Rectangle 3">
            <a:extLst>
              <a:ext uri="{FF2B5EF4-FFF2-40B4-BE49-F238E27FC236}">
                <a16:creationId xmlns:a16="http://schemas.microsoft.com/office/drawing/2014/main" id="{319A4148-DE66-4CB7-93AF-E3EC897E7070}"/>
              </a:ext>
            </a:extLst>
          </p:cNvPr>
          <p:cNvSpPr>
            <a:spLocks noGrp="1" noChangeArrowheads="1"/>
          </p:cNvSpPr>
          <p:nvPr>
            <p:ph type="body" idx="1"/>
          </p:nvPr>
        </p:nvSpPr>
        <p:spPr>
          <a:xfrm>
            <a:off x="912876" y="4005965"/>
            <a:ext cx="5039902" cy="450353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45764" bIns="45764"/>
          <a:lstStyle/>
          <a:p>
            <a:r>
              <a:rPr lang="en-CA" b="1"/>
              <a:t>Note: </a:t>
            </a:r>
            <a:r>
              <a:rPr lang="en-CA"/>
              <a:t>click to reveal the services.</a:t>
            </a:r>
            <a:endParaRPr lang="en-US">
              <a:solidFill>
                <a:srgbClr val="444444"/>
              </a:solidFill>
            </a:endParaRPr>
          </a:p>
          <a:p>
            <a:pPr marL="230505" indent="-230505"/>
            <a:r>
              <a:rPr lang="en-CA" b="1"/>
              <a:t>Health Promotion Awareness and Prevention</a:t>
            </a:r>
            <a:endParaRPr lang="en-US">
              <a:solidFill>
                <a:srgbClr val="444444"/>
              </a:solidFill>
            </a:endParaRPr>
          </a:p>
          <a:p>
            <a:pPr marL="230505" indent="-230505"/>
            <a:r>
              <a:rPr lang="en-CA" dirty="0">
                <a:latin typeface="Arial"/>
                <a:ea typeface="MS PGothic"/>
                <a:cs typeface="Arial"/>
              </a:rPr>
              <a:t>A prevention based focus that targets entire population for harm reduction</a:t>
            </a:r>
            <a:endParaRPr lang="en-US" dirty="0">
              <a:solidFill>
                <a:srgbClr val="444444"/>
              </a:solidFill>
              <a:latin typeface="Arial"/>
              <a:ea typeface="MS PGothic"/>
              <a:cs typeface="Arial"/>
            </a:endParaRPr>
          </a:p>
          <a:p>
            <a:pPr marL="230505" indent="-230505"/>
            <a:endParaRPr lang="en-CA" dirty="0">
              <a:solidFill>
                <a:srgbClr val="444444"/>
              </a:solidFill>
            </a:endParaRPr>
          </a:p>
          <a:p>
            <a:pPr marL="230505" indent="-230505"/>
            <a:r>
              <a:rPr lang="en-CA" b="1"/>
              <a:t>Assessment and Referral:</a:t>
            </a:r>
            <a:endParaRPr lang="en-US">
              <a:solidFill>
                <a:srgbClr val="444444"/>
              </a:solidFill>
            </a:endParaRPr>
          </a:p>
          <a:p>
            <a:r>
              <a:rPr lang="en-CA" dirty="0">
                <a:latin typeface="Arial"/>
                <a:ea typeface="MS PGothic"/>
                <a:cs typeface="Arial"/>
              </a:rPr>
              <a:t>A comprehensive assessment process to assist in matching an individual’s treatment needs, based on their level of involvement with alcohol and other drugs, with treatment services. </a:t>
            </a:r>
            <a:endParaRPr lang="en-US" dirty="0">
              <a:solidFill>
                <a:srgbClr val="444444"/>
              </a:solidFill>
              <a:latin typeface="Arial"/>
              <a:ea typeface="MS PGothic"/>
              <a:cs typeface="Arial"/>
            </a:endParaRPr>
          </a:p>
          <a:p>
            <a:endParaRPr lang="en-CA" dirty="0">
              <a:solidFill>
                <a:srgbClr val="444444"/>
              </a:solidFill>
            </a:endParaRPr>
          </a:p>
          <a:p>
            <a:pPr marL="230505" indent="-230505"/>
            <a:r>
              <a:rPr lang="en-CA" b="1"/>
              <a:t>Secondary Substance Intervention:</a:t>
            </a:r>
            <a:endParaRPr lang="en-US">
              <a:solidFill>
                <a:srgbClr val="444444"/>
              </a:solidFill>
            </a:endParaRPr>
          </a:p>
          <a:p>
            <a:pPr marL="230505" indent="-230505"/>
            <a:r>
              <a:rPr lang="en-CA" dirty="0">
                <a:latin typeface="Arial"/>
                <a:ea typeface="MS PGothic"/>
                <a:cs typeface="Arial"/>
              </a:rPr>
              <a:t>Identify individuals who are at risk of developing alcohol and other drug problems. </a:t>
            </a:r>
            <a:endParaRPr lang="en-US" dirty="0">
              <a:solidFill>
                <a:srgbClr val="444444"/>
              </a:solidFill>
              <a:latin typeface="Arial"/>
              <a:ea typeface="MS PGothic"/>
              <a:cs typeface="Arial"/>
            </a:endParaRPr>
          </a:p>
          <a:p>
            <a:pPr marL="230505" indent="-230505"/>
            <a:endParaRPr lang="en-CA" dirty="0">
              <a:solidFill>
                <a:srgbClr val="444444"/>
              </a:solidFill>
            </a:endParaRPr>
          </a:p>
          <a:p>
            <a:pPr marL="230505" indent="-230505"/>
            <a:r>
              <a:rPr lang="en-CA"/>
              <a:t>CAF Secondary Substance Intervention program consists of the following programs: </a:t>
            </a:r>
            <a:endParaRPr lang="en-US">
              <a:solidFill>
                <a:srgbClr val="444444"/>
              </a:solidFill>
            </a:endParaRPr>
          </a:p>
          <a:p>
            <a:pPr marL="230505" indent="-230505">
              <a:buFont typeface="Arial"/>
              <a:buChar char="•"/>
            </a:pPr>
            <a:r>
              <a:rPr lang="en-CA" b="1"/>
              <a:t>Drink Wise: </a:t>
            </a:r>
            <a:r>
              <a:rPr lang="en-CA"/>
              <a:t>Self-help information book on responsible drinking. </a:t>
            </a:r>
            <a:endParaRPr lang="en-US">
              <a:solidFill>
                <a:srgbClr val="444444"/>
              </a:solidFill>
            </a:endParaRPr>
          </a:p>
          <a:p>
            <a:pPr marL="230505" indent="-230505">
              <a:buFont typeface="Arial"/>
              <a:buChar char="•"/>
            </a:pPr>
            <a:r>
              <a:rPr lang="en-CA" b="1"/>
              <a:t>Guided Self-change: </a:t>
            </a:r>
            <a:r>
              <a:rPr lang="en-CA"/>
              <a:t>Workbook program of six to eight sessions, with a qualified counsellor, with the goal of responsible drinking. </a:t>
            </a:r>
            <a:endParaRPr lang="en-US">
              <a:solidFill>
                <a:srgbClr val="444444"/>
              </a:solidFill>
            </a:endParaRPr>
          </a:p>
          <a:p>
            <a:pPr marL="230505" indent="-230505">
              <a:buFont typeface="Arial"/>
              <a:buChar char="•"/>
            </a:pPr>
            <a:r>
              <a:rPr lang="en-CA" b="1"/>
              <a:t>Structured Relapse Prevention: </a:t>
            </a:r>
            <a:r>
              <a:rPr lang="en-CA"/>
              <a:t>Workbook program consisting of eight to twelve sessions, with a qualified counsellor, with the goal of abstinence</a:t>
            </a:r>
            <a:r>
              <a:rPr lang="en-CA" b="1" i="1"/>
              <a:t>.</a:t>
            </a:r>
            <a:endParaRPr lang="en-US">
              <a:solidFill>
                <a:srgbClr val="444444"/>
              </a:solidFill>
            </a:endParaRPr>
          </a:p>
          <a:p>
            <a:pPr marL="230505" indent="-230505">
              <a:buFont typeface="Arial"/>
              <a:buChar char="•"/>
            </a:pPr>
            <a:endParaRPr lang="en-CA" dirty="0">
              <a:solidFill>
                <a:srgbClr val="444444"/>
              </a:solidFill>
            </a:endParaRPr>
          </a:p>
          <a:p>
            <a:pPr marL="230505" indent="-230505"/>
            <a:r>
              <a:rPr lang="en-CA" b="1"/>
              <a:t>Outpatient Counselling:</a:t>
            </a:r>
            <a:endParaRPr lang="en-US">
              <a:solidFill>
                <a:srgbClr val="444444"/>
              </a:solidFill>
            </a:endParaRPr>
          </a:p>
          <a:p>
            <a:pPr marL="230505" indent="-230505"/>
            <a:r>
              <a:rPr lang="en-CA"/>
              <a:t>Counselling provided on an outpatient basis to an individual for an indeterminate length of time.</a:t>
            </a:r>
            <a:endParaRPr lang="en-US">
              <a:solidFill>
                <a:srgbClr val="444444"/>
              </a:solidFill>
            </a:endParaRPr>
          </a:p>
          <a:p>
            <a:pPr marL="230505" indent="-230505"/>
            <a:endParaRPr lang="en-CA" dirty="0">
              <a:solidFill>
                <a:srgbClr val="444444"/>
              </a:solidFill>
            </a:endParaRPr>
          </a:p>
          <a:p>
            <a:pPr marL="230505" indent="-230505"/>
            <a:r>
              <a:rPr lang="en-CA" b="1">
                <a:solidFill>
                  <a:srgbClr val="000000"/>
                </a:solidFill>
              </a:rPr>
              <a:t>Residential:</a:t>
            </a:r>
            <a:endParaRPr lang="en-US" dirty="0">
              <a:solidFill>
                <a:srgbClr val="444444"/>
              </a:solidFill>
            </a:endParaRPr>
          </a:p>
          <a:p>
            <a:r>
              <a:rPr lang="en-CA">
                <a:solidFill>
                  <a:srgbClr val="000000"/>
                </a:solidFill>
              </a:rPr>
              <a:t>Intensive inpatient services, ranging in duration from three weeks to several months, depending on required treatment needs.</a:t>
            </a:r>
            <a:endParaRPr lang="en-US" dirty="0">
              <a:solidFill>
                <a:srgbClr val="444444"/>
              </a:solidFill>
            </a:endParaRPr>
          </a:p>
          <a:p>
            <a:endParaRPr lang="en-CA" dirty="0">
              <a:solidFill>
                <a:srgbClr val="444444"/>
              </a:solidFill>
            </a:endParaRPr>
          </a:p>
          <a:p>
            <a:pPr marL="230505" indent="-230505"/>
            <a:r>
              <a:rPr lang="en-CA" b="1">
                <a:solidFill>
                  <a:srgbClr val="000000"/>
                </a:solidFill>
              </a:rPr>
              <a:t>Aftercare and Follow-up:</a:t>
            </a:r>
            <a:endParaRPr lang="en-US" dirty="0">
              <a:solidFill>
                <a:srgbClr val="444444"/>
              </a:solidFill>
            </a:endParaRPr>
          </a:p>
          <a:p>
            <a:pPr marL="230505" indent="-230505"/>
            <a:r>
              <a:rPr lang="en-CA">
                <a:solidFill>
                  <a:srgbClr val="000000"/>
                </a:solidFill>
              </a:rPr>
              <a:t>Service is provided to an individual, usually for a period of twelve months, following treatment.</a:t>
            </a:r>
            <a:endParaRPr lang="en-US" dirty="0">
              <a:solidFill>
                <a:srgbClr val="444444"/>
              </a:solidFill>
            </a:endParaRPr>
          </a:p>
          <a:p>
            <a:endParaRPr lang="en-CA" dirty="0">
              <a:solidFill>
                <a:srgbClr val="444444"/>
              </a:solidFill>
            </a:endParaRPr>
          </a:p>
          <a:p>
            <a:endParaRPr lang="en-US" dirty="0">
              <a:solidFill>
                <a:srgbClr val="444444"/>
              </a:solidFill>
            </a:endParaRPr>
          </a:p>
          <a:p>
            <a:pPr marL="230505" indent="-230505"/>
            <a:endParaRPr lang="en-CA" dirty="0">
              <a:solidFill>
                <a:srgbClr val="444444"/>
              </a:solidFill>
              <a:latin typeface="Arial" panose="020B0604020202020204" pitchFamily="34" charset="0"/>
              <a:cs typeface="Arial"/>
            </a:endParaRPr>
          </a:p>
          <a:p>
            <a:endParaRPr lang="en-US" altLang="en-US" b="1" dirty="0">
              <a:latin typeface="Arial" panose="020B0604020202020204" pitchFamily="34" charset="0"/>
              <a:cs typeface="Arial"/>
            </a:endParaRPr>
          </a:p>
        </p:txBody>
      </p:sp>
    </p:spTree>
    <p:extLst>
      <p:ext uri="{BB962C8B-B14F-4D97-AF65-F5344CB8AC3E}">
        <p14:creationId xmlns:p14="http://schemas.microsoft.com/office/powerpoint/2010/main" val="16273519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A93DA-2897-DE45-259B-EB358CB31F05}"/>
            </a:ext>
          </a:extLst>
        </p:cNvPr>
        <p:cNvGrpSpPr/>
        <p:nvPr/>
      </p:nvGrpSpPr>
      <p:grpSpPr>
        <a:xfrm>
          <a:off x="0" y="0"/>
          <a:ext cx="0" cy="0"/>
          <a:chOff x="0" y="0"/>
          <a:chExt cx="0" cy="0"/>
        </a:xfrm>
      </p:grpSpPr>
      <p:sp>
        <p:nvSpPr>
          <p:cNvPr id="141314" name="Rectangle 7">
            <a:extLst>
              <a:ext uri="{FF2B5EF4-FFF2-40B4-BE49-F238E27FC236}">
                <a16:creationId xmlns:a16="http://schemas.microsoft.com/office/drawing/2014/main" id="{E6573563-D19A-6064-B449-60470389514A}"/>
              </a:ext>
            </a:extLst>
          </p:cNvPr>
          <p:cNvSpPr txBox="1">
            <a:spLocks noGrp="1" noChangeArrowheads="1"/>
          </p:cNvSpPr>
          <p:nvPr/>
        </p:nvSpPr>
        <p:spPr bwMode="auto">
          <a:xfrm>
            <a:off x="3893240" y="8700258"/>
            <a:ext cx="2977184" cy="456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27" tIns="45764" rIns="91527" bIns="45764" anchor="b"/>
          <a:lstStyle>
            <a:lvl1pPr defTabSz="930275">
              <a:defRPr sz="2400">
                <a:solidFill>
                  <a:schemeClr val="tx1"/>
                </a:solidFill>
                <a:latin typeface="Arial" panose="020B0604020202020204" pitchFamily="34" charset="0"/>
                <a:ea typeface="ヒラギノ角ゴ Pro W3"/>
                <a:cs typeface="ヒラギノ角ゴ Pro W3"/>
              </a:defRPr>
            </a:lvl1pPr>
            <a:lvl2pPr marL="742950" indent="-285750" defTabSz="930275">
              <a:defRPr sz="2400">
                <a:solidFill>
                  <a:schemeClr val="tx1"/>
                </a:solidFill>
                <a:latin typeface="Arial" panose="020B0604020202020204" pitchFamily="34" charset="0"/>
                <a:ea typeface="ヒラギノ角ゴ Pro W3"/>
                <a:cs typeface="ヒラギノ角ゴ Pro W3"/>
              </a:defRPr>
            </a:lvl2pPr>
            <a:lvl3pPr marL="1143000" indent="-228600" defTabSz="930275">
              <a:defRPr sz="2400">
                <a:solidFill>
                  <a:schemeClr val="tx1"/>
                </a:solidFill>
                <a:latin typeface="Arial" panose="020B0604020202020204" pitchFamily="34" charset="0"/>
                <a:ea typeface="ヒラギノ角ゴ Pro W3"/>
                <a:cs typeface="ヒラギノ角ゴ Pro W3"/>
              </a:defRPr>
            </a:lvl3pPr>
            <a:lvl4pPr marL="1600200" indent="-228600" defTabSz="930275">
              <a:defRPr sz="2400">
                <a:solidFill>
                  <a:schemeClr val="tx1"/>
                </a:solidFill>
                <a:latin typeface="Arial" panose="020B0604020202020204" pitchFamily="34" charset="0"/>
                <a:ea typeface="ヒラギノ角ゴ Pro W3"/>
                <a:cs typeface="ヒラギノ角ゴ Pro W3"/>
              </a:defRPr>
            </a:lvl4pPr>
            <a:lvl5pPr marL="2057400" indent="-228600" defTabSz="930275">
              <a:defRPr sz="2400">
                <a:solidFill>
                  <a:schemeClr val="tx1"/>
                </a:solidFill>
                <a:latin typeface="Arial" panose="020B0604020202020204" pitchFamily="34" charset="0"/>
                <a:ea typeface="ヒラギノ角ゴ Pro W3"/>
                <a:cs typeface="ヒラギノ角ゴ Pro W3"/>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r" eaLnBrk="1" hangingPunct="1"/>
            <a:fld id="{ECE0AE2D-2293-4B94-ADB2-91AABDB9E082}" type="slidenum">
              <a:rPr lang="en-CA" altLang="en-US" sz="1200">
                <a:solidFill>
                  <a:srgbClr val="000000"/>
                </a:solidFill>
                <a:latin typeface="Times New Roman" panose="02020603050405020304" pitchFamily="18" charset="0"/>
              </a:rPr>
              <a:pPr algn="r" eaLnBrk="1" hangingPunct="1"/>
              <a:t>46</a:t>
            </a:fld>
            <a:endParaRPr lang="en-CA" altLang="en-US" sz="1200">
              <a:solidFill>
                <a:srgbClr val="000000"/>
              </a:solidFill>
              <a:latin typeface="Times New Roman" panose="02020603050405020304" pitchFamily="18" charset="0"/>
            </a:endParaRPr>
          </a:p>
        </p:txBody>
      </p:sp>
      <p:sp>
        <p:nvSpPr>
          <p:cNvPr id="141315" name="Rectangle 2">
            <a:extLst>
              <a:ext uri="{FF2B5EF4-FFF2-40B4-BE49-F238E27FC236}">
                <a16:creationId xmlns:a16="http://schemas.microsoft.com/office/drawing/2014/main" id="{7FB5982B-40A7-1699-72E4-BE4D9FF03E49}"/>
              </a:ext>
            </a:extLst>
          </p:cNvPr>
          <p:cNvSpPr>
            <a:spLocks noGrp="1" noRot="1" noChangeAspect="1" noChangeArrowheads="1" noTextEdit="1"/>
          </p:cNvSpPr>
          <p:nvPr>
            <p:ph type="sldImg"/>
          </p:nvPr>
        </p:nvSpPr>
        <p:spPr>
          <a:xfrm>
            <a:off x="382588" y="374650"/>
            <a:ext cx="6103937" cy="3433763"/>
          </a:xfrm>
          <a:ln/>
        </p:spPr>
      </p:sp>
      <p:sp>
        <p:nvSpPr>
          <p:cNvPr id="141316" name="Rectangle 3">
            <a:extLst>
              <a:ext uri="{FF2B5EF4-FFF2-40B4-BE49-F238E27FC236}">
                <a16:creationId xmlns:a16="http://schemas.microsoft.com/office/drawing/2014/main" id="{441573A4-FCD8-861F-65C0-0C335AB11FFB}"/>
              </a:ext>
            </a:extLst>
          </p:cNvPr>
          <p:cNvSpPr>
            <a:spLocks noGrp="1" noChangeArrowheads="1"/>
          </p:cNvSpPr>
          <p:nvPr>
            <p:ph type="body" idx="1"/>
          </p:nvPr>
        </p:nvSpPr>
        <p:spPr>
          <a:xfrm>
            <a:off x="912876" y="4005965"/>
            <a:ext cx="5039902" cy="450353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45764" bIns="45764"/>
          <a:lstStyle/>
          <a:p>
            <a:pPr eaLnBrk="1" hangingPunct="1"/>
            <a:r>
              <a:rPr lang="en-US" altLang="en-US" b="1">
                <a:latin typeface="Arial" panose="020B0604020202020204" pitchFamily="34" charset="0"/>
              </a:rPr>
              <a:t>Key Messages to remember </a:t>
            </a:r>
          </a:p>
          <a:p>
            <a:pPr eaLnBrk="1" hangingPunct="1"/>
            <a:r>
              <a:rPr lang="en-CA" altLang="en-US">
                <a:latin typeface="Arial" panose="020B0604020202020204" pitchFamily="34" charset="0"/>
              </a:rPr>
              <a:t>One of the key roles a supervisor can play is to help break down barriers of stigma so that people will go for help if they need it. We can all play a part in this through our attitudes, words and actions. If you think someone may have a substance use problem, it is important to encourage them to go for help and not ignore it or make a joke about it. If you are in recovery and feel comfortable disclosing it, this may help them to see that others have faced the same challenges and have overcame them.</a:t>
            </a:r>
          </a:p>
          <a:p>
            <a:pPr eaLnBrk="1" hangingPunct="1"/>
            <a:endParaRPr lang="en-CA" altLang="en-US">
              <a:latin typeface="Arial" panose="020B0604020202020204" pitchFamily="34" charset="0"/>
            </a:endParaRPr>
          </a:p>
          <a:p>
            <a:pPr eaLnBrk="1" hangingPunct="1"/>
            <a:endParaRPr lang="en-CA" altLang="en-US" sz="900" b="1" i="1">
              <a:latin typeface="Arial" panose="020B0604020202020204" pitchFamily="34" charset="0"/>
            </a:endParaRPr>
          </a:p>
        </p:txBody>
      </p:sp>
    </p:spTree>
    <p:extLst>
      <p:ext uri="{BB962C8B-B14F-4D97-AF65-F5344CB8AC3E}">
        <p14:creationId xmlns:p14="http://schemas.microsoft.com/office/powerpoint/2010/main" val="25920890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a:extLst>
              <a:ext uri="{FF2B5EF4-FFF2-40B4-BE49-F238E27FC236}">
                <a16:creationId xmlns:a16="http://schemas.microsoft.com/office/drawing/2014/main" id="{88A0AF19-4D0B-43D6-A5AC-E968106DB75F}"/>
              </a:ext>
            </a:extLst>
          </p:cNvPr>
          <p:cNvSpPr>
            <a:spLocks noGrp="1" noRot="1" noChangeAspect="1" noChangeArrowheads="1" noTextEdit="1"/>
          </p:cNvSpPr>
          <p:nvPr>
            <p:ph type="sldImg"/>
          </p:nvPr>
        </p:nvSpPr>
        <p:spPr>
          <a:ln/>
        </p:spPr>
      </p:sp>
      <p:sp>
        <p:nvSpPr>
          <p:cNvPr id="126979" name="Notes Placeholder 2">
            <a:extLst>
              <a:ext uri="{FF2B5EF4-FFF2-40B4-BE49-F238E27FC236}">
                <a16:creationId xmlns:a16="http://schemas.microsoft.com/office/drawing/2014/main" id="{F958112F-3535-44F4-9753-E68FCB1828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Arial" panose="020B0604020202020204" pitchFamily="34" charset="0"/>
            </a:endParaRPr>
          </a:p>
        </p:txBody>
      </p:sp>
      <p:sp>
        <p:nvSpPr>
          <p:cNvPr id="126980" name="Slide Number Placeholder 3">
            <a:extLst>
              <a:ext uri="{FF2B5EF4-FFF2-40B4-BE49-F238E27FC236}">
                <a16:creationId xmlns:a16="http://schemas.microsoft.com/office/drawing/2014/main" id="{1BDCA091-7A9A-4456-A781-9B26B59ED5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42475" indent="-284589">
              <a:defRPr sz="2400">
                <a:solidFill>
                  <a:schemeClr val="tx1"/>
                </a:solidFill>
                <a:latin typeface="Arial" panose="020B0604020202020204" pitchFamily="34" charset="0"/>
                <a:ea typeface="ヒラギノ角ゴ Pro W3"/>
                <a:cs typeface="ヒラギノ角ゴ Pro W3"/>
              </a:defRPr>
            </a:lvl2pPr>
            <a:lvl3pPr marL="1144715" indent="-227354">
              <a:defRPr sz="2400">
                <a:solidFill>
                  <a:schemeClr val="tx1"/>
                </a:solidFill>
                <a:latin typeface="Arial" panose="020B0604020202020204" pitchFamily="34" charset="0"/>
                <a:ea typeface="ヒラギノ角ゴ Pro W3"/>
                <a:cs typeface="ヒラギノ角ゴ Pro W3"/>
              </a:defRPr>
            </a:lvl3pPr>
            <a:lvl4pPr marL="1602600" indent="-227354">
              <a:defRPr sz="2400">
                <a:solidFill>
                  <a:schemeClr val="tx1"/>
                </a:solidFill>
                <a:latin typeface="Arial" panose="020B0604020202020204" pitchFamily="34" charset="0"/>
                <a:ea typeface="ヒラギノ角ゴ Pro W3"/>
                <a:cs typeface="ヒラギノ角ゴ Pro W3"/>
              </a:defRPr>
            </a:lvl4pPr>
            <a:lvl5pPr marL="2060486" indent="-227354">
              <a:defRPr sz="2400">
                <a:solidFill>
                  <a:schemeClr val="tx1"/>
                </a:solidFill>
                <a:latin typeface="Arial" panose="020B0604020202020204" pitchFamily="34" charset="0"/>
                <a:ea typeface="ヒラギノ角ゴ Pro W3"/>
                <a:cs typeface="ヒラギノ角ゴ Pro W3"/>
              </a:defRPr>
            </a:lvl5pPr>
            <a:lvl6pPr marL="2518372"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6258"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34144"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92029"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5634AE37-710E-4D2F-84D6-9FFE3EE41958}" type="slidenum">
              <a:rPr lang="en-CA" altLang="en-US" sz="1200">
                <a:solidFill>
                  <a:srgbClr val="000000"/>
                </a:solidFill>
              </a:rPr>
              <a:pPr/>
              <a:t>47</a:t>
            </a:fld>
            <a:endParaRPr lang="en-CA" altLang="en-US" sz="1200">
              <a:solidFill>
                <a:srgbClr val="000000"/>
              </a:solidFill>
            </a:endParaRPr>
          </a:p>
        </p:txBody>
      </p:sp>
    </p:spTree>
    <p:extLst>
      <p:ext uri="{BB962C8B-B14F-4D97-AF65-F5344CB8AC3E}">
        <p14:creationId xmlns:p14="http://schemas.microsoft.com/office/powerpoint/2010/main" val="37701445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6155B-309E-D732-B740-D5C37F10E391}"/>
            </a:ext>
          </a:extLst>
        </p:cNvPr>
        <p:cNvGrpSpPr/>
        <p:nvPr/>
      </p:nvGrpSpPr>
      <p:grpSpPr>
        <a:xfrm>
          <a:off x="0" y="0"/>
          <a:ext cx="0" cy="0"/>
          <a:chOff x="0" y="0"/>
          <a:chExt cx="0" cy="0"/>
        </a:xfrm>
      </p:grpSpPr>
      <p:sp>
        <p:nvSpPr>
          <p:cNvPr id="76802" name="Rectangle 2">
            <a:extLst>
              <a:ext uri="{FF2B5EF4-FFF2-40B4-BE49-F238E27FC236}">
                <a16:creationId xmlns:a16="http://schemas.microsoft.com/office/drawing/2014/main" id="{D307428C-470F-363F-CB6B-93EB16C52490}"/>
              </a:ext>
            </a:extLst>
          </p:cNvPr>
          <p:cNvSpPr>
            <a:spLocks noGrp="1" noRot="1" noChangeAspect="1" noChangeArrowheads="1" noTextEdit="1"/>
          </p:cNvSpPr>
          <p:nvPr>
            <p:ph type="sldImg"/>
          </p:nvPr>
        </p:nvSpPr>
        <p:spPr>
          <a:ln/>
        </p:spPr>
      </p:sp>
      <p:sp>
        <p:nvSpPr>
          <p:cNvPr id="1479683" name="Rectangle 3">
            <a:extLst>
              <a:ext uri="{FF2B5EF4-FFF2-40B4-BE49-F238E27FC236}">
                <a16:creationId xmlns:a16="http://schemas.microsoft.com/office/drawing/2014/main" id="{EEB35595-2B48-AFCF-D6B2-237488C54DDF}"/>
              </a:ext>
            </a:extLst>
          </p:cNvPr>
          <p:cNvSpPr>
            <a:spLocks noGrp="1" noChangeArrowheads="1"/>
          </p:cNvSpPr>
          <p:nvPr>
            <p:ph type="body" idx="1"/>
          </p:nvPr>
        </p:nvSpPr>
        <p:spPr/>
        <p:txBody>
          <a:bodyPr/>
          <a:lstStyle/>
          <a:p>
            <a:pPr>
              <a:lnSpc>
                <a:spcPct val="80000"/>
              </a:lnSpc>
              <a:defRPr/>
            </a:pPr>
            <a:endParaRPr lang="en-CA" sz="800" b="1" dirty="0">
              <a:solidFill>
                <a:schemeClr val="bg1"/>
              </a:solidFill>
              <a:effectDag name="">
                <a:effect ref="fillLine"/>
              </a:effectDag>
              <a:latin typeface="Arial" pitchFamily="34" charset="0"/>
            </a:endParaRPr>
          </a:p>
        </p:txBody>
      </p:sp>
    </p:spTree>
    <p:extLst>
      <p:ext uri="{BB962C8B-B14F-4D97-AF65-F5344CB8AC3E}">
        <p14:creationId xmlns:p14="http://schemas.microsoft.com/office/powerpoint/2010/main" val="414082727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FE9B7870-3A46-490C-9CF7-3EC9EC7A1FF9}"/>
              </a:ext>
            </a:extLst>
          </p:cNvPr>
          <p:cNvSpPr>
            <a:spLocks noGrp="1" noRot="1" noChangeAspect="1" noChangeArrowheads="1" noTextEdit="1"/>
          </p:cNvSpPr>
          <p:nvPr>
            <p:ph type="sldImg"/>
          </p:nvPr>
        </p:nvSpPr>
        <p:spPr>
          <a:ln/>
        </p:spPr>
      </p:sp>
      <p:sp>
        <p:nvSpPr>
          <p:cNvPr id="1479683" name="Rectangle 3">
            <a:extLst>
              <a:ext uri="{FF2B5EF4-FFF2-40B4-BE49-F238E27FC236}">
                <a16:creationId xmlns:a16="http://schemas.microsoft.com/office/drawing/2014/main" id="{EFB0D3EA-EFAA-4CDC-9A2B-EDD54A4E9315}"/>
              </a:ext>
            </a:extLst>
          </p:cNvPr>
          <p:cNvSpPr>
            <a:spLocks noGrp="1" noChangeArrowheads="1"/>
          </p:cNvSpPr>
          <p:nvPr>
            <p:ph type="body" idx="1"/>
          </p:nvPr>
        </p:nvSpPr>
        <p:spPr/>
        <p:txBody>
          <a:bodyPr/>
          <a:lstStyle/>
          <a:p>
            <a:pPr>
              <a:lnSpc>
                <a:spcPct val="80000"/>
              </a:lnSpc>
              <a:defRPr/>
            </a:pPr>
            <a:r>
              <a:rPr lang="en-US" sz="800" dirty="0">
                <a:latin typeface="Arial" pitchFamily="34" charset="0"/>
              </a:rPr>
              <a:t>Undue hardship is determined by two criteria: </a:t>
            </a:r>
            <a:r>
              <a:rPr lang="en-US" sz="800" b="1" dirty="0">
                <a:latin typeface="Arial" pitchFamily="34" charset="0"/>
              </a:rPr>
              <a:t>safety and cost</a:t>
            </a:r>
            <a:r>
              <a:rPr lang="en-US" sz="800" dirty="0">
                <a:latin typeface="Arial" pitchFamily="34" charset="0"/>
              </a:rPr>
              <a:t>. </a:t>
            </a:r>
          </a:p>
          <a:p>
            <a:pPr>
              <a:lnSpc>
                <a:spcPct val="80000"/>
              </a:lnSpc>
              <a:defRPr/>
            </a:pPr>
            <a:endParaRPr lang="en-CA" sz="800" b="1" dirty="0">
              <a:solidFill>
                <a:schemeClr val="bg1"/>
              </a:solidFill>
              <a:effectDag name="">
                <a:effect ref="fillLine"/>
              </a:effectDag>
              <a:latin typeface="Arial" pitchFamily="34" charset="0"/>
            </a:endParaRPr>
          </a:p>
          <a:p>
            <a:pPr>
              <a:lnSpc>
                <a:spcPct val="80000"/>
              </a:lnSpc>
              <a:defRPr/>
            </a:pPr>
            <a:r>
              <a:rPr lang="en-US" sz="800" dirty="0">
                <a:latin typeface="Arial" pitchFamily="34" charset="0"/>
              </a:rPr>
              <a:t>There are a number of different pieces of legislation that apply to the area of substance use: Under provincial OH&amp;S legislation, an employer </a:t>
            </a:r>
            <a:r>
              <a:rPr lang="en-US" sz="800" b="1" dirty="0">
                <a:latin typeface="Arial" pitchFamily="34" charset="0"/>
              </a:rPr>
              <a:t>must ensure a safe workplace free of hazards.</a:t>
            </a:r>
            <a:r>
              <a:rPr lang="en-US" sz="800" dirty="0">
                <a:latin typeface="Arial" pitchFamily="34" charset="0"/>
              </a:rPr>
              <a:t> </a:t>
            </a:r>
            <a:r>
              <a:rPr lang="en-US" sz="800" b="1" dirty="0">
                <a:latin typeface="Arial" pitchFamily="34" charset="0"/>
              </a:rPr>
              <a:t>This includes ensuring that all employees are “fit for duty.”</a:t>
            </a:r>
            <a:r>
              <a:rPr lang="en-US" sz="800" dirty="0">
                <a:latin typeface="Arial" pitchFamily="34" charset="0"/>
              </a:rPr>
              <a:t> </a:t>
            </a:r>
          </a:p>
          <a:p>
            <a:pPr>
              <a:lnSpc>
                <a:spcPct val="80000"/>
              </a:lnSpc>
              <a:defRPr/>
            </a:pPr>
            <a:endParaRPr lang="en-US" sz="800" dirty="0">
              <a:latin typeface="Arial" pitchFamily="34" charset="0"/>
            </a:endParaRPr>
          </a:p>
          <a:p>
            <a:pPr eaLnBrk="1" hangingPunct="1">
              <a:lnSpc>
                <a:spcPct val="80000"/>
              </a:lnSpc>
              <a:defRPr/>
            </a:pPr>
            <a:r>
              <a:rPr lang="en-US" sz="800" dirty="0">
                <a:latin typeface="Arial" pitchFamily="34" charset="0"/>
              </a:rPr>
              <a:t>An employer has the right to terminate an employee for alcohol or drug use if they have a Bona Fide Occupational Requirement (BFOR) to have designated safety-sensitive positions free from the influence of alcohol or other drugs</a:t>
            </a:r>
            <a:r>
              <a:rPr lang="fr-CA" sz="800" dirty="0">
                <a:latin typeface="Arial" pitchFamily="34" charset="0"/>
              </a:rPr>
              <a:t>,</a:t>
            </a:r>
            <a:r>
              <a:rPr lang="en-US" sz="800" dirty="0">
                <a:latin typeface="Arial" pitchFamily="34" charset="0"/>
              </a:rPr>
              <a:t> and keep</a:t>
            </a:r>
            <a:r>
              <a:rPr lang="fr-CA" sz="800" dirty="0" err="1">
                <a:latin typeface="Arial" pitchFamily="34" charset="0"/>
              </a:rPr>
              <a:t>ing</a:t>
            </a:r>
            <a:r>
              <a:rPr lang="en-US" sz="800" dirty="0">
                <a:latin typeface="Arial" pitchFamily="34" charset="0"/>
              </a:rPr>
              <a:t> them would create significant safety and/or financial concerns. The safety-sensitive and confidential nature of CAF positions justifies a zero tolerance policy towards illegal drug</a:t>
            </a:r>
            <a:r>
              <a:rPr lang="fr-CA" sz="800" dirty="0">
                <a:latin typeface="Arial" pitchFamily="34" charset="0"/>
              </a:rPr>
              <a:t> use</a:t>
            </a:r>
            <a:r>
              <a:rPr lang="en-US" sz="800" dirty="0">
                <a:latin typeface="Arial" pitchFamily="34" charset="0"/>
              </a:rPr>
              <a:t> and strict guidelines concerning the use of alcohol and medications. Besides the various pieces of legislation, past court proceedings, known as “</a:t>
            </a:r>
            <a:r>
              <a:rPr lang="en-US" sz="800" b="1" dirty="0">
                <a:latin typeface="Arial" pitchFamily="34" charset="0"/>
              </a:rPr>
              <a:t>Common Law</a:t>
            </a:r>
            <a:r>
              <a:rPr lang="en-US" sz="800" dirty="0">
                <a:latin typeface="Arial" pitchFamily="34" charset="0"/>
              </a:rPr>
              <a:t>”, require employers to exercise a “</a:t>
            </a:r>
            <a:r>
              <a:rPr lang="en-US" sz="800" b="1" dirty="0">
                <a:latin typeface="Arial" pitchFamily="34" charset="0"/>
              </a:rPr>
              <a:t>Duty to Care</a:t>
            </a:r>
            <a:r>
              <a:rPr lang="en-US" sz="800" dirty="0">
                <a:latin typeface="Arial" pitchFamily="34" charset="0"/>
              </a:rPr>
              <a:t>” </a:t>
            </a:r>
            <a:r>
              <a:rPr lang="fr-CA" sz="800" dirty="0">
                <a:latin typeface="Arial" pitchFamily="34" charset="0"/>
              </a:rPr>
              <a:t>for</a:t>
            </a:r>
            <a:r>
              <a:rPr lang="en-US" sz="800" dirty="0">
                <a:latin typeface="Arial" pitchFamily="34" charset="0"/>
              </a:rPr>
              <a:t> their employees. This means that employers must make every “reasonable” effort to ensure the safety and welfare of their employees.</a:t>
            </a:r>
          </a:p>
          <a:p>
            <a:pPr>
              <a:lnSpc>
                <a:spcPct val="80000"/>
              </a:lnSpc>
              <a:defRPr/>
            </a:pPr>
            <a:endParaRPr lang="en-CA" sz="800" b="1" dirty="0">
              <a:solidFill>
                <a:schemeClr val="bg1"/>
              </a:solidFill>
              <a:effectDag name="">
                <a:effect ref="fillLine"/>
              </a:effectDag>
              <a:latin typeface="Arial" pitchFamily="34" charset="0"/>
            </a:endParaRPr>
          </a:p>
          <a:p>
            <a:pPr eaLnBrk="1" hangingPunct="1">
              <a:defRPr/>
            </a:pPr>
            <a:r>
              <a:rPr lang="en-US" sz="800" b="1" dirty="0">
                <a:latin typeface="Arial" panose="020B0604020202020204" pitchFamily="34" charset="0"/>
                <a:ea typeface="Arial Unicode MS" panose="020B0604020202020204" pitchFamily="34" charset="-128"/>
                <a:cs typeface="Arial" panose="020B0604020202020204" pitchFamily="34" charset="0"/>
              </a:rPr>
              <a:t>Undue Hardship</a:t>
            </a:r>
          </a:p>
          <a:p>
            <a:pPr eaLnBrk="1" fontAlgn="auto" hangingPunct="1">
              <a:spcBef>
                <a:spcPts val="0"/>
              </a:spcBef>
              <a:spcAft>
                <a:spcPts val="0"/>
              </a:spcAft>
              <a:defRPr/>
            </a:pPr>
            <a:r>
              <a:rPr lang="en-CA" sz="800" dirty="0">
                <a:ea typeface="ＭＳ Ｐゴシック" panose="020B0600070205080204" pitchFamily="34" charset="-128"/>
              </a:rPr>
              <a:t>Under the </a:t>
            </a:r>
            <a:r>
              <a:rPr lang="en-CA" sz="800" i="1" dirty="0">
                <a:ea typeface="ＭＳ Ｐゴシック" panose="020B0600070205080204" pitchFamily="34" charset="-128"/>
              </a:rPr>
              <a:t>Canadian Human Rights Act</a:t>
            </a:r>
            <a:r>
              <a:rPr lang="en-CA" sz="800" dirty="0">
                <a:ea typeface="ＭＳ Ｐゴシック" panose="020B0600070205080204" pitchFamily="34" charset="-128"/>
              </a:rPr>
              <a:t>, an employer can only claim undue hardship when adjustments to a policy, practice, by-law or physical space would cost too much or create health or safety risks. (Canadian Human Rights Commission)</a:t>
            </a:r>
          </a:p>
          <a:p>
            <a:pPr eaLnBrk="1" hangingPunct="1">
              <a:lnSpc>
                <a:spcPct val="80000"/>
              </a:lnSpc>
              <a:defRPr/>
            </a:pPr>
            <a:endParaRPr lang="en-US" altLang="fr-FR" sz="800" b="1" dirty="0">
              <a:latin typeface="Arial" pitchFamily="34" charset="0"/>
              <a:cs typeface="ＭＳ Ｐゴシック" pitchFamily="-106" charset="-128"/>
            </a:endParaRPr>
          </a:p>
          <a:p>
            <a:pPr eaLnBrk="1" hangingPunct="1">
              <a:defRPr/>
            </a:pPr>
            <a:endParaRPr lang="en-US" sz="800" dirty="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endParaRPr lang="en-US" sz="800" dirty="0">
              <a:latin typeface="Arial" panose="020B0604020202020204" pitchFamily="34" charset="0"/>
              <a:ea typeface="Arial Unicode MS" panose="020B0604020202020204" pitchFamily="34" charset="-128"/>
              <a:cs typeface="Arial" panose="020B0604020202020204" pitchFamily="34" charset="0"/>
            </a:endParaRPr>
          </a:p>
          <a:p>
            <a:pPr eaLnBrk="1" hangingPunct="1">
              <a:lnSpc>
                <a:spcPct val="80000"/>
              </a:lnSpc>
              <a:defRPr/>
            </a:pPr>
            <a:endParaRPr lang="en-CA" altLang="fr-FR" sz="800" b="1" dirty="0">
              <a:solidFill>
                <a:schemeClr val="bg1"/>
              </a:solidFill>
              <a:effectDag name="">
                <a:effect ref="fillLine"/>
              </a:effectDag>
              <a:latin typeface="Arial" pitchFamily="34" charset="0"/>
              <a:cs typeface="ＭＳ Ｐゴシック" pitchFamily="-106" charset="-128"/>
            </a:endParaRPr>
          </a:p>
          <a:p>
            <a:pPr>
              <a:lnSpc>
                <a:spcPct val="80000"/>
              </a:lnSpc>
              <a:defRPr/>
            </a:pPr>
            <a:endParaRPr lang="en-CA" sz="800" b="1" dirty="0">
              <a:solidFill>
                <a:schemeClr val="bg1"/>
              </a:solidFill>
              <a:effectDag name="">
                <a:effect ref="fillLine"/>
              </a:effectDag>
              <a:latin typeface="Arial" pitchFamily="34" charset="0"/>
            </a:endParaRPr>
          </a:p>
        </p:txBody>
      </p:sp>
    </p:spTree>
    <p:extLst>
      <p:ext uri="{BB962C8B-B14F-4D97-AF65-F5344CB8AC3E}">
        <p14:creationId xmlns:p14="http://schemas.microsoft.com/office/powerpoint/2010/main" val="6210869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1" fontAlgn="base" latinLnBrk="0" hangingPunct="1">
              <a:lnSpc>
                <a:spcPct val="100000"/>
              </a:lnSpc>
              <a:spcBef>
                <a:spcPct val="0"/>
              </a:spcBef>
              <a:spcAft>
                <a:spcPct val="0"/>
              </a:spcAft>
              <a:buClrTx/>
              <a:buSzTx/>
              <a:buFontTx/>
              <a:buNone/>
              <a:tabLst/>
              <a:defRPr/>
            </a:pPr>
            <a:fld id="{E53345BB-1B5C-452F-99F7-009FA1B13953}"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1" fontAlgn="base" latinLnBrk="0" hangingPunct="1">
                <a:lnSpc>
                  <a:spcPct val="100000"/>
                </a:lnSpc>
                <a:spcBef>
                  <a:spcPct val="0"/>
                </a:spcBef>
                <a:spcAft>
                  <a:spcPct val="0"/>
                </a:spcAft>
                <a:buClrTx/>
                <a:buSzTx/>
                <a:buFontTx/>
                <a:buNone/>
                <a:tabLst/>
                <a:defRPr/>
              </a:pPr>
              <a:t>50</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185347" name="Rectangle 2"/>
          <p:cNvSpPr>
            <a:spLocks noGrp="1" noRot="1" noChangeAspect="1" noChangeArrowheads="1" noTextEdit="1"/>
          </p:cNvSpPr>
          <p:nvPr>
            <p:ph type="sldImg"/>
          </p:nvPr>
        </p:nvSpPr>
        <p:spPr>
          <a:xfrm>
            <a:off x="406400" y="381000"/>
            <a:ext cx="6197600" cy="3486150"/>
          </a:xfrm>
          <a:ln/>
        </p:spPr>
      </p:sp>
      <p:sp>
        <p:nvSpPr>
          <p:cNvPr id="88067" name="Rectangle 3"/>
          <p:cNvSpPr>
            <a:spLocks noGrp="1" noChangeArrowheads="1"/>
          </p:cNvSpPr>
          <p:nvPr>
            <p:ph type="body" idx="1"/>
          </p:nvPr>
        </p:nvSpPr>
        <p:spPr>
          <a:xfrm>
            <a:off x="406400" y="4067175"/>
            <a:ext cx="6197600" cy="4572000"/>
          </a:xfrm>
          <a:ln/>
        </p:spPr>
        <p:txBody>
          <a:bodyPr/>
          <a:lstStyle/>
          <a:p>
            <a:pPr>
              <a:defRPr/>
            </a:pPr>
            <a:endParaRPr lang="en-US" sz="1000" b="1"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sz="1000" b="1" dirty="0">
                <a:latin typeface="Arial" panose="020B0604020202020204" pitchFamily="34" charset="0"/>
                <a:ea typeface="ＭＳ Ｐゴシック" panose="020B0600070205080204" pitchFamily="34" charset="-128"/>
                <a:cs typeface="Arial" panose="020B0604020202020204" pitchFamily="34" charset="0"/>
              </a:rPr>
              <a:t>Research has found that employers who address substance use can:</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Improve performance</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Improve safety</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Decrease costs of employee benefit and disability claims</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Improve recruitment and retention </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Reduce absenteeism and turnover</a:t>
            </a:r>
          </a:p>
          <a:p>
            <a:pPr marL="171432" indent="-171432">
              <a:buFont typeface="Arial" panose="020B0604020202020204" pitchFamily="34" charset="0"/>
              <a:buChar char="•"/>
              <a:defRPr/>
            </a:pPr>
            <a:r>
              <a:rPr lang="en-US" sz="1000" dirty="0">
                <a:latin typeface="Arial" panose="020B0604020202020204" pitchFamily="34" charset="0"/>
                <a:ea typeface="ＭＳ Ｐゴシック" panose="020B0600070205080204" pitchFamily="34" charset="-128"/>
                <a:cs typeface="Arial" panose="020B0604020202020204" pitchFamily="34" charset="0"/>
              </a:rPr>
              <a:t>Improve employee mental and physical well-being. </a:t>
            </a:r>
          </a:p>
          <a:p>
            <a:pPr>
              <a:defRPr/>
            </a:pPr>
            <a:endParaRPr lang="en-US" sz="1000" dirty="0">
              <a:latin typeface="Arial" panose="020B0604020202020204" pitchFamily="34" charset="0"/>
              <a:ea typeface="ＭＳ Ｐゴシック" panose="020B0600070205080204" pitchFamily="34" charset="-128"/>
              <a:cs typeface="Arial" panose="020B0604020202020204" pitchFamily="34" charset="0"/>
            </a:endParaRPr>
          </a:p>
          <a:p>
            <a:pPr marL="230725" indent="-230725" eaLnBrk="1" hangingPunct="1">
              <a:defRPr/>
            </a:pPr>
            <a:endParaRPr lang="en-US" sz="1000" dirty="0">
              <a:latin typeface="Arial" panose="020B0604020202020204" pitchFamily="34" charset="0"/>
              <a:ea typeface="ＭＳ Ｐゴシック"/>
              <a:cs typeface="Arial" panose="020B0604020202020204" pitchFamily="34" charset="0"/>
            </a:endParaRPr>
          </a:p>
          <a:p>
            <a:pPr marL="230725" indent="-230725" eaLnBrk="1" hangingPunct="1">
              <a:defRPr/>
            </a:pPr>
            <a:endParaRPr lang="en-US" sz="1000" dirty="0">
              <a:latin typeface="Arial" panose="020B0604020202020204" pitchFamily="34" charset="0"/>
              <a:ea typeface="ＭＳ Ｐゴシック"/>
              <a:cs typeface="Arial" panose="020B0604020202020204" pitchFamily="34" charset="0"/>
            </a:endParaRPr>
          </a:p>
          <a:p>
            <a:pPr marL="230725" indent="-230725" eaLnBrk="1" hangingPunct="1">
              <a:defRPr/>
            </a:pPr>
            <a:endParaRPr lang="en-US" sz="1000" dirty="0">
              <a:latin typeface="Arial" panose="020B0604020202020204" pitchFamily="34" charset="0"/>
              <a:ea typeface="ＭＳ Ｐゴシック"/>
              <a:cs typeface="Arial" panose="020B0604020202020204" pitchFamily="34" charset="0"/>
            </a:endParaRPr>
          </a:p>
          <a:p>
            <a:pPr marL="230725" indent="-230725" eaLnBrk="1" hangingPunct="1">
              <a:defRPr/>
            </a:pPr>
            <a:endParaRPr lang="en-US"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34911679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1" fontAlgn="base" latinLnBrk="0" hangingPunct="1">
              <a:lnSpc>
                <a:spcPct val="100000"/>
              </a:lnSpc>
              <a:spcBef>
                <a:spcPct val="0"/>
              </a:spcBef>
              <a:spcAft>
                <a:spcPct val="0"/>
              </a:spcAft>
              <a:buClrTx/>
              <a:buSzTx/>
              <a:buFontTx/>
              <a:buNone/>
              <a:tabLst/>
              <a:defRPr/>
            </a:pPr>
            <a:fld id="{F955A26A-77E3-4827-BA3E-172565DEE671}"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1" fontAlgn="base" latinLnBrk="0" hangingPunct="1">
                <a:lnSpc>
                  <a:spcPct val="100000"/>
                </a:lnSpc>
                <a:spcBef>
                  <a:spcPct val="0"/>
                </a:spcBef>
                <a:spcAft>
                  <a:spcPct val="0"/>
                </a:spcAft>
                <a:buClrTx/>
                <a:buSzTx/>
                <a:buFontTx/>
                <a:buNone/>
                <a:tabLst/>
                <a:defRPr/>
              </a:pPr>
              <a:t>51</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187395"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1" fontAlgn="base" latinLnBrk="0" hangingPunct="1">
              <a:lnSpc>
                <a:spcPct val="100000"/>
              </a:lnSpc>
              <a:spcBef>
                <a:spcPct val="0"/>
              </a:spcBef>
              <a:spcAft>
                <a:spcPct val="0"/>
              </a:spcAft>
              <a:buClrTx/>
              <a:buSzTx/>
              <a:buFontTx/>
              <a:buNone/>
              <a:tabLst/>
              <a:defRPr/>
            </a:pPr>
            <a:fld id="{2A447A76-3F93-414C-ABFA-DB9E0639BF1F}"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1" fontAlgn="base" latinLnBrk="0" hangingPunct="1">
                <a:lnSpc>
                  <a:spcPct val="100000"/>
                </a:lnSpc>
                <a:spcBef>
                  <a:spcPct val="0"/>
                </a:spcBef>
                <a:spcAft>
                  <a:spcPct val="0"/>
                </a:spcAft>
                <a:buClrTx/>
                <a:buSzTx/>
                <a:buFontTx/>
                <a:buNone/>
                <a:tabLst/>
                <a:defRPr/>
              </a:pPr>
              <a:t>51</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187396" name="Rectangle 2"/>
          <p:cNvSpPr>
            <a:spLocks noGrp="1" noRot="1" noChangeAspect="1" noChangeArrowheads="1" noTextEdit="1"/>
          </p:cNvSpPr>
          <p:nvPr>
            <p:ph type="sldImg"/>
          </p:nvPr>
        </p:nvSpPr>
        <p:spPr>
          <a:xfrm>
            <a:off x="406400" y="381000"/>
            <a:ext cx="6197600" cy="3486150"/>
          </a:xfrm>
          <a:ln/>
        </p:spPr>
      </p:sp>
      <p:sp>
        <p:nvSpPr>
          <p:cNvPr id="169988" name="Rectangle 3"/>
          <p:cNvSpPr>
            <a:spLocks noGrp="1" noChangeArrowheads="1"/>
          </p:cNvSpPr>
          <p:nvPr>
            <p:ph type="body" idx="1"/>
          </p:nvPr>
        </p:nvSpPr>
        <p:spPr>
          <a:xfrm>
            <a:off x="406400" y="4067176"/>
            <a:ext cx="6197600" cy="4570413"/>
          </a:xfrm>
        </p:spPr>
        <p:txBody>
          <a:bodyPr lIns="93152" tIns="46576" rIns="93152" bIns="46576"/>
          <a:lstStyle/>
          <a:p>
            <a:pPr eaLnBrk="1" fontAlgn="auto" hangingPunct="1">
              <a:lnSpc>
                <a:spcPct val="80000"/>
              </a:lnSpc>
              <a:spcBef>
                <a:spcPts val="0"/>
              </a:spcBef>
              <a:spcAft>
                <a:spcPts val="0"/>
              </a:spcAft>
              <a:defRPr/>
            </a:pPr>
            <a:endParaRPr lang="en-CA" sz="1000" dirty="0">
              <a:latin typeface="Arial" panose="020B0604020202020204" pitchFamily="34" charset="0"/>
              <a:cs typeface="Arial" panose="020B0604020202020204" pitchFamily="34" charset="0"/>
            </a:endParaRPr>
          </a:p>
          <a:p>
            <a:pPr eaLnBrk="1" hangingPunct="1">
              <a:lnSpc>
                <a:spcPct val="80000"/>
              </a:lnSpc>
              <a:buFont typeface="Arial" panose="020B0604020202020204" pitchFamily="34" charset="0"/>
              <a:buNone/>
              <a:defRPr/>
            </a:pPr>
            <a:endParaRPr lang="en-US" sz="1000" dirty="0">
              <a:latin typeface="Arial" panose="020B0604020202020204" pitchFamily="34" charset="0"/>
              <a:cs typeface="Arial" panose="020B0604020202020204" pitchFamily="34" charset="0"/>
            </a:endParaRPr>
          </a:p>
          <a:p>
            <a:pPr eaLnBrk="1" hangingPunct="1">
              <a:lnSpc>
                <a:spcPct val="80000"/>
              </a:lnSpc>
              <a:buFont typeface="Arial" panose="020B0604020202020204" pitchFamily="34" charset="0"/>
              <a:buNone/>
              <a:defRPr/>
            </a:pPr>
            <a:endParaRPr lang="en-US" sz="1000" dirty="0">
              <a:latin typeface="Arial" panose="020B0604020202020204" pitchFamily="34" charset="0"/>
              <a:cs typeface="Arial" panose="020B0604020202020204" pitchFamily="34" charset="0"/>
            </a:endParaRPr>
          </a:p>
          <a:p>
            <a:pPr eaLnBrk="1" hangingPunct="1">
              <a:lnSpc>
                <a:spcPct val="80000"/>
              </a:lnSpc>
              <a:buFont typeface="Arial" panose="020B0604020202020204" pitchFamily="34" charset="0"/>
              <a:buNone/>
              <a:defRPr/>
            </a:pPr>
            <a:endParaRPr lang="en-US" sz="1000" dirty="0">
              <a:latin typeface="Arial" panose="020B0604020202020204" pitchFamily="34" charset="0"/>
              <a:cs typeface="Arial" panose="020B0604020202020204" pitchFamily="34" charset="0"/>
            </a:endParaRPr>
          </a:p>
          <a:p>
            <a:pPr eaLnBrk="1" hangingPunct="1">
              <a:lnSpc>
                <a:spcPct val="80000"/>
              </a:lnSpc>
              <a:buFont typeface="Arial" panose="020B0604020202020204" pitchFamily="34" charset="0"/>
              <a:buNone/>
              <a:defRPr/>
            </a:pPr>
            <a:endParaRPr lang="en-US" sz="1000" dirty="0">
              <a:latin typeface="Arial" panose="020B0604020202020204" pitchFamily="34" charset="0"/>
              <a:cs typeface="Arial" panose="020B0604020202020204" pitchFamily="34" charset="0"/>
            </a:endParaRPr>
          </a:p>
          <a:p>
            <a:pPr eaLnBrk="1" hangingPunct="1">
              <a:lnSpc>
                <a:spcPct val="80000"/>
              </a:lnSpc>
              <a:buFont typeface="Arial" panose="020B0604020202020204" pitchFamily="34" charset="0"/>
              <a:buNone/>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CA"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a:p>
            <a:pPr eaLnBrk="1" hangingPunct="1">
              <a:lnSpc>
                <a:spcPct val="80000"/>
              </a:lnSpc>
              <a:defRPr/>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1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1" fontAlgn="base" latinLnBrk="0" hangingPunct="1">
              <a:lnSpc>
                <a:spcPct val="100000"/>
              </a:lnSpc>
              <a:spcBef>
                <a:spcPct val="0"/>
              </a:spcBef>
              <a:spcAft>
                <a:spcPct val="0"/>
              </a:spcAft>
              <a:buClrTx/>
              <a:buSzTx/>
              <a:buFontTx/>
              <a:buNone/>
              <a:tabLst/>
              <a:defRPr/>
            </a:pPr>
            <a:fld id="{98B1974B-DAC3-4AE7-8C82-B3EC28421482}"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1" fontAlgn="base" latinLnBrk="0" hangingPunct="1">
                <a:lnSpc>
                  <a:spcPct val="100000"/>
                </a:lnSpc>
                <a:spcBef>
                  <a:spcPct val="0"/>
                </a:spcBef>
                <a:spcAft>
                  <a:spcPct val="0"/>
                </a:spcAft>
                <a:buClrTx/>
                <a:buSzTx/>
                <a:buFontTx/>
                <a:buNone/>
                <a:tabLst/>
                <a:defRPr/>
              </a:pPr>
              <a:t>53</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01731"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1" fontAlgn="base" latinLnBrk="0" hangingPunct="1">
              <a:lnSpc>
                <a:spcPct val="100000"/>
              </a:lnSpc>
              <a:spcBef>
                <a:spcPct val="0"/>
              </a:spcBef>
              <a:spcAft>
                <a:spcPct val="0"/>
              </a:spcAft>
              <a:buClrTx/>
              <a:buSzTx/>
              <a:buFontTx/>
              <a:buNone/>
              <a:tabLst/>
              <a:defRPr/>
            </a:pPr>
            <a:fld id="{4965AC86-2D00-4B33-801A-EBDA3ED8523D}"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1" fontAlgn="base" latinLnBrk="0" hangingPunct="1">
                <a:lnSpc>
                  <a:spcPct val="100000"/>
                </a:lnSpc>
                <a:spcBef>
                  <a:spcPct val="0"/>
                </a:spcBef>
                <a:spcAft>
                  <a:spcPct val="0"/>
                </a:spcAft>
                <a:buClrTx/>
                <a:buSzTx/>
                <a:buFontTx/>
                <a:buNone/>
                <a:tabLst/>
                <a:defRPr/>
              </a:pPr>
              <a:t>53</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01732" name="Rectangle 2"/>
          <p:cNvSpPr>
            <a:spLocks noGrp="1" noRot="1" noChangeAspect="1" noChangeArrowheads="1" noTextEdit="1"/>
          </p:cNvSpPr>
          <p:nvPr>
            <p:ph type="sldImg"/>
          </p:nvPr>
        </p:nvSpPr>
        <p:spPr>
          <a:xfrm>
            <a:off x="685800" y="1143000"/>
            <a:ext cx="5486400" cy="3086100"/>
          </a:xfrm>
          <a:ln/>
        </p:spPr>
      </p:sp>
      <p:sp>
        <p:nvSpPr>
          <p:cNvPr id="1309701" name="Rectangle 3"/>
          <p:cNvSpPr>
            <a:spLocks noGrp="1" noChangeArrowheads="1"/>
          </p:cNvSpPr>
          <p:nvPr>
            <p:ph type="body" idx="1"/>
          </p:nvPr>
        </p:nvSpPr>
        <p:spPr>
          <a:xfrm>
            <a:off x="685800" y="4416426"/>
            <a:ext cx="5486400" cy="4183063"/>
          </a:xfrm>
        </p:spPr>
        <p:txBody>
          <a:bodyPr lIns="93152" tIns="46576" rIns="93152" bIns="46576"/>
          <a:lstStyle/>
          <a:p>
            <a:r>
              <a:rPr lang="en-CA" altLang="en-US" sz="1000" dirty="0">
                <a:latin typeface="Arial" panose="020B0604020202020204" pitchFamily="34" charset="0"/>
                <a:cs typeface="Arial" panose="020B0604020202020204" pitchFamily="34" charset="0"/>
              </a:rPr>
              <a:t>Any offense under the criminal code that includes alcohol as an element of the offense is considered </a:t>
            </a:r>
            <a:r>
              <a:rPr lang="en-CA" altLang="en-US" sz="1000" b="1" dirty="0">
                <a:latin typeface="Arial" panose="020B0604020202020204" pitchFamily="34" charset="0"/>
                <a:cs typeface="Arial" panose="020B0604020202020204" pitchFamily="34" charset="0"/>
              </a:rPr>
              <a:t>Alcohol Misconduct</a:t>
            </a:r>
            <a:r>
              <a:rPr lang="en-CA" altLang="en-US" sz="1000" dirty="0">
                <a:latin typeface="Arial" panose="020B0604020202020204" pitchFamily="34" charset="0"/>
                <a:cs typeface="Arial" panose="020B0604020202020204" pitchFamily="34" charset="0"/>
              </a:rPr>
              <a:t>.</a:t>
            </a:r>
          </a:p>
          <a:p>
            <a:endParaRPr lang="en-US" altLang="en-US" sz="1000" dirty="0">
              <a:latin typeface="Arial" panose="020B0604020202020204" pitchFamily="34" charset="0"/>
              <a:cs typeface="Arial" panose="020B0604020202020204" pitchFamily="34" charset="0"/>
            </a:endParaRPr>
          </a:p>
          <a:p>
            <a:r>
              <a:rPr lang="en-US" altLang="en-US" sz="1000" b="1" dirty="0">
                <a:latin typeface="Arial" panose="020B0604020202020204" pitchFamily="34" charset="0"/>
                <a:cs typeface="Arial" panose="020B0604020202020204" pitchFamily="34" charset="0"/>
              </a:rPr>
              <a:t>Alcohol Misconduct (AM)</a:t>
            </a:r>
            <a:endParaRPr lang="en-US" altLang="en-US" sz="1000" dirty="0">
              <a:latin typeface="Arial" panose="020B0604020202020204" pitchFamily="34" charset="0"/>
              <a:cs typeface="Arial" panose="020B0604020202020204" pitchFamily="34" charset="0"/>
            </a:endParaRPr>
          </a:p>
          <a:p>
            <a:r>
              <a:rPr lang="en-US" altLang="en-US" sz="1000" dirty="0">
                <a:latin typeface="Arial" panose="020B0604020202020204" pitchFamily="34" charset="0"/>
                <a:cs typeface="Arial" panose="020B0604020202020204" pitchFamily="34" charset="0"/>
              </a:rPr>
              <a:t>•offence under the </a:t>
            </a:r>
            <a:r>
              <a:rPr lang="en-US" altLang="en-US" sz="1000" i="1" dirty="0">
                <a:latin typeface="Arial" panose="020B0604020202020204" pitchFamily="34" charset="0"/>
                <a:cs typeface="Arial" panose="020B0604020202020204" pitchFamily="34" charset="0"/>
              </a:rPr>
              <a:t>Criminal Code</a:t>
            </a:r>
            <a:r>
              <a:rPr lang="en-US" altLang="en-US" sz="1000" dirty="0">
                <a:latin typeface="Arial" panose="020B0604020202020204" pitchFamily="34" charset="0"/>
                <a:cs typeface="Arial" panose="020B0604020202020204" pitchFamily="34" charset="0"/>
              </a:rPr>
              <a:t> or the </a:t>
            </a:r>
            <a:r>
              <a:rPr lang="en-US" altLang="en-US" sz="1000" i="1" dirty="0">
                <a:latin typeface="Arial" panose="020B0604020202020204" pitchFamily="34" charset="0"/>
                <a:cs typeface="Arial" panose="020B0604020202020204" pitchFamily="34" charset="0"/>
              </a:rPr>
              <a:t>Code of Service Discipline </a:t>
            </a:r>
          </a:p>
          <a:p>
            <a:pPr marL="628586" lvl="1" indent="-171432">
              <a:buFontTx/>
              <a:buChar char="•"/>
            </a:pPr>
            <a:r>
              <a:rPr lang="en-US" altLang="en-US" sz="1000" i="1" dirty="0">
                <a:latin typeface="Arial" panose="020B0604020202020204" pitchFamily="34" charset="0"/>
                <a:cs typeface="Arial" panose="020B0604020202020204" pitchFamily="34" charset="0"/>
              </a:rPr>
              <a:t>Impaired driving</a:t>
            </a:r>
          </a:p>
          <a:p>
            <a:pPr marL="628586" lvl="1" indent="-171432">
              <a:buFontTx/>
              <a:buChar char="•"/>
            </a:pPr>
            <a:r>
              <a:rPr lang="en-US" altLang="en-US" sz="1000" i="1" dirty="0">
                <a:latin typeface="Arial" panose="020B0604020202020204" pitchFamily="34" charset="0"/>
                <a:cs typeface="Arial" panose="020B0604020202020204" pitchFamily="34" charset="0"/>
              </a:rPr>
              <a:t>Impaired driving causing bodily harm or death;</a:t>
            </a:r>
          </a:p>
          <a:p>
            <a:pPr marL="628586" lvl="1" indent="-171432">
              <a:buFontTx/>
              <a:buChar char="•"/>
            </a:pPr>
            <a:r>
              <a:rPr lang="en-US" altLang="en-US" sz="1000" i="1" dirty="0">
                <a:latin typeface="Arial" panose="020B0604020202020204" pitchFamily="34" charset="0"/>
                <a:cs typeface="Arial" panose="020B0604020202020204" pitchFamily="34" charset="0"/>
              </a:rPr>
              <a:t>Refusing to comply with a demand to provide a breath or blood sample</a:t>
            </a:r>
          </a:p>
          <a:p>
            <a:pPr marL="628586" lvl="1" indent="-171432">
              <a:buFontTx/>
              <a:buChar char="•"/>
            </a:pPr>
            <a:r>
              <a:rPr lang="en-US" altLang="en-US" sz="1000" i="1" dirty="0">
                <a:latin typeface="Arial" panose="020B0604020202020204" pitchFamily="34" charset="0"/>
                <a:cs typeface="Arial" panose="020B0604020202020204" pitchFamily="34" charset="0"/>
              </a:rPr>
              <a:t>Drunkenness under section 97 of the National </a:t>
            </a:r>
            <a:r>
              <a:rPr lang="en-US" altLang="en-US" sz="1000" i="1" dirty="0" err="1">
                <a:latin typeface="Arial" panose="020B0604020202020204" pitchFamily="34" charset="0"/>
                <a:cs typeface="Arial" panose="020B0604020202020204" pitchFamily="34" charset="0"/>
              </a:rPr>
              <a:t>Defence</a:t>
            </a:r>
            <a:r>
              <a:rPr lang="en-US" altLang="en-US" sz="1000" i="1" dirty="0">
                <a:latin typeface="Arial" panose="020B0604020202020204" pitchFamily="34" charset="0"/>
                <a:cs typeface="Arial" panose="020B0604020202020204" pitchFamily="34" charset="0"/>
              </a:rPr>
              <a:t> Act or offence under QR &amp;O 19.04; and </a:t>
            </a:r>
          </a:p>
          <a:p>
            <a:pPr marL="628586" lvl="1" indent="-171432">
              <a:buFontTx/>
              <a:buChar char="•"/>
            </a:pPr>
            <a:r>
              <a:rPr lang="en-US" altLang="en-US" sz="1000" i="1" dirty="0">
                <a:latin typeface="Arial" panose="020B0604020202020204" pitchFamily="34" charset="0"/>
                <a:cs typeface="Arial" panose="020B0604020202020204" pitchFamily="34" charset="0"/>
              </a:rPr>
              <a:t>Stealing, assault or sexual assault</a:t>
            </a:r>
          </a:p>
          <a:p>
            <a:pPr>
              <a:defRPr/>
            </a:pPr>
            <a:endParaRPr lang="en-CA" sz="1000" dirty="0">
              <a:latin typeface="Arial" charset="0"/>
              <a:ea typeface="Arial Unicode MS" panose="020B0604020202020204" pitchFamily="34" charset="-128"/>
              <a:cs typeface="Arial"/>
            </a:endParaRPr>
          </a:p>
          <a:p>
            <a:pPr eaLnBrk="1" hangingPunct="1">
              <a:lnSpc>
                <a:spcPct val="90000"/>
              </a:lnSpc>
              <a:defRPr/>
            </a:pPr>
            <a:endParaRPr lang="en-CA" sz="1000" b="1" dirty="0">
              <a:latin typeface="Arial" pitchFamily="34" charset="0"/>
              <a:ea typeface="ＭＳ Ｐゴシック" panose="020B0600070205080204" pitchFamily="34" charset="-128"/>
            </a:endParaRPr>
          </a:p>
          <a:p>
            <a:pPr>
              <a:lnSpc>
                <a:spcPct val="90000"/>
              </a:lnSpc>
              <a:defRPr/>
            </a:pPr>
            <a:endParaRPr lang="en-CA" sz="1000" b="1" dirty="0">
              <a:latin typeface="Arial" pitchFamily="34" charset="0"/>
              <a:ea typeface="ＭＳ Ｐゴシック" panose="020B0600070205080204" pitchFamily="34" charset="-128"/>
              <a:cs typeface="Arial"/>
            </a:endParaRPr>
          </a:p>
        </p:txBody>
      </p:sp>
    </p:spTree>
    <p:extLst>
      <p:ext uri="{BB962C8B-B14F-4D97-AF65-F5344CB8AC3E}">
        <p14:creationId xmlns:p14="http://schemas.microsoft.com/office/powerpoint/2010/main" val="300336716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EF58362-B429-428C-AA39-BBD636A7BE60}"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0" fontAlgn="base" latinLnBrk="0" hangingPunct="0">
                <a:lnSpc>
                  <a:spcPct val="100000"/>
                </a:lnSpc>
                <a:spcBef>
                  <a:spcPct val="0"/>
                </a:spcBef>
                <a:spcAft>
                  <a:spcPct val="0"/>
                </a:spcAft>
                <a:buClrTx/>
                <a:buSzTx/>
                <a:buFontTx/>
                <a:buNone/>
                <a:tabLst/>
                <a:defRPr/>
              </a:pPr>
              <a:t>54</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03779"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7D833A50-C06E-4702-BDA8-51F43CC7F430}"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0" fontAlgn="base" latinLnBrk="0" hangingPunct="0">
                <a:lnSpc>
                  <a:spcPct val="100000"/>
                </a:lnSpc>
                <a:spcBef>
                  <a:spcPct val="0"/>
                </a:spcBef>
                <a:spcAft>
                  <a:spcPct val="0"/>
                </a:spcAft>
                <a:buClrTx/>
                <a:buSzTx/>
                <a:buFontTx/>
                <a:buNone/>
                <a:tabLst/>
                <a:defRPr/>
              </a:pPr>
              <a:t>54</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03780" name="Rectangle 2"/>
          <p:cNvSpPr>
            <a:spLocks noGrp="1" noRot="1" noChangeAspect="1" noChangeArrowheads="1" noTextEdit="1"/>
          </p:cNvSpPr>
          <p:nvPr>
            <p:ph type="sldImg"/>
          </p:nvPr>
        </p:nvSpPr>
        <p:spPr>
          <a:ln/>
        </p:spPr>
      </p:sp>
      <p:sp>
        <p:nvSpPr>
          <p:cNvPr id="203781" name="Rectangle 3"/>
          <p:cNvSpPr>
            <a:spLocks noGrp="1" noChangeArrowheads="1"/>
          </p:cNvSpPr>
          <p:nvPr>
            <p:ph type="body" idx="1"/>
          </p:nvPr>
        </p:nvSpPr>
        <p:spPr>
          <a:xfrm>
            <a:off x="406400" y="4416426"/>
            <a:ext cx="61976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lstStyle/>
          <a:p>
            <a:r>
              <a:rPr lang="en-US" altLang="en-US" sz="1000" b="1" dirty="0">
                <a:latin typeface="Arial" panose="020B0604020202020204" pitchFamily="34" charset="0"/>
                <a:cs typeface="Arial" panose="020B0604020202020204" pitchFamily="34" charset="0"/>
              </a:rPr>
              <a:t>Conduct Deficiency Involving Alcohol:</a:t>
            </a:r>
          </a:p>
          <a:p>
            <a:endParaRPr lang="en-US" altLang="en-US" sz="1000" dirty="0">
              <a:latin typeface="Arial" panose="020B0604020202020204" pitchFamily="34" charset="0"/>
              <a:cs typeface="Arial" panose="020B0604020202020204" pitchFamily="34" charset="0"/>
            </a:endParaRPr>
          </a:p>
          <a:p>
            <a:r>
              <a:rPr lang="en-US" altLang="en-US" sz="1000" dirty="0">
                <a:latin typeface="Arial" panose="020B0604020202020204" pitchFamily="34" charset="0"/>
                <a:cs typeface="Arial" panose="020B0604020202020204" pitchFamily="34" charset="0"/>
              </a:rPr>
              <a:t> </a:t>
            </a:r>
          </a:p>
          <a:p>
            <a:pPr eaLnBrk="1" hangingPunct="1"/>
            <a:r>
              <a:rPr lang="en-US" altLang="en-US" sz="1000" dirty="0">
                <a:latin typeface="Arial" panose="020B0604020202020204" pitchFamily="34" charset="0"/>
                <a:cs typeface="Arial" panose="020B0604020202020204" pitchFamily="34" charset="0"/>
              </a:rPr>
              <a:t>Provincial or municipal law refers to regulations that are not Criminal Code Offences such as drinking in a public place.</a:t>
            </a:r>
          </a:p>
          <a:p>
            <a:r>
              <a:rPr lang="en-US" altLang="en-US" sz="1000" dirty="0">
                <a:latin typeface="Arial" panose="020B0604020202020204" pitchFamily="34" charset="0"/>
                <a:cs typeface="Arial" panose="020B0604020202020204" pitchFamily="34" charset="0"/>
              </a:rPr>
              <a:t> </a:t>
            </a:r>
          </a:p>
          <a:p>
            <a:endParaRPr lang="en-US" altLang="en-US" sz="1000" dirty="0">
              <a:latin typeface="Arial" panose="020B0604020202020204" pitchFamily="34" charset="0"/>
              <a:cs typeface="Arial" panose="020B0604020202020204" pitchFamily="34" charset="0"/>
            </a:endParaRPr>
          </a:p>
          <a:p>
            <a:endParaRPr lang="en-US" altLang="en-US" sz="1000" dirty="0">
              <a:latin typeface="Arial" panose="020B0604020202020204" pitchFamily="34" charset="0"/>
              <a:cs typeface="Arial" panose="020B0604020202020204" pitchFamily="34" charset="0"/>
            </a:endParaRPr>
          </a:p>
          <a:p>
            <a:pPr defTabSz="912937">
              <a:defRPr/>
            </a:pPr>
            <a:r>
              <a:rPr lang="en-US" altLang="en-US" sz="1000" dirty="0">
                <a:latin typeface="Arial" panose="020B0604020202020204" pitchFamily="34" charset="0"/>
                <a:cs typeface="Arial" panose="020B0604020202020204" pitchFamily="34" charset="0"/>
              </a:rPr>
              <a:t>Can be broken down into 2 scenarios. </a:t>
            </a:r>
          </a:p>
          <a:p>
            <a:pPr defTabSz="912937">
              <a:defRPr/>
            </a:pPr>
            <a:r>
              <a:rPr lang="en-US" altLang="en-US" sz="1000" dirty="0">
                <a:latin typeface="Arial" panose="020B0604020202020204" pitchFamily="34" charset="0"/>
                <a:cs typeface="Arial" panose="020B0604020202020204" pitchFamily="34" charset="0"/>
              </a:rPr>
              <a:t>1 – member breached Criminal Code or CSD while impaired – i.e. DUI or </a:t>
            </a:r>
          </a:p>
          <a:p>
            <a:pPr defTabSz="912937">
              <a:defRPr/>
            </a:pPr>
            <a:r>
              <a:rPr lang="en-US" altLang="en-US" sz="1000" dirty="0">
                <a:latin typeface="Arial" panose="020B0604020202020204" pitchFamily="34" charset="0"/>
                <a:cs typeface="Arial" panose="020B0604020202020204" pitchFamily="34" charset="0"/>
              </a:rPr>
              <a:t>2 - member did something but not illegal while drunk – i.e. fell asleep drunk on the neighbor's lawn. </a:t>
            </a:r>
          </a:p>
          <a:p>
            <a:endParaRPr lang="en-US" altLang="en-US" sz="1000" dirty="0">
              <a:latin typeface="Arial" panose="020B0604020202020204" pitchFamily="34" charset="0"/>
              <a:cs typeface="Arial" panose="020B0604020202020204" pitchFamily="34" charset="0"/>
            </a:endParaRPr>
          </a:p>
          <a:p>
            <a:endParaRPr lang="en-US" alt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871104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C6429F38-379B-4B7E-A5EE-CEB7530E303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57</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7"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BF313D2D-37AA-402D-8960-414A9BCABF7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57</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8" name="Rectangle 2"/>
          <p:cNvSpPr>
            <a:spLocks noGrp="1" noRot="1" noChangeAspect="1" noChangeArrowheads="1" noTextEdit="1"/>
          </p:cNvSpPr>
          <p:nvPr>
            <p:ph type="sldImg"/>
          </p:nvPr>
        </p:nvSpPr>
        <p:spPr>
          <a:xfrm>
            <a:off x="406400" y="381000"/>
            <a:ext cx="6197600" cy="3486150"/>
          </a:xfrm>
          <a:ln/>
        </p:spPr>
      </p:sp>
      <p:sp>
        <p:nvSpPr>
          <p:cNvPr id="94212" name="Rectangle 3"/>
          <p:cNvSpPr>
            <a:spLocks noGrp="1" noChangeArrowheads="1"/>
          </p:cNvSpPr>
          <p:nvPr>
            <p:ph type="body" idx="1"/>
          </p:nvPr>
        </p:nvSpPr>
        <p:spPr>
          <a:xfrm>
            <a:off x="406400" y="4067175"/>
            <a:ext cx="6197600" cy="4572000"/>
          </a:xfrm>
          <a:ln/>
        </p:spPr>
        <p:txBody>
          <a:bodyPr/>
          <a:lstStyle/>
          <a:p>
            <a:pPr eaLnBrk="1" hangingPunct="1">
              <a:tabLst>
                <a:tab pos="399974" algn="l"/>
              </a:tabLst>
              <a:defRPr/>
            </a:pPr>
            <a:r>
              <a:rPr lang="en-CA" sz="1000" dirty="0">
                <a:latin typeface="Arial"/>
                <a:ea typeface="ＭＳ Ｐゴシック" panose="020B0600070205080204" pitchFamily="34" charset="-128"/>
                <a:cs typeface="Arial"/>
              </a:rPr>
              <a:t>The CAF is committed to an </a:t>
            </a:r>
            <a:r>
              <a:rPr lang="en-CA" sz="1000" b="1" dirty="0">
                <a:latin typeface="Arial"/>
                <a:ea typeface="ＭＳ Ｐゴシック" panose="020B0600070205080204" pitchFamily="34" charset="-128"/>
                <a:cs typeface="Arial"/>
              </a:rPr>
              <a:t>impairment free</a:t>
            </a:r>
            <a:r>
              <a:rPr lang="en-CA" sz="1000" dirty="0">
                <a:latin typeface="Arial"/>
                <a:ea typeface="ＭＳ Ｐゴシック" panose="020B0600070205080204" pitchFamily="34" charset="-128"/>
                <a:cs typeface="Arial"/>
              </a:rPr>
              <a:t> </a:t>
            </a:r>
            <a:r>
              <a:rPr lang="en-CA" sz="1000" b="1" dirty="0">
                <a:latin typeface="Arial"/>
                <a:ea typeface="ＭＳ Ｐゴシック" panose="020B0600070205080204" pitchFamily="34" charset="-128"/>
                <a:cs typeface="Arial"/>
              </a:rPr>
              <a:t>workforce, therefore</a:t>
            </a:r>
            <a:r>
              <a:rPr lang="en-CA" sz="1000" dirty="0">
                <a:latin typeface="Arial"/>
                <a:ea typeface="ＭＳ Ｐゴシック" panose="020B0600070205080204" pitchFamily="34" charset="-128"/>
                <a:cs typeface="Arial"/>
              </a:rPr>
              <a:t> prohibiting the use of drugs which can impair normal psychological or physical functioning. Members caught using drugs will automatically be considered for Counselling and Probation or Release.</a:t>
            </a:r>
            <a:endParaRPr lang="en-US" sz="1000" dirty="0">
              <a:latin typeface="Arial"/>
              <a:ea typeface="ＭＳ Ｐゴシック" panose="020B0600070205080204" pitchFamily="34" charset="-128"/>
              <a:cs typeface="Arial"/>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tabLst>
                <a:tab pos="399974" algn="l"/>
              </a:tabLst>
              <a:defRPr/>
            </a:pPr>
            <a:r>
              <a:rPr lang="en-CA" sz="1000" dirty="0">
                <a:latin typeface="Arial" pitchFamily="34" charset="0"/>
                <a:ea typeface="ＭＳ Ｐゴシック" panose="020B0600070205080204" pitchFamily="34" charset="-128"/>
              </a:rPr>
              <a:t>If a Member is found to be involved with illegal drugs, an Administrative Review will be conducted. </a:t>
            </a:r>
            <a:endParaRPr lang="en-CA" sz="1000" dirty="0">
              <a:latin typeface="Arial" pitchFamily="34" charset="0"/>
              <a:ea typeface="ＭＳ Ｐゴシック" panose="020B0600070205080204" pitchFamily="34" charset="-128"/>
              <a:cs typeface="Arial" pitchFamily="34" charset="0"/>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tabLst>
                <a:tab pos="399974" algn="l"/>
              </a:tabLst>
              <a:defRPr/>
            </a:pPr>
            <a:r>
              <a:rPr lang="en-CA" sz="1000" dirty="0">
                <a:latin typeface="Arial" pitchFamily="34" charset="0"/>
                <a:ea typeface="ＭＳ Ｐゴシック" panose="020B0600070205080204" pitchFamily="34" charset="-128"/>
              </a:rPr>
              <a:t>The DAOD 5019-3 (</a:t>
            </a:r>
            <a:r>
              <a:rPr lang="en-US" sz="1000" dirty="0">
                <a:latin typeface="Arial" pitchFamily="34" charset="0"/>
                <a:ea typeface="ＭＳ Ｐゴシック" panose="020B0600070205080204" pitchFamily="34" charset="-128"/>
              </a:rPr>
              <a:t>http://admfincs.mil.ca/admfincs/subjects/daod/5019/3_e.asp) </a:t>
            </a:r>
            <a:r>
              <a:rPr lang="en-CA" sz="1000" dirty="0">
                <a:latin typeface="Arial" pitchFamily="34" charset="0"/>
                <a:ea typeface="ＭＳ Ｐゴシック" panose="020B0600070205080204" pitchFamily="34" charset="-128"/>
              </a:rPr>
              <a:t>also identifies the following exceptions to the prohibition:  </a:t>
            </a:r>
            <a:endParaRPr lang="en-CA" sz="1000" dirty="0">
              <a:latin typeface="Arial" pitchFamily="34" charset="0"/>
              <a:ea typeface="ＭＳ Ｐゴシック" panose="020B0600070205080204" pitchFamily="34" charset="-128"/>
              <a:cs typeface="Arial" pitchFamily="34" charset="0"/>
            </a:endParaRPr>
          </a:p>
          <a:p>
            <a:pPr marL="227942" indent="-227942" eaLnBrk="1" hangingPunct="1">
              <a:tabLst>
                <a:tab pos="399974" algn="l"/>
              </a:tabLst>
              <a:defRPr/>
            </a:pPr>
            <a:r>
              <a:rPr lang="en-CA" sz="1000" dirty="0">
                <a:latin typeface="Arial"/>
                <a:ea typeface="ＭＳ Ｐゴシック" panose="020B0600070205080204" pitchFamily="34" charset="-128"/>
                <a:cs typeface="Arial"/>
              </a:rPr>
              <a:t>		</a:t>
            </a:r>
          </a:p>
          <a:p>
            <a:pPr marL="227942" indent="-227942" eaLnBrk="1" hangingPunct="1">
              <a:tabLst>
                <a:tab pos="399974" algn="l"/>
              </a:tabLst>
              <a:defRPr/>
            </a:pPr>
            <a:r>
              <a:rPr lang="en-CA" sz="1000" b="1" dirty="0">
                <a:latin typeface="Arial"/>
                <a:ea typeface="ＭＳ Ｐゴシック" panose="020B0600070205080204" pitchFamily="34" charset="-128"/>
                <a:cs typeface="Arial"/>
              </a:rPr>
              <a:t>No officer or Non-commissioned member shall use any drug unless: </a:t>
            </a:r>
          </a:p>
          <a:p>
            <a:pPr marL="227942" indent="-227942" eaLnBrk="1" hangingPunct="1">
              <a:tabLst>
                <a:tab pos="399974" algn="l"/>
              </a:tabLst>
              <a:defRPr/>
            </a:pPr>
            <a:r>
              <a:rPr lang="en-CA" sz="1000" dirty="0">
                <a:latin typeface="Arial" pitchFamily="34" charset="0"/>
                <a:ea typeface="ＭＳ Ｐゴシック" panose="020B0600070205080204" pitchFamily="34" charset="-128"/>
              </a:rPr>
              <a:t>(a)  the member is authorized to use the drug by a qualified medical or dental practitioner for the purposes of medical treatment or dental care;  </a:t>
            </a:r>
            <a:endParaRPr lang="en-CA" sz="1000" dirty="0">
              <a:latin typeface="Arial" pitchFamily="34" charset="0"/>
              <a:ea typeface="ＭＳ Ｐゴシック" panose="020B0600070205080204" pitchFamily="34" charset="-128"/>
              <a:cs typeface="Arial" pitchFamily="34" charset="0"/>
            </a:endParaRPr>
          </a:p>
          <a:p>
            <a:pPr marL="227942" indent="-227942">
              <a:tabLst>
                <a:tab pos="399974" algn="l"/>
              </a:tabLst>
              <a:defRPr/>
            </a:pPr>
            <a:r>
              <a:rPr lang="en-CA" sz="1000" dirty="0">
                <a:latin typeface="Arial"/>
                <a:ea typeface="ＭＳ Ｐゴシック" panose="020B0600070205080204" pitchFamily="34" charset="-128"/>
                <a:cs typeface="Arial"/>
              </a:rPr>
              <a:t>(b)  the drug is contained in a non-prescription medication used by the member in accordance with the instructions accompanying the medication; or  </a:t>
            </a:r>
          </a:p>
          <a:p>
            <a:pPr marL="227942" indent="-227942" eaLnBrk="1" hangingPunct="1">
              <a:tabLst>
                <a:tab pos="399974" algn="l"/>
              </a:tabLst>
              <a:defRPr/>
            </a:pPr>
            <a:r>
              <a:rPr lang="en-CA" sz="1000" dirty="0">
                <a:latin typeface="Arial" pitchFamily="34" charset="0"/>
                <a:ea typeface="ＭＳ Ｐゴシック" panose="020B0600070205080204" pitchFamily="34" charset="-128"/>
              </a:rPr>
              <a:t>(c)  the member is required to use the drug in the course of military duties.</a:t>
            </a:r>
            <a:endParaRPr lang="en-CA" sz="1000" dirty="0">
              <a:latin typeface="Arial" pitchFamily="34" charset="0"/>
              <a:ea typeface="ＭＳ Ｐゴシック" panose="020B0600070205080204" pitchFamily="34" charset="-128"/>
              <a:cs typeface="Arial" pitchFamily="34" charset="0"/>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buFontTx/>
              <a:buChar char="•"/>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90079495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C6429F38-379B-4B7E-A5EE-CEB7530E303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58</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7"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BF313D2D-37AA-402D-8960-414A9BCABF7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58</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8" name="Rectangle 2"/>
          <p:cNvSpPr>
            <a:spLocks noGrp="1" noRot="1" noChangeAspect="1" noChangeArrowheads="1" noTextEdit="1"/>
          </p:cNvSpPr>
          <p:nvPr>
            <p:ph type="sldImg"/>
          </p:nvPr>
        </p:nvSpPr>
        <p:spPr>
          <a:xfrm>
            <a:off x="406400" y="381000"/>
            <a:ext cx="6197600" cy="3486150"/>
          </a:xfrm>
          <a:ln/>
        </p:spPr>
      </p:sp>
      <p:sp>
        <p:nvSpPr>
          <p:cNvPr id="94212" name="Rectangle 3"/>
          <p:cNvSpPr>
            <a:spLocks noGrp="1" noChangeArrowheads="1"/>
          </p:cNvSpPr>
          <p:nvPr>
            <p:ph type="body" idx="1"/>
          </p:nvPr>
        </p:nvSpPr>
        <p:spPr>
          <a:xfrm>
            <a:off x="406400" y="4067175"/>
            <a:ext cx="6197600" cy="4572000"/>
          </a:xfrm>
          <a:ln/>
        </p:spPr>
        <p:txBody>
          <a:bodyPr/>
          <a:lstStyle/>
          <a:p>
            <a:pPr eaLnBrk="1" hangingPunct="1">
              <a:buFontTx/>
              <a:buChar char="•"/>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855559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F44C4-C466-6DA7-156E-78BA56B398A4}"/>
            </a:ext>
          </a:extLst>
        </p:cNvPr>
        <p:cNvGrpSpPr/>
        <p:nvPr/>
      </p:nvGrpSpPr>
      <p:grpSpPr>
        <a:xfrm>
          <a:off x="0" y="0"/>
          <a:ext cx="0" cy="0"/>
          <a:chOff x="0" y="0"/>
          <a:chExt cx="0" cy="0"/>
        </a:xfrm>
      </p:grpSpPr>
      <p:sp>
        <p:nvSpPr>
          <p:cNvPr id="216066" name="Rectangle 7">
            <a:extLst>
              <a:ext uri="{FF2B5EF4-FFF2-40B4-BE49-F238E27FC236}">
                <a16:creationId xmlns:a16="http://schemas.microsoft.com/office/drawing/2014/main" id="{FA0752E7-391C-A4FE-D4A5-636CF97BB78B}"/>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C6429F38-379B-4B7E-A5EE-CEB7530E303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59</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7" name="Rectangle 7">
            <a:extLst>
              <a:ext uri="{FF2B5EF4-FFF2-40B4-BE49-F238E27FC236}">
                <a16:creationId xmlns:a16="http://schemas.microsoft.com/office/drawing/2014/main" id="{08258E62-4926-2C6C-2797-7AD5019217A9}"/>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BF313D2D-37AA-402D-8960-414A9BCABF79}"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59</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6068" name="Rectangle 2">
            <a:extLst>
              <a:ext uri="{FF2B5EF4-FFF2-40B4-BE49-F238E27FC236}">
                <a16:creationId xmlns:a16="http://schemas.microsoft.com/office/drawing/2014/main" id="{ACF2230E-A421-F11D-EAF3-E64371AAC1D6}"/>
              </a:ext>
            </a:extLst>
          </p:cNvPr>
          <p:cNvSpPr>
            <a:spLocks noGrp="1" noRot="1" noChangeAspect="1" noChangeArrowheads="1" noTextEdit="1"/>
          </p:cNvSpPr>
          <p:nvPr>
            <p:ph type="sldImg"/>
          </p:nvPr>
        </p:nvSpPr>
        <p:spPr>
          <a:xfrm>
            <a:off x="406400" y="381000"/>
            <a:ext cx="6197600" cy="3486150"/>
          </a:xfrm>
          <a:ln/>
        </p:spPr>
      </p:sp>
      <p:sp>
        <p:nvSpPr>
          <p:cNvPr id="94212" name="Rectangle 3">
            <a:extLst>
              <a:ext uri="{FF2B5EF4-FFF2-40B4-BE49-F238E27FC236}">
                <a16:creationId xmlns:a16="http://schemas.microsoft.com/office/drawing/2014/main" id="{6F1E3B73-317A-2723-7F7C-0C091F827138}"/>
              </a:ext>
            </a:extLst>
          </p:cNvPr>
          <p:cNvSpPr>
            <a:spLocks noGrp="1" noChangeArrowheads="1"/>
          </p:cNvSpPr>
          <p:nvPr>
            <p:ph type="body" idx="1"/>
          </p:nvPr>
        </p:nvSpPr>
        <p:spPr>
          <a:xfrm>
            <a:off x="406400" y="4067175"/>
            <a:ext cx="6197600" cy="4572000"/>
          </a:xfrm>
          <a:ln/>
        </p:spPr>
        <p:txBody>
          <a:bodyPr/>
          <a:lstStyle/>
          <a:p>
            <a:pPr eaLnBrk="1" hangingPunct="1">
              <a:tabLst>
                <a:tab pos="399974" algn="l"/>
              </a:tabLst>
              <a:defRPr/>
            </a:pPr>
            <a:r>
              <a:rPr lang="en-CA" sz="1000" dirty="0">
                <a:latin typeface="Arial"/>
                <a:ea typeface="ＭＳ Ｐゴシック" panose="020B0600070205080204" pitchFamily="34" charset="-128"/>
                <a:cs typeface="Arial"/>
              </a:rPr>
              <a:t>The CAF is committed to an </a:t>
            </a:r>
            <a:r>
              <a:rPr lang="en-CA" sz="1000" b="1" dirty="0">
                <a:latin typeface="Arial"/>
                <a:ea typeface="ＭＳ Ｐゴシック" panose="020B0600070205080204" pitchFamily="34" charset="-128"/>
                <a:cs typeface="Arial"/>
              </a:rPr>
              <a:t>impairment free</a:t>
            </a:r>
            <a:r>
              <a:rPr lang="en-CA" sz="1000" dirty="0">
                <a:latin typeface="Arial"/>
                <a:ea typeface="ＭＳ Ｐゴシック" panose="020B0600070205080204" pitchFamily="34" charset="-128"/>
                <a:cs typeface="Arial"/>
              </a:rPr>
              <a:t> </a:t>
            </a:r>
            <a:r>
              <a:rPr lang="en-CA" sz="1000" b="1" dirty="0">
                <a:latin typeface="Arial"/>
                <a:ea typeface="ＭＳ Ｐゴシック" panose="020B0600070205080204" pitchFamily="34" charset="-128"/>
                <a:cs typeface="Arial"/>
              </a:rPr>
              <a:t>workforce, therefore</a:t>
            </a:r>
            <a:r>
              <a:rPr lang="en-CA" sz="1000" dirty="0">
                <a:latin typeface="Arial"/>
                <a:ea typeface="ＭＳ Ｐゴシック" panose="020B0600070205080204" pitchFamily="34" charset="-128"/>
                <a:cs typeface="Arial"/>
              </a:rPr>
              <a:t> prohibiting the use of drugs which can impair normal psychological or physical functioning. Members caught using drugs will automatically be considered for Counselling and Probation or Release.</a:t>
            </a:r>
            <a:endParaRPr lang="en-US" sz="1000" dirty="0">
              <a:latin typeface="Arial"/>
              <a:ea typeface="ＭＳ Ｐゴシック" panose="020B0600070205080204" pitchFamily="34" charset="-128"/>
              <a:cs typeface="Arial"/>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tabLst>
                <a:tab pos="399974" algn="l"/>
              </a:tabLst>
              <a:defRPr/>
            </a:pPr>
            <a:r>
              <a:rPr lang="en-CA" sz="1000" dirty="0">
                <a:latin typeface="Arial" pitchFamily="34" charset="0"/>
                <a:ea typeface="ＭＳ Ｐゴシック" panose="020B0600070205080204" pitchFamily="34" charset="-128"/>
              </a:rPr>
              <a:t>If a Member is found to be involved with illegal drugs, an Administrative Review will be conducted. </a:t>
            </a:r>
            <a:endParaRPr lang="en-CA" sz="1000" dirty="0">
              <a:latin typeface="Arial" pitchFamily="34" charset="0"/>
              <a:ea typeface="ＭＳ Ｐゴシック" panose="020B0600070205080204" pitchFamily="34" charset="-128"/>
              <a:cs typeface="Arial" pitchFamily="34" charset="0"/>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tabLst>
                <a:tab pos="399974" algn="l"/>
              </a:tabLst>
              <a:defRPr/>
            </a:pPr>
            <a:r>
              <a:rPr lang="en-CA" sz="1000" dirty="0">
                <a:latin typeface="Arial" pitchFamily="34" charset="0"/>
                <a:ea typeface="ＭＳ Ｐゴシック" panose="020B0600070205080204" pitchFamily="34" charset="-128"/>
              </a:rPr>
              <a:t>The DAOD 5019-3 (</a:t>
            </a:r>
            <a:r>
              <a:rPr lang="en-US" sz="1000" dirty="0">
                <a:latin typeface="Arial" pitchFamily="34" charset="0"/>
                <a:ea typeface="ＭＳ Ｐゴシック" panose="020B0600070205080204" pitchFamily="34" charset="-128"/>
              </a:rPr>
              <a:t>http://admfincs.mil.ca/admfincs/subjects/daod/5019/3_e.asp) </a:t>
            </a:r>
            <a:r>
              <a:rPr lang="en-CA" sz="1000" dirty="0">
                <a:latin typeface="Arial" pitchFamily="34" charset="0"/>
                <a:ea typeface="ＭＳ Ｐゴシック" panose="020B0600070205080204" pitchFamily="34" charset="-128"/>
              </a:rPr>
              <a:t>also identifies the following exceptions to the prohibition:  </a:t>
            </a:r>
            <a:endParaRPr lang="en-CA" sz="1000" dirty="0">
              <a:latin typeface="Arial" pitchFamily="34" charset="0"/>
              <a:ea typeface="ＭＳ Ｐゴシック" panose="020B0600070205080204" pitchFamily="34" charset="-128"/>
              <a:cs typeface="Arial" pitchFamily="34" charset="0"/>
            </a:endParaRPr>
          </a:p>
          <a:p>
            <a:pPr marL="227942" indent="-227942" eaLnBrk="1" hangingPunct="1">
              <a:tabLst>
                <a:tab pos="399974" algn="l"/>
              </a:tabLst>
              <a:defRPr/>
            </a:pPr>
            <a:r>
              <a:rPr lang="en-CA" sz="1000" dirty="0">
                <a:latin typeface="Arial"/>
                <a:ea typeface="ＭＳ Ｐゴシック" panose="020B0600070205080204" pitchFamily="34" charset="-128"/>
                <a:cs typeface="Arial"/>
              </a:rPr>
              <a:t>		</a:t>
            </a:r>
          </a:p>
          <a:p>
            <a:pPr marL="227942" indent="-227942" eaLnBrk="1" hangingPunct="1">
              <a:tabLst>
                <a:tab pos="399974" algn="l"/>
              </a:tabLst>
              <a:defRPr/>
            </a:pPr>
            <a:r>
              <a:rPr lang="en-CA" sz="1000" b="1" dirty="0">
                <a:latin typeface="Arial"/>
                <a:ea typeface="ＭＳ Ｐゴシック" panose="020B0600070205080204" pitchFamily="34" charset="-128"/>
                <a:cs typeface="Arial"/>
              </a:rPr>
              <a:t>No officer or Non-commissioned member shall use any drug unless: </a:t>
            </a:r>
          </a:p>
          <a:p>
            <a:pPr marL="227942" indent="-227942" eaLnBrk="1" hangingPunct="1">
              <a:tabLst>
                <a:tab pos="399974" algn="l"/>
              </a:tabLst>
              <a:defRPr/>
            </a:pPr>
            <a:r>
              <a:rPr lang="en-CA" sz="1000" dirty="0">
                <a:latin typeface="Arial" pitchFamily="34" charset="0"/>
                <a:ea typeface="ＭＳ Ｐゴシック" panose="020B0600070205080204" pitchFamily="34" charset="-128"/>
              </a:rPr>
              <a:t>(a)  the member is authorized to use the drug by a qualified medical or dental practitioner for the purposes of medical treatment or dental care;  </a:t>
            </a:r>
            <a:endParaRPr lang="en-CA" sz="1000" dirty="0">
              <a:latin typeface="Arial" pitchFamily="34" charset="0"/>
              <a:ea typeface="ＭＳ Ｐゴシック" panose="020B0600070205080204" pitchFamily="34" charset="-128"/>
              <a:cs typeface="Arial" pitchFamily="34" charset="0"/>
            </a:endParaRPr>
          </a:p>
          <a:p>
            <a:pPr marL="227942" indent="-227942">
              <a:tabLst>
                <a:tab pos="399974" algn="l"/>
              </a:tabLst>
              <a:defRPr/>
            </a:pPr>
            <a:r>
              <a:rPr lang="en-CA" sz="1000" dirty="0">
                <a:latin typeface="Arial"/>
                <a:ea typeface="ＭＳ Ｐゴシック" panose="020B0600070205080204" pitchFamily="34" charset="-128"/>
                <a:cs typeface="Arial"/>
              </a:rPr>
              <a:t>(b)  the drug is contained in a non-prescription medication used by the member in accordance with the instructions accompanying the medication; or  </a:t>
            </a:r>
          </a:p>
          <a:p>
            <a:pPr marL="227942" indent="-227942" eaLnBrk="1" hangingPunct="1">
              <a:tabLst>
                <a:tab pos="399974" algn="l"/>
              </a:tabLst>
              <a:defRPr/>
            </a:pPr>
            <a:r>
              <a:rPr lang="en-CA" sz="1000" dirty="0">
                <a:latin typeface="Arial" pitchFamily="34" charset="0"/>
                <a:ea typeface="ＭＳ Ｐゴシック" panose="020B0600070205080204" pitchFamily="34" charset="-128"/>
              </a:rPr>
              <a:t>(c)  the member is required to use the drug in the course of military duties.</a:t>
            </a:r>
            <a:endParaRPr lang="en-CA" sz="1000" dirty="0">
              <a:latin typeface="Arial" pitchFamily="34" charset="0"/>
              <a:ea typeface="ＭＳ Ｐゴシック" panose="020B0600070205080204" pitchFamily="34" charset="-128"/>
              <a:cs typeface="Arial" pitchFamily="34" charset="0"/>
            </a:endParaRPr>
          </a:p>
          <a:p>
            <a:pPr marL="228557" indent="-228557" eaLnBrk="1" hangingPunct="1">
              <a:tabLst>
                <a:tab pos="399974" algn="l"/>
              </a:tabLst>
              <a:defRPr/>
            </a:pPr>
            <a:endParaRPr lang="en-CA" sz="1000" dirty="0">
              <a:latin typeface="Arial" pitchFamily="34" charset="0"/>
              <a:ea typeface="ＭＳ Ｐゴシック" panose="020B0600070205080204" pitchFamily="34" charset="-128"/>
            </a:endParaRPr>
          </a:p>
          <a:p>
            <a:pPr eaLnBrk="1" hangingPunct="1">
              <a:buFontTx/>
              <a:buChar char="•"/>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endParaRPr lang="en-CA" sz="1000" dirty="0">
              <a:latin typeface="Arial"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9311503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txBox="1">
            <a:spLocks noGrp="1" noChangeArrowheads="1"/>
          </p:cNvSpPr>
          <p:nvPr/>
        </p:nvSpPr>
        <p:spPr bwMode="auto">
          <a:xfrm>
            <a:off x="3971926" y="8831263"/>
            <a:ext cx="3038475"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nchor="b"/>
          <a:lstStyle>
            <a:lvl1pPr defTabSz="928688">
              <a:defRPr sz="2400">
                <a:solidFill>
                  <a:schemeClr val="tx1"/>
                </a:solidFill>
                <a:latin typeface="Arial" panose="020B0604020202020204" pitchFamily="34" charset="0"/>
                <a:ea typeface="ヒラギノ角ゴ Pro W3" pitchFamily="34" charset="-128"/>
              </a:defRPr>
            </a:lvl1pPr>
            <a:lvl2pPr marL="742950" indent="-285750" defTabSz="928688">
              <a:defRPr sz="2400">
                <a:solidFill>
                  <a:schemeClr val="tx1"/>
                </a:solidFill>
                <a:latin typeface="Arial" panose="020B0604020202020204" pitchFamily="34" charset="0"/>
                <a:ea typeface="ヒラギノ角ゴ Pro W3" pitchFamily="34" charset="-128"/>
              </a:defRPr>
            </a:lvl2pPr>
            <a:lvl3pPr marL="1143000" indent="-228600" defTabSz="928688">
              <a:defRPr sz="2400">
                <a:solidFill>
                  <a:schemeClr val="tx1"/>
                </a:solidFill>
                <a:latin typeface="Arial" panose="020B0604020202020204" pitchFamily="34" charset="0"/>
                <a:ea typeface="ヒラギノ角ゴ Pro W3" pitchFamily="34" charset="-128"/>
              </a:defRPr>
            </a:lvl3pPr>
            <a:lvl4pPr marL="1600200" indent="-228600" defTabSz="928688">
              <a:defRPr sz="2400">
                <a:solidFill>
                  <a:schemeClr val="tx1"/>
                </a:solidFill>
                <a:latin typeface="Arial" panose="020B0604020202020204" pitchFamily="34" charset="0"/>
                <a:ea typeface="ヒラギノ角ゴ Pro W3" pitchFamily="34" charset="-128"/>
              </a:defRPr>
            </a:lvl4pPr>
            <a:lvl5pPr marL="2057400" indent="-228600" defTabSz="928688">
              <a:defRPr sz="2400">
                <a:solidFill>
                  <a:schemeClr val="tx1"/>
                </a:solidFill>
                <a:latin typeface="Arial" panose="020B0604020202020204" pitchFamily="34" charset="0"/>
                <a:ea typeface="ヒラギノ角ゴ Pro W3" pitchFamily="34" charset="-128"/>
              </a:defRPr>
            </a:lvl5pPr>
            <a:lvl6pPr marL="25146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28688"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C80ECD59-68C2-45EE-9617-4DF023067457}"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28688" rtl="0" eaLnBrk="0" fontAlgn="base" latinLnBrk="0" hangingPunct="0">
                <a:lnSpc>
                  <a:spcPct val="100000"/>
                </a:lnSpc>
                <a:spcBef>
                  <a:spcPct val="0"/>
                </a:spcBef>
                <a:spcAft>
                  <a:spcPct val="0"/>
                </a:spcAft>
                <a:buClrTx/>
                <a:buSzTx/>
                <a:buFontTx/>
                <a:buNone/>
                <a:tabLst/>
                <a:defRPr/>
              </a:pPr>
              <a:t>60</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28355" name="Rectangle 2"/>
          <p:cNvSpPr>
            <a:spLocks noGrp="1" noRot="1" noChangeAspect="1" noChangeArrowheads="1" noTextEdit="1"/>
          </p:cNvSpPr>
          <p:nvPr>
            <p:ph type="sldImg"/>
          </p:nvPr>
        </p:nvSpPr>
        <p:spPr>
          <a:xfrm>
            <a:off x="406400" y="381000"/>
            <a:ext cx="6197600" cy="3486150"/>
          </a:xfrm>
          <a:ln/>
        </p:spPr>
      </p:sp>
      <p:sp>
        <p:nvSpPr>
          <p:cNvPr id="1324036" name="Rectangle 3"/>
          <p:cNvSpPr>
            <a:spLocks noGrp="1" noChangeArrowheads="1"/>
          </p:cNvSpPr>
          <p:nvPr>
            <p:ph type="body" idx="1"/>
          </p:nvPr>
        </p:nvSpPr>
        <p:spPr>
          <a:xfrm>
            <a:off x="406400" y="4067176"/>
            <a:ext cx="6197600" cy="4570413"/>
          </a:xfrm>
        </p:spPr>
        <p:txBody>
          <a:bodyPr lIns="93152" tIns="46576" rIns="93152" bIns="46576"/>
          <a:lstStyle/>
          <a:p>
            <a:pPr eaLnBrk="1" hangingPunct="1">
              <a:defRPr/>
            </a:pPr>
            <a:r>
              <a:rPr lang="en-CA" sz="1000" dirty="0">
                <a:latin typeface="Arial" charset="0"/>
                <a:ea typeface="Arial Unicode MS" panose="020B0604020202020204" pitchFamily="34" charset="-128"/>
                <a:cs typeface="Arial Unicode MS" panose="020B0604020202020204" pitchFamily="34" charset="-128"/>
              </a:rPr>
              <a:t>There is an Aide Memoire on the DMCA website that goes into very elaborate details on the processes, policies and guidelines for Drug Testing.  This is helpful to review if you are the supervisor for a member who needs to be drug tested. If you do not follow the guidelines, the drug test could be inadmissible.</a:t>
            </a:r>
            <a:br>
              <a:rPr lang="en-CA" sz="1000" dirty="0">
                <a:latin typeface="Arial" charset="0"/>
                <a:ea typeface="Arial Unicode MS" panose="020B0604020202020204" pitchFamily="34" charset="-128"/>
                <a:cs typeface="Arial Unicode MS" panose="020B0604020202020204" pitchFamily="34" charset="-128"/>
              </a:rPr>
            </a:br>
            <a:endParaRPr lang="en-CA" sz="1000" dirty="0">
              <a:latin typeface="Arial" charset="0"/>
              <a:ea typeface="Arial Unicode MS" panose="020B0604020202020204" pitchFamily="34" charset="-128"/>
              <a:cs typeface="Arial Unicode MS" panose="020B0604020202020204" pitchFamily="34" charset="-128"/>
            </a:endParaRPr>
          </a:p>
          <a:p>
            <a:pPr eaLnBrk="1" hangingPunct="1">
              <a:defRPr/>
            </a:pPr>
            <a:r>
              <a:rPr lang="en-CA" sz="1000" dirty="0">
                <a:latin typeface="Arial" charset="0"/>
                <a:ea typeface="Arial Unicode MS" panose="020B0604020202020204" pitchFamily="34" charset="-128"/>
                <a:cs typeface="Arial Unicode MS" panose="020B0604020202020204" pitchFamily="34" charset="-128"/>
              </a:rPr>
              <a:t>Some tips: don’t give the members a heads up that they are being tested. Make it random, do not follow a pattern. Can be one day and then the next.</a:t>
            </a:r>
          </a:p>
          <a:p>
            <a:pPr marL="190464" indent="-190464" eaLnBrk="1" hangingPunct="1">
              <a:lnSpc>
                <a:spcPct val="90000"/>
              </a:lnSpc>
              <a:defRPr/>
            </a:pPr>
            <a:endParaRPr lang="en-CA" sz="1000" b="1" dirty="0">
              <a:latin typeface="Arial" panose="020B0604020202020204" pitchFamily="34" charset="0"/>
              <a:cs typeface="Arial" panose="020B0604020202020204" pitchFamily="34" charset="0"/>
            </a:endParaRPr>
          </a:p>
          <a:p>
            <a:pPr marL="190464" indent="-190464" eaLnBrk="1" hangingPunct="1">
              <a:lnSpc>
                <a:spcPct val="90000"/>
              </a:lnSpc>
              <a:defRPr/>
            </a:pPr>
            <a:r>
              <a:rPr lang="en-CA" sz="1000" b="1" dirty="0">
                <a:latin typeface="Arial" panose="020B0604020202020204" pitchFamily="34" charset="0"/>
                <a:cs typeface="Arial" panose="020B0604020202020204" pitchFamily="34" charset="0"/>
              </a:rPr>
              <a:t>Drug testing can be ordered by the CO under the following conditions:</a:t>
            </a:r>
          </a:p>
          <a:p>
            <a:pPr marL="228577" indent="-228577" eaLnBrk="1" hangingPunct="1">
              <a:lnSpc>
                <a:spcPct val="90000"/>
              </a:lnSpc>
              <a:buFont typeface="+mj-lt"/>
              <a:buAutoNum type="arabicPeriod"/>
              <a:defRPr/>
            </a:pPr>
            <a:r>
              <a:rPr lang="en-CA" sz="1000" dirty="0">
                <a:latin typeface="Arial" panose="020B0604020202020204" pitchFamily="34" charset="0"/>
                <a:cs typeface="Arial" panose="020B0604020202020204" pitchFamily="34" charset="0"/>
              </a:rPr>
              <a:t>When there are reasonable grounds to believe that a member has used an illicit drug.</a:t>
            </a:r>
          </a:p>
          <a:p>
            <a:pPr marL="228577" indent="-228577" eaLnBrk="1" hangingPunct="1">
              <a:lnSpc>
                <a:spcPct val="90000"/>
              </a:lnSpc>
              <a:buFont typeface="+mj-lt"/>
              <a:buAutoNum type="arabicPeriod"/>
              <a:defRPr/>
            </a:pPr>
            <a:r>
              <a:rPr lang="en-CA" sz="1000" dirty="0">
                <a:latin typeface="Arial" panose="020B0604020202020204" pitchFamily="34" charset="0"/>
                <a:cs typeface="Arial" panose="020B0604020202020204" pitchFamily="34" charset="0"/>
              </a:rPr>
              <a:t>Following an accident or incident.</a:t>
            </a:r>
          </a:p>
          <a:p>
            <a:pPr marL="228577" indent="-228577" eaLnBrk="1" hangingPunct="1">
              <a:lnSpc>
                <a:spcPct val="90000"/>
              </a:lnSpc>
              <a:buFont typeface="+mj-lt"/>
              <a:buAutoNum type="arabicPeriod"/>
              <a:defRPr/>
            </a:pPr>
            <a:r>
              <a:rPr lang="en-CA" sz="1000" dirty="0">
                <a:latin typeface="Arial" panose="020B0604020202020204" pitchFamily="34" charset="0"/>
                <a:cs typeface="Arial" panose="020B0604020202020204" pitchFamily="34" charset="0"/>
              </a:rPr>
              <a:t>When a member is on Counselling and Probation they can be subject to random drug testing</a:t>
            </a:r>
          </a:p>
          <a:p>
            <a:pPr marL="228577" indent="-228577" eaLnBrk="1" hangingPunct="1">
              <a:lnSpc>
                <a:spcPct val="90000"/>
              </a:lnSpc>
              <a:buFont typeface="+mj-lt"/>
              <a:buAutoNum type="arabicPeriod"/>
              <a:defRPr/>
            </a:pPr>
            <a:r>
              <a:rPr lang="en-CA" sz="1000" dirty="0">
                <a:latin typeface="Arial" panose="020B0604020202020204" pitchFamily="34" charset="0"/>
                <a:cs typeface="Arial" panose="020B0604020202020204" pitchFamily="34" charset="0"/>
              </a:rPr>
              <a:t>Testing members in high risk safety sensitive and</a:t>
            </a:r>
          </a:p>
          <a:p>
            <a:pPr marL="228577" indent="-228577" eaLnBrk="1" hangingPunct="1">
              <a:lnSpc>
                <a:spcPct val="90000"/>
              </a:lnSpc>
              <a:buFont typeface="+mj-lt"/>
              <a:buAutoNum type="arabicPeriod"/>
              <a:defRPr/>
            </a:pPr>
            <a:r>
              <a:rPr lang="en-CA" sz="1000" dirty="0">
                <a:latin typeface="Arial" panose="020B0604020202020204" pitchFamily="34" charset="0"/>
                <a:cs typeface="Arial" panose="020B0604020202020204" pitchFamily="34" charset="0"/>
              </a:rPr>
              <a:t>Blind testing. </a:t>
            </a:r>
          </a:p>
          <a:p>
            <a:pPr marL="190464" indent="-190464" eaLnBrk="1" hangingPunct="1">
              <a:lnSpc>
                <a:spcPct val="90000"/>
              </a:lnSpc>
              <a:defRPr/>
            </a:pPr>
            <a:endParaRPr lang="en-CA" sz="1000" dirty="0">
              <a:latin typeface="Arial" panose="020B0604020202020204" pitchFamily="34" charset="0"/>
              <a:cs typeface="Arial" panose="020B0604020202020204" pitchFamily="34" charset="0"/>
            </a:endParaRPr>
          </a:p>
          <a:p>
            <a:pPr marL="190464" indent="-190464" eaLnBrk="1" hangingPunct="1">
              <a:lnSpc>
                <a:spcPct val="90000"/>
              </a:lnSpc>
              <a:defRPr/>
            </a:pPr>
            <a:r>
              <a:rPr lang="en-CA" sz="1000" dirty="0">
                <a:latin typeface="Arial" panose="020B0604020202020204" pitchFamily="34" charset="0"/>
                <a:cs typeface="Arial" panose="020B0604020202020204" pitchFamily="34" charset="0"/>
              </a:rPr>
              <a:t>Note: The authority to order SSDT testing has been delegated down from the CDS to element and area commanders</a:t>
            </a:r>
          </a:p>
          <a:p>
            <a:pPr marL="190464" indent="-190464" eaLnBrk="1" hangingPunct="1">
              <a:lnSpc>
                <a:spcPct val="90000"/>
              </a:lnSpc>
              <a:defRPr/>
            </a:pPr>
            <a:endParaRPr lang="en-CA" sz="1000" dirty="0">
              <a:latin typeface="Arial" panose="020B0604020202020204" pitchFamily="34" charset="0"/>
              <a:cs typeface="Arial" panose="020B0604020202020204" pitchFamily="34" charset="0"/>
            </a:endParaRPr>
          </a:p>
          <a:p>
            <a:pPr marL="190464" indent="-190464" eaLnBrk="1" hangingPunct="1">
              <a:lnSpc>
                <a:spcPct val="90000"/>
              </a:lnSpc>
              <a:defRPr/>
            </a:pPr>
            <a:r>
              <a:rPr lang="en-CA" sz="1000" b="1" dirty="0">
                <a:latin typeface="Arial" panose="020B0604020202020204" pitchFamily="34" charset="0"/>
                <a:cs typeface="Arial" panose="020B0604020202020204" pitchFamily="34" charset="0"/>
              </a:rPr>
              <a:t>See:</a:t>
            </a:r>
          </a:p>
          <a:p>
            <a:pPr marL="190464" indent="-190464" eaLnBrk="1" hangingPunct="1">
              <a:lnSpc>
                <a:spcPct val="90000"/>
              </a:lnSpc>
              <a:buFont typeface="Arial" panose="020B0604020202020204" pitchFamily="34" charset="0"/>
              <a:buChar char="•"/>
              <a:defRPr/>
            </a:pPr>
            <a:r>
              <a:rPr lang="en-CA" sz="1000" dirty="0">
                <a:latin typeface="Arial" panose="020B0604020202020204" pitchFamily="34" charset="0"/>
                <a:cs typeface="Arial" panose="020B0604020202020204" pitchFamily="34" charset="0"/>
              </a:rPr>
              <a:t>CANFORGEN 179/05 Safety Sensitive Drug Testing </a:t>
            </a:r>
          </a:p>
          <a:p>
            <a:pPr marL="190464" indent="-190464" eaLnBrk="1" hangingPunct="1">
              <a:lnSpc>
                <a:spcPct val="90000"/>
              </a:lnSpc>
              <a:buFont typeface="Arial" panose="020B0604020202020204" pitchFamily="34" charset="0"/>
              <a:buChar char="•"/>
              <a:defRPr/>
            </a:pPr>
            <a:r>
              <a:rPr lang="en-CA" sz="1000" dirty="0">
                <a:latin typeface="Arial" panose="020B0604020202020204" pitchFamily="34" charset="0"/>
                <a:cs typeface="Arial" panose="020B0604020202020204" pitchFamily="34" charset="0"/>
              </a:rPr>
              <a:t>CANFORGEN 153</a:t>
            </a:r>
            <a:r>
              <a:rPr lang="en-US" sz="1000" dirty="0">
                <a:latin typeface="Arial" panose="020B0604020202020204" pitchFamily="34" charset="0"/>
                <a:cs typeface="Arial" panose="020B0604020202020204" pitchFamily="34" charset="0"/>
              </a:rPr>
              <a:t>/07 Expanded Drug Testing</a:t>
            </a:r>
            <a:endParaRPr lang="en-CA" sz="1000" dirty="0">
              <a:latin typeface="Arial" panose="020B0604020202020204" pitchFamily="34" charset="0"/>
              <a:cs typeface="Arial" panose="020B0604020202020204" pitchFamily="34" charset="0"/>
            </a:endParaRPr>
          </a:p>
          <a:p>
            <a:pPr marL="190464" indent="-190464" eaLnBrk="1" hangingPunct="1">
              <a:lnSpc>
                <a:spcPct val="90000"/>
              </a:lnSpc>
              <a:defRPr/>
            </a:pPr>
            <a:endParaRPr lang="en-CA" sz="1000" dirty="0">
              <a:latin typeface="Arial" panose="020B0604020202020204" pitchFamily="34" charset="0"/>
              <a:cs typeface="Arial" panose="020B0604020202020204" pitchFamily="34" charset="0"/>
            </a:endParaRPr>
          </a:p>
          <a:p>
            <a:pPr marL="190464" indent="-190464" eaLnBrk="1" hangingPunct="1">
              <a:lnSpc>
                <a:spcPct val="90000"/>
              </a:lnSpc>
              <a:defRPr/>
            </a:pPr>
            <a:endParaRPr lang="en-CA" sz="1000" dirty="0">
              <a:latin typeface="Arial" panose="020B0604020202020204" pitchFamily="34" charset="0"/>
              <a:cs typeface="Arial" panose="020B0604020202020204" pitchFamily="34" charset="0"/>
            </a:endParaRPr>
          </a:p>
          <a:p>
            <a:pPr marL="190464" indent="-190464" eaLnBrk="1" hangingPunct="1">
              <a:lnSpc>
                <a:spcPct val="90000"/>
              </a:lnSpc>
              <a:defRPr/>
            </a:pPr>
            <a:r>
              <a:rPr lang="en-CA" sz="1000" b="1" dirty="0">
                <a:latin typeface="Arial" panose="020B0604020202020204" pitchFamily="34" charset="0"/>
                <a:cs typeface="Arial" panose="020B0604020202020204" pitchFamily="34" charset="0"/>
              </a:rPr>
              <a:t>Key Message from DMCA: </a:t>
            </a:r>
          </a:p>
          <a:p>
            <a:pPr marL="190464" indent="-190464" eaLnBrk="1" hangingPunct="1">
              <a:lnSpc>
                <a:spcPct val="90000"/>
              </a:lnSpc>
              <a:defRPr/>
            </a:pPr>
            <a:r>
              <a:rPr lang="en-CA" sz="1000" b="1" dirty="0">
                <a:latin typeface="Arial" panose="020B0604020202020204" pitchFamily="34" charset="0"/>
                <a:cs typeface="Arial" panose="020B0604020202020204" pitchFamily="34" charset="0"/>
              </a:rPr>
              <a:t>If unit has not conducted a drug text for some time (nobody has experience), they should consult: </a:t>
            </a:r>
          </a:p>
          <a:p>
            <a:pPr marL="190464" indent="-190464" eaLnBrk="1" hangingPunct="1">
              <a:lnSpc>
                <a:spcPct val="90000"/>
              </a:lnSpc>
              <a:buFont typeface="Arial" panose="020B0604020202020204" pitchFamily="34" charset="0"/>
              <a:buChar char="•"/>
              <a:defRPr/>
            </a:pPr>
            <a:r>
              <a:rPr lang="en-CA" sz="1000" b="1" dirty="0">
                <a:latin typeface="Arial" panose="020B0604020202020204" pitchFamily="34" charset="0"/>
                <a:cs typeface="Arial" panose="020B0604020202020204" pitchFamily="34" charset="0"/>
              </a:rPr>
              <a:t>QR&amp;O 20</a:t>
            </a:r>
          </a:p>
          <a:p>
            <a:pPr marL="190464" indent="-190464" eaLnBrk="1" hangingPunct="1">
              <a:lnSpc>
                <a:spcPct val="90000"/>
              </a:lnSpc>
              <a:buFont typeface="Arial" panose="020B0604020202020204" pitchFamily="34" charset="0"/>
              <a:buChar char="•"/>
              <a:defRPr/>
            </a:pPr>
            <a:r>
              <a:rPr lang="en-CA" sz="1000" b="1" dirty="0">
                <a:latin typeface="Arial" panose="020B0604020202020204" pitchFamily="34" charset="0"/>
                <a:cs typeface="Arial" panose="020B0604020202020204" pitchFamily="34" charset="0"/>
              </a:rPr>
              <a:t>DAOD 5019-3</a:t>
            </a:r>
          </a:p>
          <a:p>
            <a:pPr marL="190464" indent="-190464" eaLnBrk="1" hangingPunct="1">
              <a:lnSpc>
                <a:spcPct val="90000"/>
              </a:lnSpc>
              <a:buFont typeface="Arial" panose="020B0604020202020204" pitchFamily="34" charset="0"/>
              <a:buChar char="•"/>
              <a:defRPr/>
            </a:pPr>
            <a:r>
              <a:rPr lang="en-CA" sz="1000" b="1" dirty="0">
                <a:latin typeface="Arial" panose="020B0604020202020204" pitchFamily="34" charset="0"/>
                <a:cs typeface="Arial" panose="020B0604020202020204" pitchFamily="34" charset="0"/>
              </a:rPr>
              <a:t>DMCA Website (for drug aide memoire and Testing for Cause notes)</a:t>
            </a:r>
          </a:p>
          <a:p>
            <a:pPr marL="190464" indent="-190464" eaLnBrk="1" hangingPunct="1">
              <a:lnSpc>
                <a:spcPct val="90000"/>
              </a:lnSpc>
              <a:defRPr/>
            </a:pPr>
            <a:r>
              <a:rPr lang="en-CA" sz="1000" b="1" dirty="0">
                <a:latin typeface="Arial" panose="020B0604020202020204" pitchFamily="34" charset="0"/>
                <a:cs typeface="Arial" panose="020B0604020202020204" pitchFamily="34" charset="0"/>
              </a:rPr>
              <a:t>Or if all else fails , contact DMCA 2 Staff </a:t>
            </a:r>
          </a:p>
          <a:p>
            <a:pPr marL="190464" indent="-190464" eaLnBrk="1" hangingPunct="1">
              <a:lnSpc>
                <a:spcPct val="90000"/>
              </a:lnSpc>
              <a:defRPr/>
            </a:pPr>
            <a:endParaRPr lang="en-CA"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31983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496A9FEA-E30C-40E7-A243-60E3491AB278}"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61</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3"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9A759A75-0CB4-4A28-91A4-C1E1C97D5A9A}"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61</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4" name="Rectangle 2"/>
          <p:cNvSpPr>
            <a:spLocks noGrp="1" noRot="1" noChangeAspect="1" noChangeArrowheads="1" noTextEdit="1"/>
          </p:cNvSpPr>
          <p:nvPr>
            <p:ph type="sldImg"/>
          </p:nvPr>
        </p:nvSpPr>
        <p:spPr>
          <a:xfrm>
            <a:off x="406400" y="381000"/>
            <a:ext cx="6197600" cy="3486150"/>
          </a:xfrm>
          <a:ln/>
        </p:spPr>
      </p:sp>
      <p:sp>
        <p:nvSpPr>
          <p:cNvPr id="94212" name="Rectangle 3"/>
          <p:cNvSpPr>
            <a:spLocks noGrp="1" noChangeArrowheads="1"/>
          </p:cNvSpPr>
          <p:nvPr>
            <p:ph type="body" idx="1"/>
          </p:nvPr>
        </p:nvSpPr>
        <p:spPr>
          <a:xfrm>
            <a:off x="406400" y="4067175"/>
            <a:ext cx="6197600" cy="4572000"/>
          </a:xfrm>
          <a:ln/>
        </p:spPr>
        <p:txBody>
          <a:bodyPr/>
          <a:lstStyle/>
          <a:p>
            <a:pPr>
              <a:tabLst>
                <a:tab pos="399974" algn="l"/>
              </a:tabLst>
              <a:defRPr/>
            </a:pPr>
            <a:r>
              <a:rPr lang="en-CA" sz="1000" b="1" dirty="0">
                <a:latin typeface="Arial" panose="020B0604020202020204" pitchFamily="34" charset="0"/>
                <a:ea typeface="ＭＳ Ｐゴシック" panose="020B0600070205080204" pitchFamily="34" charset="-128"/>
                <a:cs typeface="Arial" panose="020B0604020202020204" pitchFamily="34" charset="0"/>
              </a:rPr>
              <a:t>Note: </a:t>
            </a:r>
            <a:r>
              <a:rPr lang="en-CA" sz="1000" dirty="0">
                <a:latin typeface="Arial" panose="020B0604020202020204" pitchFamily="34" charset="0"/>
                <a:ea typeface="ＭＳ Ｐゴシック" panose="020B0600070205080204" pitchFamily="34" charset="-128"/>
                <a:cs typeface="Arial" panose="020B0604020202020204" pitchFamily="34" charset="0"/>
              </a:rPr>
              <a:t>click to reveal the information.</a:t>
            </a:r>
          </a:p>
          <a:p>
            <a:pPr>
              <a:tabLst>
                <a:tab pos="399974" algn="l"/>
              </a:tabLst>
              <a:defRPr/>
            </a:pPr>
            <a:endParaRPr lang="en-CA" sz="1000" b="1" dirty="0">
              <a:latin typeface="Arial" panose="020B0604020202020204" pitchFamily="34" charset="0"/>
              <a:ea typeface="ＭＳ Ｐゴシック" panose="020B0600070205080204" pitchFamily="34" charset="-128"/>
              <a:cs typeface="Arial" panose="020B0604020202020204" pitchFamily="34" charset="0"/>
            </a:endParaRPr>
          </a:p>
          <a:p>
            <a:pPr>
              <a:tabLst>
                <a:tab pos="399974" algn="l"/>
              </a:tabLst>
              <a:defRPr/>
            </a:pPr>
            <a:r>
              <a:rPr lang="en-CA" sz="1000" b="1" dirty="0">
                <a:latin typeface="Arial" panose="020B0604020202020204" pitchFamily="34" charset="0"/>
                <a:ea typeface="ＭＳ Ｐゴシック" panose="020B0600070205080204" pitchFamily="34" charset="-128"/>
                <a:cs typeface="Arial" panose="020B0604020202020204" pitchFamily="34" charset="0"/>
              </a:rPr>
              <a:t>DAOD-9004-1  Section 6.2</a:t>
            </a:r>
            <a:r>
              <a:rPr lang="en-CA" sz="1000" dirty="0">
                <a:latin typeface="Arial" panose="020B0604020202020204" pitchFamily="34" charset="0"/>
                <a:ea typeface="ＭＳ Ｐゴシック" panose="020B0600070205080204" pitchFamily="34" charset="-128"/>
                <a:cs typeface="Arial" panose="020B0604020202020204" pitchFamily="34" charset="0"/>
              </a:rPr>
              <a:t> CAF members and their supervisors are strongly encouraged to make themselves aware of all relevant information under the Health Promotion Program regarding cannabis consumption.</a:t>
            </a:r>
            <a:endParaRPr lang="en-US" sz="1000" dirty="0">
              <a:latin typeface="Arial" panose="020B0604020202020204" pitchFamily="34" charset="0"/>
              <a:ea typeface="ＭＳ Ｐゴシック" panose="020B0600070205080204" pitchFamily="34" charset="-128"/>
              <a:cs typeface="Arial" panose="020B0604020202020204" pitchFamily="34" charset="0"/>
            </a:endParaRPr>
          </a:p>
          <a:p>
            <a:pPr>
              <a:tabLst>
                <a:tab pos="399974" algn="l"/>
              </a:tabLst>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tabLst>
                <a:tab pos="399974" algn="l"/>
              </a:tabLst>
              <a:defRPr/>
            </a:pPr>
            <a:r>
              <a:rPr lang="en-CA" sz="1000" b="1" dirty="0">
                <a:latin typeface="Arial" panose="020B0604020202020204" pitchFamily="34" charset="0"/>
                <a:ea typeface="ＭＳ Ｐゴシック" panose="020B0600070205080204" pitchFamily="34" charset="-128"/>
                <a:cs typeface="Arial" panose="020B0604020202020204" pitchFamily="34" charset="0"/>
              </a:rPr>
              <a:t>See Policy for Enquiries</a:t>
            </a: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The Queen’s Regulations and Orders for the Canadian Forces Chapter 20, Section 2-Education (20.05) states:</a:t>
            </a:r>
          </a:p>
          <a:p>
            <a:pPr>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1)The Chief of the Defence Staff shall establish programs to educate members of the Canadian Forces with respect to the use of or other involvement with drugs.</a:t>
            </a:r>
          </a:p>
          <a:p>
            <a:pPr>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2)The education programs required by paragraph (1) should contain, as a minimum, information concerning:</a:t>
            </a:r>
          </a:p>
          <a:p>
            <a:pPr lvl="1">
              <a:defRPr/>
            </a:pPr>
            <a:r>
              <a:rPr lang="en-CA" sz="1000" dirty="0">
                <a:latin typeface="Arial" panose="020B0604020202020204" pitchFamily="34" charset="0"/>
                <a:ea typeface="ＭＳ Ｐゴシック" panose="020B0600070205080204" pitchFamily="34" charset="-128"/>
                <a:cs typeface="Arial" panose="020B0604020202020204" pitchFamily="34" charset="0"/>
              </a:rPr>
              <a:t>(a) the types of drugs the use of which is prohibited by article 20.04 (Prohibition);</a:t>
            </a:r>
          </a:p>
          <a:p>
            <a:pPr lvl="1">
              <a:defRPr/>
            </a:pPr>
            <a:r>
              <a:rPr lang="en-CA" sz="1000" dirty="0">
                <a:latin typeface="Arial" panose="020B0604020202020204" pitchFamily="34" charset="0"/>
                <a:ea typeface="ＭＳ Ｐゴシック" panose="020B0600070205080204" pitchFamily="34" charset="-128"/>
                <a:cs typeface="Arial" panose="020B0604020202020204" pitchFamily="34" charset="0"/>
              </a:rPr>
              <a:t>(b) the physical and psychological effects of drug use;</a:t>
            </a:r>
          </a:p>
          <a:p>
            <a:pPr lvl="1">
              <a:defRPr/>
            </a:pPr>
            <a:r>
              <a:rPr lang="en-CA" sz="1000" dirty="0">
                <a:latin typeface="Arial" panose="020B0604020202020204" pitchFamily="34" charset="0"/>
                <a:ea typeface="ＭＳ Ｐゴシック" panose="020B0600070205080204" pitchFamily="34" charset="-128"/>
                <a:cs typeface="Arial" panose="020B0604020202020204" pitchFamily="34" charset="0"/>
              </a:rPr>
              <a:t>(c) the impact of drug use on the effectiveness of military forces, the safety of the member and others, the health of the member and the member’s career; and</a:t>
            </a:r>
          </a:p>
          <a:p>
            <a:pPr lvl="1">
              <a:defRPr/>
            </a:pPr>
            <a:r>
              <a:rPr lang="en-CA" sz="1000" dirty="0">
                <a:latin typeface="Arial" panose="020B0604020202020204" pitchFamily="34" charset="0"/>
                <a:ea typeface="ＭＳ Ｐゴシック" panose="020B0600070205080204" pitchFamily="34" charset="-128"/>
                <a:cs typeface="Arial" panose="020B0604020202020204" pitchFamily="34" charset="0"/>
              </a:rPr>
              <a:t>(d) The programs available to assist members who have problems with respect to the use of or other involvement with drugs.</a:t>
            </a:r>
          </a:p>
          <a:p>
            <a:pPr lvl="1">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b="1" dirty="0">
                <a:latin typeface="Arial" panose="020B0604020202020204" pitchFamily="34" charset="0"/>
                <a:ea typeface="ＭＳ Ｐゴシック" panose="020B0600070205080204" pitchFamily="34" charset="-128"/>
                <a:cs typeface="Arial" panose="020B0604020202020204" pitchFamily="34" charset="0"/>
              </a:rPr>
              <a:t>Sources:</a:t>
            </a: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marL="171432" indent="-171432" eaLnBrk="1" fontAlgn="auto" hangingPunct="1">
              <a:spcBef>
                <a:spcPts val="0"/>
              </a:spcBef>
              <a:spcAft>
                <a:spcPts val="0"/>
              </a:spcAft>
              <a:buFont typeface="Arial" panose="020B0604020202020204" pitchFamily="34" charset="0"/>
              <a:buChar char="•"/>
              <a:defRPr/>
            </a:pPr>
            <a:r>
              <a:rPr lang="en-CA" sz="1000" dirty="0">
                <a:latin typeface="Arial" panose="020B0604020202020204" pitchFamily="34" charset="0"/>
                <a:ea typeface="ＭＳ Ｐゴシック" panose="020B0600070205080204" pitchFamily="34" charset="-128"/>
                <a:cs typeface="Arial" panose="020B0604020202020204" pitchFamily="34" charset="0"/>
              </a:rPr>
              <a:t>DAOD-9004-1</a:t>
            </a:r>
            <a:r>
              <a:rPr lang="en-CA" sz="1000" b="1" dirty="0">
                <a:latin typeface="Arial" panose="020B0604020202020204" pitchFamily="34" charset="0"/>
                <a:ea typeface="ＭＳ Ｐゴシック" panose="020B0600070205080204" pitchFamily="34" charset="-128"/>
                <a:cs typeface="Arial" panose="020B0604020202020204" pitchFamily="34" charset="0"/>
              </a:rPr>
              <a:t> </a:t>
            </a:r>
            <a:r>
              <a:rPr lang="en-CA" sz="1000" dirty="0">
                <a:latin typeface="Arial" panose="020B0604020202020204" pitchFamily="34" charset="0"/>
                <a:ea typeface="ＭＳ Ｐゴシック" panose="020B0600070205080204" pitchFamily="34" charset="-128"/>
                <a:cs typeface="Arial" panose="020B0604020202020204" pitchFamily="34" charset="0"/>
                <a:hlinkClick r:id="rId3"/>
              </a:rPr>
              <a:t>https://www.canada.ca/en/department-national-defence/corporate/policies-standards/defence-administrative-orders-directives/9000-series/9004/9004-1-use-cannabis-caf-members.html</a:t>
            </a:r>
            <a:r>
              <a:rPr lang="en-CA" sz="1000" dirty="0">
                <a:latin typeface="Arial" panose="020B0604020202020204" pitchFamily="34" charset="0"/>
                <a:ea typeface="ＭＳ Ｐゴシック" panose="020B0600070205080204" pitchFamily="34" charset="-128"/>
                <a:cs typeface="Arial" panose="020B0604020202020204" pitchFamily="34" charset="0"/>
              </a:rPr>
              <a:t>.</a:t>
            </a:r>
          </a:p>
          <a:p>
            <a:pPr marL="171432" indent="-171432">
              <a:buFont typeface="Arial" panose="020B0604020202020204" pitchFamily="34" charset="0"/>
              <a:buChar char="•"/>
              <a:defRPr/>
            </a:pPr>
            <a:r>
              <a:rPr lang="en-CA" sz="1000" dirty="0">
                <a:latin typeface="Arial" panose="020B0604020202020204" pitchFamily="34" charset="0"/>
                <a:ea typeface="ＭＳ Ｐゴシック" panose="020B0600070205080204" pitchFamily="34" charset="-128"/>
                <a:cs typeface="Arial" panose="020B0604020202020204" pitchFamily="34" charset="0"/>
              </a:rPr>
              <a:t>QR QR&amp;O: Volume I - Chapter 20 </a:t>
            </a:r>
            <a:r>
              <a:rPr lang="en-CA" sz="1000" dirty="0">
                <a:latin typeface="Arial" panose="020B0604020202020204" pitchFamily="34" charset="0"/>
                <a:ea typeface="ＭＳ Ｐゴシック" panose="020B0600070205080204" pitchFamily="34" charset="-128"/>
                <a:cs typeface="Arial" panose="020B0604020202020204" pitchFamily="34" charset="0"/>
                <a:hlinkClick r:id="rId4"/>
              </a:rPr>
              <a:t>https://www.canada.ca/en/department-national-defence/corporate/policies-standards/queens-regulations-orders/vol-1-administration/ch-20-canadian-forces-drug-control-program/table-contents.html</a:t>
            </a: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305534526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71EB8-1F05-C893-EEFA-A93F7423A647}"/>
            </a:ext>
          </a:extLst>
        </p:cNvPr>
        <p:cNvGrpSpPr/>
        <p:nvPr/>
      </p:nvGrpSpPr>
      <p:grpSpPr>
        <a:xfrm>
          <a:off x="0" y="0"/>
          <a:ext cx="0" cy="0"/>
          <a:chOff x="0" y="0"/>
          <a:chExt cx="0" cy="0"/>
        </a:xfrm>
      </p:grpSpPr>
      <p:sp>
        <p:nvSpPr>
          <p:cNvPr id="230402" name="Rectangle 7">
            <a:extLst>
              <a:ext uri="{FF2B5EF4-FFF2-40B4-BE49-F238E27FC236}">
                <a16:creationId xmlns:a16="http://schemas.microsoft.com/office/drawing/2014/main" id="{01590545-B9D3-9AC7-9B59-0AFD73DCC1E2}"/>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496A9FEA-E30C-40E7-A243-60E3491AB278}"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62</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3" name="Rectangle 7">
            <a:extLst>
              <a:ext uri="{FF2B5EF4-FFF2-40B4-BE49-F238E27FC236}">
                <a16:creationId xmlns:a16="http://schemas.microsoft.com/office/drawing/2014/main" id="{733DED93-BF90-0C64-8E07-6971519C9CC5}"/>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9A759A75-0CB4-4A28-91A4-C1E1C97D5A9A}"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62</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4" name="Rectangle 2">
            <a:extLst>
              <a:ext uri="{FF2B5EF4-FFF2-40B4-BE49-F238E27FC236}">
                <a16:creationId xmlns:a16="http://schemas.microsoft.com/office/drawing/2014/main" id="{12E66B7D-CC7F-3A81-6AF1-3D2C5B9C92DC}"/>
              </a:ext>
            </a:extLst>
          </p:cNvPr>
          <p:cNvSpPr>
            <a:spLocks noGrp="1" noRot="1" noChangeAspect="1" noChangeArrowheads="1" noTextEdit="1"/>
          </p:cNvSpPr>
          <p:nvPr>
            <p:ph type="sldImg"/>
          </p:nvPr>
        </p:nvSpPr>
        <p:spPr>
          <a:xfrm>
            <a:off x="406400" y="381000"/>
            <a:ext cx="6197600" cy="3486150"/>
          </a:xfrm>
          <a:ln/>
        </p:spPr>
      </p:sp>
      <p:sp>
        <p:nvSpPr>
          <p:cNvPr id="94212" name="Rectangle 3">
            <a:extLst>
              <a:ext uri="{FF2B5EF4-FFF2-40B4-BE49-F238E27FC236}">
                <a16:creationId xmlns:a16="http://schemas.microsoft.com/office/drawing/2014/main" id="{9784FC37-4D66-0369-601A-B5EA71B0D004}"/>
              </a:ext>
            </a:extLst>
          </p:cNvPr>
          <p:cNvSpPr>
            <a:spLocks noGrp="1" noChangeArrowheads="1"/>
          </p:cNvSpPr>
          <p:nvPr>
            <p:ph type="body" idx="1"/>
          </p:nvPr>
        </p:nvSpPr>
        <p:spPr>
          <a:xfrm>
            <a:off x="406400" y="4067175"/>
            <a:ext cx="6197600" cy="4572000"/>
          </a:xfrm>
          <a:ln/>
        </p:spPr>
        <p:txBody>
          <a:bodyPr/>
          <a:lstStyle/>
          <a:p>
            <a:pPr>
              <a:tabLst>
                <a:tab pos="399974" algn="l"/>
              </a:tabLst>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419495510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8463-BDBE-4196-E663-A5630230762E}"/>
            </a:ext>
          </a:extLst>
        </p:cNvPr>
        <p:cNvGrpSpPr/>
        <p:nvPr/>
      </p:nvGrpSpPr>
      <p:grpSpPr>
        <a:xfrm>
          <a:off x="0" y="0"/>
          <a:ext cx="0" cy="0"/>
          <a:chOff x="0" y="0"/>
          <a:chExt cx="0" cy="0"/>
        </a:xfrm>
      </p:grpSpPr>
      <p:sp>
        <p:nvSpPr>
          <p:cNvPr id="230402" name="Rectangle 7">
            <a:extLst>
              <a:ext uri="{FF2B5EF4-FFF2-40B4-BE49-F238E27FC236}">
                <a16:creationId xmlns:a16="http://schemas.microsoft.com/office/drawing/2014/main" id="{3B02A546-070B-57C1-8485-DEEBBA2293E2}"/>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496A9FEA-E30C-40E7-A243-60E3491AB278}"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63</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3" name="Rectangle 7">
            <a:extLst>
              <a:ext uri="{FF2B5EF4-FFF2-40B4-BE49-F238E27FC236}">
                <a16:creationId xmlns:a16="http://schemas.microsoft.com/office/drawing/2014/main" id="{9CDBAB65-C599-D92E-103D-BB6180BC63BA}"/>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9A759A75-0CB4-4A28-91A4-C1E1C97D5A9A}"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63</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4" name="Rectangle 2">
            <a:extLst>
              <a:ext uri="{FF2B5EF4-FFF2-40B4-BE49-F238E27FC236}">
                <a16:creationId xmlns:a16="http://schemas.microsoft.com/office/drawing/2014/main" id="{57521ADC-A0BF-A875-7626-53E7D8823F3E}"/>
              </a:ext>
            </a:extLst>
          </p:cNvPr>
          <p:cNvSpPr>
            <a:spLocks noGrp="1" noRot="1" noChangeAspect="1" noChangeArrowheads="1" noTextEdit="1"/>
          </p:cNvSpPr>
          <p:nvPr>
            <p:ph type="sldImg"/>
          </p:nvPr>
        </p:nvSpPr>
        <p:spPr>
          <a:xfrm>
            <a:off x="406400" y="381000"/>
            <a:ext cx="6197600" cy="3486150"/>
          </a:xfrm>
          <a:ln/>
        </p:spPr>
      </p:sp>
      <p:sp>
        <p:nvSpPr>
          <p:cNvPr id="94212" name="Rectangle 3">
            <a:extLst>
              <a:ext uri="{FF2B5EF4-FFF2-40B4-BE49-F238E27FC236}">
                <a16:creationId xmlns:a16="http://schemas.microsoft.com/office/drawing/2014/main" id="{7FA3346B-439E-C08C-6226-A160A6650F02}"/>
              </a:ext>
            </a:extLst>
          </p:cNvPr>
          <p:cNvSpPr>
            <a:spLocks noGrp="1" noChangeArrowheads="1"/>
          </p:cNvSpPr>
          <p:nvPr>
            <p:ph type="body" idx="1"/>
          </p:nvPr>
        </p:nvSpPr>
        <p:spPr>
          <a:xfrm>
            <a:off x="406400" y="4067175"/>
            <a:ext cx="6197600" cy="4572000"/>
          </a:xfrm>
          <a:ln/>
        </p:spPr>
        <p:txBody>
          <a:bodyPr/>
          <a:lstStyle/>
          <a:p>
            <a:pPr marL="0" marR="0" lvl="0" indent="0" algn="l" defTabSz="914400" rtl="0" eaLnBrk="1" fontAlgn="auto" latinLnBrk="0" hangingPunct="1">
              <a:lnSpc>
                <a:spcPct val="100000"/>
              </a:lnSpc>
              <a:spcBef>
                <a:spcPts val="0"/>
              </a:spcBef>
              <a:spcAft>
                <a:spcPts val="0"/>
              </a:spcAft>
              <a:buClrTx/>
              <a:buSzTx/>
              <a:buFontTx/>
              <a:buNone/>
              <a:tabLst>
                <a:tab pos="399974" algn="l"/>
              </a:tabLst>
              <a:defRPr/>
            </a:pPr>
            <a:r>
              <a:rPr lang="en-CA" sz="1000" dirty="0"/>
              <a:t>*other than any period of authorized leave in Canada;</a:t>
            </a:r>
          </a:p>
          <a:p>
            <a:pPr>
              <a:tabLst>
                <a:tab pos="399974" algn="l"/>
              </a:tabLst>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140320752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78B70-64A3-2CB6-241E-E995E5ECFEEB}"/>
            </a:ext>
          </a:extLst>
        </p:cNvPr>
        <p:cNvGrpSpPr/>
        <p:nvPr/>
      </p:nvGrpSpPr>
      <p:grpSpPr>
        <a:xfrm>
          <a:off x="0" y="0"/>
          <a:ext cx="0" cy="0"/>
          <a:chOff x="0" y="0"/>
          <a:chExt cx="0" cy="0"/>
        </a:xfrm>
      </p:grpSpPr>
      <p:sp>
        <p:nvSpPr>
          <p:cNvPr id="230402" name="Rectangle 7">
            <a:extLst>
              <a:ext uri="{FF2B5EF4-FFF2-40B4-BE49-F238E27FC236}">
                <a16:creationId xmlns:a16="http://schemas.microsoft.com/office/drawing/2014/main" id="{E60F8B07-68EA-5EB1-C501-393596A00442}"/>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496A9FEA-E30C-40E7-A243-60E3491AB278}"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64</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3" name="Rectangle 7">
            <a:extLst>
              <a:ext uri="{FF2B5EF4-FFF2-40B4-BE49-F238E27FC236}">
                <a16:creationId xmlns:a16="http://schemas.microsoft.com/office/drawing/2014/main" id="{1176DE1F-7DF4-67BA-66FA-71871385329A}"/>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9A759A75-0CB4-4A28-91A4-C1E1C97D5A9A}"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64</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4" name="Rectangle 2">
            <a:extLst>
              <a:ext uri="{FF2B5EF4-FFF2-40B4-BE49-F238E27FC236}">
                <a16:creationId xmlns:a16="http://schemas.microsoft.com/office/drawing/2014/main" id="{58915922-D903-D48F-29E5-8CDC6548FA7B}"/>
              </a:ext>
            </a:extLst>
          </p:cNvPr>
          <p:cNvSpPr>
            <a:spLocks noGrp="1" noRot="1" noChangeAspect="1" noChangeArrowheads="1" noTextEdit="1"/>
          </p:cNvSpPr>
          <p:nvPr>
            <p:ph type="sldImg"/>
          </p:nvPr>
        </p:nvSpPr>
        <p:spPr>
          <a:xfrm>
            <a:off x="406400" y="381000"/>
            <a:ext cx="6197600" cy="3486150"/>
          </a:xfrm>
          <a:ln/>
        </p:spPr>
      </p:sp>
      <p:sp>
        <p:nvSpPr>
          <p:cNvPr id="94212" name="Rectangle 3">
            <a:extLst>
              <a:ext uri="{FF2B5EF4-FFF2-40B4-BE49-F238E27FC236}">
                <a16:creationId xmlns:a16="http://schemas.microsoft.com/office/drawing/2014/main" id="{FA501868-856E-5EEB-9D04-C03948E50B1A}"/>
              </a:ext>
            </a:extLst>
          </p:cNvPr>
          <p:cNvSpPr>
            <a:spLocks noGrp="1" noChangeArrowheads="1"/>
          </p:cNvSpPr>
          <p:nvPr>
            <p:ph type="body" idx="1"/>
          </p:nvPr>
        </p:nvSpPr>
        <p:spPr>
          <a:xfrm>
            <a:off x="406400" y="4067175"/>
            <a:ext cx="6197600" cy="4572000"/>
          </a:xfrm>
          <a:ln/>
        </p:spPr>
        <p:txBody>
          <a:bodyPr/>
          <a:lstStyle/>
          <a:p>
            <a:pPr marL="0" marR="0" lvl="0" indent="0" algn="l" defTabSz="914400" rtl="0" eaLnBrk="1" fontAlgn="auto" latinLnBrk="0" hangingPunct="1">
              <a:lnSpc>
                <a:spcPct val="100000"/>
              </a:lnSpc>
              <a:spcBef>
                <a:spcPts val="0"/>
              </a:spcBef>
              <a:spcAft>
                <a:spcPts val="0"/>
              </a:spcAft>
              <a:buClrTx/>
              <a:buSzTx/>
              <a:buFontTx/>
              <a:buNone/>
              <a:tabLst>
                <a:tab pos="399974" algn="l"/>
              </a:tabLst>
              <a:defRPr/>
            </a:pPr>
            <a:r>
              <a:rPr lang="en-CA" sz="1000" dirty="0"/>
              <a:t>*other than any period of authorized leave in Canada;</a:t>
            </a:r>
          </a:p>
          <a:p>
            <a:pPr>
              <a:tabLst>
                <a:tab pos="399974" algn="l"/>
              </a:tabLst>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9518443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EEAE1-B07B-749D-B59C-4B0E89E2E68B}"/>
            </a:ext>
          </a:extLst>
        </p:cNvPr>
        <p:cNvGrpSpPr/>
        <p:nvPr/>
      </p:nvGrpSpPr>
      <p:grpSpPr>
        <a:xfrm>
          <a:off x="0" y="0"/>
          <a:ext cx="0" cy="0"/>
          <a:chOff x="0" y="0"/>
          <a:chExt cx="0" cy="0"/>
        </a:xfrm>
      </p:grpSpPr>
      <p:sp>
        <p:nvSpPr>
          <p:cNvPr id="230402" name="Rectangle 7">
            <a:extLst>
              <a:ext uri="{FF2B5EF4-FFF2-40B4-BE49-F238E27FC236}">
                <a16:creationId xmlns:a16="http://schemas.microsoft.com/office/drawing/2014/main" id="{F52D5C58-5C65-D0EE-5D2B-B109DC1FA7CC}"/>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496A9FEA-E30C-40E7-A243-60E3491AB278}"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65</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3" name="Rectangle 7">
            <a:extLst>
              <a:ext uri="{FF2B5EF4-FFF2-40B4-BE49-F238E27FC236}">
                <a16:creationId xmlns:a16="http://schemas.microsoft.com/office/drawing/2014/main" id="{A0342309-E258-41A2-698E-10682B45191E}"/>
              </a:ext>
            </a:extLst>
          </p:cNvPr>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9A759A75-0CB4-4A28-91A4-C1E1C97D5A9A}"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65</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30404" name="Rectangle 2">
            <a:extLst>
              <a:ext uri="{FF2B5EF4-FFF2-40B4-BE49-F238E27FC236}">
                <a16:creationId xmlns:a16="http://schemas.microsoft.com/office/drawing/2014/main" id="{950A43A6-6E38-BACB-62DB-2A065E9BD2A1}"/>
              </a:ext>
            </a:extLst>
          </p:cNvPr>
          <p:cNvSpPr>
            <a:spLocks noGrp="1" noRot="1" noChangeAspect="1" noChangeArrowheads="1" noTextEdit="1"/>
          </p:cNvSpPr>
          <p:nvPr>
            <p:ph type="sldImg"/>
          </p:nvPr>
        </p:nvSpPr>
        <p:spPr>
          <a:xfrm>
            <a:off x="406400" y="381000"/>
            <a:ext cx="6197600" cy="3486150"/>
          </a:xfrm>
          <a:ln/>
        </p:spPr>
      </p:sp>
      <p:sp>
        <p:nvSpPr>
          <p:cNvPr id="94212" name="Rectangle 3">
            <a:extLst>
              <a:ext uri="{FF2B5EF4-FFF2-40B4-BE49-F238E27FC236}">
                <a16:creationId xmlns:a16="http://schemas.microsoft.com/office/drawing/2014/main" id="{3E484CBE-F918-F42A-8B49-1A041E670F61}"/>
              </a:ext>
            </a:extLst>
          </p:cNvPr>
          <p:cNvSpPr>
            <a:spLocks noGrp="1" noChangeArrowheads="1"/>
          </p:cNvSpPr>
          <p:nvPr>
            <p:ph type="body" idx="1"/>
          </p:nvPr>
        </p:nvSpPr>
        <p:spPr>
          <a:xfrm>
            <a:off x="406400" y="4067175"/>
            <a:ext cx="6197600" cy="4572000"/>
          </a:xfrm>
          <a:ln/>
        </p:spPr>
        <p:txBody>
          <a:bodyPr/>
          <a:lstStyle/>
          <a:p>
            <a:pPr marL="0" marR="0" lvl="0" indent="0" algn="l" defTabSz="914400" rtl="0" eaLnBrk="1" fontAlgn="auto" latinLnBrk="0" hangingPunct="1">
              <a:lnSpc>
                <a:spcPct val="100000"/>
              </a:lnSpc>
              <a:spcBef>
                <a:spcPts val="0"/>
              </a:spcBef>
              <a:spcAft>
                <a:spcPts val="0"/>
              </a:spcAft>
              <a:buClrTx/>
              <a:buSzTx/>
              <a:buFontTx/>
              <a:buNone/>
              <a:tabLst>
                <a:tab pos="399974" algn="l"/>
              </a:tabLst>
              <a:defRPr/>
            </a:pPr>
            <a:r>
              <a:rPr lang="en-CA" sz="1000" dirty="0"/>
              <a:t>*other than any period of authorized leave in Canada;</a:t>
            </a:r>
          </a:p>
          <a:p>
            <a:pPr>
              <a:tabLst>
                <a:tab pos="399974" algn="l"/>
              </a:tabLst>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129540017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406400" y="381000"/>
            <a:ext cx="6197600" cy="3486150"/>
          </a:xfrm>
          <a:ln/>
        </p:spPr>
      </p:sp>
      <p:sp>
        <p:nvSpPr>
          <p:cNvPr id="246787" name="Rectangle 3"/>
          <p:cNvSpPr>
            <a:spLocks noGrp="1" noChangeArrowheads="1"/>
          </p:cNvSpPr>
          <p:nvPr>
            <p:ph type="body" idx="1"/>
          </p:nvPr>
        </p:nvSpPr>
        <p:spPr>
          <a:xfrm>
            <a:off x="406401" y="4067176"/>
            <a:ext cx="5668963" cy="45704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6576" rIns="0" bIns="46576"/>
          <a:lstStyle/>
          <a:p>
            <a:pPr marL="303182" lvl="1" indent="-188893" eaLnBrk="1" hangingPunct="1"/>
            <a:r>
              <a:rPr lang="en-US" altLang="en-US" sz="1000" b="1">
                <a:latin typeface="Arial" panose="020B0604020202020204" pitchFamily="34" charset="0"/>
              </a:rPr>
              <a:t>Note: </a:t>
            </a:r>
            <a:r>
              <a:rPr lang="en-US" altLang="en-US" sz="1000">
                <a:latin typeface="Arial" panose="020B0604020202020204" pitchFamily="34" charset="0"/>
              </a:rPr>
              <a:t>click to reveal the information</a:t>
            </a:r>
            <a:r>
              <a:rPr lang="en-US" altLang="en-US">
                <a:latin typeface="Arial" panose="020B0604020202020204" pitchFamily="34" charset="0"/>
              </a:rPr>
              <a:t>.</a:t>
            </a:r>
          </a:p>
        </p:txBody>
      </p:sp>
    </p:spTree>
    <p:extLst>
      <p:ext uri="{BB962C8B-B14F-4D97-AF65-F5344CB8AC3E}">
        <p14:creationId xmlns:p14="http://schemas.microsoft.com/office/powerpoint/2010/main" val="30556704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119436E9-8488-4CE7-8DF2-0838EB32F8DF}"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67</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214019" name="Rectangle 2"/>
          <p:cNvSpPr>
            <a:spLocks noGrp="1" noRot="1" noChangeAspect="1" noChangeArrowheads="1" noTextEdit="1"/>
          </p:cNvSpPr>
          <p:nvPr>
            <p:ph type="sldImg"/>
          </p:nvPr>
        </p:nvSpPr>
        <p:spPr>
          <a:xfrm>
            <a:off x="406400" y="381000"/>
            <a:ext cx="6197600" cy="3486150"/>
          </a:xfrm>
          <a:ln/>
        </p:spPr>
      </p:sp>
      <p:sp>
        <p:nvSpPr>
          <p:cNvPr id="64515" name="Rectangle 3"/>
          <p:cNvSpPr>
            <a:spLocks noGrp="1" noChangeArrowheads="1"/>
          </p:cNvSpPr>
          <p:nvPr>
            <p:ph type="body" idx="1"/>
          </p:nvPr>
        </p:nvSpPr>
        <p:spPr>
          <a:xfrm>
            <a:off x="406400" y="4067175"/>
            <a:ext cx="6197600" cy="4572000"/>
          </a:xfrm>
          <a:ln/>
        </p:spPr>
        <p:txBody>
          <a:bodyPr/>
          <a:lstStyle/>
          <a:p>
            <a:pPr>
              <a:defRPr/>
            </a:pPr>
            <a:r>
              <a:rPr lang="en-CA" sz="1000" b="1" dirty="0">
                <a:latin typeface="Arial" panose="020B0604020202020204" pitchFamily="34" charset="0"/>
                <a:cs typeface="Arial" panose="020B0604020202020204" pitchFamily="34" charset="0"/>
              </a:rPr>
              <a:t>Note: </a:t>
            </a:r>
            <a:r>
              <a:rPr lang="en-CA" sz="1000" dirty="0">
                <a:latin typeface="Arial" panose="020B0604020202020204" pitchFamily="34" charset="0"/>
                <a:cs typeface="Arial" panose="020B0604020202020204" pitchFamily="34" charset="0"/>
              </a:rPr>
              <a:t>click to reveal each of the actions.</a:t>
            </a:r>
          </a:p>
          <a:p>
            <a:pPr>
              <a:defRPr/>
            </a:pPr>
            <a:endParaRPr lang="en-CA" sz="1000" dirty="0">
              <a:latin typeface="Arial" panose="020B0604020202020204" pitchFamily="34" charset="0"/>
              <a:cs typeface="Arial" panose="020B0604020202020204" pitchFamily="34" charset="0"/>
            </a:endParaRPr>
          </a:p>
          <a:p>
            <a:pPr>
              <a:defRPr/>
            </a:pPr>
            <a:r>
              <a:rPr lang="en-CA" sz="1000" dirty="0">
                <a:latin typeface="Arial" panose="020B0604020202020204" pitchFamily="34" charset="0"/>
                <a:cs typeface="Arial" panose="020B0604020202020204" pitchFamily="34" charset="0"/>
              </a:rPr>
              <a:t>Members have a right to ensure their case is dealt with adhering to the laws of natural justice and procedural fairness. To that end, leadership ensures the following aspects are respected: </a:t>
            </a:r>
          </a:p>
          <a:p>
            <a:pPr>
              <a:defRPr/>
            </a:pPr>
            <a:r>
              <a:rPr lang="en-CA" sz="1000" dirty="0">
                <a:latin typeface="Arial" panose="020B0604020202020204" pitchFamily="34" charset="0"/>
                <a:cs typeface="Arial" panose="020B0604020202020204" pitchFamily="34" charset="0"/>
              </a:rPr>
              <a:t>a. notification; b. disclosure; c. representation; d. </a:t>
            </a:r>
            <a:r>
              <a:rPr lang="en-US" sz="1000" dirty="0">
                <a:latin typeface="Arial" panose="020B0604020202020204" pitchFamily="34" charset="0"/>
                <a:cs typeface="Arial" panose="020B0604020202020204" pitchFamily="34" charset="0"/>
              </a:rPr>
              <a:t>decision; </a:t>
            </a:r>
            <a:r>
              <a:rPr lang="en-CA" sz="1000" dirty="0">
                <a:latin typeface="Arial" panose="020B0604020202020204" pitchFamily="34" charset="0"/>
                <a:cs typeface="Arial" panose="020B0604020202020204" pitchFamily="34" charset="0"/>
              </a:rPr>
              <a:t>e. dissemination of decision. </a:t>
            </a:r>
          </a:p>
          <a:p>
            <a:pPr>
              <a:defRPr/>
            </a:pPr>
            <a:endParaRPr lang="en-US" sz="1000" dirty="0">
              <a:latin typeface="Arial" panose="020B0604020202020204" pitchFamily="34" charset="0"/>
              <a:cs typeface="Arial" panose="020B0604020202020204" pitchFamily="34" charset="0"/>
            </a:endParaRPr>
          </a:p>
          <a:p>
            <a:pPr>
              <a:defRPr/>
            </a:pPr>
            <a:r>
              <a:rPr lang="en-US" sz="1000" dirty="0">
                <a:latin typeface="Arial" panose="020B0604020202020204" pitchFamily="34" charset="0"/>
                <a:cs typeface="Arial" panose="020B0604020202020204" pitchFamily="34" charset="0"/>
              </a:rPr>
              <a:t>(As Approving Authority, DMCA stays at arms length from a case until the file is ready for decision, i.e. member was given due process. Likewise, COs shall not discuss a case with DMCA prior to the decision. If required, they can discuss with DMCA 2 or the case analyst); and </a:t>
            </a:r>
          </a:p>
          <a:p>
            <a:pPr>
              <a:defRPr/>
            </a:pPr>
            <a:endParaRPr lang="en-CA" sz="1000" dirty="0">
              <a:latin typeface="Arial" panose="020B0604020202020204" pitchFamily="34" charset="0"/>
              <a:cs typeface="Arial" panose="020B0604020202020204" pitchFamily="34" charset="0"/>
            </a:endParaRPr>
          </a:p>
          <a:p>
            <a:pPr>
              <a:defRPr/>
            </a:pPr>
            <a:r>
              <a:rPr lang="en-CA" sz="1000" b="1" dirty="0">
                <a:latin typeface="Arial" panose="020B0604020202020204" pitchFamily="34" charset="0"/>
                <a:cs typeface="Arial" panose="020B0604020202020204" pitchFamily="34" charset="0"/>
              </a:rPr>
              <a:t>CF MP </a:t>
            </a:r>
            <a:r>
              <a:rPr lang="en-CA" sz="1000" b="1" dirty="0" err="1">
                <a:latin typeface="Arial" panose="020B0604020202020204" pitchFamily="34" charset="0"/>
                <a:cs typeface="Arial" panose="020B0604020202020204" pitchFamily="34" charset="0"/>
              </a:rPr>
              <a:t>Gp</a:t>
            </a:r>
            <a:r>
              <a:rPr lang="en-CA" sz="1000" b="1" dirty="0">
                <a:latin typeface="Arial" panose="020B0604020202020204" pitchFamily="34" charset="0"/>
                <a:cs typeface="Arial" panose="020B0604020202020204" pitchFamily="34" charset="0"/>
              </a:rPr>
              <a:t> Order 2-130 DISTRIBUTION OF MILITARY POLICE INVESTIGATION CASE FILES </a:t>
            </a:r>
            <a:endParaRPr lang="en-CA" sz="1000" dirty="0">
              <a:latin typeface="Arial" panose="020B0604020202020204" pitchFamily="34" charset="0"/>
              <a:cs typeface="Arial" panose="020B0604020202020204" pitchFamily="34" charset="0"/>
            </a:endParaRPr>
          </a:p>
          <a:p>
            <a:pPr>
              <a:defRPr/>
            </a:pPr>
            <a:r>
              <a:rPr lang="en-CA" sz="1000" dirty="0">
                <a:latin typeface="Arial" panose="020B0604020202020204" pitchFamily="34" charset="0"/>
                <a:cs typeface="Arial" panose="020B0604020202020204" pitchFamily="34" charset="0"/>
              </a:rPr>
              <a:t>The CO of the accused </a:t>
            </a:r>
            <a:r>
              <a:rPr lang="en-CA" sz="1000" dirty="0" err="1">
                <a:latin typeface="Arial" panose="020B0604020202020204" pitchFamily="34" charset="0"/>
                <a:cs typeface="Arial" panose="020B0604020202020204" pitchFamily="34" charset="0"/>
              </a:rPr>
              <a:t>mbr’s</a:t>
            </a:r>
            <a:r>
              <a:rPr lang="en-CA" sz="1000" dirty="0">
                <a:latin typeface="Arial" panose="020B0604020202020204" pitchFamily="34" charset="0"/>
                <a:cs typeface="Arial" panose="020B0604020202020204" pitchFamily="34" charset="0"/>
              </a:rPr>
              <a:t> unit is responsible for providing DMCA a redacted copy of the MPCIF </a:t>
            </a:r>
          </a:p>
          <a:p>
            <a:pPr>
              <a:defRPr/>
            </a:pPr>
            <a:endParaRPr lang="en-CA" sz="1000" dirty="0">
              <a:latin typeface="Arial" panose="020B0604020202020204" pitchFamily="34" charset="0"/>
              <a:cs typeface="Arial" panose="020B0604020202020204" pitchFamily="34" charset="0"/>
            </a:endParaRPr>
          </a:p>
          <a:p>
            <a:pPr>
              <a:defRPr/>
            </a:pPr>
            <a:endParaRPr lang="en-CA" sz="1000" b="1" dirty="0">
              <a:latin typeface="Arial" panose="020B0604020202020204" pitchFamily="34" charset="0"/>
              <a:cs typeface="Arial" panose="020B0604020202020204" pitchFamily="34" charset="0"/>
            </a:endParaRPr>
          </a:p>
          <a:p>
            <a:pPr>
              <a:defRPr/>
            </a:pPr>
            <a:endParaRPr lang="en-CA" sz="1000" dirty="0">
              <a:latin typeface="Arial" panose="020B0604020202020204" pitchFamily="34" charset="0"/>
              <a:cs typeface="Arial" panose="020B0604020202020204" pitchFamily="34" charset="0"/>
            </a:endParaRPr>
          </a:p>
          <a:p>
            <a:pPr>
              <a:defRPr/>
            </a:pPr>
            <a:r>
              <a:rPr lang="en-CA" sz="1000" b="1" dirty="0">
                <a:latin typeface="Arial" panose="020B0604020202020204" pitchFamily="34" charset="0"/>
                <a:cs typeface="Arial" panose="020B0604020202020204" pitchFamily="34" charset="0"/>
              </a:rPr>
              <a:t>Promotion - Can a member undergoing the AR process receive a promotion?</a:t>
            </a:r>
            <a:endParaRPr lang="en-CA" sz="1000" dirty="0">
              <a:latin typeface="Arial" panose="020B0604020202020204" pitchFamily="34" charset="0"/>
              <a:cs typeface="Arial" panose="020B0604020202020204" pitchFamily="34" charset="0"/>
            </a:endParaRPr>
          </a:p>
          <a:p>
            <a:pPr marL="171432" indent="-171432">
              <a:buFont typeface="Arial" panose="020B0604020202020204" pitchFamily="34" charset="0"/>
              <a:buChar char="•"/>
              <a:defRPr/>
            </a:pPr>
            <a:r>
              <a:rPr lang="en-CA" sz="1000" dirty="0">
                <a:latin typeface="Arial" panose="020B0604020202020204" pitchFamily="34" charset="0"/>
                <a:cs typeface="Arial" panose="020B0604020202020204" pitchFamily="34" charset="0"/>
              </a:rPr>
              <a:t>If a member is recommended for release and is under an AR for misconduct, member should not be promoted or considered for a career course.  </a:t>
            </a:r>
          </a:p>
          <a:p>
            <a:pPr marL="171432" indent="-171432">
              <a:buFont typeface="Arial" panose="020B0604020202020204" pitchFamily="34" charset="0"/>
              <a:buChar char="•"/>
              <a:defRPr/>
            </a:pPr>
            <a:r>
              <a:rPr lang="en-CA" sz="1000" dirty="0">
                <a:latin typeface="Arial" panose="020B0604020202020204" pitchFamily="34" charset="0"/>
                <a:cs typeface="Arial" panose="020B0604020202020204" pitchFamily="34" charset="0"/>
              </a:rPr>
              <a:t>DMCA advisory message directs unit CO to advise DMCA prior to any career decision being applied – including promotion.</a:t>
            </a:r>
          </a:p>
          <a:p>
            <a:pPr marL="171432" indent="-171432">
              <a:buFont typeface="Arial" panose="020B0604020202020204" pitchFamily="34" charset="0"/>
              <a:buChar char="•"/>
              <a:defRPr/>
            </a:pPr>
            <a:r>
              <a:rPr lang="en-CA" sz="1000" dirty="0">
                <a:latin typeface="Arial" panose="020B0604020202020204" pitchFamily="34" charset="0"/>
                <a:cs typeface="Arial" panose="020B0604020202020204" pitchFamily="34" charset="0"/>
              </a:rPr>
              <a:t>If promotion message comes from D Mil C, then D Mil C shall be advised that the member is under an AR by the unit.</a:t>
            </a:r>
          </a:p>
          <a:p>
            <a:pPr marL="171432" indent="-171432">
              <a:buFont typeface="Arial" panose="020B0604020202020204" pitchFamily="34" charset="0"/>
              <a:buChar char="•"/>
              <a:defRPr/>
            </a:pPr>
            <a:r>
              <a:rPr lang="en-CA" sz="1000" dirty="0">
                <a:latin typeface="Arial" panose="020B0604020202020204" pitchFamily="34" charset="0"/>
                <a:cs typeface="Arial" panose="020B0604020202020204" pitchFamily="34" charset="0"/>
              </a:rPr>
              <a:t>If the AR decision is in favour of the member and no administrative measures will be taken, the member’s promotion can be retroactively applied by D Mil C.</a:t>
            </a:r>
          </a:p>
          <a:p>
            <a:pPr>
              <a:defRPr/>
            </a:pPr>
            <a:r>
              <a:rPr lang="en-CA" sz="1000" dirty="0">
                <a:latin typeface="Arial" panose="020B0604020202020204" pitchFamily="34" charset="0"/>
                <a:cs typeface="Arial" panose="020B0604020202020204" pitchFamily="34" charset="0"/>
              </a:rPr>
              <a:t>******</a:t>
            </a:r>
          </a:p>
          <a:p>
            <a:pPr>
              <a:defRPr/>
            </a:pPr>
            <a:r>
              <a:rPr lang="en-US" sz="1000" dirty="0">
                <a:latin typeface="Arial" panose="020B0604020202020204" pitchFamily="34" charset="0"/>
                <a:cs typeface="Arial" panose="020B0604020202020204" pitchFamily="34" charset="0"/>
              </a:rPr>
              <a:t>There are two courses of action available to the CoC when dealing with misconduct issues; 1)disciplinary actions and 2) administrative actions such as Remedial Measures. </a:t>
            </a:r>
          </a:p>
          <a:p>
            <a:pPr>
              <a:defRPr/>
            </a:pPr>
            <a:endParaRPr lang="en-US" sz="1000" dirty="0">
              <a:latin typeface="Arial" panose="020B0604020202020204" pitchFamily="34" charset="0"/>
              <a:cs typeface="Arial" panose="020B0604020202020204" pitchFamily="34" charset="0"/>
            </a:endParaRPr>
          </a:p>
          <a:p>
            <a:pPr>
              <a:defRPr/>
            </a:pPr>
            <a:r>
              <a:rPr lang="en-US" sz="1000" dirty="0">
                <a:latin typeface="Arial" panose="020B0604020202020204" pitchFamily="34" charset="0"/>
                <a:cs typeface="Arial" panose="020B0604020202020204" pitchFamily="34" charset="0"/>
              </a:rPr>
              <a:t>A member may be disciplined for an offence under the National </a:t>
            </a:r>
            <a:r>
              <a:rPr lang="en-US" sz="1000" dirty="0" err="1">
                <a:latin typeface="Arial" panose="020B0604020202020204" pitchFamily="34" charset="0"/>
                <a:cs typeface="Arial" panose="020B0604020202020204" pitchFamily="34" charset="0"/>
              </a:rPr>
              <a:t>Defence</a:t>
            </a:r>
            <a:r>
              <a:rPr lang="en-US" sz="1000" dirty="0">
                <a:latin typeface="Arial" panose="020B0604020202020204" pitchFamily="34" charset="0"/>
                <a:cs typeface="Arial" panose="020B0604020202020204" pitchFamily="34" charset="0"/>
              </a:rPr>
              <a:t> Act and/or the Criminal Code of Canada, and that offence may indicate to the member’s CoC that a conduct deficiency exists that must be addressed. Since Remedial Measures are part of the range of administrative actions, nothing precludes the CoC from issuing a Remedial Measures to a member, regardless of the status or outcome of a disciplinary investigation. </a:t>
            </a:r>
          </a:p>
          <a:p>
            <a:pPr>
              <a:defRPr/>
            </a:pPr>
            <a:endParaRPr lang="en-US" sz="1000" dirty="0">
              <a:latin typeface="Arial" panose="020B0604020202020204" pitchFamily="34" charset="0"/>
              <a:cs typeface="Arial" panose="020B0604020202020204" pitchFamily="34" charset="0"/>
            </a:endParaRPr>
          </a:p>
          <a:p>
            <a:pPr>
              <a:defRPr/>
            </a:pPr>
            <a:r>
              <a:rPr lang="en-US" sz="1000" dirty="0">
                <a:latin typeface="Arial" panose="020B0604020202020204" pitchFamily="34" charset="0"/>
                <a:cs typeface="Arial" panose="020B0604020202020204" pitchFamily="34" charset="0"/>
              </a:rPr>
              <a:t>There is no “double jeopardy” or a requirement for a finding of guilt in the military or civilian justice system in order to administer a Remedial Measure. Remedial Measures are not a punishment, they are a means of addressing/correcting identified deficiencies in a member. </a:t>
            </a:r>
          </a:p>
          <a:p>
            <a:pPr>
              <a:defRPr/>
            </a:pPr>
            <a:endParaRPr lang="en-US" sz="1000" dirty="0">
              <a:latin typeface="Arial" panose="020B0604020202020204" pitchFamily="34" charset="0"/>
              <a:cs typeface="Arial" panose="020B0604020202020204" pitchFamily="34" charset="0"/>
            </a:endParaRPr>
          </a:p>
          <a:p>
            <a:pPr>
              <a:defRPr/>
            </a:pPr>
            <a:r>
              <a:rPr lang="en-US" sz="1000" dirty="0">
                <a:latin typeface="Arial" panose="020B0604020202020204" pitchFamily="34" charset="0"/>
                <a:cs typeface="Arial" panose="020B0604020202020204" pitchFamily="34" charset="0"/>
              </a:rPr>
              <a:t>The CO has the authority to give remedial measures to member in accordance with CANFORGEN 134/12, 112/14. </a:t>
            </a:r>
            <a:r>
              <a:rPr lang="en-US" sz="1000" b="1" dirty="0">
                <a:latin typeface="Arial" panose="020B0604020202020204" pitchFamily="34" charset="0"/>
                <a:cs typeface="Arial" panose="020B0604020202020204" pitchFamily="34" charset="0"/>
              </a:rPr>
              <a:t>The CO will be the approval authority for </a:t>
            </a:r>
            <a:r>
              <a:rPr lang="en-US" sz="1000" b="1" dirty="0" err="1">
                <a:latin typeface="Arial" panose="020B0604020202020204" pitchFamily="34" charset="0"/>
                <a:cs typeface="Arial" panose="020B0604020202020204" pitchFamily="34" charset="0"/>
              </a:rPr>
              <a:t>RegF</a:t>
            </a:r>
            <a:r>
              <a:rPr lang="en-US" sz="1000" b="1" dirty="0">
                <a:latin typeface="Arial" panose="020B0604020202020204" pitchFamily="34" charset="0"/>
                <a:cs typeface="Arial" panose="020B0604020202020204" pitchFamily="34" charset="0"/>
              </a:rPr>
              <a:t> and </a:t>
            </a:r>
            <a:r>
              <a:rPr lang="en-US" sz="1000" b="1" dirty="0" err="1">
                <a:latin typeface="Arial" panose="020B0604020202020204" pitchFamily="34" charset="0"/>
                <a:cs typeface="Arial" panose="020B0604020202020204" pitchFamily="34" charset="0"/>
              </a:rPr>
              <a:t>ResF</a:t>
            </a:r>
            <a:r>
              <a:rPr lang="en-US" sz="1000" b="1" dirty="0">
                <a:latin typeface="Arial" panose="020B0604020202020204" pitchFamily="34" charset="0"/>
                <a:cs typeface="Arial" panose="020B0604020202020204" pitchFamily="34" charset="0"/>
              </a:rPr>
              <a:t> remedial measures up to and including Counselling and Probation.</a:t>
            </a:r>
            <a:endParaRPr lang="en-US" sz="1000" dirty="0">
              <a:latin typeface="Arial" panose="020B0604020202020204" pitchFamily="34" charset="0"/>
              <a:cs typeface="Arial" panose="020B0604020202020204" pitchFamily="34" charset="0"/>
            </a:endParaRPr>
          </a:p>
          <a:p>
            <a:pPr>
              <a:defRPr/>
            </a:pPr>
            <a:endParaRPr lang="en-US" sz="1000" dirty="0">
              <a:latin typeface="Arial" panose="020B0604020202020204" pitchFamily="34" charset="0"/>
              <a:cs typeface="Arial" panose="020B0604020202020204" pitchFamily="34" charset="0"/>
            </a:endParaRPr>
          </a:p>
          <a:p>
            <a:pPr marL="171432" indent="-171432">
              <a:buFont typeface="Arial" panose="020B0604020202020204" pitchFamily="34" charset="0"/>
              <a:buChar char="•"/>
              <a:defRPr/>
            </a:pPr>
            <a:r>
              <a:rPr lang="en-US" sz="1000" dirty="0">
                <a:latin typeface="Arial" panose="020B0604020202020204" pitchFamily="34" charset="0"/>
                <a:cs typeface="Arial" panose="020B0604020202020204" pitchFamily="34" charset="0"/>
              </a:rPr>
              <a:t>If the CO decides to give a Counselling &amp; Probation to the CAF member, the CO should always forward a copy to the member's career manager as this may impact the CAF member's career (career course, transfer, temporary duties). </a:t>
            </a:r>
            <a:r>
              <a:rPr lang="en-US" sz="1000" dirty="0" err="1">
                <a:latin typeface="Arial" panose="020B0604020202020204" pitchFamily="34" charset="0"/>
                <a:cs typeface="Arial" panose="020B0604020202020204" pitchFamily="34" charset="0"/>
              </a:rPr>
              <a:t>etc</a:t>
            </a:r>
            <a:r>
              <a:rPr lang="en-US" sz="1000" dirty="0">
                <a:latin typeface="Arial" panose="020B0604020202020204" pitchFamily="34" charset="0"/>
                <a:cs typeface="Arial" panose="020B0604020202020204" pitchFamily="34" charset="0"/>
              </a:rPr>
              <a:t> ...).</a:t>
            </a:r>
          </a:p>
          <a:p>
            <a:pPr marL="171432" indent="-171432">
              <a:buFont typeface="Arial" panose="020B0604020202020204" pitchFamily="34" charset="0"/>
              <a:buChar char="•"/>
              <a:defRPr/>
            </a:pPr>
            <a:endParaRPr lang="en-US" sz="1000" dirty="0">
              <a:latin typeface="Arial" panose="020B0604020202020204" pitchFamily="34" charset="0"/>
              <a:cs typeface="Arial" panose="020B0604020202020204" pitchFamily="34" charset="0"/>
            </a:endParaRPr>
          </a:p>
          <a:p>
            <a:pPr>
              <a:defRPr/>
            </a:pPr>
            <a:r>
              <a:rPr lang="en-US" sz="1000" dirty="0">
                <a:latin typeface="Arial" panose="020B0604020202020204" pitchFamily="34" charset="0"/>
                <a:cs typeface="Arial" panose="020B0604020202020204" pitchFamily="34" charset="0"/>
              </a:rPr>
              <a:t>Note: Remedial Measures will stay on member's file.</a:t>
            </a:r>
          </a:p>
          <a:p>
            <a:pPr marL="171432" indent="-171432">
              <a:buFont typeface="Arial" panose="020B0604020202020204" pitchFamily="34" charset="0"/>
              <a:buChar char="•"/>
              <a:defRPr/>
            </a:pPr>
            <a:endParaRPr lang="en-US" sz="1000" dirty="0">
              <a:latin typeface="Arial" panose="020B0604020202020204" pitchFamily="34" charset="0"/>
              <a:cs typeface="Arial" panose="020B0604020202020204" pitchFamily="34" charset="0"/>
            </a:endParaRPr>
          </a:p>
          <a:p>
            <a:pPr>
              <a:defRPr/>
            </a:pPr>
            <a:endParaRPr lang="en-US" sz="1000" dirty="0">
              <a:latin typeface="Arial" panose="020B0604020202020204" pitchFamily="34" charset="0"/>
              <a:cs typeface="Arial" panose="020B0604020202020204" pitchFamily="34" charset="0"/>
            </a:endParaRPr>
          </a:p>
          <a:p>
            <a:pPr>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410601284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2" tIns="46576" rIns="93152" bIns="46576"/>
          <a:lstStyle/>
          <a:p>
            <a:r>
              <a:rPr lang="en-US" altLang="en-US" sz="1000" b="1" dirty="0">
                <a:latin typeface="Arial" panose="020B0604020202020204" pitchFamily="34" charset="0"/>
              </a:rPr>
              <a:t>Medical referral, IF it involves drugs, alcohol, addiction etc. Up to CoC discretion for other admin action (</a:t>
            </a:r>
            <a:r>
              <a:rPr lang="en-US" altLang="en-US" sz="1000" b="1" dirty="0" err="1">
                <a:latin typeface="Arial" panose="020B0604020202020204" pitchFamily="34" charset="0"/>
              </a:rPr>
              <a:t>ie</a:t>
            </a:r>
            <a:r>
              <a:rPr lang="en-US" altLang="en-US" sz="1000" b="1" dirty="0">
                <a:latin typeface="Arial" panose="020B0604020202020204" pitchFamily="34" charset="0"/>
              </a:rPr>
              <a:t> being late for work). But could be caused by bigger issues, so always an option.</a:t>
            </a:r>
            <a:endParaRPr lang="en-US" altLang="en-US" dirty="0">
              <a:latin typeface="Arial" panose="020B0604020202020204" pitchFamily="34" charset="0"/>
            </a:endParaRPr>
          </a:p>
        </p:txBody>
      </p:sp>
    </p:spTree>
    <p:extLst>
      <p:ext uri="{BB962C8B-B14F-4D97-AF65-F5344CB8AC3E}">
        <p14:creationId xmlns:p14="http://schemas.microsoft.com/office/powerpoint/2010/main" val="45860409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6AA4EEBA-B287-4E82-B191-AD66DD5784DF}"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69</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189443" name="Rectangle 7"/>
          <p:cNvSpPr txBox="1">
            <a:spLocks noGrp="1" noChangeArrowheads="1"/>
          </p:cNvSpPr>
          <p:nvPr/>
        </p:nvSpPr>
        <p:spPr bwMode="auto">
          <a:xfrm>
            <a:off x="3971926" y="8832851"/>
            <a:ext cx="30384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68" tIns="46583" rIns="93168" bIns="46583"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30275" rtl="0" eaLnBrk="0" fontAlgn="base" latinLnBrk="0" hangingPunct="0">
              <a:lnSpc>
                <a:spcPct val="100000"/>
              </a:lnSpc>
              <a:spcBef>
                <a:spcPct val="0"/>
              </a:spcBef>
              <a:spcAft>
                <a:spcPct val="0"/>
              </a:spcAft>
              <a:buClrTx/>
              <a:buSzTx/>
              <a:buFontTx/>
              <a:buNone/>
              <a:tabLst/>
              <a:defRPr/>
            </a:pPr>
            <a:fld id="{5D3C3A57-AEE3-4BB5-A1D5-B142B199D7EE}" type="slidenum">
              <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rPr>
              <a:pPr marL="0" marR="0" lvl="0" indent="0" algn="r" defTabSz="930275" rtl="0" eaLnBrk="0" fontAlgn="base" latinLnBrk="0" hangingPunct="0">
                <a:lnSpc>
                  <a:spcPct val="100000"/>
                </a:lnSpc>
                <a:spcBef>
                  <a:spcPct val="0"/>
                </a:spcBef>
                <a:spcAft>
                  <a:spcPct val="0"/>
                </a:spcAft>
                <a:buClrTx/>
                <a:buSzTx/>
                <a:buFontTx/>
                <a:buNone/>
                <a:tabLst/>
                <a:defRPr/>
              </a:pPr>
              <a:t>69</a:t>
            </a:fld>
            <a:endParaRPr kumimoji="0" lang="en-CA" altLang="en-US" sz="1200" b="0" i="0" u="none" strike="noStrike" kern="1200" cap="none" spc="0" normalizeH="0" baseline="0" noProof="0">
              <a:ln>
                <a:noFill/>
              </a:ln>
              <a:solidFill>
                <a:srgbClr val="000000"/>
              </a:solidFill>
              <a:effectLst/>
              <a:uLnTx/>
              <a:uFillTx/>
              <a:latin typeface="Times New Roman" panose="02020603050405020304" pitchFamily="18" charset="0"/>
              <a:ea typeface="ヒラギノ角ゴ Pro W3" pitchFamily="34" charset="-128"/>
              <a:cs typeface="+mn-cs"/>
            </a:endParaRPr>
          </a:p>
        </p:txBody>
      </p:sp>
      <p:sp>
        <p:nvSpPr>
          <p:cNvPr id="189444" name="Rectangle 2"/>
          <p:cNvSpPr>
            <a:spLocks noGrp="1" noRot="1" noChangeAspect="1" noChangeArrowheads="1" noTextEdit="1"/>
          </p:cNvSpPr>
          <p:nvPr>
            <p:ph type="sldImg"/>
          </p:nvPr>
        </p:nvSpPr>
        <p:spPr>
          <a:xfrm>
            <a:off x="406400" y="381000"/>
            <a:ext cx="6197600" cy="3486150"/>
          </a:xfrm>
          <a:ln/>
        </p:spPr>
      </p:sp>
      <p:sp>
        <p:nvSpPr>
          <p:cNvPr id="94212" name="Rectangle 3"/>
          <p:cNvSpPr>
            <a:spLocks noGrp="1" noChangeArrowheads="1"/>
          </p:cNvSpPr>
          <p:nvPr>
            <p:ph type="body" idx="1"/>
          </p:nvPr>
        </p:nvSpPr>
        <p:spPr>
          <a:xfrm>
            <a:off x="406400" y="4067175"/>
            <a:ext cx="6197600" cy="4572000"/>
          </a:xfrm>
          <a:ln/>
        </p:spPr>
        <p:txBody>
          <a:bodyPr/>
          <a:lstStyle/>
          <a:p>
            <a:pPr eaLnBrk="1" hangingPunct="1">
              <a:defRPr/>
            </a:pPr>
            <a:r>
              <a:rPr lang="en-CA" sz="1000" dirty="0">
                <a:latin typeface="Arial" panose="020B0604020202020204" pitchFamily="34" charset="0"/>
                <a:ea typeface="Arial Unicode MS" panose="020B0604020202020204" pitchFamily="34" charset="-128"/>
                <a:cs typeface="Arial" panose="020B0604020202020204" pitchFamily="34" charset="0"/>
              </a:rPr>
              <a:t>N</a:t>
            </a:r>
            <a:r>
              <a:rPr lang="en-CA" sz="1000" b="1" dirty="0">
                <a:latin typeface="Arial" panose="020B0604020202020204" pitchFamily="34" charset="0"/>
                <a:ea typeface="Arial Unicode MS" panose="020B0604020202020204" pitchFamily="34" charset="-128"/>
                <a:cs typeface="Arial" panose="020B0604020202020204" pitchFamily="34" charset="0"/>
              </a:rPr>
              <a:t>ote: </a:t>
            </a:r>
            <a:r>
              <a:rPr lang="en-CA" sz="1000" dirty="0">
                <a:latin typeface="Arial" panose="020B0604020202020204" pitchFamily="34" charset="0"/>
                <a:ea typeface="Arial Unicode MS" panose="020B0604020202020204" pitchFamily="34" charset="-128"/>
                <a:cs typeface="Arial" panose="020B0604020202020204" pitchFamily="34" charset="0"/>
              </a:rPr>
              <a:t>click to reveal the information.</a:t>
            </a:r>
          </a:p>
          <a:p>
            <a:pPr eaLnBrk="1" hangingPunct="1">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CA" sz="1000" dirty="0">
                <a:latin typeface="Arial" panose="020B0604020202020204" pitchFamily="34" charset="0"/>
                <a:ea typeface="Arial Unicode MS" panose="020B0604020202020204" pitchFamily="34" charset="-128"/>
                <a:cs typeface="Arial" panose="020B0604020202020204" pitchFamily="34" charset="0"/>
              </a:rPr>
              <a:t>There are two separate processes:  the </a:t>
            </a:r>
            <a:r>
              <a:rPr lang="en-CA" sz="1000" b="1" dirty="0">
                <a:latin typeface="Arial" panose="020B0604020202020204" pitchFamily="34" charset="0"/>
                <a:ea typeface="Arial Unicode MS" panose="020B0604020202020204" pitchFamily="34" charset="-128"/>
                <a:cs typeface="Arial" panose="020B0604020202020204" pitchFamily="34" charset="0"/>
              </a:rPr>
              <a:t>administrative action </a:t>
            </a:r>
            <a:r>
              <a:rPr lang="en-CA" sz="1000" dirty="0">
                <a:latin typeface="Arial" panose="020B0604020202020204" pitchFamily="34" charset="0"/>
                <a:ea typeface="Arial Unicode MS" panose="020B0604020202020204" pitchFamily="34" charset="-128"/>
                <a:cs typeface="Arial" panose="020B0604020202020204" pitchFamily="34" charset="0"/>
              </a:rPr>
              <a:t>and the </a:t>
            </a:r>
            <a:r>
              <a:rPr lang="en-CA" sz="1000" b="1" dirty="0">
                <a:latin typeface="Arial" panose="020B0604020202020204" pitchFamily="34" charset="0"/>
                <a:ea typeface="Arial Unicode MS" panose="020B0604020202020204" pitchFamily="34" charset="-128"/>
                <a:cs typeface="Arial" panose="020B0604020202020204" pitchFamily="34" charset="0"/>
              </a:rPr>
              <a:t>medical process. </a:t>
            </a:r>
          </a:p>
          <a:p>
            <a:pPr eaLnBrk="1" hangingPunct="1">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a:buFont typeface="Arial" panose="020B0604020202020204" pitchFamily="34" charset="0"/>
              <a:buNone/>
              <a:defRPr/>
            </a:pPr>
            <a:r>
              <a:rPr lang="en-CA" sz="1000" b="1" dirty="0">
                <a:latin typeface="Arial" panose="020B0604020202020204" pitchFamily="34" charset="0"/>
                <a:ea typeface="Arial Unicode MS"/>
                <a:cs typeface="Arial" panose="020B0604020202020204" pitchFamily="34" charset="0"/>
              </a:rPr>
              <a:t>Remedial Measure  DAOD 5019-4 </a:t>
            </a:r>
            <a:r>
              <a:rPr lang="en-CA" sz="1000" dirty="0">
                <a:latin typeface="Arial" panose="020B0604020202020204" pitchFamily="34" charset="0"/>
                <a:ea typeface="Arial Unicode MS"/>
                <a:cs typeface="Arial" panose="020B0604020202020204" pitchFamily="34" charset="0"/>
              </a:rPr>
              <a:t>Remedial measures are part of the range of administrative actions which may be initiated in respect of a CAF member and are intended to:</a:t>
            </a:r>
          </a:p>
          <a:p>
            <a:pPr marL="171432" indent="-171432">
              <a:buFont typeface="Arial" panose="020B0604020202020204" pitchFamily="34" charset="0"/>
              <a:buChar char="•"/>
              <a:defRPr/>
            </a:pPr>
            <a:r>
              <a:rPr lang="en-CA" sz="1000" dirty="0">
                <a:latin typeface="Arial" panose="020B0604020202020204" pitchFamily="34" charset="0"/>
                <a:ea typeface="Arial Unicode MS" panose="020B0604020202020204" pitchFamily="34" charset="-128"/>
                <a:cs typeface="Arial" panose="020B0604020202020204" pitchFamily="34" charset="0"/>
              </a:rPr>
              <a:t>make the CAF member aware of any conduct or performance deficiency; </a:t>
            </a:r>
          </a:p>
          <a:p>
            <a:pPr marL="171432" indent="-171432" eaLnBrk="1" hangingPunct="1">
              <a:buFont typeface="Arial" panose="020B0604020202020204" pitchFamily="34" charset="0"/>
              <a:buChar char="•"/>
              <a:defRPr/>
            </a:pPr>
            <a:r>
              <a:rPr lang="en-CA" sz="1000" dirty="0">
                <a:latin typeface="Arial" panose="020B0604020202020204" pitchFamily="34" charset="0"/>
                <a:ea typeface="Arial Unicode MS" panose="020B0604020202020204" pitchFamily="34" charset="-128"/>
                <a:cs typeface="Arial" panose="020B0604020202020204" pitchFamily="34" charset="0"/>
              </a:rPr>
              <a:t>assist the CAF member in overcoming the deficiency; and </a:t>
            </a:r>
          </a:p>
          <a:p>
            <a:pPr marL="171432" indent="-171432" eaLnBrk="1" hangingPunct="1">
              <a:buFont typeface="Arial" panose="020B0604020202020204" pitchFamily="34" charset="0"/>
              <a:buChar char="•"/>
              <a:defRPr/>
            </a:pPr>
            <a:r>
              <a:rPr lang="en-CA" sz="1000" dirty="0">
                <a:latin typeface="Arial" panose="020B0604020202020204" pitchFamily="34" charset="0"/>
                <a:ea typeface="Arial Unicode MS"/>
                <a:cs typeface="Arial" panose="020B0604020202020204" pitchFamily="34" charset="0"/>
              </a:rPr>
              <a:t>provide the CAF member with time to correct their conduct or improve their performance. </a:t>
            </a:r>
          </a:p>
          <a:p>
            <a:pPr marL="171432" indent="-171432" eaLnBrk="1" hangingPunct="1">
              <a:buFont typeface="Arial" panose="020B0604020202020204" pitchFamily="34" charset="0"/>
              <a:buChar char="•"/>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US" sz="1000" b="1" dirty="0">
                <a:latin typeface="Arial" panose="020B0604020202020204" pitchFamily="34" charset="0"/>
                <a:ea typeface="ＭＳ Ｐゴシック" panose="020B0600070205080204" pitchFamily="34" charset="-128"/>
                <a:cs typeface="Arial" panose="020B0604020202020204" pitchFamily="34" charset="0"/>
              </a:rPr>
              <a:t>Additional Information provided by DMCA: </a:t>
            </a: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DAOD 5019-4 (under review)</a:t>
            </a: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Ensure the progress briefings are carried out otherwise the Admin Measure loses its value for the member and to some extent the weight if you want to escalate later.</a:t>
            </a: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Remedial measures are not meant to “railroad” people, they are designed to give the </a:t>
            </a:r>
            <a:r>
              <a:rPr lang="en-CA" sz="1000" dirty="0" err="1">
                <a:latin typeface="Arial" panose="020B0604020202020204" pitchFamily="34" charset="0"/>
                <a:ea typeface="ＭＳ Ｐゴシック" panose="020B0600070205080204" pitchFamily="34" charset="-128"/>
                <a:cs typeface="Arial" panose="020B0604020202020204" pitchFamily="34" charset="0"/>
              </a:rPr>
              <a:t>mbr</a:t>
            </a:r>
            <a:r>
              <a:rPr lang="en-CA" sz="1000" dirty="0">
                <a:latin typeface="Arial" panose="020B0604020202020204" pitchFamily="34" charset="0"/>
                <a:ea typeface="ＭＳ Ｐゴシック" panose="020B0600070205080204" pitchFamily="34" charset="-128"/>
                <a:cs typeface="Arial" panose="020B0604020202020204" pitchFamily="34" charset="0"/>
              </a:rPr>
              <a:t> a chance to rehabilitate while also warning them of the consequences of further misconduct. So, support the member so that they can navigate the administrative requirements. Note that members/CoC may want you to assist, you are the AODG Spr Trained </a:t>
            </a:r>
            <a:r>
              <a:rPr lang="en-CA" sz="1000" dirty="0" err="1">
                <a:latin typeface="Arial" panose="020B0604020202020204" pitchFamily="34" charset="0"/>
                <a:ea typeface="ＭＳ Ｐゴシック" panose="020B0600070205080204" pitchFamily="34" charset="-128"/>
                <a:cs typeface="Arial" panose="020B0604020202020204" pitchFamily="34" charset="0"/>
              </a:rPr>
              <a:t>mbr</a:t>
            </a:r>
            <a:r>
              <a:rPr lang="en-CA" sz="1000" dirty="0">
                <a:latin typeface="Arial" panose="020B0604020202020204" pitchFamily="34" charset="0"/>
                <a:ea typeface="ＭＳ Ｐゴシック" panose="020B0600070205080204" pitchFamily="34" charset="-128"/>
                <a:cs typeface="Arial" panose="020B0604020202020204" pitchFamily="34" charset="0"/>
              </a:rPr>
              <a:t> that knows all the polices after all, however depending on how involved you are with the case you may want to find a different person so that you are not put in a conflict of interest situation. Also note the assisting member is not a lawyer for the member, they are second sober look at the member is writing/thinking. </a:t>
            </a:r>
          </a:p>
          <a:p>
            <a:pPr>
              <a:defRPr/>
            </a:pPr>
            <a:r>
              <a:rPr lang="en-CA" sz="1000" b="1" u="sng" dirty="0">
                <a:latin typeface="Arial" panose="020B0604020202020204" pitchFamily="34" charset="0"/>
                <a:ea typeface="ＭＳ Ｐゴシック" panose="020B0600070205080204" pitchFamily="34" charset="-128"/>
                <a:cs typeface="Arial" panose="020B0604020202020204" pitchFamily="34" charset="0"/>
              </a:rPr>
              <a:t>Important to reiterate: If release is determined to be the most appropriate course of action, it is contradictory and inadvisable to issue the member with RM for the same incident. RMs are tools that are used to attempt to remedy a deficiency. If the member is being recommended for release it does not make sense to also place the member on a RM.</a:t>
            </a: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When RMs are issued to a member for a conduct deficiency it is critical that all relevant aspects of the misconduct are captured and communicated to the member. If the specific misconduct deficiencies are not documented properly, then it presents a challenge to a future CoC that is faced with addressing another incident involving the member. </a:t>
            </a:r>
          </a:p>
          <a:p>
            <a:pPr>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There is no limit to the number of RMs that can be issued to a member. If an incident occurs in which a member exhibits several forms of misconduct (</a:t>
            </a:r>
            <a:r>
              <a:rPr lang="en-CA" sz="1000" dirty="0" err="1">
                <a:latin typeface="Arial" panose="020B0604020202020204" pitchFamily="34" charset="0"/>
                <a:ea typeface="ＭＳ Ｐゴシック" panose="020B0600070205080204" pitchFamily="34" charset="-128"/>
                <a:cs typeface="Arial" panose="020B0604020202020204" pitchFamily="34" charset="0"/>
              </a:rPr>
              <a:t>eg.</a:t>
            </a:r>
            <a:r>
              <a:rPr lang="en-CA" sz="1000" dirty="0">
                <a:latin typeface="Arial" panose="020B0604020202020204" pitchFamily="34" charset="0"/>
                <a:ea typeface="ＭＳ Ｐゴシック" panose="020B0600070205080204" pitchFamily="34" charset="-128"/>
                <a:cs typeface="Arial" panose="020B0604020202020204" pitchFamily="34" charset="0"/>
              </a:rPr>
              <a:t> alcohol misconduct, being late for work, acting in a disrespectful way to others), often the most appropriate thing to do is to administer a separate RM for each of the forms of misconduct exhibited by the member. There is no requirement for units to continue to issue RMs to CAF members that are considered to be an ongoing administrative burden. </a:t>
            </a:r>
          </a:p>
          <a:p>
            <a:pPr>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The acronym “SMART” can serve as a helpful guide when drafting RMs (Specific, Measurable, Attainable, Realistic, and Timely). These adjectives should apply to the application of all remedial measures. The RM should be specific enough in the details of the reason for which the member is being placed on a RM, and in the action plan that is promulgated to overcome the deficiency. Any requirement of the member that is listed in the RM should be </a:t>
            </a:r>
            <a:r>
              <a:rPr lang="en-CA" sz="1000" dirty="0" err="1">
                <a:latin typeface="Arial" panose="020B0604020202020204" pitchFamily="34" charset="0"/>
                <a:ea typeface="ＭＳ Ｐゴシック" panose="020B0600070205080204" pitchFamily="34" charset="-128"/>
                <a:cs typeface="Arial" panose="020B0604020202020204" pitchFamily="34" charset="0"/>
              </a:rPr>
              <a:t>measureable</a:t>
            </a:r>
            <a:r>
              <a:rPr lang="en-CA" sz="1000" dirty="0">
                <a:latin typeface="Arial" panose="020B0604020202020204" pitchFamily="34" charset="0"/>
                <a:ea typeface="ＭＳ Ｐゴシック" panose="020B0600070205080204" pitchFamily="34" charset="-128"/>
                <a:cs typeface="Arial" panose="020B0604020202020204" pitchFamily="34" charset="0"/>
              </a:rPr>
              <a:t> and should be realistic and attainable for the member. Finally, the RM should be administered in a timely fashion.</a:t>
            </a:r>
          </a:p>
          <a:p>
            <a:pPr>
              <a:defRPr/>
            </a:pPr>
            <a:endParaRPr lang="en-CA" sz="1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CA" sz="1000" b="1" dirty="0">
                <a:latin typeface="Arial" panose="020B0604020202020204" pitchFamily="34" charset="0"/>
                <a:ea typeface="ＭＳ Ｐゴシック" panose="020B0600070205080204" pitchFamily="34" charset="-128"/>
                <a:cs typeface="Arial" panose="020B0604020202020204" pitchFamily="34" charset="0"/>
              </a:rPr>
              <a:t>Action plan to Overcome a Deficiency - </a:t>
            </a:r>
            <a:r>
              <a:rPr lang="en-CA" sz="1000" dirty="0">
                <a:latin typeface="Arial" panose="020B0604020202020204" pitchFamily="34" charset="0"/>
                <a:ea typeface="ＭＳ Ｐゴシック" panose="020B0600070205080204" pitchFamily="34" charset="-128"/>
                <a:cs typeface="Arial" panose="020B0604020202020204" pitchFamily="34" charset="0"/>
              </a:rPr>
              <a:t>When drafting a RM, section 5 of Form DND 2826 pertains to actions that are required of a member during the monitoring period in order to overcome a deficiency. It is important to be specific and realistic.</a:t>
            </a: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For example, if a member is arrested for driving while impaired, it is reasonable to order something such as to refrain from consuming alcohol less than 8 hours prior to reporting for duty, to refrain from any misconduct involving alcohol, and to attend certain courses that the CO deems to be of assistance in overcoming the deficiency. </a:t>
            </a:r>
          </a:p>
          <a:p>
            <a:pPr>
              <a:defRPr/>
            </a:pPr>
            <a:r>
              <a:rPr lang="en-CA" sz="1000" dirty="0">
                <a:latin typeface="Arial" panose="020B0604020202020204" pitchFamily="34" charset="0"/>
                <a:ea typeface="ＭＳ Ｐゴシック" panose="020B0600070205080204" pitchFamily="34" charset="-128"/>
                <a:cs typeface="Arial" panose="020B0604020202020204" pitchFamily="34" charset="0"/>
              </a:rPr>
              <a:t>It is not reasonable to include items such as “follow all policies, regulations, directives, and comply with all direction given by the Chain of Command at all times”. A RM is meant to address a specific deficiency, and to insist that the member be perfect in all respects throughout the reporting period is not realistic or fair. Essentially, a failure of a RM should constitute a failure to overcome the identified deficiency. It should not be expected that the member be above reproach in every respect. It is unreasonable to order such things as “to refrain from consuming alcohol at any time”; COs do not have the authority to do this and it cannot be enforced.</a:t>
            </a:r>
          </a:p>
          <a:p>
            <a:pPr>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eaLnBrk="1" hangingPunct="1">
              <a:defRPr/>
            </a:pPr>
            <a:r>
              <a:rPr lang="en-CA" sz="1000" b="1" dirty="0">
                <a:latin typeface="Arial" panose="020B0604020202020204" pitchFamily="34" charset="0"/>
                <a:ea typeface="Arial Unicode MS"/>
                <a:cs typeface="Arial" panose="020B0604020202020204" pitchFamily="34" charset="0"/>
              </a:rPr>
              <a:t>Source(s):</a:t>
            </a:r>
            <a:endParaRPr lang="en-CA" sz="1000" b="1" dirty="0">
              <a:latin typeface="Arial" panose="020B0604020202020204" pitchFamily="34" charset="0"/>
              <a:ea typeface="Arial Unicode MS" panose="020B0604020202020204" pitchFamily="34" charset="-128"/>
              <a:cs typeface="Arial" panose="020B0604020202020204" pitchFamily="34" charset="0"/>
            </a:endParaRPr>
          </a:p>
          <a:p>
            <a:pPr marL="171432" indent="-171432">
              <a:buFont typeface="Arial" panose="020B0604020202020204" pitchFamily="34" charset="0"/>
              <a:buChar char="•"/>
              <a:defRPr/>
            </a:pPr>
            <a:r>
              <a:rPr lang="en-CA" sz="1000" dirty="0">
                <a:latin typeface="Arial" panose="020B0604020202020204" pitchFamily="34" charset="0"/>
                <a:ea typeface="Arial Unicode MS"/>
                <a:cs typeface="Arial" panose="020B0604020202020204" pitchFamily="34" charset="0"/>
              </a:rPr>
              <a:t>DMCA, 2019</a:t>
            </a:r>
            <a:endParaRPr lang="en-CA" sz="1000" dirty="0">
              <a:latin typeface="Arial" panose="020B0604020202020204" pitchFamily="34" charset="0"/>
              <a:ea typeface="Arial Unicode MS" panose="020B0604020202020204" pitchFamily="34" charset="-128"/>
              <a:cs typeface="Arial" panose="020B0604020202020204" pitchFamily="34" charset="0"/>
            </a:endParaRPr>
          </a:p>
          <a:p>
            <a:pPr>
              <a:defRPr/>
            </a:pPr>
            <a:endParaRPr lang="en-CA" sz="1000" dirty="0">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242160989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ChangeArrowheads="1" noTextEdit="1"/>
          </p:cNvSpPr>
          <p:nvPr>
            <p:ph type="sldImg"/>
          </p:nvPr>
        </p:nvSpPr>
        <p:spPr>
          <a:ln/>
        </p:spPr>
      </p:sp>
      <p:sp>
        <p:nvSpPr>
          <p:cNvPr id="3" name="Notes Placeholder 2"/>
          <p:cNvSpPr>
            <a:spLocks noGrp="1"/>
          </p:cNvSpPr>
          <p:nvPr>
            <p:ph type="body" idx="1"/>
          </p:nvPr>
        </p:nvSpPr>
        <p:spPr>
          <a:xfrm>
            <a:off x="406400" y="4416426"/>
            <a:ext cx="6197600" cy="4183063"/>
          </a:xfrm>
        </p:spPr>
        <p:txBody>
          <a:bodyPr/>
          <a:lstStyle/>
          <a:p>
            <a:pPr eaLnBrk="1" hangingPunct="1">
              <a:buFont typeface="Arial" panose="020B0604020202020204" pitchFamily="34" charset="0"/>
              <a:buNone/>
              <a:defRPr/>
            </a:pPr>
            <a:r>
              <a:rPr lang="en-US" altLang="en-US" sz="1000" b="1" dirty="0">
                <a:latin typeface="Arial" panose="020B0604020202020204" pitchFamily="34" charset="0"/>
              </a:rPr>
              <a:t>Note: </a:t>
            </a:r>
            <a:r>
              <a:rPr lang="en-US" altLang="en-US" sz="1000" dirty="0">
                <a:latin typeface="Arial" panose="020B0604020202020204" pitchFamily="34" charset="0"/>
              </a:rPr>
              <a:t>click to reveal the information.</a:t>
            </a:r>
          </a:p>
          <a:p>
            <a:pPr eaLnBrk="1" hangingPunct="1">
              <a:buFont typeface="Arial" panose="020B0604020202020204" pitchFamily="34" charset="0"/>
              <a:buNone/>
              <a:defRPr/>
            </a:pPr>
            <a:endParaRPr lang="en-CA" sz="1000" dirty="0">
              <a:latin typeface="Arial"/>
              <a:ea typeface="Arial Unicode MS"/>
              <a:cs typeface="Arial"/>
            </a:endParaRPr>
          </a:p>
          <a:p>
            <a:pPr eaLnBrk="1" hangingPunct="1">
              <a:buFont typeface="Arial" panose="020B0604020202020204" pitchFamily="34" charset="0"/>
              <a:buNone/>
              <a:defRPr/>
            </a:pPr>
            <a:r>
              <a:rPr lang="en-CA" sz="1000" dirty="0">
                <a:latin typeface="Arial"/>
                <a:ea typeface="Arial Unicode MS"/>
                <a:cs typeface="Arial"/>
              </a:rPr>
              <a:t>There are two separate processes to dealing with addiction: the administrative action and the medical process.</a:t>
            </a:r>
            <a:endParaRPr lang="en-US" sz="1000" dirty="0">
              <a:latin typeface="Arial"/>
              <a:ea typeface="Arial Unicode MS"/>
              <a:cs typeface="Arial"/>
            </a:endParaRPr>
          </a:p>
          <a:p>
            <a:pPr marL="192271" indent="-192271"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marL="191751" indent="-191751">
              <a:defRPr/>
            </a:pPr>
            <a:r>
              <a:rPr lang="en-CA" sz="1000" b="1" dirty="0">
                <a:latin typeface="Arial"/>
                <a:ea typeface="Arial Unicode MS"/>
                <a:cs typeface="Arial"/>
              </a:rPr>
              <a:t>With the Administrative process:  </a:t>
            </a:r>
            <a:endParaRPr lang="en-CA" sz="1000" b="1" dirty="0">
              <a:latin typeface="Arial" charset="0"/>
              <a:ea typeface="Arial Unicode MS" panose="020B0604020202020204" pitchFamily="34" charset="-128"/>
              <a:cs typeface="Arial"/>
            </a:endParaRPr>
          </a:p>
          <a:p>
            <a:pPr marL="191751" indent="-191751">
              <a:buFontTx/>
              <a:buAutoNum type="arabicPeriod"/>
              <a:defRPr/>
            </a:pPr>
            <a:r>
              <a:rPr lang="en-CA" sz="1000" b="1" dirty="0">
                <a:latin typeface="Arial"/>
                <a:ea typeface="Arial Unicode MS"/>
                <a:cs typeface="Arial"/>
              </a:rPr>
              <a:t>The CO will normally engage in progressive administrative action, </a:t>
            </a:r>
            <a:r>
              <a:rPr lang="en-CA" sz="1000" dirty="0">
                <a:latin typeface="Arial"/>
                <a:ea typeface="Arial Unicode MS"/>
                <a:cs typeface="Arial"/>
              </a:rPr>
              <a:t>beginning with an Initial Counselling then proceeding to a recorded warning. The member will be placed on Counselling and Probation for a period of six months. A breach of Counselling and Probation will be sent to DMCA for administrative review and action.</a:t>
            </a:r>
          </a:p>
          <a:p>
            <a:pPr marL="191751" indent="-191751">
              <a:buFontTx/>
              <a:buAutoNum type="arabicPeriod"/>
              <a:defRPr/>
            </a:pPr>
            <a:r>
              <a:rPr lang="en-CA" sz="1000" dirty="0">
                <a:latin typeface="Arial"/>
                <a:ea typeface="Arial Unicode MS"/>
                <a:cs typeface="Arial"/>
              </a:rPr>
              <a:t>For each administrative action the members shall be sent for medical referral and this should be noted in the file. </a:t>
            </a:r>
            <a:endParaRPr lang="en-CA" sz="1000" dirty="0">
              <a:latin typeface="Arial" charset="0"/>
              <a:ea typeface="Arial Unicode MS" panose="020B0604020202020204" pitchFamily="34" charset="-128"/>
              <a:cs typeface="Arial"/>
            </a:endParaRPr>
          </a:p>
          <a:p>
            <a:pPr marL="191751" indent="-191751">
              <a:defRPr/>
            </a:pPr>
            <a:endParaRPr lang="en-CA" sz="1000" b="1" dirty="0">
              <a:latin typeface="Arial" charset="0"/>
              <a:ea typeface="Arial Unicode MS" panose="020B0604020202020204" pitchFamily="34" charset="-128"/>
              <a:cs typeface="Arial"/>
            </a:endParaRPr>
          </a:p>
          <a:p>
            <a:pPr marL="191751" indent="-191751">
              <a:defRPr/>
            </a:pPr>
            <a:r>
              <a:rPr lang="en-CA" sz="1000" b="1" dirty="0">
                <a:latin typeface="Arial"/>
                <a:ea typeface="Arial Unicode MS"/>
                <a:cs typeface="Arial"/>
              </a:rPr>
              <a:t>Remedial measures initiated in respect of a CAF member are, in increasing significance:</a:t>
            </a:r>
            <a:br>
              <a:rPr lang="en-CA" sz="1000" b="1" dirty="0">
                <a:latin typeface="Arial" charset="0"/>
                <a:ea typeface="Arial Unicode MS" panose="020B0604020202020204" pitchFamily="34" charset="-128"/>
                <a:cs typeface="Arial"/>
              </a:rPr>
            </a:br>
            <a:r>
              <a:rPr lang="en-CA" sz="1000" dirty="0">
                <a:latin typeface="Arial"/>
                <a:ea typeface="Arial Unicode MS"/>
                <a:cs typeface="Arial"/>
              </a:rPr>
              <a:t>*    initial counselling (IC); </a:t>
            </a:r>
            <a:br>
              <a:rPr lang="en-CA" sz="1000" dirty="0">
                <a:latin typeface="Arial" charset="0"/>
                <a:ea typeface="Arial Unicode MS" panose="020B0604020202020204" pitchFamily="34" charset="-128"/>
                <a:cs typeface="Arial"/>
              </a:rPr>
            </a:br>
            <a:r>
              <a:rPr lang="en-CA" sz="1000" dirty="0">
                <a:latin typeface="Arial"/>
                <a:ea typeface="Arial Unicode MS"/>
                <a:cs typeface="Arial"/>
              </a:rPr>
              <a:t>*    recorded warning (RW); and </a:t>
            </a:r>
            <a:br>
              <a:rPr lang="en-CA" sz="1000" dirty="0">
                <a:latin typeface="Arial" charset="0"/>
                <a:ea typeface="Arial Unicode MS" panose="020B0604020202020204" pitchFamily="34" charset="-128"/>
                <a:cs typeface="Arial"/>
              </a:rPr>
            </a:br>
            <a:r>
              <a:rPr lang="en-CA" sz="1000" dirty="0">
                <a:latin typeface="Arial"/>
                <a:ea typeface="Arial Unicode MS"/>
                <a:cs typeface="Arial"/>
              </a:rPr>
              <a:t>*    counselling and probation (C&amp;P).</a:t>
            </a:r>
          </a:p>
          <a:p>
            <a:pPr marL="192271" indent="-192271" eaLnBrk="1" hangingPunct="1">
              <a:defRPr/>
            </a:pPr>
            <a:endParaRPr lang="en-CA" sz="1000" dirty="0">
              <a:latin typeface="Arial" charset="0"/>
              <a:ea typeface="Arial Unicode MS" panose="020B0604020202020204" pitchFamily="34" charset="-128"/>
              <a:cs typeface="Arial Unicode MS" panose="020B0604020202020204" pitchFamily="34" charset="-128"/>
            </a:endParaRPr>
          </a:p>
          <a:p>
            <a:pPr>
              <a:defRPr/>
            </a:pPr>
            <a:r>
              <a:rPr lang="en-CA" sz="1000" b="1" dirty="0">
                <a:latin typeface="Arial"/>
                <a:ea typeface="Arial Unicode MS"/>
                <a:cs typeface="Arial"/>
              </a:rPr>
              <a:t>Please note: the CO is not obliged to commence remedial measures at the lowest level (IC); The CO must consider the severity of the incident, and apply the remedial measure considers most appropriate in accordance with DAOD 5019-4. Confirmed Drug use…always C&amp;P…..AND ALWAYS WHAT ELSE????? (Medical….Admin Review)</a:t>
            </a:r>
          </a:p>
          <a:p>
            <a:pPr marL="171432" indent="-171432">
              <a:buFont typeface="Arial" panose="020B0604020202020204" pitchFamily="34" charset="0"/>
              <a:buChar char="•"/>
              <a:defRPr/>
            </a:pPr>
            <a:r>
              <a:rPr lang="en-CA" sz="1000" b="1" dirty="0">
                <a:latin typeface="Arial"/>
                <a:ea typeface="Arial Unicode MS"/>
                <a:cs typeface="Arial"/>
              </a:rPr>
              <a:t>Examples: </a:t>
            </a:r>
          </a:p>
          <a:p>
            <a:pPr marL="171432" indent="-171432">
              <a:buFont typeface="Arial" panose="020B0604020202020204" pitchFamily="34" charset="0"/>
              <a:buChar char="•"/>
              <a:defRPr/>
            </a:pPr>
            <a:r>
              <a:rPr lang="en-CA" sz="1000" dirty="0">
                <a:latin typeface="Arial"/>
                <a:ea typeface="Arial Unicode MS"/>
                <a:cs typeface="Arial"/>
              </a:rPr>
              <a:t>C&amp;P for a violent alcohol related incident or DUI</a:t>
            </a:r>
          </a:p>
          <a:p>
            <a:pPr marL="171432" indent="-171432">
              <a:buFont typeface="Arial" panose="020B0604020202020204" pitchFamily="34" charset="0"/>
              <a:buChar char="•"/>
              <a:defRPr/>
            </a:pPr>
            <a:r>
              <a:rPr lang="en-CA" sz="1000" dirty="0">
                <a:latin typeface="Arial"/>
                <a:ea typeface="Arial Unicode MS"/>
                <a:cs typeface="Arial"/>
              </a:rPr>
              <a:t>Involvement with drugs (use or OIWD) has historically been dealt with by applying C&amp;P for the 1st incident. </a:t>
            </a:r>
          </a:p>
          <a:p>
            <a:pPr marL="171432" indent="-171432">
              <a:buFont typeface="Arial" panose="020B0604020202020204" pitchFamily="34" charset="0"/>
              <a:buChar char="•"/>
              <a:defRPr/>
            </a:pPr>
            <a:r>
              <a:rPr lang="en-CA" sz="1000" dirty="0">
                <a:latin typeface="Arial"/>
                <a:ea typeface="Arial Unicode MS"/>
                <a:cs typeface="Arial"/>
              </a:rPr>
              <a:t>However, the drug or alcohol misconduct, if the CO considers the incident very severe (DUI causing significant injury or death, or drug trafficking), the CO could issue member with Notice of Intent for Release and eventually staff the case to DMCA for an Admin Review</a:t>
            </a:r>
          </a:p>
          <a:p>
            <a:pPr marL="171432" indent="-171432">
              <a:buFont typeface="Arial" panose="020B0604020202020204" pitchFamily="34" charset="0"/>
              <a:buChar char="•"/>
              <a:defRPr/>
            </a:pPr>
            <a:endParaRPr lang="en-CA" sz="1000" dirty="0">
              <a:latin typeface="Arial"/>
              <a:ea typeface="Arial Unicode MS"/>
              <a:cs typeface="Arial"/>
            </a:endParaRPr>
          </a:p>
          <a:p>
            <a:pPr marL="171432" indent="-171432">
              <a:buFont typeface="Arial" panose="020B0604020202020204" pitchFamily="34" charset="0"/>
              <a:buChar char="•"/>
              <a:defRPr/>
            </a:pPr>
            <a:endParaRPr lang="en-CA" sz="1000" dirty="0">
              <a:latin typeface="Arial" charset="0"/>
              <a:ea typeface="Arial Unicode MS" panose="020B0604020202020204" pitchFamily="34" charset="-128"/>
              <a:cs typeface="Arial Unicode MS" panose="020B0604020202020204" pitchFamily="34" charset="-128"/>
            </a:endParaRPr>
          </a:p>
          <a:p>
            <a:pPr>
              <a:defRPr/>
            </a:pPr>
            <a:endParaRPr lang="en-US" sz="1000" b="1" dirty="0">
              <a:latin typeface="Arial" pitchFamily="34" charset="0"/>
            </a:endParaRPr>
          </a:p>
          <a:p>
            <a:pPr>
              <a:defRPr/>
            </a:pPr>
            <a:endParaRPr lang="en-CA" sz="1000" dirty="0"/>
          </a:p>
        </p:txBody>
      </p:sp>
      <p:sp>
        <p:nvSpPr>
          <p:cNvPr id="195588"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593">
              <a:defRPr sz="2400">
                <a:solidFill>
                  <a:schemeClr val="tx1"/>
                </a:solidFill>
                <a:latin typeface="Arial" panose="020B0604020202020204" pitchFamily="34" charset="0"/>
                <a:ea typeface="ヒラギノ角ゴ Pro W3" pitchFamily="34" charset="-128"/>
              </a:defRPr>
            </a:lvl1pPr>
            <a:lvl2pPr marL="742873" indent="-285721" defTabSz="928593">
              <a:defRPr sz="2400">
                <a:solidFill>
                  <a:schemeClr val="tx1"/>
                </a:solidFill>
                <a:latin typeface="Arial" panose="020B0604020202020204" pitchFamily="34" charset="0"/>
                <a:ea typeface="ヒラギノ角ゴ Pro W3" pitchFamily="34" charset="-128"/>
              </a:defRPr>
            </a:lvl2pPr>
            <a:lvl3pPr marL="1142883" indent="-228577" defTabSz="928593">
              <a:defRPr sz="2400">
                <a:solidFill>
                  <a:schemeClr val="tx1"/>
                </a:solidFill>
                <a:latin typeface="Arial" panose="020B0604020202020204" pitchFamily="34" charset="0"/>
                <a:ea typeface="ヒラギノ角ゴ Pro W3" pitchFamily="34" charset="-128"/>
              </a:defRPr>
            </a:lvl3pPr>
            <a:lvl4pPr marL="1600036" indent="-228577" defTabSz="928593">
              <a:defRPr sz="2400">
                <a:solidFill>
                  <a:schemeClr val="tx1"/>
                </a:solidFill>
                <a:latin typeface="Arial" panose="020B0604020202020204" pitchFamily="34" charset="0"/>
                <a:ea typeface="ヒラギノ角ゴ Pro W3" pitchFamily="34" charset="-128"/>
              </a:defRPr>
            </a:lvl4pPr>
            <a:lvl5pPr marL="2057189" indent="-228577" defTabSz="928593">
              <a:defRPr sz="2400">
                <a:solidFill>
                  <a:schemeClr val="tx1"/>
                </a:solidFill>
                <a:latin typeface="Arial" panose="020B0604020202020204" pitchFamily="34" charset="0"/>
                <a:ea typeface="ヒラギノ角ゴ Pro W3" pitchFamily="34" charset="-128"/>
              </a:defRPr>
            </a:lvl5pPr>
            <a:lvl6pPr marL="2514343"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496"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8649"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5802"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593" rtl="0" eaLnBrk="1" fontAlgn="base" latinLnBrk="0" hangingPunct="1">
              <a:lnSpc>
                <a:spcPct val="100000"/>
              </a:lnSpc>
              <a:spcBef>
                <a:spcPct val="0"/>
              </a:spcBef>
              <a:spcAft>
                <a:spcPct val="0"/>
              </a:spcAft>
              <a:buClrTx/>
              <a:buSzTx/>
              <a:buFontTx/>
              <a:buNone/>
              <a:tabLst/>
              <a:defRPr/>
            </a:pPr>
            <a:fld id="{5ADF966C-736B-421F-8DC8-8B68267EDB9D}" type="slidenum">
              <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rPr>
              <a:pPr marL="0" marR="0" lvl="0" indent="0" algn="r" defTabSz="928593" rtl="0" eaLnBrk="1" fontAlgn="base" latinLnBrk="0" hangingPunct="1">
                <a:lnSpc>
                  <a:spcPct val="100000"/>
                </a:lnSpc>
                <a:spcBef>
                  <a:spcPct val="0"/>
                </a:spcBef>
                <a:spcAft>
                  <a:spcPct val="0"/>
                </a:spcAft>
                <a:buClrTx/>
                <a:buSzTx/>
                <a:buFontTx/>
                <a:buNone/>
                <a:tabLst/>
                <a:defRPr/>
              </a:pPr>
              <a:t>70</a:t>
            </a:fld>
            <a:endPar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endParaRPr>
          </a:p>
        </p:txBody>
      </p:sp>
    </p:spTree>
    <p:extLst>
      <p:ext uri="{BB962C8B-B14F-4D97-AF65-F5344CB8AC3E}">
        <p14:creationId xmlns:p14="http://schemas.microsoft.com/office/powerpoint/2010/main" val="366378460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17C1B-01A4-7A26-999F-22E7EB5B7AE3}"/>
            </a:ext>
          </a:extLst>
        </p:cNvPr>
        <p:cNvGrpSpPr/>
        <p:nvPr/>
      </p:nvGrpSpPr>
      <p:grpSpPr>
        <a:xfrm>
          <a:off x="0" y="0"/>
          <a:ext cx="0" cy="0"/>
          <a:chOff x="0" y="0"/>
          <a:chExt cx="0" cy="0"/>
        </a:xfrm>
      </p:grpSpPr>
      <p:sp>
        <p:nvSpPr>
          <p:cNvPr id="195586" name="Slide Image Placeholder 1">
            <a:extLst>
              <a:ext uri="{FF2B5EF4-FFF2-40B4-BE49-F238E27FC236}">
                <a16:creationId xmlns:a16="http://schemas.microsoft.com/office/drawing/2014/main" id="{893235D7-E2F1-E162-E85F-8A2BD8D7886A}"/>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63F0C7-85AE-FBFF-4AA8-25DDE7DCE25F}"/>
              </a:ext>
            </a:extLst>
          </p:cNvPr>
          <p:cNvSpPr>
            <a:spLocks noGrp="1"/>
          </p:cNvSpPr>
          <p:nvPr>
            <p:ph type="body" idx="1"/>
          </p:nvPr>
        </p:nvSpPr>
        <p:spPr>
          <a:xfrm>
            <a:off x="406400" y="4416426"/>
            <a:ext cx="6197600" cy="4183063"/>
          </a:xfrm>
        </p:spPr>
        <p:txBody>
          <a:bodyPr/>
          <a:lstStyle/>
          <a:p>
            <a:pPr>
              <a:defRPr/>
            </a:pPr>
            <a:endParaRPr lang="en-CA" sz="1000" dirty="0"/>
          </a:p>
        </p:txBody>
      </p:sp>
      <p:sp>
        <p:nvSpPr>
          <p:cNvPr id="195588" name="Slide Number Placeholder 3">
            <a:extLst>
              <a:ext uri="{FF2B5EF4-FFF2-40B4-BE49-F238E27FC236}">
                <a16:creationId xmlns:a16="http://schemas.microsoft.com/office/drawing/2014/main" id="{03A360C5-6FE7-D1CA-41B4-F3E5843B367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593">
              <a:defRPr sz="2400">
                <a:solidFill>
                  <a:schemeClr val="tx1"/>
                </a:solidFill>
                <a:latin typeface="Arial" panose="020B0604020202020204" pitchFamily="34" charset="0"/>
                <a:ea typeface="ヒラギノ角ゴ Pro W3" pitchFamily="34" charset="-128"/>
              </a:defRPr>
            </a:lvl1pPr>
            <a:lvl2pPr marL="742873" indent="-285721" defTabSz="928593">
              <a:defRPr sz="2400">
                <a:solidFill>
                  <a:schemeClr val="tx1"/>
                </a:solidFill>
                <a:latin typeface="Arial" panose="020B0604020202020204" pitchFamily="34" charset="0"/>
                <a:ea typeface="ヒラギノ角ゴ Pro W3" pitchFamily="34" charset="-128"/>
              </a:defRPr>
            </a:lvl2pPr>
            <a:lvl3pPr marL="1142883" indent="-228577" defTabSz="928593">
              <a:defRPr sz="2400">
                <a:solidFill>
                  <a:schemeClr val="tx1"/>
                </a:solidFill>
                <a:latin typeface="Arial" panose="020B0604020202020204" pitchFamily="34" charset="0"/>
                <a:ea typeface="ヒラギノ角ゴ Pro W3" pitchFamily="34" charset="-128"/>
              </a:defRPr>
            </a:lvl3pPr>
            <a:lvl4pPr marL="1600036" indent="-228577" defTabSz="928593">
              <a:defRPr sz="2400">
                <a:solidFill>
                  <a:schemeClr val="tx1"/>
                </a:solidFill>
                <a:latin typeface="Arial" panose="020B0604020202020204" pitchFamily="34" charset="0"/>
                <a:ea typeface="ヒラギノ角ゴ Pro W3" pitchFamily="34" charset="-128"/>
              </a:defRPr>
            </a:lvl4pPr>
            <a:lvl5pPr marL="2057189" indent="-228577" defTabSz="928593">
              <a:defRPr sz="2400">
                <a:solidFill>
                  <a:schemeClr val="tx1"/>
                </a:solidFill>
                <a:latin typeface="Arial" panose="020B0604020202020204" pitchFamily="34" charset="0"/>
                <a:ea typeface="ヒラギノ角ゴ Pro W3" pitchFamily="34" charset="-128"/>
              </a:defRPr>
            </a:lvl5pPr>
            <a:lvl6pPr marL="2514343"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496"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8649"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5802"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593" rtl="0" eaLnBrk="1" fontAlgn="base" latinLnBrk="0" hangingPunct="1">
              <a:lnSpc>
                <a:spcPct val="100000"/>
              </a:lnSpc>
              <a:spcBef>
                <a:spcPct val="0"/>
              </a:spcBef>
              <a:spcAft>
                <a:spcPct val="0"/>
              </a:spcAft>
              <a:buClrTx/>
              <a:buSzTx/>
              <a:buFontTx/>
              <a:buNone/>
              <a:tabLst/>
              <a:defRPr/>
            </a:pPr>
            <a:fld id="{5ADF966C-736B-421F-8DC8-8B68267EDB9D}" type="slidenum">
              <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rPr>
              <a:pPr marL="0" marR="0" lvl="0" indent="0" algn="r" defTabSz="928593" rtl="0" eaLnBrk="1" fontAlgn="base" latinLnBrk="0" hangingPunct="1">
                <a:lnSpc>
                  <a:spcPct val="100000"/>
                </a:lnSpc>
                <a:spcBef>
                  <a:spcPct val="0"/>
                </a:spcBef>
                <a:spcAft>
                  <a:spcPct val="0"/>
                </a:spcAft>
                <a:buClrTx/>
                <a:buSzTx/>
                <a:buFontTx/>
                <a:buNone/>
                <a:tabLst/>
                <a:defRPr/>
              </a:pPr>
              <a:t>71</a:t>
            </a:fld>
            <a:endPar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endParaRPr>
          </a:p>
        </p:txBody>
      </p:sp>
    </p:spTree>
    <p:extLst>
      <p:ext uri="{BB962C8B-B14F-4D97-AF65-F5344CB8AC3E}">
        <p14:creationId xmlns:p14="http://schemas.microsoft.com/office/powerpoint/2010/main" val="252796059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0B55F-8434-C274-2D37-450CD77DA21E}"/>
            </a:ext>
          </a:extLst>
        </p:cNvPr>
        <p:cNvGrpSpPr/>
        <p:nvPr/>
      </p:nvGrpSpPr>
      <p:grpSpPr>
        <a:xfrm>
          <a:off x="0" y="0"/>
          <a:ext cx="0" cy="0"/>
          <a:chOff x="0" y="0"/>
          <a:chExt cx="0" cy="0"/>
        </a:xfrm>
      </p:grpSpPr>
      <p:sp>
        <p:nvSpPr>
          <p:cNvPr id="195586" name="Slide Image Placeholder 1">
            <a:extLst>
              <a:ext uri="{FF2B5EF4-FFF2-40B4-BE49-F238E27FC236}">
                <a16:creationId xmlns:a16="http://schemas.microsoft.com/office/drawing/2014/main" id="{5F71087D-5CDE-C94C-6608-7302121F0169}"/>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85B8E14-7E0B-5DC7-F49F-761F1C6D76FD}"/>
              </a:ext>
            </a:extLst>
          </p:cNvPr>
          <p:cNvSpPr>
            <a:spLocks noGrp="1"/>
          </p:cNvSpPr>
          <p:nvPr>
            <p:ph type="body" idx="1"/>
          </p:nvPr>
        </p:nvSpPr>
        <p:spPr>
          <a:xfrm>
            <a:off x="406400" y="4416426"/>
            <a:ext cx="6197600" cy="4183063"/>
          </a:xfrm>
        </p:spPr>
        <p:txBody>
          <a:bodyPr/>
          <a:lstStyle/>
          <a:p>
            <a:pPr>
              <a:defRPr/>
            </a:pPr>
            <a:r>
              <a:rPr lang="en-CA" sz="1000" b="1" dirty="0">
                <a:latin typeface="Arial"/>
                <a:ea typeface="Arial Unicode MS"/>
                <a:cs typeface="Arial"/>
              </a:rPr>
              <a:t>Please note: the CO is not obliged to commence remedial measures at the lowest level (IC); The CO must consider the severity of the incident, and apply the remedial measure considers most appropriate in accordance with DAOD 5019-4. Confirmed Drug use…always C&amp;P…..AND ALWAYS WHAT ELSE????? (Medical….Admin Review)</a:t>
            </a:r>
          </a:p>
          <a:p>
            <a:pPr marL="171432" indent="-171432">
              <a:buFont typeface="Arial" panose="020B0604020202020204" pitchFamily="34" charset="0"/>
              <a:buChar char="•"/>
              <a:defRPr/>
            </a:pPr>
            <a:r>
              <a:rPr lang="en-CA" sz="1000" b="1" dirty="0">
                <a:latin typeface="Arial"/>
                <a:ea typeface="Arial Unicode MS"/>
                <a:cs typeface="Arial"/>
              </a:rPr>
              <a:t>Examples: </a:t>
            </a:r>
          </a:p>
          <a:p>
            <a:pPr marL="171432" indent="-171432">
              <a:buFont typeface="Arial" panose="020B0604020202020204" pitchFamily="34" charset="0"/>
              <a:buChar char="•"/>
              <a:defRPr/>
            </a:pPr>
            <a:r>
              <a:rPr lang="en-CA" sz="1000" dirty="0">
                <a:latin typeface="Arial"/>
                <a:ea typeface="Arial Unicode MS"/>
                <a:cs typeface="Arial"/>
              </a:rPr>
              <a:t>C&amp;P for a violent alcohol related incident or DUI</a:t>
            </a:r>
          </a:p>
          <a:p>
            <a:pPr marL="171432" indent="-171432">
              <a:buFont typeface="Arial" panose="020B0604020202020204" pitchFamily="34" charset="0"/>
              <a:buChar char="•"/>
              <a:defRPr/>
            </a:pPr>
            <a:r>
              <a:rPr lang="en-CA" sz="1000" dirty="0">
                <a:latin typeface="Arial"/>
                <a:ea typeface="Arial Unicode MS"/>
                <a:cs typeface="Arial"/>
              </a:rPr>
              <a:t>Involvement with drugs (use or OIWD) has historically been dealt with by applying C&amp;P for the 1st incident. </a:t>
            </a:r>
          </a:p>
          <a:p>
            <a:pPr marL="171432" indent="-171432">
              <a:buFont typeface="Arial" panose="020B0604020202020204" pitchFamily="34" charset="0"/>
              <a:buChar char="•"/>
              <a:defRPr/>
            </a:pPr>
            <a:r>
              <a:rPr lang="en-CA" sz="1000" dirty="0">
                <a:latin typeface="Arial"/>
                <a:ea typeface="Arial Unicode MS"/>
                <a:cs typeface="Arial"/>
              </a:rPr>
              <a:t>However, the drug or alcohol misconduct, if the CO considers the incident very severe (DUI causing significant injury or death, or drug trafficking), the CO could issue member with Notice of Intent for Release and eventually staff the case to DMCA for an Admin Review</a:t>
            </a:r>
          </a:p>
          <a:p>
            <a:pPr marL="171432" indent="-171432">
              <a:buFont typeface="Arial" panose="020B0604020202020204" pitchFamily="34" charset="0"/>
              <a:buChar char="•"/>
              <a:defRPr/>
            </a:pPr>
            <a:endParaRPr lang="en-CA" sz="1000" dirty="0">
              <a:latin typeface="Arial"/>
              <a:ea typeface="Arial Unicode MS"/>
              <a:cs typeface="Arial"/>
            </a:endParaRPr>
          </a:p>
          <a:p>
            <a:pPr marL="171432" indent="-171432">
              <a:buFont typeface="Arial" panose="020B0604020202020204" pitchFamily="34" charset="0"/>
              <a:buChar char="•"/>
              <a:defRPr/>
            </a:pPr>
            <a:endParaRPr lang="en-CA" sz="1000" dirty="0">
              <a:latin typeface="Arial" charset="0"/>
              <a:ea typeface="Arial Unicode MS" panose="020B0604020202020204" pitchFamily="34" charset="-128"/>
              <a:cs typeface="Arial Unicode MS" panose="020B0604020202020204" pitchFamily="34" charset="-128"/>
            </a:endParaRPr>
          </a:p>
          <a:p>
            <a:pPr>
              <a:defRPr/>
            </a:pPr>
            <a:endParaRPr lang="en-US" sz="1000" b="1" dirty="0">
              <a:latin typeface="Arial" pitchFamily="34" charset="0"/>
            </a:endParaRPr>
          </a:p>
          <a:p>
            <a:pPr>
              <a:defRPr/>
            </a:pPr>
            <a:endParaRPr lang="en-CA" sz="1000" dirty="0"/>
          </a:p>
        </p:txBody>
      </p:sp>
      <p:sp>
        <p:nvSpPr>
          <p:cNvPr id="195588" name="Slide Number Placeholder 3">
            <a:extLst>
              <a:ext uri="{FF2B5EF4-FFF2-40B4-BE49-F238E27FC236}">
                <a16:creationId xmlns:a16="http://schemas.microsoft.com/office/drawing/2014/main" id="{96075108-216E-6E07-A6DB-A4F33547100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593">
              <a:defRPr sz="2400">
                <a:solidFill>
                  <a:schemeClr val="tx1"/>
                </a:solidFill>
                <a:latin typeface="Arial" panose="020B0604020202020204" pitchFamily="34" charset="0"/>
                <a:ea typeface="ヒラギノ角ゴ Pro W3" pitchFamily="34" charset="-128"/>
              </a:defRPr>
            </a:lvl1pPr>
            <a:lvl2pPr marL="742873" indent="-285721" defTabSz="928593">
              <a:defRPr sz="2400">
                <a:solidFill>
                  <a:schemeClr val="tx1"/>
                </a:solidFill>
                <a:latin typeface="Arial" panose="020B0604020202020204" pitchFamily="34" charset="0"/>
                <a:ea typeface="ヒラギノ角ゴ Pro W3" pitchFamily="34" charset="-128"/>
              </a:defRPr>
            </a:lvl2pPr>
            <a:lvl3pPr marL="1142883" indent="-228577" defTabSz="928593">
              <a:defRPr sz="2400">
                <a:solidFill>
                  <a:schemeClr val="tx1"/>
                </a:solidFill>
                <a:latin typeface="Arial" panose="020B0604020202020204" pitchFamily="34" charset="0"/>
                <a:ea typeface="ヒラギノ角ゴ Pro W3" pitchFamily="34" charset="-128"/>
              </a:defRPr>
            </a:lvl3pPr>
            <a:lvl4pPr marL="1600036" indent="-228577" defTabSz="928593">
              <a:defRPr sz="2400">
                <a:solidFill>
                  <a:schemeClr val="tx1"/>
                </a:solidFill>
                <a:latin typeface="Arial" panose="020B0604020202020204" pitchFamily="34" charset="0"/>
                <a:ea typeface="ヒラギノ角ゴ Pro W3" pitchFamily="34" charset="-128"/>
              </a:defRPr>
            </a:lvl4pPr>
            <a:lvl5pPr marL="2057189" indent="-228577" defTabSz="928593">
              <a:defRPr sz="2400">
                <a:solidFill>
                  <a:schemeClr val="tx1"/>
                </a:solidFill>
                <a:latin typeface="Arial" panose="020B0604020202020204" pitchFamily="34" charset="0"/>
                <a:ea typeface="ヒラギノ角ゴ Pro W3" pitchFamily="34" charset="-128"/>
              </a:defRPr>
            </a:lvl5pPr>
            <a:lvl6pPr marL="2514343"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496"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8649"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5802"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593" rtl="0" eaLnBrk="1" fontAlgn="base" latinLnBrk="0" hangingPunct="1">
              <a:lnSpc>
                <a:spcPct val="100000"/>
              </a:lnSpc>
              <a:spcBef>
                <a:spcPct val="0"/>
              </a:spcBef>
              <a:spcAft>
                <a:spcPct val="0"/>
              </a:spcAft>
              <a:buClrTx/>
              <a:buSzTx/>
              <a:buFontTx/>
              <a:buNone/>
              <a:tabLst/>
              <a:defRPr/>
            </a:pPr>
            <a:fld id="{5ADF966C-736B-421F-8DC8-8B68267EDB9D}" type="slidenum">
              <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rPr>
              <a:pPr marL="0" marR="0" lvl="0" indent="0" algn="r" defTabSz="928593" rtl="0" eaLnBrk="1" fontAlgn="base" latinLnBrk="0" hangingPunct="1">
                <a:lnSpc>
                  <a:spcPct val="100000"/>
                </a:lnSpc>
                <a:spcBef>
                  <a:spcPct val="0"/>
                </a:spcBef>
                <a:spcAft>
                  <a:spcPct val="0"/>
                </a:spcAft>
                <a:buClrTx/>
                <a:buSzTx/>
                <a:buFontTx/>
                <a:buNone/>
                <a:tabLst/>
                <a:defRPr/>
              </a:pPr>
              <a:t>72</a:t>
            </a:fld>
            <a:endPar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endParaRPr>
          </a:p>
        </p:txBody>
      </p:sp>
    </p:spTree>
    <p:extLst>
      <p:ext uri="{BB962C8B-B14F-4D97-AF65-F5344CB8AC3E}">
        <p14:creationId xmlns:p14="http://schemas.microsoft.com/office/powerpoint/2010/main" val="257489009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4C580-27B8-D42D-ACBF-42DDF84602C5}"/>
            </a:ext>
          </a:extLst>
        </p:cNvPr>
        <p:cNvGrpSpPr/>
        <p:nvPr/>
      </p:nvGrpSpPr>
      <p:grpSpPr>
        <a:xfrm>
          <a:off x="0" y="0"/>
          <a:ext cx="0" cy="0"/>
          <a:chOff x="0" y="0"/>
          <a:chExt cx="0" cy="0"/>
        </a:xfrm>
      </p:grpSpPr>
      <p:sp>
        <p:nvSpPr>
          <p:cNvPr id="195586" name="Slide Image Placeholder 1">
            <a:extLst>
              <a:ext uri="{FF2B5EF4-FFF2-40B4-BE49-F238E27FC236}">
                <a16:creationId xmlns:a16="http://schemas.microsoft.com/office/drawing/2014/main" id="{6178224E-0570-85AA-97C4-D457B073532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0588270-204E-D332-7E0A-1329429D50E8}"/>
              </a:ext>
            </a:extLst>
          </p:cNvPr>
          <p:cNvSpPr>
            <a:spLocks noGrp="1"/>
          </p:cNvSpPr>
          <p:nvPr>
            <p:ph type="body" idx="1"/>
          </p:nvPr>
        </p:nvSpPr>
        <p:spPr>
          <a:xfrm>
            <a:off x="406400" y="4416426"/>
            <a:ext cx="6197600" cy="4183063"/>
          </a:xfrm>
        </p:spPr>
        <p:txBody>
          <a:bodyPr/>
          <a:lstStyle/>
          <a:p>
            <a:pPr>
              <a:defRPr/>
            </a:pPr>
            <a:endParaRPr lang="en-US" sz="1000" b="1" dirty="0">
              <a:latin typeface="Arial" pitchFamily="34" charset="0"/>
            </a:endParaRPr>
          </a:p>
          <a:p>
            <a:pPr>
              <a:defRPr/>
            </a:pPr>
            <a:endParaRPr lang="en-CA" sz="1000" dirty="0"/>
          </a:p>
        </p:txBody>
      </p:sp>
      <p:sp>
        <p:nvSpPr>
          <p:cNvPr id="195588" name="Slide Number Placeholder 3">
            <a:extLst>
              <a:ext uri="{FF2B5EF4-FFF2-40B4-BE49-F238E27FC236}">
                <a16:creationId xmlns:a16="http://schemas.microsoft.com/office/drawing/2014/main" id="{950E2666-B50A-013B-B2AB-269C37D1A9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593">
              <a:defRPr sz="2400">
                <a:solidFill>
                  <a:schemeClr val="tx1"/>
                </a:solidFill>
                <a:latin typeface="Arial" panose="020B0604020202020204" pitchFamily="34" charset="0"/>
                <a:ea typeface="ヒラギノ角ゴ Pro W3" pitchFamily="34" charset="-128"/>
              </a:defRPr>
            </a:lvl1pPr>
            <a:lvl2pPr marL="742873" indent="-285721" defTabSz="928593">
              <a:defRPr sz="2400">
                <a:solidFill>
                  <a:schemeClr val="tx1"/>
                </a:solidFill>
                <a:latin typeface="Arial" panose="020B0604020202020204" pitchFamily="34" charset="0"/>
                <a:ea typeface="ヒラギノ角ゴ Pro W3" pitchFamily="34" charset="-128"/>
              </a:defRPr>
            </a:lvl2pPr>
            <a:lvl3pPr marL="1142883" indent="-228577" defTabSz="928593">
              <a:defRPr sz="2400">
                <a:solidFill>
                  <a:schemeClr val="tx1"/>
                </a:solidFill>
                <a:latin typeface="Arial" panose="020B0604020202020204" pitchFamily="34" charset="0"/>
                <a:ea typeface="ヒラギノ角ゴ Pro W3" pitchFamily="34" charset="-128"/>
              </a:defRPr>
            </a:lvl3pPr>
            <a:lvl4pPr marL="1600036" indent="-228577" defTabSz="928593">
              <a:defRPr sz="2400">
                <a:solidFill>
                  <a:schemeClr val="tx1"/>
                </a:solidFill>
                <a:latin typeface="Arial" panose="020B0604020202020204" pitchFamily="34" charset="0"/>
                <a:ea typeface="ヒラギノ角ゴ Pro W3" pitchFamily="34" charset="-128"/>
              </a:defRPr>
            </a:lvl4pPr>
            <a:lvl5pPr marL="2057189" indent="-228577" defTabSz="928593">
              <a:defRPr sz="2400">
                <a:solidFill>
                  <a:schemeClr val="tx1"/>
                </a:solidFill>
                <a:latin typeface="Arial" panose="020B0604020202020204" pitchFamily="34" charset="0"/>
                <a:ea typeface="ヒラギノ角ゴ Pro W3" pitchFamily="34" charset="-128"/>
              </a:defRPr>
            </a:lvl5pPr>
            <a:lvl6pPr marL="2514343"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496"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8649"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5802" indent="-228577" defTabSz="92859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r" defTabSz="928593" rtl="0" eaLnBrk="1" fontAlgn="base" latinLnBrk="0" hangingPunct="1">
              <a:lnSpc>
                <a:spcPct val="100000"/>
              </a:lnSpc>
              <a:spcBef>
                <a:spcPct val="0"/>
              </a:spcBef>
              <a:spcAft>
                <a:spcPct val="0"/>
              </a:spcAft>
              <a:buClrTx/>
              <a:buSzTx/>
              <a:buFontTx/>
              <a:buNone/>
              <a:tabLst/>
              <a:defRPr/>
            </a:pPr>
            <a:fld id="{5ADF966C-736B-421F-8DC8-8B68267EDB9D}" type="slidenum">
              <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rPr>
              <a:pPr marL="0" marR="0" lvl="0" indent="0" algn="r" defTabSz="928593" rtl="0" eaLnBrk="1" fontAlgn="base" latinLnBrk="0" hangingPunct="1">
                <a:lnSpc>
                  <a:spcPct val="100000"/>
                </a:lnSpc>
                <a:spcBef>
                  <a:spcPct val="0"/>
                </a:spcBef>
                <a:spcAft>
                  <a:spcPct val="0"/>
                </a:spcAft>
                <a:buClrTx/>
                <a:buSzTx/>
                <a:buFontTx/>
                <a:buNone/>
                <a:tabLst/>
                <a:defRPr/>
              </a:pPr>
              <a:t>73</a:t>
            </a:fld>
            <a:endParaRPr kumimoji="0" lang="en-CA" altLang="en-US" sz="1200" b="0" i="0" u="none" strike="noStrike" kern="1200" cap="none" spc="0" normalizeH="0" baseline="0" noProof="0">
              <a:ln>
                <a:noFill/>
              </a:ln>
              <a:solidFill>
                <a:srgbClr val="000000"/>
              </a:solidFill>
              <a:effectLst/>
              <a:uLnTx/>
              <a:uFillTx/>
              <a:latin typeface="Arial" panose="020B0604020202020204" pitchFamily="34" charset="0"/>
              <a:ea typeface="ヒラギノ角ゴ Pro W3" pitchFamily="34" charset="-128"/>
              <a:cs typeface="+mn-cs"/>
            </a:endParaRPr>
          </a:p>
        </p:txBody>
      </p:sp>
    </p:spTree>
    <p:extLst>
      <p:ext uri="{BB962C8B-B14F-4D97-AF65-F5344CB8AC3E}">
        <p14:creationId xmlns:p14="http://schemas.microsoft.com/office/powerpoint/2010/main" val="353063799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xfrm>
            <a:off x="407988" y="381000"/>
            <a:ext cx="6207125" cy="3490913"/>
          </a:xfrm>
          <a:ln/>
        </p:spPr>
      </p:sp>
      <p:sp>
        <p:nvSpPr>
          <p:cNvPr id="211970" name="Rectangle 3"/>
          <p:cNvSpPr>
            <a:spLocks noGrp="1" noChangeArrowheads="1"/>
          </p:cNvSpPr>
          <p:nvPr>
            <p:ph type="body" idx="1"/>
          </p:nvPr>
        </p:nvSpPr>
        <p:spPr>
          <a:xfrm>
            <a:off x="407136" y="4071142"/>
            <a:ext cx="6208828" cy="4578246"/>
          </a:xfrm>
        </p:spPr>
        <p:txBody>
          <a:bodyPr/>
          <a:lstStyle/>
          <a:p>
            <a:pPr eaLnBrk="1" hangingPunct="1">
              <a:defRPr/>
            </a:pPr>
            <a:r>
              <a:rPr lang="en-US" altLang="fr-FR" sz="1000" b="1">
                <a:latin typeface="Arial" panose="020B0604020202020204" pitchFamily="34" charset="0"/>
              </a:rPr>
              <a:t>DAOD 5016-0:  Standards of Civilian Conduct and Discipline</a:t>
            </a:r>
          </a:p>
          <a:p>
            <a:pPr eaLnBrk="1" hangingPunct="1">
              <a:defRPr/>
            </a:pPr>
            <a:r>
              <a:rPr lang="en-GB" altLang="fr-FR" sz="1000" b="1">
                <a:latin typeface="Arial" panose="020B0604020202020204" pitchFamily="34" charset="0"/>
                <a:cs typeface="Arial" panose="020B0604020202020204" pitchFamily="34" charset="0"/>
              </a:rPr>
              <a:t>DND employees shall not: </a:t>
            </a:r>
            <a:r>
              <a:rPr lang="en-GB" altLang="fr-FR" sz="1000">
                <a:latin typeface="Arial" panose="020B0604020202020204" pitchFamily="34" charset="0"/>
                <a:cs typeface="Arial" panose="020B0604020202020204" pitchFamily="34" charset="0"/>
              </a:rPr>
              <a:t>drink alcohol or take any unauthorized substance while at work, or report for work under the influence of alcohol or any unauthorized substance.</a:t>
            </a:r>
            <a:endParaRPr lang="en-US" altLang="fr-FR" sz="1000">
              <a:latin typeface="Arial" panose="020B0604020202020204" pitchFamily="34" charset="0"/>
            </a:endParaRPr>
          </a:p>
          <a:p>
            <a:pPr marL="227354" indent="-227354" eaLnBrk="1" hangingPunct="1">
              <a:spcBef>
                <a:spcPct val="0"/>
              </a:spcBef>
              <a:defRPr/>
            </a:pPr>
            <a:endParaRPr lang="en-CA" altLang="fr-FR" sz="1000" b="1">
              <a:latin typeface="Arial" panose="020B0604020202020204" pitchFamily="34" charset="0"/>
              <a:cs typeface="Arial" panose="020B0604020202020204" pitchFamily="34" charset="0"/>
            </a:endParaRPr>
          </a:p>
          <a:p>
            <a:pPr marL="227354" indent="-227354" eaLnBrk="1" hangingPunct="1">
              <a:spcBef>
                <a:spcPct val="0"/>
              </a:spcBef>
              <a:defRPr/>
            </a:pPr>
            <a:endParaRPr lang="en-CA" altLang="fr-FR" sz="1000" b="1">
              <a:latin typeface="Arial" panose="020B0604020202020204" pitchFamily="34" charset="0"/>
              <a:cs typeface="Arial" panose="020B0604020202020204" pitchFamily="34" charset="0"/>
            </a:endParaRPr>
          </a:p>
          <a:p>
            <a:pPr marL="227354" indent="-227354" eaLnBrk="1" hangingPunct="1">
              <a:spcBef>
                <a:spcPct val="0"/>
              </a:spcBef>
              <a:defRPr/>
            </a:pPr>
            <a:r>
              <a:rPr lang="en-CA" altLang="fr-FR" sz="1000" b="1">
                <a:latin typeface="Arial" panose="020B0604020202020204" pitchFamily="34" charset="0"/>
                <a:cs typeface="Arial" panose="020B0604020202020204" pitchFamily="34" charset="0"/>
              </a:rPr>
              <a:t>DAOD 5005-3:  Employee Assistance Program </a:t>
            </a:r>
            <a:endParaRPr lang="en-CA" altLang="fr-FR" sz="1000">
              <a:latin typeface="Arial" panose="020B0604020202020204" pitchFamily="34" charset="0"/>
              <a:cs typeface="Times New Roman" panose="02020603050405020304" pitchFamily="18" charset="0"/>
            </a:endParaRPr>
          </a:p>
          <a:p>
            <a:pPr marL="227354" indent="-227354" eaLnBrk="1" hangingPunct="1">
              <a:spcBef>
                <a:spcPct val="0"/>
              </a:spcBef>
              <a:defRPr/>
            </a:pPr>
            <a:endParaRPr lang="en-CA" altLang="fr-FR" sz="1000">
              <a:latin typeface="Arial" panose="020B0604020202020204" pitchFamily="34" charset="0"/>
              <a:cs typeface="Arial" panose="020B0604020202020204" pitchFamily="34" charset="0"/>
            </a:endParaRPr>
          </a:p>
          <a:p>
            <a:pPr marL="227354" indent="-227354" eaLnBrk="1" hangingPunct="1">
              <a:spcBef>
                <a:spcPct val="0"/>
              </a:spcBef>
              <a:defRPr/>
            </a:pPr>
            <a:r>
              <a:rPr lang="en-CA" altLang="fr-FR" sz="1000">
                <a:latin typeface="Arial" panose="020B0604020202020204" pitchFamily="34" charset="0"/>
                <a:cs typeface="Arial" panose="020B0604020202020204" pitchFamily="34" charset="0"/>
              </a:rPr>
              <a:t>Supervisor responsibilities include:</a:t>
            </a:r>
          </a:p>
          <a:p>
            <a:pPr marL="227354" indent="-227354" eaLnBrk="1" hangingPunct="1">
              <a:spcBef>
                <a:spcPct val="0"/>
              </a:spcBef>
              <a:defRPr/>
            </a:pPr>
            <a:endParaRPr lang="en-CA" altLang="fr-FR" sz="1000">
              <a:latin typeface="Arial" panose="020B0604020202020204" pitchFamily="34" charset="0"/>
              <a:cs typeface="Times New Roman" panose="02020603050405020304" pitchFamily="18" charset="0"/>
            </a:endParaRPr>
          </a:p>
          <a:p>
            <a:pPr marL="227354" indent="-227354" eaLnBrk="1" hangingPunct="1">
              <a:buFontTx/>
              <a:buAutoNum type="arabicPeriod"/>
              <a:defRPr/>
            </a:pPr>
            <a:r>
              <a:rPr lang="en-CA" altLang="fr-FR" sz="1000">
                <a:latin typeface="Arial" panose="020B0604020202020204" pitchFamily="34" charset="0"/>
              </a:rPr>
              <a:t>familiarizing themselves with and promoting the EAP; </a:t>
            </a:r>
          </a:p>
          <a:p>
            <a:pPr marL="227354" indent="-227354" eaLnBrk="1" hangingPunct="1">
              <a:buFontTx/>
              <a:buAutoNum type="arabicPeriod"/>
              <a:defRPr/>
            </a:pPr>
            <a:r>
              <a:rPr lang="en-CA" altLang="fr-FR" sz="1000">
                <a:latin typeface="Arial" panose="020B0604020202020204" pitchFamily="34" charset="0"/>
              </a:rPr>
              <a:t>ensuring DND employees are familiar with this DAOD and the fundamental tenets of the EAP; </a:t>
            </a:r>
          </a:p>
          <a:p>
            <a:pPr marL="227354" indent="-227354" eaLnBrk="1" hangingPunct="1">
              <a:buFontTx/>
              <a:buAutoNum type="arabicPeriod"/>
              <a:defRPr/>
            </a:pPr>
            <a:r>
              <a:rPr lang="en-CA" altLang="fr-FR" sz="1000">
                <a:latin typeface="Arial" panose="020B0604020202020204" pitchFamily="34" charset="0"/>
              </a:rPr>
              <a:t>attending EAP awareness sessions and encouraging the attendance of DND employees, and</a:t>
            </a:r>
          </a:p>
          <a:p>
            <a:pPr marL="227354" indent="-227354" eaLnBrk="1" hangingPunct="1">
              <a:buFontTx/>
              <a:buAutoNum type="arabicPeriod"/>
              <a:defRPr/>
            </a:pPr>
            <a:r>
              <a:rPr lang="en-CA" altLang="fr-FR" sz="1000">
                <a:latin typeface="Arial" panose="020B0604020202020204" pitchFamily="34" charset="0"/>
              </a:rPr>
              <a:t>identifying, documenting and dealing with DND employees who show poor work performance, and encouraging DND employees to meet an Referral Agent and accept subsequent suggestions for follow-up. </a:t>
            </a:r>
          </a:p>
          <a:p>
            <a:pPr marL="227354" indent="-227354" eaLnBrk="1" hangingPunct="1">
              <a:defRPr/>
            </a:pPr>
            <a:endParaRPr lang="en-US" altLang="fr-FR" sz="1000">
              <a:latin typeface="Arial" panose="020B0604020202020204" pitchFamily="34" charset="0"/>
            </a:endParaRPr>
          </a:p>
        </p:txBody>
      </p:sp>
    </p:spTree>
    <p:extLst>
      <p:ext uri="{BB962C8B-B14F-4D97-AF65-F5344CB8AC3E}">
        <p14:creationId xmlns:p14="http://schemas.microsoft.com/office/powerpoint/2010/main" val="342815601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7"/>
          <p:cNvSpPr txBox="1">
            <a:spLocks noGrp="1" noChangeArrowheads="1"/>
          </p:cNvSpPr>
          <p:nvPr/>
        </p:nvSpPr>
        <p:spPr bwMode="auto">
          <a:xfrm>
            <a:off x="3979121" y="8843328"/>
            <a:ext cx="3043979" cy="465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03" tIns="46653" rIns="93303" bIns="46653" anchor="b"/>
          <a:lstStyle>
            <a:lvl1pPr defTabSz="931863">
              <a:defRPr sz="2400">
                <a:solidFill>
                  <a:schemeClr val="tx1"/>
                </a:solidFill>
                <a:latin typeface="Arial" panose="020B0604020202020204" pitchFamily="34" charset="0"/>
                <a:ea typeface="ヒラギノ角ゴ Pro W3" pitchFamily="34" charset="-128"/>
              </a:defRPr>
            </a:lvl1pPr>
            <a:lvl2pPr marL="742950" indent="-285750" defTabSz="931863">
              <a:defRPr sz="2400">
                <a:solidFill>
                  <a:schemeClr val="tx1"/>
                </a:solidFill>
                <a:latin typeface="Arial" panose="020B0604020202020204" pitchFamily="34" charset="0"/>
                <a:ea typeface="ヒラギノ角ゴ Pro W3" pitchFamily="34" charset="-128"/>
              </a:defRPr>
            </a:lvl2pPr>
            <a:lvl3pPr marL="1143000" indent="-228600" defTabSz="931863">
              <a:defRPr sz="2400">
                <a:solidFill>
                  <a:schemeClr val="tx1"/>
                </a:solidFill>
                <a:latin typeface="Arial" panose="020B0604020202020204" pitchFamily="34" charset="0"/>
                <a:ea typeface="ヒラギノ角ゴ Pro W3" pitchFamily="34" charset="-128"/>
              </a:defRPr>
            </a:lvl3pPr>
            <a:lvl4pPr marL="1600200" indent="-228600" defTabSz="931863">
              <a:defRPr sz="2400">
                <a:solidFill>
                  <a:schemeClr val="tx1"/>
                </a:solidFill>
                <a:latin typeface="Arial" panose="020B0604020202020204" pitchFamily="34" charset="0"/>
                <a:ea typeface="ヒラギノ角ゴ Pro W3" pitchFamily="34" charset="-128"/>
              </a:defRPr>
            </a:lvl4pPr>
            <a:lvl5pPr marL="2057400" indent="-228600" defTabSz="931863">
              <a:defRPr sz="2400">
                <a:solidFill>
                  <a:schemeClr val="tx1"/>
                </a:solidFill>
                <a:latin typeface="Arial" panose="020B0604020202020204" pitchFamily="34" charset="0"/>
                <a:ea typeface="ヒラギノ角ゴ Pro W3" pitchFamily="34" charset="-128"/>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eaLnBrk="1" hangingPunct="1"/>
            <a:fld id="{59328ABB-2D98-4BBD-9324-2931C2453344}" type="slidenum">
              <a:rPr lang="en-CA" altLang="fr-FR" sz="1200">
                <a:latin typeface="Times New Roman" panose="02020603050405020304" pitchFamily="18" charset="0"/>
              </a:rPr>
              <a:pPr algn="r" eaLnBrk="1" hangingPunct="1"/>
              <a:t>75</a:t>
            </a:fld>
            <a:endParaRPr lang="en-CA" altLang="fr-FR" sz="1200">
              <a:latin typeface="Times New Roman" panose="02020603050405020304" pitchFamily="18" charset="0"/>
            </a:endParaRPr>
          </a:p>
        </p:txBody>
      </p:sp>
      <p:sp>
        <p:nvSpPr>
          <p:cNvPr id="254979" name="Rectangle 2"/>
          <p:cNvSpPr>
            <a:spLocks noGrp="1" noRot="1" noChangeAspect="1" noChangeArrowheads="1" noTextEdit="1"/>
          </p:cNvSpPr>
          <p:nvPr>
            <p:ph type="sldImg"/>
          </p:nvPr>
        </p:nvSpPr>
        <p:spPr>
          <a:xfrm>
            <a:off x="407988" y="381000"/>
            <a:ext cx="6207125" cy="3490913"/>
          </a:xfrm>
          <a:ln/>
        </p:spPr>
      </p:sp>
      <p:sp>
        <p:nvSpPr>
          <p:cNvPr id="254980" name="Rectangle 3"/>
          <p:cNvSpPr>
            <a:spLocks noGrp="1" noChangeArrowheads="1"/>
          </p:cNvSpPr>
          <p:nvPr>
            <p:ph type="body" idx="1"/>
          </p:nvPr>
        </p:nvSpPr>
        <p:spPr>
          <a:xfrm>
            <a:off x="534367" y="4072732"/>
            <a:ext cx="6081597" cy="4576657"/>
          </a:xfrm>
          <a:noFill/>
          <a:ln cap="flat">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0" rIns="0"/>
          <a:lstStyle/>
          <a:p>
            <a:pPr eaLnBrk="1" hangingPunct="1"/>
            <a:r>
              <a:rPr lang="en-US" altLang="fr-FR" sz="1000" b="1">
                <a:latin typeface="Arial" panose="020B0604020202020204" pitchFamily="34" charset="0"/>
              </a:rPr>
              <a:t> Ask the group if they have any NPF (non-public funds) employees,  if yes quickly review the slide</a:t>
            </a:r>
          </a:p>
          <a:p>
            <a:pPr eaLnBrk="1" hangingPunct="1"/>
            <a:endParaRPr lang="en-US" altLang="fr-FR" sz="1000" b="1">
              <a:latin typeface="Arial" panose="020B0604020202020204" pitchFamily="34" charset="0"/>
            </a:endParaRPr>
          </a:p>
          <a:p>
            <a:pPr eaLnBrk="1" hangingPunct="1"/>
            <a:r>
              <a:rPr lang="en-US" altLang="fr-FR" sz="1000">
                <a:latin typeface="Arial" panose="020B0604020202020204" pitchFamily="34" charset="0"/>
              </a:rPr>
              <a:t>“If the Employer has reasonable grounds to suspect that the misconduct stems from health, personal, or other problems of the employee, the employee shall be advised of the existence of the Employee Assistance Program.” (“Discipline,” paragraph 28)</a:t>
            </a:r>
          </a:p>
          <a:p>
            <a:pPr eaLnBrk="1" hangingPunct="1"/>
            <a:endParaRPr lang="en-US" altLang="fr-FR" sz="1000">
              <a:latin typeface="Arial" panose="020B0604020202020204" pitchFamily="34" charset="0"/>
            </a:endParaRPr>
          </a:p>
          <a:p>
            <a:pPr eaLnBrk="1" hangingPunct="1"/>
            <a:endParaRPr lang="en-US" altLang="fr-FR" sz="1000">
              <a:latin typeface="Arial" panose="020B0604020202020204" pitchFamily="34" charset="0"/>
            </a:endParaRPr>
          </a:p>
          <a:p>
            <a:pPr eaLnBrk="1" hangingPunct="1"/>
            <a:endParaRPr lang="en-US" altLang="fr-FR" sz="1000">
              <a:latin typeface="Arial" panose="020B0604020202020204" pitchFamily="34" charset="0"/>
            </a:endParaRPr>
          </a:p>
          <a:p>
            <a:pPr eaLnBrk="1" hangingPunct="1"/>
            <a:endParaRPr lang="en-US" altLang="fr-FR" sz="1000">
              <a:latin typeface="Arial" panose="020B0604020202020204" pitchFamily="34" charset="0"/>
            </a:endParaRPr>
          </a:p>
        </p:txBody>
      </p:sp>
    </p:spTree>
    <p:extLst>
      <p:ext uri="{BB962C8B-B14F-4D97-AF65-F5344CB8AC3E}">
        <p14:creationId xmlns:p14="http://schemas.microsoft.com/office/powerpoint/2010/main" val="418096746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a:extLst>
              <a:ext uri="{FF2B5EF4-FFF2-40B4-BE49-F238E27FC236}">
                <a16:creationId xmlns:a16="http://schemas.microsoft.com/office/drawing/2014/main" id="{EEF79964-F798-43A0-8223-53DA17684B70}"/>
              </a:ext>
            </a:extLst>
          </p:cNvPr>
          <p:cNvSpPr>
            <a:spLocks noGrp="1" noRot="1" noChangeAspect="1" noChangeArrowheads="1" noTextEdit="1"/>
          </p:cNvSpPr>
          <p:nvPr>
            <p:ph type="sldImg"/>
          </p:nvPr>
        </p:nvSpPr>
        <p:spPr>
          <a:ln/>
        </p:spPr>
      </p:sp>
      <p:sp>
        <p:nvSpPr>
          <p:cNvPr id="147459" name="Notes Placeholder 2">
            <a:extLst>
              <a:ext uri="{FF2B5EF4-FFF2-40B4-BE49-F238E27FC236}">
                <a16:creationId xmlns:a16="http://schemas.microsoft.com/office/drawing/2014/main" id="{E8455A4F-38D9-4E3E-92DF-F46C88C6769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47460" name="Slide Number Placeholder 3">
            <a:extLst>
              <a:ext uri="{FF2B5EF4-FFF2-40B4-BE49-F238E27FC236}">
                <a16:creationId xmlns:a16="http://schemas.microsoft.com/office/drawing/2014/main" id="{125467E4-FBD1-4597-BCCC-05DE15715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37705" indent="-279819">
              <a:defRPr sz="2400">
                <a:solidFill>
                  <a:schemeClr val="tx1"/>
                </a:solidFill>
                <a:latin typeface="Arial" panose="020B0604020202020204" pitchFamily="34" charset="0"/>
                <a:ea typeface="ヒラギノ角ゴ Pro W3"/>
                <a:cs typeface="ヒラギノ角ゴ Pro W3"/>
              </a:defRPr>
            </a:lvl2pPr>
            <a:lvl3pPr marL="1138355" indent="-222583">
              <a:defRPr sz="2400">
                <a:solidFill>
                  <a:schemeClr val="tx1"/>
                </a:solidFill>
                <a:latin typeface="Arial" panose="020B0604020202020204" pitchFamily="34" charset="0"/>
                <a:ea typeface="ヒラギノ角ゴ Pro W3"/>
                <a:cs typeface="ヒラギノ角ゴ Pro W3"/>
              </a:defRPr>
            </a:lvl3pPr>
            <a:lvl4pPr marL="1596241" indent="-222583">
              <a:defRPr sz="2400">
                <a:solidFill>
                  <a:schemeClr val="tx1"/>
                </a:solidFill>
                <a:latin typeface="Arial" panose="020B0604020202020204" pitchFamily="34" charset="0"/>
                <a:ea typeface="ヒラギノ角ゴ Pro W3"/>
                <a:cs typeface="ヒラギノ角ゴ Pro W3"/>
              </a:defRPr>
            </a:lvl4pPr>
            <a:lvl5pPr marL="2054127" indent="-222583">
              <a:defRPr sz="2400">
                <a:solidFill>
                  <a:schemeClr val="tx1"/>
                </a:solidFill>
                <a:latin typeface="Arial" panose="020B0604020202020204" pitchFamily="34" charset="0"/>
                <a:ea typeface="ヒラギノ角ゴ Pro W3"/>
                <a:cs typeface="ヒラギノ角ゴ Pro W3"/>
              </a:defRPr>
            </a:lvl5pPr>
            <a:lvl6pPr marL="2512012" indent="-22258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69898" indent="-22258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7784" indent="-22258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5670" indent="-222583"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A2E39977-179C-4E97-AF1D-03C88C7129A5}" type="slidenum">
              <a:rPr lang="en-CA" altLang="en-US" sz="1200">
                <a:solidFill>
                  <a:srgbClr val="000000"/>
                </a:solidFill>
                <a:ea typeface="MS PGothic" panose="020B0600070205080204" pitchFamily="34" charset="-128"/>
              </a:rPr>
              <a:pPr/>
              <a:t>76</a:t>
            </a:fld>
            <a:endParaRPr lang="en-CA" altLang="en-US" sz="1200">
              <a:solidFill>
                <a:srgbClr val="000000"/>
              </a:solidFill>
              <a:ea typeface="MS PGothic" panose="020B0600070205080204" pitchFamily="34" charset="-128"/>
            </a:endParaRPr>
          </a:p>
        </p:txBody>
      </p:sp>
    </p:spTree>
    <p:extLst>
      <p:ext uri="{BB962C8B-B14F-4D97-AF65-F5344CB8AC3E}">
        <p14:creationId xmlns:p14="http://schemas.microsoft.com/office/powerpoint/2010/main" val="165502806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7354" indent="-227354"/>
            <a:endParaRPr lang="en-CA" altLang="fr-FR" b="1">
              <a:solidFill>
                <a:srgbClr val="FF0000"/>
              </a:solidFill>
              <a:latin typeface="Arial" panose="020B0604020202020204" pitchFamily="34" charset="0"/>
            </a:endParaRPr>
          </a:p>
        </p:txBody>
      </p:sp>
    </p:spTree>
    <p:extLst>
      <p:ext uri="{BB962C8B-B14F-4D97-AF65-F5344CB8AC3E}">
        <p14:creationId xmlns:p14="http://schemas.microsoft.com/office/powerpoint/2010/main" val="125305457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a:xfrm>
            <a:off x="407136" y="4422459"/>
            <a:ext cx="6208828" cy="418877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7354" indent="-227354"/>
            <a:r>
              <a:rPr lang="en-US" altLang="fr-FR" sz="1000" b="1">
                <a:latin typeface="Arial" panose="020B0604020202020204" pitchFamily="34" charset="0"/>
              </a:rPr>
              <a:t>Discussion:</a:t>
            </a:r>
            <a:endParaRPr lang="en-US" altLang="fr-FR" sz="1000">
              <a:latin typeface="Arial" panose="020B0604020202020204" pitchFamily="34" charset="0"/>
            </a:endParaRPr>
          </a:p>
          <a:p>
            <a:pPr marL="227354" indent="-227354">
              <a:buFontTx/>
              <a:buAutoNum type="arabicPeriod"/>
            </a:pPr>
            <a:r>
              <a:rPr lang="en-US" altLang="fr-FR" sz="1000">
                <a:latin typeface="Arial" panose="020B0604020202020204" pitchFamily="34" charset="0"/>
              </a:rPr>
              <a:t>Policies applied</a:t>
            </a:r>
          </a:p>
          <a:p>
            <a:pPr marL="227354" indent="-227354">
              <a:buFontTx/>
              <a:buAutoNum type="arabicPeriod"/>
            </a:pPr>
            <a:r>
              <a:rPr lang="en-US" altLang="fr-FR" sz="1000">
                <a:latin typeface="Arial" panose="020B0604020202020204" pitchFamily="34" charset="0"/>
              </a:rPr>
              <a:t>Occurrence of “enabling”</a:t>
            </a:r>
          </a:p>
          <a:p>
            <a:pPr marL="227354" indent="-227354">
              <a:buFontTx/>
              <a:buAutoNum type="arabicPeriod"/>
            </a:pPr>
            <a:r>
              <a:rPr lang="en-US" altLang="fr-FR" sz="1000">
                <a:latin typeface="Arial" panose="020B0604020202020204" pitchFamily="34" charset="0"/>
              </a:rPr>
              <a:t>Observable consequences to the members’ lives</a:t>
            </a:r>
          </a:p>
          <a:p>
            <a:pPr marL="227354" indent="-227354">
              <a:buFontTx/>
              <a:buAutoNum type="arabicPeriod"/>
            </a:pPr>
            <a:r>
              <a:rPr lang="en-US" altLang="fr-FR" sz="1000">
                <a:latin typeface="Arial" panose="020B0604020202020204" pitchFamily="34" charset="0"/>
              </a:rPr>
              <a:t>How DND policy might be similar/different to other organizations</a:t>
            </a:r>
          </a:p>
          <a:p>
            <a:pPr marL="227354" indent="-227354"/>
            <a:endParaRPr lang="en-CA" altLang="fr-FR" sz="1000" b="1">
              <a:solidFill>
                <a:srgbClr val="FF0000"/>
              </a:solidFill>
              <a:latin typeface="Arial" panose="020B0604020202020204" pitchFamily="34" charset="0"/>
            </a:endParaRPr>
          </a:p>
        </p:txBody>
      </p:sp>
    </p:spTree>
    <p:extLst>
      <p:ext uri="{BB962C8B-B14F-4D97-AF65-F5344CB8AC3E}">
        <p14:creationId xmlns:p14="http://schemas.microsoft.com/office/powerpoint/2010/main" val="76520455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a:extLst>
              <a:ext uri="{FF2B5EF4-FFF2-40B4-BE49-F238E27FC236}">
                <a16:creationId xmlns:a16="http://schemas.microsoft.com/office/drawing/2014/main" id="{88A0AF19-4D0B-43D6-A5AC-E968106DB75F}"/>
              </a:ext>
            </a:extLst>
          </p:cNvPr>
          <p:cNvSpPr>
            <a:spLocks noGrp="1" noRot="1" noChangeAspect="1" noChangeArrowheads="1" noTextEdit="1"/>
          </p:cNvSpPr>
          <p:nvPr>
            <p:ph type="sldImg"/>
          </p:nvPr>
        </p:nvSpPr>
        <p:spPr>
          <a:ln/>
        </p:spPr>
      </p:sp>
      <p:sp>
        <p:nvSpPr>
          <p:cNvPr id="126979" name="Notes Placeholder 2">
            <a:extLst>
              <a:ext uri="{FF2B5EF4-FFF2-40B4-BE49-F238E27FC236}">
                <a16:creationId xmlns:a16="http://schemas.microsoft.com/office/drawing/2014/main" id="{F958112F-3535-44F4-9753-E68FCB1828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Arial" panose="020B0604020202020204" pitchFamily="34" charset="0"/>
            </a:endParaRPr>
          </a:p>
        </p:txBody>
      </p:sp>
      <p:sp>
        <p:nvSpPr>
          <p:cNvPr id="126980" name="Slide Number Placeholder 3">
            <a:extLst>
              <a:ext uri="{FF2B5EF4-FFF2-40B4-BE49-F238E27FC236}">
                <a16:creationId xmlns:a16="http://schemas.microsoft.com/office/drawing/2014/main" id="{1BDCA091-7A9A-4456-A781-9B26B59ED5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42475" indent="-284589">
              <a:defRPr sz="2400">
                <a:solidFill>
                  <a:schemeClr val="tx1"/>
                </a:solidFill>
                <a:latin typeface="Arial" panose="020B0604020202020204" pitchFamily="34" charset="0"/>
                <a:ea typeface="ヒラギノ角ゴ Pro W3"/>
                <a:cs typeface="ヒラギノ角ゴ Pro W3"/>
              </a:defRPr>
            </a:lvl2pPr>
            <a:lvl3pPr marL="1144715" indent="-227354">
              <a:defRPr sz="2400">
                <a:solidFill>
                  <a:schemeClr val="tx1"/>
                </a:solidFill>
                <a:latin typeface="Arial" panose="020B0604020202020204" pitchFamily="34" charset="0"/>
                <a:ea typeface="ヒラギノ角ゴ Pro W3"/>
                <a:cs typeface="ヒラギノ角ゴ Pro W3"/>
              </a:defRPr>
            </a:lvl3pPr>
            <a:lvl4pPr marL="1602600" indent="-227354">
              <a:defRPr sz="2400">
                <a:solidFill>
                  <a:schemeClr val="tx1"/>
                </a:solidFill>
                <a:latin typeface="Arial" panose="020B0604020202020204" pitchFamily="34" charset="0"/>
                <a:ea typeface="ヒラギノ角ゴ Pro W3"/>
                <a:cs typeface="ヒラギノ角ゴ Pro W3"/>
              </a:defRPr>
            </a:lvl4pPr>
            <a:lvl5pPr marL="2060486" indent="-227354">
              <a:defRPr sz="2400">
                <a:solidFill>
                  <a:schemeClr val="tx1"/>
                </a:solidFill>
                <a:latin typeface="Arial" panose="020B0604020202020204" pitchFamily="34" charset="0"/>
                <a:ea typeface="ヒラギノ角ゴ Pro W3"/>
                <a:cs typeface="ヒラギノ角ゴ Pro W3"/>
              </a:defRPr>
            </a:lvl5pPr>
            <a:lvl6pPr marL="2518372"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6258"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34144"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92029" indent="-22735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5634AE37-710E-4D2F-84D6-9FFE3EE41958}" type="slidenum">
              <a:rPr lang="en-CA" altLang="en-US" sz="1200">
                <a:solidFill>
                  <a:srgbClr val="000000"/>
                </a:solidFill>
              </a:rPr>
              <a:pPr/>
              <a:t>79</a:t>
            </a:fld>
            <a:endParaRPr lang="en-CA" altLang="en-US" sz="1200">
              <a:solidFill>
                <a:srgbClr val="000000"/>
              </a:solidFill>
            </a:endParaRPr>
          </a:p>
        </p:txBody>
      </p:sp>
    </p:spTree>
    <p:extLst>
      <p:ext uri="{BB962C8B-B14F-4D97-AF65-F5344CB8AC3E}">
        <p14:creationId xmlns:p14="http://schemas.microsoft.com/office/powerpoint/2010/main" val="377349899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defRPr/>
            </a:pPr>
            <a:r>
              <a:rPr lang="en-US" altLang="fr-FR" sz="1000">
                <a:latin typeface="Arial"/>
                <a:ea typeface="ＭＳ Ｐゴシック"/>
                <a:cs typeface="Arial"/>
              </a:rPr>
              <a:t>Internet Gaming is not original to the training. It was added due to the growing concern around the consequences of excessive gaming on health and performance.</a:t>
            </a:r>
          </a:p>
          <a:p>
            <a:pPr>
              <a:lnSpc>
                <a:spcPct val="80000"/>
              </a:lnSpc>
              <a:defRPr/>
            </a:pPr>
            <a:endParaRPr lang="en-US" altLang="fr-FR" sz="1000">
              <a:latin typeface="Arial"/>
              <a:ea typeface="ＭＳ Ｐゴシック"/>
              <a:cs typeface="Arial"/>
            </a:endParaRPr>
          </a:p>
          <a:p>
            <a:pPr>
              <a:lnSpc>
                <a:spcPct val="80000"/>
              </a:lnSpc>
              <a:defRPr/>
            </a:pPr>
            <a:r>
              <a:rPr lang="en-US" altLang="fr-FR" sz="1000">
                <a:latin typeface="Arial"/>
                <a:ea typeface="ＭＳ Ｐゴシック"/>
                <a:cs typeface="Arial"/>
              </a:rPr>
              <a:t>This is the information we have currently – updates to come.</a:t>
            </a:r>
          </a:p>
          <a:p>
            <a:pPr>
              <a:lnSpc>
                <a:spcPct val="80000"/>
              </a:lnSpc>
              <a:defRPr/>
            </a:pPr>
            <a:endParaRPr lang="en-US" altLang="fr-FR" sz="1000">
              <a:latin typeface="Arial"/>
              <a:ea typeface="ＭＳ Ｐゴシック"/>
              <a:cs typeface="Arial"/>
            </a:endParaRPr>
          </a:p>
          <a:p>
            <a:pPr>
              <a:lnSpc>
                <a:spcPct val="80000"/>
              </a:lnSpc>
              <a:defRPr/>
            </a:pPr>
            <a:r>
              <a:rPr lang="en-US" altLang="fr-FR" sz="1000">
                <a:latin typeface="Arial"/>
                <a:ea typeface="ＭＳ Ｐゴシック"/>
                <a:cs typeface="Arial"/>
              </a:rPr>
              <a:t>Can internet gaming be addictive? That is a question that is still debatable amongst researchers and health professionals. Researchers say that there is an important distinction between passionate engagement (someone enthusiastic/focused while gaming) and pathology (illness/addiction)</a:t>
            </a:r>
          </a:p>
          <a:p>
            <a:pPr>
              <a:lnSpc>
                <a:spcPct val="80000"/>
              </a:lnSpc>
              <a:defRPr/>
            </a:pPr>
            <a:endParaRPr lang="en-US" altLang="fr-FR" sz="1000" b="1">
              <a:latin typeface="Arial"/>
              <a:ea typeface="ＭＳ Ｐゴシック"/>
              <a:cs typeface="Arial"/>
            </a:endParaRPr>
          </a:p>
          <a:p>
            <a:pPr>
              <a:defRPr/>
            </a:pPr>
            <a:r>
              <a:rPr lang="en-US">
                <a:latin typeface="Arial"/>
                <a:ea typeface="MS PGothic"/>
                <a:cs typeface="Arial"/>
              </a:rPr>
              <a:t>However, more recent studies, including a cross-sectional study from 2022, found that the prevalence of IGD may be quite high, especially compared to other behavioral addictions.(4) Multiple studies have reported that the incidence of IGD increased dramatically during the COVID pandemic.</a:t>
            </a:r>
          </a:p>
          <a:p>
            <a:pPr>
              <a:defRPr/>
            </a:pPr>
            <a:r>
              <a:rPr lang="en-US">
                <a:latin typeface="Arial"/>
                <a:ea typeface="MS PGothic"/>
                <a:cs typeface="Arial"/>
              </a:rPr>
              <a:t>The research and the debate are ongoing. Some argue, for example, that gaming could be a symptom of an underlying problem, such as depression or anxiety, and not a disorder or addiction itself. Even while professionals debate, individual stories in the media point to struggles and devastation from the phenomenon.</a:t>
            </a:r>
          </a:p>
          <a:p>
            <a:pPr>
              <a:lnSpc>
                <a:spcPct val="80000"/>
              </a:lnSpc>
              <a:defRPr/>
            </a:pPr>
            <a:r>
              <a:rPr lang="en-US">
                <a:hlinkClick r:id="rId3"/>
              </a:rPr>
              <a:t>Psychiatry.org - Internet Gaming</a:t>
            </a:r>
            <a:endParaRPr lang="en-US"/>
          </a:p>
          <a:p>
            <a:pPr>
              <a:lnSpc>
                <a:spcPct val="80000"/>
              </a:lnSpc>
              <a:defRPr/>
            </a:pPr>
            <a:endParaRPr lang="en-US" altLang="fr-FR" sz="1000" b="1">
              <a:latin typeface="Arial"/>
              <a:ea typeface="ＭＳ Ｐゴシック"/>
              <a:cs typeface="Arial"/>
            </a:endParaRPr>
          </a:p>
          <a:p>
            <a:pPr>
              <a:lnSpc>
                <a:spcPct val="80000"/>
              </a:lnSpc>
              <a:defRPr/>
            </a:pPr>
            <a:r>
              <a:rPr lang="en-US" b="1">
                <a:latin typeface="Arial"/>
                <a:ea typeface="MS PGothic"/>
                <a:cs typeface="Arial"/>
              </a:rPr>
              <a:t>Background: </a:t>
            </a:r>
            <a:endParaRPr lang="en-US">
              <a:latin typeface="Arial"/>
              <a:ea typeface="MS PGothic"/>
              <a:cs typeface="Arial"/>
            </a:endParaRPr>
          </a:p>
          <a:p>
            <a:pPr marL="342900" indent="-342900">
              <a:lnSpc>
                <a:spcPct val="80000"/>
              </a:lnSpc>
              <a:buAutoNum type="arabicPeriod"/>
              <a:defRPr/>
            </a:pPr>
            <a:r>
              <a:rPr lang="en-CA">
                <a:latin typeface="Arial"/>
                <a:ea typeface="MS PGothic"/>
                <a:cs typeface="Arial"/>
              </a:rPr>
              <a:t>In </a:t>
            </a:r>
            <a:r>
              <a:rPr lang="en-CA" b="1">
                <a:latin typeface="Arial"/>
                <a:ea typeface="MS PGothic"/>
                <a:cs typeface="Arial"/>
              </a:rPr>
              <a:t>2013</a:t>
            </a:r>
            <a:r>
              <a:rPr lang="en-CA">
                <a:latin typeface="Arial"/>
                <a:ea typeface="MS PGothic"/>
                <a:cs typeface="Arial"/>
              </a:rPr>
              <a:t>, there was not sufficient evidence to determine whether internet gaming met the criteria to as a mental health disorder to include it in the</a:t>
            </a:r>
            <a:r>
              <a:rPr lang="en-CA" b="1" u="sng">
                <a:latin typeface="Arial"/>
                <a:ea typeface="MS PGothic"/>
                <a:cs typeface="Arial"/>
              </a:rPr>
              <a:t> DSM-5 (Diagnostic Statistical Manual).</a:t>
            </a:r>
            <a:r>
              <a:rPr lang="en-CA">
                <a:latin typeface="Arial"/>
                <a:ea typeface="MS PGothic"/>
                <a:cs typeface="Arial"/>
              </a:rPr>
              <a:t> However, it recognized internet gaming disorder in the section recommending conditions for </a:t>
            </a:r>
            <a:r>
              <a:rPr lang="en-US">
                <a:latin typeface="Arial"/>
                <a:ea typeface="MS PGothic"/>
                <a:cs typeface="Arial"/>
              </a:rPr>
              <a:t>further research on the disorder for possible inclusion in future editions of the </a:t>
            </a:r>
            <a:r>
              <a:rPr lang="en-US" i="1">
                <a:latin typeface="Arial"/>
                <a:ea typeface="MS PGothic"/>
                <a:cs typeface="Arial"/>
              </a:rPr>
              <a:t>DSM</a:t>
            </a:r>
            <a:r>
              <a:rPr lang="en-US">
                <a:latin typeface="Arial"/>
                <a:ea typeface="MS PGothic"/>
                <a:cs typeface="Arial"/>
              </a:rPr>
              <a:t>. </a:t>
            </a:r>
            <a:endParaRPr lang="en-CA">
              <a:latin typeface="Arial"/>
              <a:ea typeface="MS PGothic"/>
              <a:cs typeface="Arial"/>
            </a:endParaRPr>
          </a:p>
          <a:p>
            <a:pPr>
              <a:lnSpc>
                <a:spcPct val="80000"/>
              </a:lnSpc>
              <a:defRPr/>
            </a:pPr>
            <a:endParaRPr lang="en-US"/>
          </a:p>
          <a:p>
            <a:pPr>
              <a:defRPr/>
            </a:pPr>
            <a:r>
              <a:rPr lang="en-CA">
                <a:latin typeface="Arial"/>
                <a:ea typeface="MS PGothic"/>
                <a:cs typeface="Arial"/>
              </a:rPr>
              <a:t>  The DSM5 provided a proposed condition criteria for </a:t>
            </a:r>
            <a:r>
              <a:rPr lang="en-CA" b="1" u="sng">
                <a:latin typeface="Arial"/>
                <a:ea typeface="MS PGothic"/>
                <a:cs typeface="Arial"/>
              </a:rPr>
              <a:t>Internet Gaming Disorder</a:t>
            </a:r>
            <a:r>
              <a:rPr lang="en-CA">
                <a:latin typeface="Arial"/>
                <a:ea typeface="MS PGothic"/>
                <a:cs typeface="Arial"/>
              </a:rPr>
              <a:t> must cause </a:t>
            </a:r>
            <a:r>
              <a:rPr lang="en-CA" b="1">
                <a:latin typeface="Arial"/>
                <a:ea typeface="MS PGothic"/>
                <a:cs typeface="Arial"/>
              </a:rPr>
              <a:t>"significant impairment or distress"</a:t>
            </a:r>
            <a:r>
              <a:rPr lang="en-CA">
                <a:latin typeface="Arial"/>
                <a:ea typeface="MS PGothic"/>
                <a:cs typeface="Arial"/>
              </a:rPr>
              <a:t> in several aspects of a person's life. At least 5 of the following characteristics occur within a   12 month period:</a:t>
            </a:r>
            <a:endParaRPr lang="en-US">
              <a:cs typeface="Arial"/>
            </a:endParaRPr>
          </a:p>
          <a:p>
            <a:pPr marL="629285" lvl="1" indent="-171450">
              <a:buFont typeface="Arial,Sans-Serif"/>
              <a:buChar char="•"/>
              <a:defRPr/>
            </a:pPr>
            <a:r>
              <a:rPr lang="en-CA">
                <a:latin typeface="Arial"/>
                <a:ea typeface="MS PGothic"/>
                <a:cs typeface="Arial"/>
              </a:rPr>
              <a:t>Preoccupation with gaming</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Withdrawal symptoms when gaming is taken away or not possible (sadness, anxiety, irritability)</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Tolerance, the need to spend more time gaming to satisfy the urge</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Inability to reduce playing, unsuccessful attempts to quit gaming</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Giving up other activities, loss of interest in previously enjoyed activities due to gaming</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Continuing to game despite problems</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Deceiving family members or others about the amount of time spent on gaming</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The use of gaming to relieve negative moods, such as guilt or hopelessness</a:t>
            </a:r>
            <a:endParaRPr lang="en-US">
              <a:latin typeface="Arial"/>
              <a:ea typeface="MS PGothic"/>
              <a:cs typeface="Arial"/>
            </a:endParaRPr>
          </a:p>
          <a:p>
            <a:pPr marL="629285" lvl="1" indent="-171450">
              <a:buFont typeface="Arial,Sans-Serif"/>
              <a:buChar char="•"/>
              <a:defRPr/>
            </a:pPr>
            <a:r>
              <a:rPr lang="en-CA">
                <a:latin typeface="Arial"/>
                <a:ea typeface="MS PGothic"/>
                <a:cs typeface="Arial"/>
              </a:rPr>
              <a:t>Risk, having jeopardized or lost a job or relationship due to gaming</a:t>
            </a:r>
            <a:endParaRPr lang="en-US">
              <a:latin typeface="Arial"/>
              <a:ea typeface="MS PGothic"/>
              <a:cs typeface="Arial"/>
            </a:endParaRPr>
          </a:p>
          <a:p>
            <a:pPr>
              <a:lnSpc>
                <a:spcPct val="80000"/>
              </a:lnSpc>
              <a:defRPr/>
            </a:pPr>
            <a:endParaRPr lang="en-US" altLang="fr-FR" sz="1000" b="1">
              <a:latin typeface="Arial"/>
              <a:ea typeface="ＭＳ Ｐゴシック"/>
              <a:cs typeface="Arial"/>
            </a:endParaRPr>
          </a:p>
          <a:p>
            <a:pPr>
              <a:lnSpc>
                <a:spcPct val="80000"/>
              </a:lnSpc>
              <a:defRPr/>
            </a:pPr>
            <a:r>
              <a:rPr lang="en-CA">
                <a:latin typeface="Arial"/>
                <a:ea typeface="MS PGothic"/>
                <a:cs typeface="Arial"/>
              </a:rPr>
              <a:t>2.</a:t>
            </a:r>
            <a:r>
              <a:rPr lang="en-CA" b="1">
                <a:latin typeface="Arial"/>
                <a:ea typeface="MS PGothic"/>
                <a:cs typeface="Arial"/>
              </a:rPr>
              <a:t>  </a:t>
            </a:r>
            <a:r>
              <a:rPr lang="en-CA">
                <a:latin typeface="Arial"/>
                <a:ea typeface="MS PGothic"/>
                <a:cs typeface="Arial"/>
              </a:rPr>
              <a:t> In</a:t>
            </a:r>
            <a:r>
              <a:rPr lang="en-CA" b="1">
                <a:latin typeface="Arial"/>
                <a:ea typeface="MS PGothic"/>
                <a:cs typeface="Arial"/>
              </a:rPr>
              <a:t> 2018</a:t>
            </a:r>
            <a:r>
              <a:rPr lang="en-CA">
                <a:latin typeface="Arial"/>
                <a:ea typeface="MS PGothic"/>
                <a:cs typeface="Arial"/>
              </a:rPr>
              <a:t>, the </a:t>
            </a:r>
            <a:r>
              <a:rPr lang="en-CA" b="1">
                <a:latin typeface="Arial"/>
                <a:ea typeface="MS PGothic"/>
                <a:cs typeface="Arial"/>
              </a:rPr>
              <a:t>WHO</a:t>
            </a:r>
            <a:r>
              <a:rPr lang="en-CA">
                <a:latin typeface="Arial"/>
                <a:ea typeface="MS PGothic"/>
                <a:cs typeface="Arial"/>
              </a:rPr>
              <a:t> included </a:t>
            </a:r>
            <a:r>
              <a:rPr lang="en-CA" b="1" u="sng">
                <a:latin typeface="Arial"/>
                <a:ea typeface="MS PGothic"/>
                <a:cs typeface="Arial"/>
              </a:rPr>
              <a:t>Gaming disorder</a:t>
            </a:r>
            <a:r>
              <a:rPr lang="en-CA" u="sng">
                <a:latin typeface="Arial"/>
                <a:ea typeface="MS PGothic"/>
                <a:cs typeface="Arial"/>
              </a:rPr>
              <a:t> </a:t>
            </a:r>
            <a:r>
              <a:rPr lang="en-CA">
                <a:latin typeface="Arial"/>
                <a:ea typeface="MS PGothic"/>
                <a:cs typeface="Arial"/>
              </a:rPr>
              <a:t>in the 11th Revision of the International Classification of Diseases (ICD-11) as a pattern of gaming behavior (“digital-gaming” or “video-gaming”) characterized by impaired control over gaming, increasing priority given to gaming over other activities to the extent that gaming takes precedence over other interests and daily activities, and continuation or escalation of gaming despite the occurrence of     negative consequences.</a:t>
            </a:r>
            <a:endParaRPr lang="en-US">
              <a:latin typeface="Arial"/>
              <a:ea typeface="MS PGothic"/>
              <a:cs typeface="Arial"/>
            </a:endParaRPr>
          </a:p>
          <a:p>
            <a:pPr>
              <a:lnSpc>
                <a:spcPct val="80000"/>
              </a:lnSpc>
              <a:defRPr/>
            </a:pPr>
            <a:endParaRPr lang="en-CA"/>
          </a:p>
          <a:p>
            <a:pPr>
              <a:lnSpc>
                <a:spcPct val="80000"/>
              </a:lnSpc>
              <a:defRPr/>
            </a:pPr>
            <a:r>
              <a:rPr lang="en-CA">
                <a:latin typeface="Arial"/>
                <a:ea typeface="MS PGothic"/>
                <a:cs typeface="Arial"/>
              </a:rPr>
              <a:t> For gaming disorder to be diagnosed, the behaviour pattern must be of sufficient severity to result in significant impairment in personal, family, social, educational, occupational or other important areas of functioning and would normally have been evident for at least 12 months.</a:t>
            </a:r>
            <a:endParaRPr lang="en-US">
              <a:latin typeface="Arial"/>
              <a:ea typeface="MS PGothic"/>
              <a:cs typeface="Arial"/>
            </a:endParaRPr>
          </a:p>
          <a:p>
            <a:pPr>
              <a:lnSpc>
                <a:spcPct val="80000"/>
              </a:lnSpc>
              <a:defRPr/>
            </a:pPr>
            <a:endParaRPr lang="en-US" altLang="fr-FR" sz="1000">
              <a:latin typeface="Arial"/>
              <a:ea typeface="ＭＳ Ｐゴシック"/>
              <a:cs typeface="Arial"/>
            </a:endParaRPr>
          </a:p>
          <a:p>
            <a:pPr>
              <a:lnSpc>
                <a:spcPct val="80000"/>
              </a:lnSpc>
              <a:defRPr/>
            </a:pPr>
            <a:r>
              <a:rPr lang="en-US" altLang="fr-FR" sz="1000">
                <a:latin typeface="Arial"/>
                <a:ea typeface="ＭＳ Ｐゴシック"/>
                <a:cs typeface="Arial"/>
              </a:rPr>
              <a:t>3. </a:t>
            </a:r>
            <a:r>
              <a:rPr lang="en-US" altLang="fr-FR" sz="1000" b="1">
                <a:latin typeface="Arial"/>
                <a:ea typeface="ＭＳ Ｐゴシック"/>
                <a:cs typeface="Arial"/>
              </a:rPr>
              <a:t>CAMH</a:t>
            </a:r>
            <a:r>
              <a:rPr lang="en-US" altLang="fr-FR" sz="1000">
                <a:latin typeface="Arial"/>
                <a:ea typeface="ＭＳ Ｐゴシック"/>
                <a:cs typeface="Arial"/>
              </a:rPr>
              <a:t> uses the term </a:t>
            </a:r>
            <a:r>
              <a:rPr lang="en-US" altLang="fr-FR" sz="1000" b="1" u="sng">
                <a:latin typeface="Arial"/>
                <a:ea typeface="ＭＳ Ｐゴシック"/>
                <a:cs typeface="Arial"/>
              </a:rPr>
              <a:t>Problem Gaming</a:t>
            </a:r>
            <a:r>
              <a:rPr lang="en-US" altLang="fr-FR" sz="1000" b="1">
                <a:latin typeface="Arial"/>
                <a:ea typeface="ＭＳ Ｐゴシック"/>
                <a:cs typeface="Arial"/>
              </a:rPr>
              <a:t> </a:t>
            </a:r>
            <a:r>
              <a:rPr lang="en-US" altLang="fr-FR" sz="1000">
                <a:latin typeface="Arial"/>
                <a:ea typeface="ＭＳ Ｐゴシック"/>
                <a:cs typeface="Arial"/>
              </a:rPr>
              <a:t>which falls under the umbrella term Problem Technology Use which r</a:t>
            </a:r>
            <a:r>
              <a:rPr lang="en-CA" sz="1000" err="1">
                <a:latin typeface="Arial"/>
                <a:ea typeface="ＭＳ Ｐゴシック"/>
                <a:cs typeface="Arial"/>
              </a:rPr>
              <a:t>efers</a:t>
            </a:r>
            <a:r>
              <a:rPr lang="en-CA" sz="1000">
                <a:latin typeface="Arial"/>
                <a:ea typeface="ＭＳ Ｐゴシック"/>
                <a:cs typeface="Arial"/>
              </a:rPr>
              <a:t> to the use of digital technology (e.g., gaming, social media use, and viewing of or listening to digital content) in a manner that is associated with biopsychosocial harms to the individual using that technology. </a:t>
            </a:r>
            <a:endParaRPr lang="en-CA">
              <a:latin typeface="Arial"/>
              <a:ea typeface="ＭＳ Ｐゴシック"/>
              <a:cs typeface="Arial"/>
            </a:endParaRPr>
          </a:p>
          <a:p>
            <a:pPr eaLnBrk="1" hangingPunct="1">
              <a:lnSpc>
                <a:spcPct val="80000"/>
              </a:lnSpc>
              <a:defRPr/>
            </a:pPr>
            <a:endParaRPr lang="en-CA" altLang="fr-FR" sz="1000">
              <a:latin typeface="Arial" panose="020B0604020202020204" pitchFamily="34" charset="0"/>
              <a:ea typeface="ＭＳ Ｐゴシック" panose="020B0600070205080204" pitchFamily="34" charset="-128"/>
              <a:cs typeface="ＭＳ Ｐゴシック" pitchFamily="-106" charset="-128"/>
            </a:endParaRPr>
          </a:p>
          <a:p>
            <a:pPr>
              <a:defRPr/>
            </a:pPr>
            <a:r>
              <a:rPr lang="en-CA"/>
              <a:t>One of the key difficulties in understanding problem gaming is the lack of consistent definitions and terminology in the literature. Here are some of the terms that have been used to describe the same or similar concepts in the literature: Video Game Addiction, Pathological use, Video Gaming, Game Overuse, problematic use addiction disorder, compulsive use, cyber dependence, pathological gaming.</a:t>
            </a:r>
          </a:p>
          <a:p>
            <a:pPr>
              <a:lnSpc>
                <a:spcPct val="80000"/>
              </a:lnSpc>
              <a:defRPr/>
            </a:pPr>
            <a:endParaRPr lang="en-CA" altLang="fr-FR" sz="1000">
              <a:latin typeface="Arial"/>
              <a:ea typeface="ＭＳ Ｐゴシック"/>
              <a:cs typeface="Arial"/>
            </a:endParaRPr>
          </a:p>
          <a:p>
            <a:pPr eaLnBrk="1" hangingPunct="1">
              <a:lnSpc>
                <a:spcPct val="80000"/>
              </a:lnSpc>
              <a:defRPr/>
            </a:pPr>
            <a:r>
              <a:rPr lang="en-CA" sz="1000" b="1" i="1">
                <a:latin typeface="Arial"/>
                <a:ea typeface="ＭＳ Ｐゴシック"/>
                <a:cs typeface="Arial"/>
              </a:rPr>
              <a:t>It’s important to note that many people use technology in a way that does not cause them harm. Unlike alcohol and other drugs where even low levels may cause harm on an individual and societal level, low levels of technology use are not always harmful and may have some benefits (e.g., social, cognitive, perceptive, etc.)</a:t>
            </a:r>
            <a:endParaRPr lang="en-US" altLang="fr-FR" sz="1000" b="1" i="1">
              <a:latin typeface="Arial" panose="020B0604020202020204" pitchFamily="34" charset="0"/>
              <a:ea typeface="ＭＳ Ｐゴシック" panose="020B0600070205080204" pitchFamily="34" charset="-128"/>
              <a:cs typeface="Arial"/>
            </a:endParaRPr>
          </a:p>
          <a:p>
            <a:pPr eaLnBrk="1" hangingPunct="1">
              <a:lnSpc>
                <a:spcPct val="80000"/>
              </a:lnSpc>
              <a:defRPr/>
            </a:pPr>
            <a:endParaRPr lang="en-US" sz="100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defRPr/>
            </a:pPr>
            <a:endParaRPr lang="en-CA" altLang="fr-FR" sz="1000">
              <a:latin typeface="Arial" panose="020B0604020202020204" pitchFamily="34" charset="0"/>
              <a:ea typeface="ＭＳ Ｐゴシック" panose="020B0600070205080204" pitchFamily="34" charset="-128"/>
              <a:cs typeface="ＭＳ Ｐゴシック" pitchFamily="-106" charset="-128"/>
            </a:endParaRPr>
          </a:p>
          <a:p>
            <a:pPr>
              <a:defRPr/>
            </a:pPr>
            <a:r>
              <a:rPr lang="en-CA" sz="1000" b="1">
                <a:latin typeface="Arial"/>
                <a:ea typeface="ＭＳ Ｐゴシック"/>
                <a:cs typeface="Arial"/>
              </a:rPr>
              <a:t>Source(s):</a:t>
            </a:r>
          </a:p>
          <a:p>
            <a:pPr marL="171450" indent="-171450">
              <a:buAutoNum type="arabicPeriod"/>
              <a:defRPr/>
            </a:pPr>
            <a:r>
              <a:rPr lang="en-CA" sz="1000">
                <a:latin typeface="Arial"/>
                <a:ea typeface="ＭＳ Ｐゴシック"/>
                <a:cs typeface="Arial"/>
              </a:rPr>
              <a:t>https://www.psychiatry.org/patients-families/internet-gaming</a:t>
            </a:r>
          </a:p>
          <a:p>
            <a:pPr marL="171450" indent="-171450">
              <a:buAutoNum type="arabicPeriod"/>
              <a:defRPr/>
            </a:pPr>
            <a:r>
              <a:rPr lang="en-CA" sz="1000">
                <a:latin typeface="Arial"/>
                <a:ea typeface="ＭＳ Ｐゴシック"/>
                <a:cs typeface="Arial"/>
              </a:rPr>
              <a:t>https://www.who.int/news-room/q-a-detail/gaming-disorder</a:t>
            </a:r>
          </a:p>
          <a:p>
            <a:pPr marL="171450" indent="-171450">
              <a:buAutoNum type="arabicPeriod"/>
              <a:defRPr/>
            </a:pPr>
            <a:r>
              <a:rPr lang="en-CA" sz="1000">
                <a:latin typeface="Arial"/>
                <a:ea typeface="ＭＳ Ｐゴシック"/>
                <a:cs typeface="Arial"/>
              </a:rPr>
              <a:t>https://learn.problemgambling.ca/eip/problem-technology-use</a:t>
            </a:r>
          </a:p>
          <a:p>
            <a:pPr>
              <a:lnSpc>
                <a:spcPct val="80000"/>
              </a:lnSpc>
              <a:defRPr/>
            </a:pPr>
            <a:endParaRPr lang="en-CA" altLang="fr-FR" sz="1000">
              <a:latin typeface="Arial" panose="020B0604020202020204" pitchFamily="34" charset="0"/>
              <a:ea typeface="ＭＳ Ｐゴシック" panose="020B0600070205080204" pitchFamily="34" charset="-128"/>
              <a:cs typeface="ＭＳ Ｐゴシック" pitchFamily="-106" charset="-128"/>
            </a:endParaRPr>
          </a:p>
          <a:p>
            <a:endParaRPr lang="en-CA"/>
          </a:p>
        </p:txBody>
      </p:sp>
      <p:sp>
        <p:nvSpPr>
          <p:cNvPr id="4" name="Slide Number Placeholder 3"/>
          <p:cNvSpPr>
            <a:spLocks noGrp="1"/>
          </p:cNvSpPr>
          <p:nvPr>
            <p:ph type="sldNum" sz="quarter" idx="5"/>
          </p:nvPr>
        </p:nvSpPr>
        <p:spPr/>
        <p:txBody>
          <a:bodyPr/>
          <a:lstStyle/>
          <a:p>
            <a:pPr>
              <a:defRPr/>
            </a:pPr>
            <a:fld id="{82ADC201-2A25-4FDC-90EF-528355AAD28C}" type="slidenum">
              <a:rPr lang="en-CA" altLang="fr-FR" smtClean="0"/>
              <a:pPr>
                <a:defRPr/>
              </a:pPr>
              <a:t>80</a:t>
            </a:fld>
            <a:endParaRPr lang="en-CA" altLang="fr-FR"/>
          </a:p>
        </p:txBody>
      </p:sp>
    </p:spTree>
    <p:extLst>
      <p:ext uri="{BB962C8B-B14F-4D97-AF65-F5344CB8AC3E}">
        <p14:creationId xmlns:p14="http://schemas.microsoft.com/office/powerpoint/2010/main" val="80515558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800" b="1">
                <a:latin typeface="Arial"/>
                <a:ea typeface="MS PGothic"/>
                <a:cs typeface="Arial"/>
              </a:rPr>
              <a:t>ANSWER:  All of the above</a:t>
            </a:r>
          </a:p>
          <a:p>
            <a:pPr eaLnBrk="1" hangingPunct="1">
              <a:lnSpc>
                <a:spcPct val="80000"/>
              </a:lnSpc>
            </a:pPr>
            <a:r>
              <a:rPr lang="en-US" altLang="en-US" sz="800">
                <a:latin typeface="Arial"/>
                <a:ea typeface="MS PGothic"/>
                <a:cs typeface="Arial"/>
              </a:rPr>
              <a:t>Page 15 in pre-read.</a:t>
            </a:r>
            <a:endParaRPr lang="en-US" altLang="en-US" sz="800">
              <a:latin typeface="Arial" panose="020B0604020202020204" pitchFamily="34" charset="0"/>
            </a:endParaRPr>
          </a:p>
          <a:p>
            <a:pPr>
              <a:lnSpc>
                <a:spcPct val="80000"/>
              </a:lnSpc>
            </a:pPr>
            <a:endParaRPr lang="en-US" altLang="en-US" sz="800">
              <a:latin typeface="Arial"/>
              <a:ea typeface="MS PGothic"/>
              <a:cs typeface="Arial"/>
            </a:endParaRPr>
          </a:p>
          <a:p>
            <a:pPr>
              <a:lnSpc>
                <a:spcPct val="80000"/>
              </a:lnSpc>
            </a:pPr>
            <a:r>
              <a:rPr lang="en-US" altLang="en-US" sz="1000" b="1">
                <a:latin typeface="Arial"/>
                <a:ea typeface="MS PGothic"/>
                <a:cs typeface="Arial"/>
              </a:rPr>
              <a:t>How Is Internet  Gaming Addiction Like Other Addictions?</a:t>
            </a:r>
            <a:endParaRPr lang="en-CA" altLang="en-US" sz="1000" b="1">
              <a:latin typeface="Arial"/>
              <a:ea typeface="MS PGothic"/>
              <a:cs typeface="Arial"/>
            </a:endParaRPr>
          </a:p>
          <a:p>
            <a:pPr>
              <a:lnSpc>
                <a:spcPct val="80000"/>
              </a:lnSpc>
            </a:pPr>
            <a:r>
              <a:rPr lang="en-US" altLang="en-US" sz="1000">
                <a:latin typeface="Arial"/>
                <a:ea typeface="MS PGothic"/>
                <a:cs typeface="Arial"/>
              </a:rPr>
              <a:t>Internet game addictions are similar to other addictions in terms of the </a:t>
            </a:r>
            <a:r>
              <a:rPr lang="en-US" altLang="en-US" sz="1000" b="1">
                <a:latin typeface="Arial"/>
                <a:ea typeface="MS PGothic"/>
                <a:cs typeface="Arial"/>
              </a:rPr>
              <a:t>amount of time spent playing</a:t>
            </a:r>
            <a:r>
              <a:rPr lang="en-US" altLang="en-US" sz="1000">
                <a:latin typeface="Arial"/>
                <a:ea typeface="MS PGothic"/>
                <a:cs typeface="Arial"/>
              </a:rPr>
              <a:t>, </a:t>
            </a:r>
            <a:r>
              <a:rPr lang="en-US" altLang="en-US" sz="1000" b="1">
                <a:latin typeface="Arial"/>
                <a:ea typeface="MS PGothic"/>
                <a:cs typeface="Arial"/>
              </a:rPr>
              <a:t>the strong emotional attachment to the activity</a:t>
            </a:r>
            <a:r>
              <a:rPr lang="en-US" altLang="en-US" sz="1000">
                <a:latin typeface="Arial"/>
                <a:ea typeface="MS PGothic"/>
                <a:cs typeface="Arial"/>
              </a:rPr>
              <a:t>, and the </a:t>
            </a:r>
            <a:r>
              <a:rPr lang="en-US" altLang="en-US" sz="1000" b="1">
                <a:latin typeface="Arial"/>
                <a:ea typeface="MS PGothic"/>
                <a:cs typeface="Arial"/>
              </a:rPr>
              <a:t>patterns of social difficulties</a:t>
            </a:r>
            <a:r>
              <a:rPr lang="en-US" altLang="en-US" sz="1000">
                <a:latin typeface="Arial"/>
                <a:ea typeface="MS PGothic"/>
                <a:cs typeface="Arial"/>
              </a:rPr>
              <a:t> experienced by gaming addicts. As with other addictions, gaming addicts </a:t>
            </a:r>
            <a:r>
              <a:rPr lang="en-US" altLang="en-US" sz="1000" b="1">
                <a:latin typeface="Arial"/>
                <a:ea typeface="MS PGothic"/>
                <a:cs typeface="Arial"/>
              </a:rPr>
              <a:t>become preoccupied with game-playing,</a:t>
            </a:r>
            <a:r>
              <a:rPr lang="en-US" altLang="en-US" sz="1000">
                <a:latin typeface="Arial"/>
                <a:ea typeface="MS PGothic"/>
                <a:cs typeface="Arial"/>
              </a:rPr>
              <a:t> and it </a:t>
            </a:r>
            <a:r>
              <a:rPr lang="en-US" altLang="en-US" sz="1000" b="1">
                <a:latin typeface="Arial"/>
                <a:ea typeface="MS PGothic"/>
                <a:cs typeface="Arial"/>
              </a:rPr>
              <a:t>disrupts family and other areas of life,</a:t>
            </a:r>
            <a:r>
              <a:rPr lang="en-US" altLang="en-US" sz="1000">
                <a:latin typeface="Arial"/>
                <a:ea typeface="MS PGothic"/>
                <a:cs typeface="Arial"/>
              </a:rPr>
              <a:t> such as school. The younger children begin playing video games, the more likely they are to develop dependence-like behaviors.</a:t>
            </a:r>
          </a:p>
          <a:p>
            <a:pPr>
              <a:lnSpc>
                <a:spcPct val="80000"/>
              </a:lnSpc>
            </a:pPr>
            <a:endParaRPr lang="en-US" altLang="en-US" sz="1000">
              <a:latin typeface="Arial" panose="020B0604020202020204" pitchFamily="34" charset="0"/>
            </a:endParaRPr>
          </a:p>
          <a:p>
            <a:pPr>
              <a:lnSpc>
                <a:spcPct val="80000"/>
              </a:lnSpc>
            </a:pPr>
            <a:r>
              <a:rPr lang="en-US" altLang="en-US" sz="1000">
                <a:latin typeface="Arial"/>
                <a:ea typeface="MS PGothic"/>
                <a:cs typeface="Arial"/>
              </a:rPr>
              <a:t>As with other addictive behaviors, there are a range of different responses to the activity. While some gamers feel unable to reduce the time they spend playing, others do not experience cravings if they are unable to play.</a:t>
            </a:r>
            <a:endParaRPr lang="en-CA" altLang="en-US" sz="1000" b="1">
              <a:latin typeface="Arial"/>
              <a:ea typeface="MS PGothic"/>
              <a:cs typeface="Arial"/>
            </a:endParaRPr>
          </a:p>
          <a:p>
            <a:pPr>
              <a:lnSpc>
                <a:spcPct val="80000"/>
              </a:lnSpc>
            </a:pPr>
            <a:endParaRPr lang="en-CA" altLang="en-US" sz="1000">
              <a:latin typeface="Arial" panose="020B0604020202020204" pitchFamily="34" charset="0"/>
            </a:endParaRPr>
          </a:p>
          <a:p>
            <a:pPr>
              <a:lnSpc>
                <a:spcPct val="80000"/>
              </a:lnSpc>
            </a:pPr>
            <a:r>
              <a:rPr lang="en-CA" altLang="en-US" sz="1000">
                <a:latin typeface="Arial"/>
                <a:ea typeface="MS PGothic"/>
                <a:cs typeface="Arial"/>
              </a:rPr>
              <a:t>The three key elements of pathological video gaming are: </a:t>
            </a:r>
          </a:p>
          <a:p>
            <a:pPr>
              <a:lnSpc>
                <a:spcPct val="80000"/>
              </a:lnSpc>
            </a:pPr>
            <a:r>
              <a:rPr lang="en-CA" altLang="en-US" sz="1000">
                <a:latin typeface="Arial"/>
                <a:ea typeface="MS PGothic"/>
                <a:cs typeface="Arial"/>
              </a:rPr>
              <a:t>1) withdrawal symptoms when not gaming; </a:t>
            </a:r>
          </a:p>
          <a:p>
            <a:pPr>
              <a:lnSpc>
                <a:spcPct val="80000"/>
              </a:lnSpc>
            </a:pPr>
            <a:r>
              <a:rPr lang="en-CA" altLang="en-US" sz="1000">
                <a:latin typeface="Arial"/>
                <a:ea typeface="MS PGothic"/>
                <a:cs typeface="Arial"/>
              </a:rPr>
              <a:t>2) a sense of loss of control over gaming; and </a:t>
            </a:r>
          </a:p>
          <a:p>
            <a:pPr>
              <a:lnSpc>
                <a:spcPct val="80000"/>
              </a:lnSpc>
            </a:pPr>
            <a:r>
              <a:rPr lang="en-CA" altLang="en-US" sz="1000">
                <a:latin typeface="Arial"/>
                <a:ea typeface="MS PGothic"/>
                <a:cs typeface="Arial"/>
              </a:rPr>
              <a:t>3) harmful consequences of prolonged gaming. </a:t>
            </a:r>
          </a:p>
          <a:p>
            <a:pPr>
              <a:lnSpc>
                <a:spcPct val="80000"/>
              </a:lnSpc>
            </a:pPr>
            <a:endParaRPr lang="en-CA" altLang="en-US" sz="1000">
              <a:latin typeface="Arial"/>
              <a:ea typeface="MS PGothic"/>
              <a:cs typeface="Arial"/>
            </a:endParaRPr>
          </a:p>
          <a:p>
            <a:pPr>
              <a:lnSpc>
                <a:spcPct val="80000"/>
              </a:lnSpc>
            </a:pPr>
            <a:r>
              <a:rPr lang="en-CA" altLang="en-US" sz="1000">
                <a:latin typeface="Arial"/>
                <a:ea typeface="MS PGothic"/>
                <a:cs typeface="Arial"/>
              </a:rPr>
              <a:t>“People affected by this pathological behaviour suffer negative consequences personally and interpersonally - it can damage relationships, careers, sleep, and health more broadly.” (Dr. King, University of Adelaide)</a:t>
            </a:r>
            <a:endParaRPr lang="en-CA"/>
          </a:p>
          <a:p>
            <a:pPr>
              <a:lnSpc>
                <a:spcPct val="80000"/>
              </a:lnSpc>
            </a:pPr>
            <a:r>
              <a:rPr lang="en-CA" altLang="en-US" sz="1000">
                <a:latin typeface="Arial"/>
                <a:ea typeface="MS PGothic"/>
                <a:cs typeface="Arial"/>
              </a:rPr>
              <a:t>Game Addiction raises problems in daily life by causing drop of grades, estrangement in personal relations in real life and conflicts between family members due to one's excessive enthusiasm toward Internet, especially the online games. </a:t>
            </a:r>
          </a:p>
          <a:p>
            <a:pPr>
              <a:lnSpc>
                <a:spcPct val="80000"/>
              </a:lnSpc>
            </a:pPr>
            <a:endParaRPr lang="en-CA" altLang="en-US" sz="1000">
              <a:latin typeface="Arial" panose="020B0604020202020204" pitchFamily="34" charset="0"/>
            </a:endParaRPr>
          </a:p>
          <a:p>
            <a:pPr>
              <a:lnSpc>
                <a:spcPct val="80000"/>
              </a:lnSpc>
              <a:defRPr/>
            </a:pPr>
            <a:endParaRPr lang="en-CA" sz="100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76944792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Slide Image Placeholder 1"/>
          <p:cNvSpPr>
            <a:spLocks noGrp="1" noRot="1" noChangeAspect="1" noTextEdit="1"/>
          </p:cNvSpPr>
          <p:nvPr>
            <p:ph type="sldImg"/>
          </p:nvPr>
        </p:nvSpPr>
        <p:spPr>
          <a:ln/>
        </p:spPr>
      </p:sp>
      <p:sp>
        <p:nvSpPr>
          <p:cNvPr id="212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b="1">
                <a:latin typeface="Arial" panose="020B0604020202020204" pitchFamily="34" charset="0"/>
              </a:rPr>
              <a:t>Why people play? 4 domains of attractive features</a:t>
            </a:r>
          </a:p>
          <a:p>
            <a:r>
              <a:rPr lang="en-CA" altLang="en-US">
                <a:latin typeface="Arial" panose="020B0604020202020204" pitchFamily="34" charset="0"/>
              </a:rPr>
              <a:t>In an attempt to quantify and articulate motivations on internet game playing, a study using a list of 40 questions generated a scale of responses from 3,000 gamers.</a:t>
            </a:r>
          </a:p>
          <a:p>
            <a:endParaRPr lang="en-CA" altLang="en-US">
              <a:latin typeface="Arial" panose="020B0604020202020204" pitchFamily="34" charset="0"/>
            </a:endParaRPr>
          </a:p>
          <a:p>
            <a:r>
              <a:rPr lang="en-CA" altLang="en-US">
                <a:latin typeface="Arial" panose="020B0604020202020204" pitchFamily="34" charset="0"/>
              </a:rPr>
              <a:t>-Advancement: Progress, Power, Accumulation, Status</a:t>
            </a:r>
          </a:p>
          <a:p>
            <a:r>
              <a:rPr lang="en-CA" altLang="en-US">
                <a:latin typeface="Arial" panose="020B0604020202020204" pitchFamily="34" charset="0"/>
              </a:rPr>
              <a:t>-Mechanics: Numbers, Optimization, Templating, Analysis</a:t>
            </a:r>
          </a:p>
          <a:p>
            <a:r>
              <a:rPr lang="en-CA" altLang="en-US">
                <a:latin typeface="Arial" panose="020B0604020202020204" pitchFamily="34" charset="0"/>
              </a:rPr>
              <a:t>-Competition: Challenging Others, Provocation, Domination</a:t>
            </a:r>
          </a:p>
          <a:p>
            <a:endParaRPr lang="en-CA" altLang="en-US">
              <a:latin typeface="Arial" panose="020B0604020202020204" pitchFamily="34" charset="0"/>
            </a:endParaRPr>
          </a:p>
          <a:p>
            <a:r>
              <a:rPr lang="en-CA" altLang="en-US">
                <a:latin typeface="Arial" panose="020B0604020202020204" pitchFamily="34" charset="0"/>
              </a:rPr>
              <a:t>-Socializing: Casual Chat, Helping Others, Making Friends</a:t>
            </a:r>
          </a:p>
          <a:p>
            <a:r>
              <a:rPr lang="en-CA" altLang="en-US">
                <a:latin typeface="Arial" panose="020B0604020202020204" pitchFamily="34" charset="0"/>
              </a:rPr>
              <a:t>-Relationship: Personal, Self-disclosure, Find and Give Support</a:t>
            </a:r>
          </a:p>
          <a:p>
            <a:r>
              <a:rPr lang="en-CA" altLang="en-US">
                <a:latin typeface="Arial" panose="020B0604020202020204" pitchFamily="34" charset="0"/>
              </a:rPr>
              <a:t>-Teamwork: Collaboration, Groups, Group Achievements</a:t>
            </a:r>
          </a:p>
          <a:p>
            <a:endParaRPr lang="en-CA" altLang="en-US">
              <a:latin typeface="Arial" panose="020B0604020202020204" pitchFamily="34" charset="0"/>
            </a:endParaRPr>
          </a:p>
          <a:p>
            <a:r>
              <a:rPr lang="en-CA" altLang="en-US">
                <a:latin typeface="Arial" panose="020B0604020202020204" pitchFamily="34" charset="0"/>
              </a:rPr>
              <a:t>-Discovery: Exploration, Lore, Finding Hidden Things</a:t>
            </a:r>
          </a:p>
          <a:p>
            <a:r>
              <a:rPr lang="en-CA" altLang="en-US">
                <a:latin typeface="Arial" panose="020B0604020202020204" pitchFamily="34" charset="0"/>
              </a:rPr>
              <a:t>-Role-Playing: Storyline, Character History, Roles, Fantasy</a:t>
            </a:r>
          </a:p>
          <a:p>
            <a:r>
              <a:rPr lang="en-CA" altLang="en-US">
                <a:latin typeface="Arial" panose="020B0604020202020204" pitchFamily="34" charset="0"/>
              </a:rPr>
              <a:t>-Customization: Appearances, Accessories, Style, Colour Schemes</a:t>
            </a:r>
          </a:p>
          <a:p>
            <a:r>
              <a:rPr lang="en-CA" altLang="en-US">
                <a:latin typeface="Arial" panose="020B0604020202020204" pitchFamily="34" charset="0"/>
              </a:rPr>
              <a:t>-Escapism: Relax, Escaped from real life, Avoid real-life problems like PTSD</a:t>
            </a:r>
          </a:p>
          <a:p>
            <a:endParaRPr lang="en-CA" altLang="en-US">
              <a:latin typeface="Arial" panose="020B0604020202020204" pitchFamily="34" charset="0"/>
            </a:endParaRPr>
          </a:p>
          <a:p>
            <a:r>
              <a:rPr lang="en-CA" altLang="en-US" b="1">
                <a:latin typeface="Arial" panose="020B0604020202020204" pitchFamily="34" charset="0"/>
              </a:rPr>
              <a:t>Source: </a:t>
            </a:r>
          </a:p>
          <a:p>
            <a:r>
              <a:rPr lang="en-US" altLang="en-US">
                <a:latin typeface="Arial" panose="020B0604020202020204" pitchFamily="34" charset="0"/>
              </a:rPr>
              <a:t>Yee, N. (2006). Motivations for play in online games. </a:t>
            </a:r>
            <a:r>
              <a:rPr lang="en-US" altLang="en-US" i="1" err="1">
                <a:latin typeface="Arial" panose="020B0604020202020204" pitchFamily="34" charset="0"/>
              </a:rPr>
              <a:t>Cyberpsychology</a:t>
            </a:r>
            <a:r>
              <a:rPr lang="en-US" altLang="en-US" i="1">
                <a:latin typeface="Arial" panose="020B0604020202020204" pitchFamily="34" charset="0"/>
              </a:rPr>
              <a:t> &amp; </a:t>
            </a:r>
            <a:r>
              <a:rPr lang="en-US" altLang="en-US" i="1" err="1">
                <a:latin typeface="Arial" panose="020B0604020202020204" pitchFamily="34" charset="0"/>
              </a:rPr>
              <a:t>behaviour</a:t>
            </a:r>
            <a:r>
              <a:rPr lang="en-US" altLang="en-US" i="1">
                <a:latin typeface="Arial" panose="020B0604020202020204" pitchFamily="34" charset="0"/>
              </a:rPr>
              <a:t>: the impact of the Internet, Multimedia, and Virtual Reality on </a:t>
            </a:r>
            <a:r>
              <a:rPr lang="en-US" altLang="en-US" i="1" err="1">
                <a:latin typeface="Arial" panose="020B0604020202020204" pitchFamily="34" charset="0"/>
              </a:rPr>
              <a:t>Behaviour</a:t>
            </a:r>
            <a:r>
              <a:rPr lang="en-US" altLang="en-US" i="1">
                <a:latin typeface="Arial" panose="020B0604020202020204" pitchFamily="34" charset="0"/>
              </a:rPr>
              <a:t> and Society, 9</a:t>
            </a:r>
            <a:r>
              <a:rPr lang="en-US" altLang="en-US">
                <a:latin typeface="Arial" panose="020B0604020202020204" pitchFamily="34" charset="0"/>
              </a:rPr>
              <a:t>(6), 772-775. doi:10.1089/cpb.2006.9.772</a:t>
            </a:r>
          </a:p>
          <a:p>
            <a:endParaRPr lang="en-CA" altLang="en-US">
              <a:latin typeface="Arial" panose="020B0604020202020204" pitchFamily="34" charset="0"/>
            </a:endParaRPr>
          </a:p>
        </p:txBody>
      </p:sp>
      <p:sp>
        <p:nvSpPr>
          <p:cNvPr id="212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64">
              <a:defRPr sz="2400">
                <a:solidFill>
                  <a:schemeClr val="tx1"/>
                </a:solidFill>
                <a:latin typeface="Arial" panose="020B0604020202020204" pitchFamily="34" charset="0"/>
                <a:ea typeface="ヒラギノ角ゴ Pro W3"/>
                <a:cs typeface="ヒラギノ角ゴ Pro W3"/>
              </a:defRPr>
            </a:lvl1pPr>
            <a:lvl2pPr marL="784699" indent="-298692" defTabSz="965264">
              <a:defRPr sz="2400">
                <a:solidFill>
                  <a:schemeClr val="tx1"/>
                </a:solidFill>
                <a:latin typeface="Arial" panose="020B0604020202020204" pitchFamily="34" charset="0"/>
                <a:ea typeface="ヒラギノ角ゴ Pro W3"/>
                <a:cs typeface="ヒラギノ角ゴ Pro W3"/>
              </a:defRPr>
            </a:lvl2pPr>
            <a:lvl3pPr marL="1209956" indent="-237941" defTabSz="965264">
              <a:defRPr sz="2400">
                <a:solidFill>
                  <a:schemeClr val="tx1"/>
                </a:solidFill>
                <a:latin typeface="Arial" panose="020B0604020202020204" pitchFamily="34" charset="0"/>
                <a:ea typeface="ヒラギノ角ゴ Pro W3"/>
                <a:cs typeface="ヒラギノ角ゴ Pro W3"/>
              </a:defRPr>
            </a:lvl3pPr>
            <a:lvl4pPr marL="1695962" indent="-237941" defTabSz="965264">
              <a:defRPr sz="2400">
                <a:solidFill>
                  <a:schemeClr val="tx1"/>
                </a:solidFill>
                <a:latin typeface="Arial" panose="020B0604020202020204" pitchFamily="34" charset="0"/>
                <a:ea typeface="ヒラギノ角ゴ Pro W3"/>
                <a:cs typeface="ヒラギノ角ゴ Pro W3"/>
              </a:defRPr>
            </a:lvl4pPr>
            <a:lvl5pPr marL="2181968" indent="-237941" defTabSz="965264">
              <a:defRPr sz="2400">
                <a:solidFill>
                  <a:schemeClr val="tx1"/>
                </a:solidFill>
                <a:latin typeface="Arial" panose="020B0604020202020204" pitchFamily="34" charset="0"/>
                <a:ea typeface="ヒラギノ角ゴ Pro W3"/>
                <a:cs typeface="ヒラギノ角ゴ Pro W3"/>
              </a:defRPr>
            </a:lvl5pPr>
            <a:lvl6pPr marL="2667977" indent="-237941" defTabSz="96526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3153983" indent="-237941" defTabSz="96526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639990" indent="-237941" defTabSz="96526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4125998" indent="-237941" defTabSz="96526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D90502D6-D42C-48D4-A830-234197117DB7}" type="slidenum">
              <a:rPr lang="en-CA" altLang="en-US" sz="1200">
                <a:solidFill>
                  <a:srgbClr val="000000"/>
                </a:solidFill>
              </a:rPr>
              <a:pPr/>
              <a:t>82</a:t>
            </a:fld>
            <a:endParaRPr lang="en-CA" altLang="en-US" sz="1200">
              <a:solidFill>
                <a:srgbClr val="000000"/>
              </a:solidFill>
            </a:endParaRPr>
          </a:p>
        </p:txBody>
      </p:sp>
    </p:spTree>
    <p:extLst>
      <p:ext uri="{BB962C8B-B14F-4D97-AF65-F5344CB8AC3E}">
        <p14:creationId xmlns:p14="http://schemas.microsoft.com/office/powerpoint/2010/main" val="327232653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28F4D2DA-CE98-8B48-8707-62DF52C24785}"/>
              </a:ext>
            </a:extLst>
          </p:cNvPr>
          <p:cNvSpPr>
            <a:spLocks noGrp="1" noRot="1" noChangeAspect="1" noChangeArrowheads="1" noTextEdit="1"/>
          </p:cNvSpPr>
          <p:nvPr>
            <p:ph type="sldImg"/>
          </p:nvPr>
        </p:nvSpPr>
        <p:spPr>
          <a:xfrm>
            <a:off x="555625" y="738188"/>
            <a:ext cx="6124575" cy="3444875"/>
          </a:xfrm>
          <a:ln/>
        </p:spPr>
      </p:sp>
      <p:sp>
        <p:nvSpPr>
          <p:cNvPr id="20483" name="Rectangle 3">
            <a:extLst>
              <a:ext uri="{FF2B5EF4-FFF2-40B4-BE49-F238E27FC236}">
                <a16:creationId xmlns:a16="http://schemas.microsoft.com/office/drawing/2014/main" id="{DD59EC67-D891-C845-90D0-FFEF24A1016D}"/>
              </a:ext>
            </a:extLst>
          </p:cNvPr>
          <p:cNvSpPr>
            <a:spLocks noGrp="1" noChangeArrowheads="1"/>
          </p:cNvSpPr>
          <p:nvPr>
            <p:ph type="body" idx="1"/>
          </p:nvPr>
        </p:nvSpPr>
        <p:spPr>
          <a:xfrm>
            <a:off x="403178" y="4305459"/>
            <a:ext cx="6294779" cy="4376570"/>
          </a:xfrm>
          <a:ln/>
        </p:spPr>
        <p:txBody>
          <a:bodyPr/>
          <a:lstStyle/>
          <a:p>
            <a:r>
              <a:rPr lang="en-CA"/>
              <a:t>In 2019, the Canadian video game or (gaming) industry earned $3.6 Billion dollars. </a:t>
            </a:r>
          </a:p>
          <a:p>
            <a:endParaRPr lang="en-CA"/>
          </a:p>
          <a:p>
            <a:r>
              <a:rPr lang="en-CA"/>
              <a:t>According to the Entertainment Software Association of Canada (ESA, 2018) and cited by the Privacy Council Commission of Canada 23 million Canadians or about 64% of Canadians had played a video game in the past four weeks in 2016.</a:t>
            </a:r>
          </a:p>
          <a:p>
            <a:pPr marL="174970" indent="-174970">
              <a:buFont typeface="Arial" panose="020B0604020202020204" pitchFamily="34" charset="0"/>
              <a:buChar char="•"/>
            </a:pPr>
            <a:r>
              <a:rPr lang="en-CA"/>
              <a:t>These numbers increased yearly and may now be higher. </a:t>
            </a:r>
          </a:p>
          <a:p>
            <a:pPr marL="174970" indent="-174970">
              <a:buFont typeface="Arial" panose="020B0604020202020204" pitchFamily="34" charset="0"/>
              <a:buChar char="•"/>
            </a:pPr>
            <a:r>
              <a:rPr lang="en-CA"/>
              <a:t>The average age of a person gaming is 39 years old.</a:t>
            </a:r>
          </a:p>
          <a:p>
            <a:pPr marL="174970" indent="-174970">
              <a:buFont typeface="Arial" panose="020B0604020202020204" pitchFamily="34" charset="0"/>
              <a:buChar char="•"/>
            </a:pPr>
            <a:r>
              <a:rPr lang="en-CA"/>
              <a:t>The average player plays 10 hours per week.</a:t>
            </a:r>
          </a:p>
          <a:p>
            <a:pPr marL="174970" indent="-174970">
              <a:buFont typeface="Arial" panose="020B0604020202020204" pitchFamily="34" charset="0"/>
              <a:buChar char="•"/>
            </a:pPr>
            <a:r>
              <a:rPr lang="en-CA"/>
              <a:t>Since 2012, Canadians went from approximately 20% playing a mobile game in the past week to nearly 70% in 2018, with approximately 60% playing on computers or consoles. </a:t>
            </a:r>
          </a:p>
          <a:p>
            <a:endParaRPr lang="en-CA"/>
          </a:p>
          <a:p>
            <a:r>
              <a:rPr lang="en-CA" b="1"/>
              <a:t>Source(s):</a:t>
            </a:r>
          </a:p>
          <a:p>
            <a:pPr marL="174970" indent="-174970">
              <a:buFont typeface="Arial" panose="020B0604020202020204" pitchFamily="34" charset="0"/>
              <a:buChar char="•"/>
            </a:pPr>
            <a:r>
              <a:rPr lang="en-CA"/>
              <a:t>https://</a:t>
            </a:r>
            <a:r>
              <a:rPr lang="en-CA" err="1"/>
              <a:t>theesa.ca</a:t>
            </a:r>
            <a:r>
              <a:rPr lang="en-CA"/>
              <a:t>/</a:t>
            </a:r>
            <a:r>
              <a:rPr lang="en-CA" err="1"/>
              <a:t>wp</a:t>
            </a:r>
            <a:r>
              <a:rPr lang="en-CA"/>
              <a:t>-content/uploads/2018/10/ESAC18_BookletEN.pdf</a:t>
            </a:r>
          </a:p>
          <a:p>
            <a:pPr marL="174970" indent="-174970">
              <a:buFont typeface="Arial" panose="020B0604020202020204" pitchFamily="34" charset="0"/>
              <a:buChar char="•"/>
            </a:pPr>
            <a:r>
              <a:rPr lang="en-CA"/>
              <a:t>https://</a:t>
            </a:r>
            <a:r>
              <a:rPr lang="en-CA" err="1"/>
              <a:t>theesa.ca</a:t>
            </a:r>
            <a:r>
              <a:rPr lang="en-CA"/>
              <a:t>/</a:t>
            </a:r>
            <a:r>
              <a:rPr lang="en-CA" err="1"/>
              <a:t>wp</a:t>
            </a:r>
            <a:r>
              <a:rPr lang="en-CA"/>
              <a:t>-content/uploads/2019/11/CanadianVideoGameSector2019_EN.pdf</a:t>
            </a:r>
          </a:p>
          <a:p>
            <a:pPr marL="174970" indent="-174970">
              <a:buFont typeface="Arial" panose="020B0604020202020204" pitchFamily="34" charset="0"/>
              <a:buChar char="•"/>
            </a:pPr>
            <a:r>
              <a:rPr lang="en-CA"/>
              <a:t>https://</a:t>
            </a:r>
            <a:r>
              <a:rPr lang="en-CA" err="1"/>
              <a:t>www.priv.gc.ca</a:t>
            </a:r>
            <a:r>
              <a:rPr lang="en-CA"/>
              <a:t>/en/privacy-topics/technology/mobile-and-digital-devices/digital-devices/gd_gc_201905/</a:t>
            </a:r>
          </a:p>
          <a:p>
            <a:pPr marL="174970" indent="-174970">
              <a:buFont typeface="Arial" panose="020B0604020202020204" pitchFamily="34" charset="0"/>
              <a:buChar char="•"/>
            </a:pPr>
            <a:endParaRPr lang="en-CA"/>
          </a:p>
          <a:p>
            <a:endParaRPr lang="en-CA"/>
          </a:p>
          <a:p>
            <a:endParaRPr lang="en-CA"/>
          </a:p>
          <a:p>
            <a:endParaRPr lang="en-CA"/>
          </a:p>
        </p:txBody>
      </p:sp>
    </p:spTree>
    <p:extLst>
      <p:ext uri="{BB962C8B-B14F-4D97-AF65-F5344CB8AC3E}">
        <p14:creationId xmlns:p14="http://schemas.microsoft.com/office/powerpoint/2010/main" val="348648917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b="1"/>
              <a:t>Note: </a:t>
            </a:r>
            <a:r>
              <a:rPr lang="en-CA" b="0"/>
              <a:t>click to reveal</a:t>
            </a:r>
            <a:r>
              <a:rPr lang="en-CA" b="0" baseline="0"/>
              <a:t> the information.</a:t>
            </a:r>
            <a:endParaRPr lang="en-CA" b="0"/>
          </a:p>
          <a:p>
            <a:endParaRPr lang="en-CA" b="1"/>
          </a:p>
          <a:p>
            <a:r>
              <a:rPr lang="en-CA" b="1"/>
              <a:t>M</a:t>
            </a:r>
            <a:r>
              <a:rPr lang="en-CA" b="1">
                <a:latin typeface="Arial" panose="020B0604020202020204" pitchFamily="34" charset="0"/>
                <a:ea typeface="+mn-ea"/>
                <a:cs typeface="Arial" panose="020B0604020202020204" pitchFamily="34" charset="0"/>
              </a:rPr>
              <a:t>MORPGs (</a:t>
            </a:r>
            <a:r>
              <a:rPr lang="en-US" altLang="en-US" b="1">
                <a:solidFill>
                  <a:schemeClr val="tx1"/>
                </a:solidFill>
              </a:rPr>
              <a:t>Massively Multiplayer Online Role Playing Games) </a:t>
            </a:r>
          </a:p>
          <a:p>
            <a:pPr marL="178559" indent="-178559" defTabSz="952318">
              <a:buFont typeface="Arial" panose="020B0604020202020204" pitchFamily="34" charset="0"/>
              <a:buChar char="•"/>
              <a:defRPr/>
            </a:pPr>
            <a:endParaRPr lang="en-CA" b="1">
              <a:latin typeface="Arial" panose="020B0604020202020204" pitchFamily="34" charset="0"/>
              <a:ea typeface="+mn-ea"/>
              <a:cs typeface="Arial" panose="020B0604020202020204" pitchFamily="34" charset="0"/>
            </a:endParaRP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There is no end to the game.</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Games encourage play and collaboration with players worldwide.</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Team play is required to advance.</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The virtual world continues to evolve even if the player is not online.</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There are regular releases of upgrades or expansion packs.</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Top players or teams can earn real-world rewards (e.g., tournaments for cash prizes).</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There is no reward for short and unscheduled periods of play.</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MMORPGs offer a more fully realized virtual world than other video game genres.</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MMORPGs and some other games typically require monthly fees.</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MMORPGs often operate on an “avoidance schedule”—if a player is not gaming daily, his/her virtual world may deteriorate due to a lack of attention and resource management.</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After players are invested in the game, major tasks and missions (“raids”) become much longer (sometimes requiring hours for a single mission).</a:t>
            </a:r>
          </a:p>
          <a:p>
            <a:pPr marL="654718" lvl="1" indent="-178559" defTabSz="952318">
              <a:buFont typeface="Arial" panose="020B0604020202020204" pitchFamily="34" charset="0"/>
              <a:buChar char="•"/>
              <a:defRPr/>
            </a:pPr>
            <a:r>
              <a:rPr lang="en-CA">
                <a:solidFill>
                  <a:sysClr val="windowText" lastClr="000000"/>
                </a:solidFill>
                <a:latin typeface="Arial" panose="020B0604020202020204" pitchFamily="34" charset="0"/>
                <a:ea typeface="Arial Unicode MS" panose="020B0604020202020204" pitchFamily="34" charset="-128"/>
                <a:cs typeface="Arial" panose="020B0604020202020204" pitchFamily="34" charset="0"/>
              </a:rPr>
              <a:t>There is a team obligation to play longer than desired (e.g., responsibility to other members).</a:t>
            </a:r>
          </a:p>
          <a:p>
            <a:endParaRPr lang="en-CA"/>
          </a:p>
          <a:p>
            <a:r>
              <a:rPr lang="en-CA" b="1"/>
              <a:t>Source(s):</a:t>
            </a:r>
          </a:p>
          <a:p>
            <a:pPr marL="174970" indent="-174970" defTabSz="933172">
              <a:buFont typeface="Arial" panose="020B0604020202020204" pitchFamily="34" charset="0"/>
              <a:buChar char="•"/>
              <a:defRPr/>
            </a:pPr>
            <a:r>
              <a:rPr lang="en-CA"/>
              <a:t>https://</a:t>
            </a:r>
            <a:r>
              <a:rPr lang="en-CA" err="1"/>
              <a:t>learn.problemgambling.ca</a:t>
            </a:r>
            <a:r>
              <a:rPr lang="en-CA"/>
              <a:t>/</a:t>
            </a:r>
            <a:r>
              <a:rPr lang="en-CA" err="1"/>
              <a:t>eip</a:t>
            </a:r>
            <a:r>
              <a:rPr lang="en-CA"/>
              <a:t>/problem-technology-use/</a:t>
            </a:r>
            <a:r>
              <a:rPr lang="en-CA" err="1"/>
              <a:t>soulcrush</a:t>
            </a:r>
            <a:r>
              <a:rPr lang="en-CA"/>
              <a:t>/ </a:t>
            </a:r>
          </a:p>
          <a:p>
            <a:endParaRPr lang="en-CA"/>
          </a:p>
        </p:txBody>
      </p:sp>
      <p:sp>
        <p:nvSpPr>
          <p:cNvPr id="4" name="Slide Number Placeholder 3"/>
          <p:cNvSpPr>
            <a:spLocks noGrp="1"/>
          </p:cNvSpPr>
          <p:nvPr>
            <p:ph type="sldNum" sz="quarter" idx="10"/>
          </p:nvPr>
        </p:nvSpPr>
        <p:spPr/>
        <p:txBody>
          <a:bodyPr/>
          <a:lstStyle/>
          <a:p>
            <a:pPr defTabSz="933172"/>
            <a:fld id="{A8EBCE00-3942-4D82-91AB-9D87B32ECE85}" type="slidenum">
              <a:rPr lang="en-CA">
                <a:solidFill>
                  <a:prstClr val="black"/>
                </a:solidFill>
                <a:latin typeface="Calibri" panose="020F0502020204030204"/>
              </a:rPr>
              <a:pPr defTabSz="933172"/>
              <a:t>84</a:t>
            </a:fld>
            <a:endParaRPr lang="en-CA">
              <a:solidFill>
                <a:prstClr val="black"/>
              </a:solidFill>
              <a:latin typeface="Calibri" panose="020F0502020204030204"/>
            </a:endParaRPr>
          </a:p>
        </p:txBody>
      </p:sp>
    </p:spTree>
    <p:extLst>
      <p:ext uri="{BB962C8B-B14F-4D97-AF65-F5344CB8AC3E}">
        <p14:creationId xmlns:p14="http://schemas.microsoft.com/office/powerpoint/2010/main" val="328257526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172">
              <a:defRPr/>
            </a:pPr>
            <a:r>
              <a:rPr lang="en-CA" b="1"/>
              <a:t>Note: </a:t>
            </a:r>
            <a:r>
              <a:rPr lang="en-CA"/>
              <a:t>click to reveal the information.</a:t>
            </a:r>
          </a:p>
          <a:p>
            <a:endParaRPr lang="en-CA"/>
          </a:p>
          <a:p>
            <a:r>
              <a:rPr lang="en-CA"/>
              <a:t>Although there may be debates about terminology and classification, most experts agree that there are some negative consequences for a small proportion of individuals who play video games excessively. Taking a biopsychosocial approach, those with IGD may face negative physical, psychological and social consequences in their lives. </a:t>
            </a:r>
          </a:p>
          <a:p>
            <a:r>
              <a:rPr lang="en-CA"/>
              <a:t>Some potential consequences that excessive or problem gaming can lead to for those with internet gaming disorder:</a:t>
            </a:r>
          </a:p>
          <a:p>
            <a:endParaRPr lang="en-CA"/>
          </a:p>
          <a:p>
            <a:pPr algn="l"/>
            <a:r>
              <a:rPr lang="en-CA" b="1"/>
              <a:t>Biological </a:t>
            </a:r>
          </a:p>
          <a:p>
            <a:pPr marL="174970" indent="-174970">
              <a:buFont typeface="Arial" panose="020B0604020202020204" pitchFamily="34" charset="0"/>
              <a:buChar char="•"/>
            </a:pPr>
            <a:r>
              <a:rPr lang="en-CA"/>
              <a:t>Wrist, neck, and elbow pain</a:t>
            </a:r>
          </a:p>
          <a:p>
            <a:pPr marL="174970" indent="-174970">
              <a:buFont typeface="Arial" panose="020B0604020202020204" pitchFamily="34" charset="0"/>
              <a:buChar char="•"/>
            </a:pPr>
            <a:r>
              <a:rPr lang="en-CA"/>
              <a:t>Obesity or low weight</a:t>
            </a:r>
          </a:p>
          <a:p>
            <a:pPr marL="174970" indent="-174970">
              <a:buFont typeface="Arial" panose="020B0604020202020204" pitchFamily="34" charset="0"/>
              <a:buChar char="•"/>
            </a:pPr>
            <a:r>
              <a:rPr lang="en-CA"/>
              <a:t>Poor sleep-wake cycles (fatigue, lethargy)</a:t>
            </a:r>
          </a:p>
          <a:p>
            <a:pPr marL="174970" indent="-174970">
              <a:buFont typeface="Arial" panose="020B0604020202020204" pitchFamily="34" charset="0"/>
              <a:buChar char="•"/>
            </a:pPr>
            <a:r>
              <a:rPr lang="en-CA"/>
              <a:t>Hand-arm vibration syndrome</a:t>
            </a:r>
          </a:p>
          <a:p>
            <a:pPr marL="174970" indent="-174970">
              <a:buFont typeface="Arial" panose="020B0604020202020204" pitchFamily="34" charset="0"/>
              <a:buChar char="•"/>
            </a:pPr>
            <a:r>
              <a:rPr lang="en-CA"/>
              <a:t>Peripheral  neuropathy</a:t>
            </a:r>
          </a:p>
          <a:p>
            <a:pPr algn="l"/>
            <a:endParaRPr lang="en-CA"/>
          </a:p>
          <a:p>
            <a:pPr algn="l"/>
            <a:r>
              <a:rPr lang="en-CA" b="1"/>
              <a:t>Psychological</a:t>
            </a:r>
          </a:p>
          <a:p>
            <a:pPr marL="174970" indent="-174970">
              <a:buFont typeface="Arial" panose="020B0604020202020204" pitchFamily="34" charset="0"/>
              <a:buChar char="•"/>
            </a:pPr>
            <a:r>
              <a:rPr lang="en-CA"/>
              <a:t>Self esteem</a:t>
            </a:r>
          </a:p>
          <a:p>
            <a:pPr marL="174970" indent="-174970">
              <a:buFont typeface="Arial" panose="020B0604020202020204" pitchFamily="34" charset="0"/>
              <a:buChar char="•"/>
            </a:pPr>
            <a:r>
              <a:rPr lang="en-CA"/>
              <a:t>Self confidence</a:t>
            </a:r>
          </a:p>
          <a:p>
            <a:pPr marL="174970" indent="-174970">
              <a:buFont typeface="Arial" panose="020B0604020202020204" pitchFamily="34" charset="0"/>
              <a:buChar char="•"/>
            </a:pPr>
            <a:r>
              <a:rPr lang="en-CA"/>
              <a:t>Loneliness</a:t>
            </a:r>
          </a:p>
          <a:p>
            <a:pPr marL="174970" indent="-174970">
              <a:buFont typeface="Arial" panose="020B0604020202020204" pitchFamily="34" charset="0"/>
              <a:buChar char="•"/>
            </a:pPr>
            <a:r>
              <a:rPr lang="en-CA"/>
              <a:t>Social Competence</a:t>
            </a:r>
          </a:p>
          <a:p>
            <a:pPr marL="174970" indent="-174970">
              <a:buFont typeface="Arial" panose="020B0604020202020204" pitchFamily="34" charset="0"/>
              <a:buChar char="•"/>
            </a:pPr>
            <a:r>
              <a:rPr lang="en-CA"/>
              <a:t>Loss of Control</a:t>
            </a:r>
          </a:p>
          <a:p>
            <a:pPr marL="174970" indent="-174970">
              <a:buFont typeface="Arial" panose="020B0604020202020204" pitchFamily="34" charset="0"/>
              <a:buChar char="•"/>
            </a:pPr>
            <a:r>
              <a:rPr lang="en-CA"/>
              <a:t>Preoccupation</a:t>
            </a:r>
          </a:p>
          <a:p>
            <a:pPr marL="174970" indent="-174970">
              <a:buFont typeface="Arial" panose="020B0604020202020204" pitchFamily="34" charset="0"/>
              <a:buChar char="•"/>
            </a:pPr>
            <a:r>
              <a:rPr lang="en-CA"/>
              <a:t>Mood imbalances</a:t>
            </a:r>
          </a:p>
          <a:p>
            <a:pPr algn="l"/>
            <a:endParaRPr lang="en-CA"/>
          </a:p>
          <a:p>
            <a:pPr algn="l"/>
            <a:r>
              <a:rPr lang="en-CA" b="1"/>
              <a:t>Social</a:t>
            </a:r>
          </a:p>
          <a:p>
            <a:pPr marL="174970" indent="-174970">
              <a:buFont typeface="Arial" panose="020B0604020202020204" pitchFamily="34" charset="0"/>
              <a:buChar char="•"/>
            </a:pPr>
            <a:r>
              <a:rPr lang="en-CA"/>
              <a:t>Work</a:t>
            </a:r>
          </a:p>
          <a:p>
            <a:pPr marL="174970" indent="-174970">
              <a:buFont typeface="Arial" panose="020B0604020202020204" pitchFamily="34" charset="0"/>
              <a:buChar char="•"/>
            </a:pPr>
            <a:r>
              <a:rPr lang="en-CA"/>
              <a:t>Education</a:t>
            </a:r>
          </a:p>
          <a:p>
            <a:pPr marL="174970" indent="-174970">
              <a:buFont typeface="Arial" panose="020B0604020202020204" pitchFamily="34" charset="0"/>
              <a:buChar char="•"/>
            </a:pPr>
            <a:r>
              <a:rPr lang="en-CA"/>
              <a:t>Family</a:t>
            </a:r>
          </a:p>
          <a:p>
            <a:pPr marL="174970" indent="-174970">
              <a:buFont typeface="Arial" panose="020B0604020202020204" pitchFamily="34" charset="0"/>
              <a:buChar char="•"/>
            </a:pPr>
            <a:r>
              <a:rPr lang="en-CA"/>
              <a:t>Friends</a:t>
            </a:r>
          </a:p>
          <a:p>
            <a:pPr marL="174970" indent="-174970">
              <a:buFont typeface="Arial" panose="020B0604020202020204" pitchFamily="34" charset="0"/>
              <a:buChar char="•"/>
            </a:pPr>
            <a:r>
              <a:rPr lang="en-CA"/>
              <a:t>Social life</a:t>
            </a:r>
          </a:p>
          <a:p>
            <a:pPr marL="174970" indent="-174970">
              <a:buFont typeface="Arial" panose="020B0604020202020204" pitchFamily="34" charset="0"/>
              <a:buChar char="•"/>
            </a:pPr>
            <a:r>
              <a:rPr lang="en-CA"/>
              <a:t>Leisure activities</a:t>
            </a:r>
          </a:p>
          <a:p>
            <a:pPr marL="174970" indent="-174970">
              <a:buFont typeface="Arial" panose="020B0604020202020204" pitchFamily="34" charset="0"/>
              <a:buChar char="•"/>
            </a:pPr>
            <a:r>
              <a:rPr lang="en-CA"/>
              <a:t>Financial problems</a:t>
            </a:r>
          </a:p>
          <a:p>
            <a:pPr marL="174970" indent="-174970">
              <a:buFont typeface="Arial" panose="020B0604020202020204" pitchFamily="34" charset="0"/>
              <a:buChar char="•"/>
            </a:pPr>
            <a:r>
              <a:rPr lang="en-CA"/>
              <a:t>Impacted education and grades</a:t>
            </a:r>
          </a:p>
          <a:p>
            <a:endParaRPr lang="en-CA"/>
          </a:p>
          <a:p>
            <a:r>
              <a:rPr lang="en-CA" b="1"/>
              <a:t>Source:</a:t>
            </a:r>
          </a:p>
          <a:p>
            <a:endParaRPr lang="en-CA" b="1" i="1"/>
          </a:p>
          <a:p>
            <a:pPr marL="174970" indent="-174970">
              <a:buFont typeface="Arial" panose="020B0604020202020204" pitchFamily="34" charset="0"/>
              <a:buChar char="•"/>
            </a:pPr>
            <a:r>
              <a:rPr lang="en-CA" i="1"/>
              <a:t>Chen et al., 2018; </a:t>
            </a:r>
            <a:r>
              <a:rPr lang="en-CA" i="1" err="1"/>
              <a:t>Männikkö</a:t>
            </a:r>
            <a:r>
              <a:rPr lang="en-CA" i="1"/>
              <a:t> et al., 2015; Paulus et al., 2018 in </a:t>
            </a:r>
            <a:r>
              <a:rPr lang="en-CA"/>
              <a:t>https://moodle11.camhx.ca/</a:t>
            </a:r>
            <a:r>
              <a:rPr lang="en-CA" err="1"/>
              <a:t>moodle</a:t>
            </a:r>
            <a:r>
              <a:rPr lang="en-CA"/>
              <a:t>/mod/page/</a:t>
            </a:r>
            <a:r>
              <a:rPr lang="en-CA" err="1"/>
              <a:t>view.php?id</a:t>
            </a:r>
            <a:r>
              <a:rPr lang="en-CA"/>
              <a:t>=2228https://moodle11.camhx.ca/</a:t>
            </a:r>
            <a:r>
              <a:rPr lang="en-CA" err="1"/>
              <a:t>moodle</a:t>
            </a:r>
            <a:r>
              <a:rPr lang="en-CA"/>
              <a:t>/mod/page/</a:t>
            </a:r>
            <a:r>
              <a:rPr lang="en-CA" err="1"/>
              <a:t>view.php?id</a:t>
            </a:r>
            <a:r>
              <a:rPr lang="en-CA"/>
              <a:t>=2228</a:t>
            </a:r>
          </a:p>
        </p:txBody>
      </p:sp>
      <p:sp>
        <p:nvSpPr>
          <p:cNvPr id="4" name="Slide Number Placeholder 3"/>
          <p:cNvSpPr>
            <a:spLocks noGrp="1"/>
          </p:cNvSpPr>
          <p:nvPr>
            <p:ph type="sldNum" sz="quarter" idx="10"/>
          </p:nvPr>
        </p:nvSpPr>
        <p:spPr/>
        <p:txBody>
          <a:bodyPr/>
          <a:lstStyle/>
          <a:p>
            <a:pPr defTabSz="933172"/>
            <a:fld id="{A8EBCE00-3942-4D82-91AB-9D87B32ECE85}" type="slidenum">
              <a:rPr lang="en-CA">
                <a:solidFill>
                  <a:prstClr val="black"/>
                </a:solidFill>
              </a:rPr>
              <a:pPr defTabSz="933172"/>
              <a:t>85</a:t>
            </a:fld>
            <a:endParaRPr lang="en-CA">
              <a:solidFill>
                <a:prstClr val="black"/>
              </a:solidFill>
            </a:endParaRPr>
          </a:p>
        </p:txBody>
      </p:sp>
    </p:spTree>
    <p:extLst>
      <p:ext uri="{BB962C8B-B14F-4D97-AF65-F5344CB8AC3E}">
        <p14:creationId xmlns:p14="http://schemas.microsoft.com/office/powerpoint/2010/main" val="25659966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172">
              <a:lnSpc>
                <a:spcPct val="80000"/>
              </a:lnSpc>
              <a:defRPr/>
            </a:pPr>
            <a:r>
              <a:rPr lang="en-CA" b="1">
                <a:latin typeface="Arial"/>
                <a:ea typeface="MS PGothic"/>
                <a:cs typeface="Arial"/>
              </a:rPr>
              <a:t>Note: </a:t>
            </a:r>
            <a:r>
              <a:rPr lang="en-CA">
                <a:latin typeface="Arial"/>
                <a:ea typeface="MS PGothic"/>
                <a:cs typeface="Arial"/>
              </a:rPr>
              <a:t>click to reveal</a:t>
            </a:r>
            <a:r>
              <a:rPr lang="en-CA" baseline="0">
                <a:latin typeface="Arial"/>
                <a:ea typeface="MS PGothic"/>
                <a:cs typeface="Arial"/>
              </a:rPr>
              <a:t> the information.</a:t>
            </a:r>
            <a:endParaRPr lang="en-CA">
              <a:latin typeface="Arial"/>
              <a:ea typeface="MS PGothic"/>
              <a:cs typeface="Arial"/>
            </a:endParaRPr>
          </a:p>
          <a:p>
            <a:pPr eaLnBrk="1" hangingPunct="1">
              <a:lnSpc>
                <a:spcPct val="80000"/>
              </a:lnSpc>
              <a:defRPr/>
            </a:pPr>
            <a:endParaRPr lang="en-US" altLang="fr-FR" sz="1000" b="1">
              <a:latin typeface="Arial" panose="020B0604020202020204" pitchFamily="34" charset="0"/>
              <a:ea typeface="Arial Unicode MS" panose="020B0604020202020204" pitchFamily="34" charset="-128"/>
              <a:cs typeface="Arial Unicode MS" panose="020B0604020202020204" pitchFamily="34" charset="-128"/>
            </a:endParaRPr>
          </a:p>
          <a:p>
            <a:pPr defTabSz="933172">
              <a:defRPr/>
            </a:pPr>
            <a:r>
              <a:rPr lang="en-CA"/>
              <a:t>One of the key difficulties in understanding problem gaming is the lack of consistent definitions and terminology in the literature. Here are some of the terms that have been used to describe the same or similar concepts in the literature: Video Game Addiction, Pathological use, Video Gaming, Game Overuse, problematic use addiction disorder, compulsive use, cyber dependence, pathological gaming.</a:t>
            </a:r>
          </a:p>
          <a:p>
            <a:pPr defTabSz="933172">
              <a:defRPr/>
            </a:pPr>
            <a:endParaRPr lang="en-CA" altLang="fr-FR" sz="1000">
              <a:latin typeface="Arial" panose="020B0604020202020204" pitchFamily="34" charset="0"/>
              <a:ea typeface="Arial Unicode MS" panose="020B0604020202020204" pitchFamily="34" charset="-128"/>
              <a:cs typeface="Arial Unicode MS" panose="020B0604020202020204" pitchFamily="34" charset="-128"/>
            </a:endParaRPr>
          </a:p>
          <a:p>
            <a:pPr defTabSz="933172">
              <a:defRPr/>
            </a:pPr>
            <a:r>
              <a:rPr lang="en-CA" altLang="fr-FR" sz="1000">
                <a:latin typeface="Arial"/>
                <a:ea typeface="Arial Unicode MS"/>
                <a:cs typeface="Arial"/>
              </a:rPr>
              <a:t>The term to describe </a:t>
            </a:r>
            <a:r>
              <a:rPr lang="en-US" altLang="fr-FR" sz="1000">
                <a:latin typeface="Arial"/>
                <a:ea typeface="Arial Unicode MS"/>
                <a:cs typeface="Arial"/>
              </a:rPr>
              <a:t>Problematic Gaming is also referred to as Internet Gaming Disorder in the DSM 5 or “Gaming Disorder by the WHO. </a:t>
            </a:r>
          </a:p>
          <a:p>
            <a:pPr eaLnBrk="1" hangingPunct="1">
              <a:lnSpc>
                <a:spcPct val="80000"/>
              </a:lnSpc>
              <a:defRPr/>
            </a:pPr>
            <a:endParaRPr lang="en-US" altLang="fr-FR" sz="1000">
              <a:latin typeface="Arial" panose="020B0604020202020204" pitchFamily="34" charset="0"/>
              <a:ea typeface="Arial Unicode MS" panose="020B0604020202020204" pitchFamily="34" charset="-128"/>
              <a:cs typeface="Arial Unicode MS" panose="020B0604020202020204" pitchFamily="34" charset="-128"/>
            </a:endParaRPr>
          </a:p>
          <a:p>
            <a:pPr eaLnBrk="1" hangingPunct="1">
              <a:lnSpc>
                <a:spcPct val="80000"/>
              </a:lnSpc>
              <a:defRPr/>
            </a:pPr>
            <a:r>
              <a:rPr lang="en-US" altLang="fr-FR" sz="1000">
                <a:latin typeface="Arial"/>
                <a:ea typeface="Arial Unicode MS"/>
                <a:cs typeface="Arial"/>
              </a:rPr>
              <a:t>CAMH uses the term </a:t>
            </a:r>
            <a:r>
              <a:rPr lang="en-US" altLang="fr-FR" sz="1000" b="1">
                <a:latin typeface="Arial"/>
                <a:ea typeface="Arial Unicode MS"/>
                <a:cs typeface="Arial"/>
              </a:rPr>
              <a:t>Problem Gaming </a:t>
            </a:r>
            <a:r>
              <a:rPr lang="en-US" altLang="fr-FR" sz="1000">
                <a:latin typeface="Arial"/>
                <a:ea typeface="Arial Unicode MS"/>
                <a:cs typeface="Arial"/>
              </a:rPr>
              <a:t>which falls under the umbrella term Problem Technology Use which r</a:t>
            </a:r>
            <a:r>
              <a:rPr lang="en-CA" sz="1000" err="1">
                <a:latin typeface="Arial"/>
                <a:ea typeface="Arial Unicode MS"/>
                <a:cs typeface="Arial"/>
              </a:rPr>
              <a:t>efers</a:t>
            </a:r>
            <a:r>
              <a:rPr lang="en-CA" sz="1000">
                <a:latin typeface="Arial"/>
                <a:ea typeface="Arial Unicode MS"/>
                <a:cs typeface="Arial"/>
              </a:rPr>
              <a:t> to the use of digital technology (e.g., gaming, social media use, and viewing of or listening to digital content) in a manner that is associated with biopsychosocial harms to the individual using that technology. </a:t>
            </a:r>
          </a:p>
          <a:p>
            <a:pPr eaLnBrk="1" hangingPunct="1">
              <a:lnSpc>
                <a:spcPct val="80000"/>
              </a:lnSpc>
              <a:defRPr/>
            </a:pPr>
            <a:endParaRPr lang="en-CA" altLang="fr-FR" sz="1000">
              <a:latin typeface="Arial" panose="020B0604020202020204" pitchFamily="34" charset="0"/>
              <a:ea typeface="Arial Unicode MS" panose="020B0604020202020204" pitchFamily="34" charset="-128"/>
              <a:cs typeface="Arial Unicode MS" panose="020B0604020202020204" pitchFamily="34" charset="-128"/>
            </a:endParaRPr>
          </a:p>
          <a:p>
            <a:pPr eaLnBrk="1" hangingPunct="1">
              <a:lnSpc>
                <a:spcPct val="80000"/>
              </a:lnSpc>
              <a:defRPr/>
            </a:pPr>
            <a:r>
              <a:rPr lang="en-CA" sz="1000">
                <a:latin typeface="Arial"/>
                <a:ea typeface="Arial Unicode MS"/>
                <a:cs typeface="Arial"/>
              </a:rPr>
              <a:t>It’s important to note that many people play (video/online) games in a way that does not cause them harm. Unlike alcohol and other drugs where even low levels may cause harm on an individual and societal level, low levels of use are not always harmful and may have some benefits (e.g., social, cognitive, perceptive, </a:t>
            </a:r>
            <a:r>
              <a:rPr lang="en-CA" sz="1000" err="1">
                <a:latin typeface="Arial"/>
                <a:ea typeface="Arial Unicode MS"/>
                <a:cs typeface="Arial"/>
              </a:rPr>
              <a:t>etc</a:t>
            </a:r>
            <a:r>
              <a:rPr lang="en-CA" sz="1000">
                <a:latin typeface="Arial"/>
                <a:ea typeface="Arial Unicode MS"/>
                <a:cs typeface="Arial"/>
              </a:rPr>
              <a:t>).</a:t>
            </a:r>
            <a:endParaRPr lang="en-US" altLang="fr-FR" sz="1000">
              <a:latin typeface="Arial"/>
              <a:ea typeface="Arial Unicode MS"/>
              <a:cs typeface="Arial"/>
            </a:endParaRPr>
          </a:p>
          <a:p>
            <a:pPr eaLnBrk="1" hangingPunct="1">
              <a:lnSpc>
                <a:spcPct val="80000"/>
              </a:lnSpc>
              <a:defRPr/>
            </a:pPr>
            <a:endParaRPr lang="en-US" sz="1000">
              <a:latin typeface="Arial" panose="020B0604020202020204" pitchFamily="34" charset="0"/>
              <a:ea typeface="Arial Unicode MS" panose="020B0604020202020204" pitchFamily="34" charset="-128"/>
              <a:cs typeface="Arial" panose="020B0604020202020204" pitchFamily="34" charset="0"/>
            </a:endParaRPr>
          </a:p>
          <a:p>
            <a:pPr eaLnBrk="1" hangingPunct="1">
              <a:lnSpc>
                <a:spcPct val="80000"/>
              </a:lnSpc>
              <a:defRPr/>
            </a:pPr>
            <a:r>
              <a:rPr lang="en-CA" sz="1000" b="1">
                <a:latin typeface="Arial"/>
                <a:ea typeface="Arial Unicode MS"/>
                <a:cs typeface="Arial"/>
              </a:rPr>
              <a:t>Note: dynamics are the same for process addictions (e.g. gaming and gambling) as they effect major life domains (family life, legal) and also pertain to the 4 C’s of addiction.  </a:t>
            </a:r>
          </a:p>
          <a:p>
            <a:pPr>
              <a:buFont typeface="Arial" panose="020B0604020202020204" pitchFamily="34" charset="0"/>
              <a:buNone/>
              <a:defRPr/>
            </a:pPr>
            <a:endParaRPr lang="en-CA" sz="1000">
              <a:latin typeface="Arial" panose="020B0604020202020204" pitchFamily="34" charset="0"/>
              <a:ea typeface="Arial Unicode MS" panose="020B0604020202020204" pitchFamily="34" charset="-128"/>
              <a:cs typeface="Arial" panose="020B0604020202020204" pitchFamily="34" charset="0"/>
            </a:endParaRPr>
          </a:p>
          <a:p>
            <a:pPr>
              <a:defRPr/>
            </a:pPr>
            <a:r>
              <a:rPr lang="en-US" sz="1000" b="1">
                <a:latin typeface="Arial"/>
                <a:ea typeface="Arial Unicode MS"/>
                <a:cs typeface="Arial"/>
              </a:rPr>
              <a:t>Source(s):</a:t>
            </a:r>
          </a:p>
          <a:p>
            <a:pPr marL="174625" indent="-174625">
              <a:buFont typeface="Arial" panose="020B0604020202020204" pitchFamily="34" charset="0"/>
              <a:buChar char="•"/>
              <a:defRPr/>
            </a:pPr>
            <a:r>
              <a:rPr lang="en-CA" sz="1000">
                <a:latin typeface="Arial"/>
                <a:ea typeface="Arial Unicode MS"/>
                <a:cs typeface="Arial"/>
              </a:rPr>
              <a:t>https://www.psychiatry.org/patients-families/internet-gaming</a:t>
            </a:r>
          </a:p>
          <a:p>
            <a:pPr marL="174625" indent="-174625">
              <a:buFont typeface="Arial" panose="020B0604020202020204" pitchFamily="34" charset="0"/>
              <a:buChar char="•"/>
              <a:defRPr/>
            </a:pPr>
            <a:r>
              <a:rPr lang="en-CA" sz="1000">
                <a:latin typeface="Arial"/>
                <a:ea typeface="Arial Unicode MS"/>
                <a:cs typeface="Arial"/>
              </a:rPr>
              <a:t>https://www.who.int/news-room/q-a-detail/gaming-disorder</a:t>
            </a:r>
          </a:p>
          <a:p>
            <a:pPr marL="174625" indent="-174625">
              <a:buFont typeface="Arial" panose="020B0604020202020204" pitchFamily="34" charset="0"/>
              <a:buChar char="•"/>
              <a:defRPr/>
            </a:pPr>
            <a:r>
              <a:rPr lang="en-CA" sz="1000">
                <a:latin typeface="Arial"/>
                <a:ea typeface="Arial Unicode MS"/>
                <a:cs typeface="Arial"/>
              </a:rPr>
              <a:t>https://learn.problemgambling.ca/eip/problem-technology-use</a:t>
            </a:r>
          </a:p>
          <a:p>
            <a:pPr marL="174625" indent="-174625" defTabSz="933172">
              <a:buFont typeface="Arial" panose="020B0604020202020204" pitchFamily="34" charset="0"/>
              <a:buChar char="•"/>
              <a:defRPr/>
            </a:pPr>
            <a:r>
              <a:rPr lang="en-CA">
                <a:latin typeface="Arial"/>
                <a:ea typeface="MS PGothic"/>
                <a:cs typeface="Arial"/>
              </a:rPr>
              <a:t>https://moodle11.camhx.ca/moodle/mod/page/view.php?id=2217</a:t>
            </a:r>
          </a:p>
          <a:p>
            <a:pPr marL="174625" indent="-174625">
              <a:buFont typeface="Arial" panose="020B0604020202020204" pitchFamily="34" charset="0"/>
              <a:buChar char="•"/>
            </a:pPr>
            <a:r>
              <a:rPr lang="en-US" altLang="en-US">
                <a:latin typeface="Arial"/>
                <a:ea typeface="MS PGothic"/>
                <a:cs typeface="Arial"/>
              </a:rPr>
              <a:t>Weiser, K. (2014).  A Resource to Help Raise Awareness of Healthy and  Harmful Video Gaming. Published by CAMH.</a:t>
            </a:r>
          </a:p>
          <a:p>
            <a:pPr marL="174625" indent="-174625">
              <a:buFont typeface="Arial" panose="020B0604020202020204" pitchFamily="34" charset="0"/>
              <a:buChar char="•"/>
            </a:pPr>
            <a:r>
              <a:rPr lang="en-US" altLang="en-US">
                <a:latin typeface="Arial"/>
                <a:ea typeface="MS PGothic"/>
                <a:cs typeface="Arial"/>
              </a:rPr>
              <a:t>(Wood, 2008) ; (</a:t>
            </a:r>
            <a:r>
              <a:rPr lang="en-US" altLang="en-US" err="1">
                <a:latin typeface="Arial"/>
                <a:ea typeface="MS PGothic"/>
                <a:cs typeface="Arial"/>
              </a:rPr>
              <a:t>Blaszczynski</a:t>
            </a:r>
            <a:r>
              <a:rPr lang="en-US" altLang="en-US">
                <a:latin typeface="Arial"/>
                <a:ea typeface="MS PGothic"/>
                <a:cs typeface="Arial"/>
              </a:rPr>
              <a:t>, 2008); (King, </a:t>
            </a:r>
            <a:r>
              <a:rPr lang="en-US" altLang="en-US" err="1">
                <a:latin typeface="Arial"/>
                <a:ea typeface="MS PGothic"/>
                <a:cs typeface="Arial"/>
              </a:rPr>
              <a:t>Delfabbro</a:t>
            </a:r>
            <a:r>
              <a:rPr lang="en-US" altLang="en-US">
                <a:latin typeface="Arial"/>
                <a:ea typeface="MS PGothic"/>
                <a:cs typeface="Arial"/>
              </a:rPr>
              <a:t>, &amp; Griffiths, 2010); (Griffiths, 2008) ; (Turner , 2008)</a:t>
            </a:r>
            <a:endParaRPr lang="en-CA" altLang="en-US">
              <a:latin typeface="Arial"/>
              <a:ea typeface="MS PGothic"/>
              <a:cs typeface="Arial"/>
            </a:endParaRPr>
          </a:p>
          <a:p>
            <a:pPr marL="174970" indent="-174970" defTabSz="933172">
              <a:buFont typeface="Arial" panose="020B0604020202020204" pitchFamily="34" charset="0"/>
              <a:buChar char="•"/>
              <a:defRPr/>
            </a:pPr>
            <a:endParaRPr lang="en-CA"/>
          </a:p>
          <a:p>
            <a:pPr marL="174970" indent="-174970">
              <a:buFont typeface="Arial" panose="020B0604020202020204" pitchFamily="34" charset="0"/>
              <a:buChar char="•"/>
              <a:defRPr/>
            </a:pPr>
            <a:endParaRPr lang="en-CA" sz="1000">
              <a:latin typeface="Arial" panose="020B0604020202020204" pitchFamily="34" charset="0"/>
              <a:ea typeface="Arial Unicode MS" panose="020B060402020202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pPr defTabSz="933172"/>
            <a:fld id="{A8EBCE00-3942-4D82-91AB-9D87B32ECE85}" type="slidenum">
              <a:rPr lang="en-CA">
                <a:solidFill>
                  <a:prstClr val="black"/>
                </a:solidFill>
              </a:rPr>
              <a:pPr defTabSz="933172"/>
              <a:t>86</a:t>
            </a:fld>
            <a:endParaRPr lang="en-CA">
              <a:solidFill>
                <a:prstClr val="black"/>
              </a:solidFill>
            </a:endParaRPr>
          </a:p>
        </p:txBody>
      </p:sp>
    </p:spTree>
    <p:extLst>
      <p:ext uri="{BB962C8B-B14F-4D97-AF65-F5344CB8AC3E}">
        <p14:creationId xmlns:p14="http://schemas.microsoft.com/office/powerpoint/2010/main" val="9165212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ltLang="en-US">
                <a:latin typeface="Arial"/>
                <a:ea typeface="MS PGothic"/>
                <a:cs typeface="Arial"/>
              </a:rPr>
              <a:t>The continuum reflects the balance between playing video games, mental and physical health, academic and work responsibilities, personal responsibilities, and social responsibilities. By increasing the amount of time spent playing video games, other factors must be reduced since the amount of time in a day does not change. The next slides are scenarios prepared by CAMH that reflect the increasing use of video games, and how it slowly affects the balance between all these factors.</a:t>
            </a:r>
            <a:endParaRPr lang="en-CA" altLang="en-US">
              <a:latin typeface="Arial" pitchFamily="34" charset="0"/>
              <a:cs typeface="Arial"/>
            </a:endParaRPr>
          </a:p>
          <a:p>
            <a:endParaRPr lang="en-CA" altLang="en-US">
              <a:latin typeface="Arial" pitchFamily="34" charset="0"/>
            </a:endParaRPr>
          </a:p>
          <a:p>
            <a:pPr defTabSz="933172"/>
            <a:r>
              <a:rPr lang="en-CA" b="1">
                <a:latin typeface="Arial"/>
                <a:ea typeface="MS PGothic"/>
                <a:cs typeface="Arial"/>
              </a:rPr>
              <a:t>Green</a:t>
            </a:r>
            <a:r>
              <a:rPr lang="en-CA">
                <a:latin typeface="Arial"/>
                <a:ea typeface="MS PGothic"/>
                <a:cs typeface="Arial"/>
              </a:rPr>
              <a:t>: Examples of a balanced life. Nothing is really at risk, and video games don’t consume the individual and compromise the social life or work life.</a:t>
            </a:r>
          </a:p>
          <a:p>
            <a:pPr defTabSz="933172"/>
            <a:r>
              <a:rPr lang="en-CA" altLang="en-US" b="1">
                <a:latin typeface="Arial"/>
                <a:ea typeface="MS PGothic"/>
                <a:cs typeface="Arial"/>
              </a:rPr>
              <a:t>Yellow</a:t>
            </a:r>
            <a:r>
              <a:rPr lang="en-CA" altLang="en-US">
                <a:latin typeface="Arial"/>
                <a:ea typeface="MS PGothic"/>
                <a:cs typeface="Arial"/>
              </a:rPr>
              <a:t>:</a:t>
            </a:r>
            <a:r>
              <a:rPr lang="en-CA" altLang="en-US" baseline="0">
                <a:latin typeface="Arial"/>
                <a:ea typeface="MS PGothic"/>
                <a:cs typeface="Arial"/>
              </a:rPr>
              <a:t> </a:t>
            </a:r>
            <a:r>
              <a:rPr lang="en-CA" altLang="en-US">
                <a:latin typeface="Arial"/>
                <a:ea typeface="MS PGothic"/>
                <a:cs typeface="Arial"/>
              </a:rPr>
              <a:t>Examples where there is difficulty finding balance. Problems start to emerge in other aspects of life.</a:t>
            </a:r>
          </a:p>
          <a:p>
            <a:pPr defTabSz="933172"/>
            <a:r>
              <a:rPr lang="en-CA" b="1">
                <a:latin typeface="Arial"/>
                <a:ea typeface="MS PGothic"/>
                <a:cs typeface="Arial"/>
              </a:rPr>
              <a:t>Orange</a:t>
            </a:r>
            <a:r>
              <a:rPr lang="en-CA">
                <a:latin typeface="Arial"/>
                <a:ea typeface="MS PGothic"/>
                <a:cs typeface="Arial"/>
              </a:rPr>
              <a:t>: </a:t>
            </a:r>
            <a:r>
              <a:rPr lang="en-CA" altLang="en-US">
                <a:solidFill>
                  <a:schemeClr val="tx1"/>
                </a:solidFill>
                <a:latin typeface="Arial"/>
                <a:ea typeface="MS PGothic"/>
                <a:cs typeface="Arial"/>
              </a:rPr>
              <a:t>Problems persist and video games start to take over and affect other parts of life. </a:t>
            </a:r>
            <a:r>
              <a:rPr lang="en-US">
                <a:latin typeface="Arial"/>
                <a:ea typeface="MS PGothic"/>
                <a:cs typeface="Arial"/>
              </a:rPr>
              <a:t>Difficulties limiting gaming. Thinking/feeling gaming may be problematic. Guilt</a:t>
            </a:r>
          </a:p>
          <a:p>
            <a:pPr defTabSz="933172"/>
            <a:r>
              <a:rPr lang="en-US">
                <a:latin typeface="Arial"/>
                <a:ea typeface="MS PGothic"/>
                <a:cs typeface="Arial"/>
              </a:rPr>
              <a:t>Possible adverse consequences</a:t>
            </a:r>
          </a:p>
          <a:p>
            <a:r>
              <a:rPr lang="en-CA" b="1">
                <a:latin typeface="Arial"/>
                <a:ea typeface="MS PGothic"/>
                <a:cs typeface="Arial"/>
              </a:rPr>
              <a:t>Red</a:t>
            </a:r>
            <a:r>
              <a:rPr lang="en-CA">
                <a:latin typeface="Arial"/>
                <a:ea typeface="MS PGothic"/>
                <a:cs typeface="Arial"/>
              </a:rPr>
              <a:t>: In this instance, this is where the video gamer does not receive help, or continues their video gaming trend.</a:t>
            </a:r>
            <a:endParaRPr lang="en-US">
              <a:latin typeface="Arial"/>
              <a:ea typeface="MS PGothic"/>
              <a:cs typeface="Arial"/>
            </a:endParaRPr>
          </a:p>
          <a:p>
            <a:r>
              <a:rPr lang="en-CA">
                <a:latin typeface="Arial"/>
                <a:ea typeface="MS PGothic"/>
                <a:cs typeface="Arial"/>
              </a:rPr>
              <a:t>What is notable about the RED is that cases become dangerous. At this level, the cases receive media attention because they often result in the death of someone. Possible adverse consequences.</a:t>
            </a:r>
            <a:endParaRPr lang="en-CA"/>
          </a:p>
          <a:p>
            <a:endParaRPr lang="en-CA">
              <a:latin typeface="Arial"/>
              <a:ea typeface="MS PGothic"/>
              <a:cs typeface="Arial"/>
            </a:endParaRPr>
          </a:p>
          <a:p>
            <a:pPr marL="174625" indent="-174625">
              <a:buFont typeface="Arial" panose="020B0604020202020204" pitchFamily="34" charset="0"/>
              <a:buChar char="•"/>
            </a:pPr>
            <a:r>
              <a:rPr lang="en-CA">
                <a:latin typeface="Arial"/>
                <a:ea typeface="MS PGothic"/>
                <a:cs typeface="Arial"/>
              </a:rPr>
              <a:t>Recall internet gaming disorder is characterized by impaired control over gaming, increasing priority given to gaming over other activities to the extent that gaming takes precedence over other interests and daily activities, and continuation or escalation of gaming despite the occurrence of negative consequences.</a:t>
            </a:r>
          </a:p>
          <a:p>
            <a:endParaRPr lang="en-CA">
              <a:latin typeface="Arial" panose="020B0604020202020204" pitchFamily="34" charset="0"/>
              <a:cs typeface="Arial" panose="020B0604020202020204" pitchFamily="34" charset="0"/>
            </a:endParaRPr>
          </a:p>
          <a:p>
            <a:pPr marL="174625" indent="-174625">
              <a:buFont typeface="Arial" panose="020B0604020202020204" pitchFamily="34" charset="0"/>
              <a:buChar char="•"/>
            </a:pPr>
            <a:r>
              <a:rPr lang="en-CA">
                <a:latin typeface="Arial"/>
                <a:ea typeface="MS PGothic"/>
                <a:cs typeface="Arial"/>
              </a:rPr>
              <a:t>For gaming disorder to be diagnosed, the behaviour pattern must be of sufficient severity to result in significant impairment in personal, family, social, educational, occupational or other important areas of functioning and would normally have been evident for at least 12 months.</a:t>
            </a:r>
          </a:p>
          <a:p>
            <a:pPr marL="174970" indent="-174970">
              <a:buFont typeface="Arial" panose="020B0604020202020204" pitchFamily="34" charset="0"/>
              <a:buChar char="•"/>
            </a:pPr>
            <a:endParaRPr lang="en-CA">
              <a:ea typeface="Arial Unicode MS" panose="020B0604020202020204" pitchFamily="34" charset="-128"/>
            </a:endParaRPr>
          </a:p>
          <a:p>
            <a:pPr marL="174625" indent="-174625">
              <a:buFont typeface="Arial" panose="020B0604020202020204" pitchFamily="34" charset="0"/>
              <a:buChar char="•"/>
            </a:pPr>
            <a:r>
              <a:rPr lang="en-CA">
                <a:latin typeface="Arial"/>
                <a:ea typeface="Arial Unicode MS"/>
                <a:cs typeface="Arial"/>
              </a:rPr>
              <a:t>When a gamer does not receive help this can also have negative consequences on their family. </a:t>
            </a:r>
          </a:p>
          <a:p>
            <a:pPr marL="174970" indent="-174970">
              <a:buFont typeface="Arial" panose="020B0604020202020204" pitchFamily="34" charset="0"/>
              <a:buChar char="•"/>
            </a:pPr>
            <a:endParaRPr lang="en-CA">
              <a:ea typeface="Arial Unicode MS" panose="020B0604020202020204" pitchFamily="34" charset="-128"/>
            </a:endParaRPr>
          </a:p>
          <a:p>
            <a:pPr>
              <a:defRPr/>
            </a:pPr>
            <a:r>
              <a:rPr lang="en-US">
                <a:latin typeface="Arial"/>
                <a:ea typeface="+mn-ea"/>
                <a:cs typeface="Arial"/>
              </a:rPr>
              <a:t>Between 2001 and 2009, there were 11 cases reported, while between 2010 and 2014 there were 19 cases reported. There were 16 cases that reported murder or accidental death by negligence, of which several gamers either committed or were accused of causing the death of someone, and 8 of these cases reportedly involved the death of children under the age of 5. There were 9 cases that reported the gamer died unexpectedly after prolonged use, through exhaustion, cardiac arrest, multiple organ failure, or seizures. In these 9 cases, it was reported the gamer had abandoned regular habits, such as the consumption of food, and only stopped to occasionally use the washroom. One case in particular reported a woman who left her seat at an Internet café, gave birth in the bathroom, and abandoned the baby in a nearby parking lot, only to return to gaming </a:t>
            </a:r>
            <a:r>
              <a:rPr lang="en-CA">
                <a:latin typeface="Arial"/>
                <a:ea typeface="+mn-ea"/>
                <a:cs typeface="Arial"/>
              </a:rPr>
              <a:t>(The Herald Sun, 2012)</a:t>
            </a:r>
            <a:r>
              <a:rPr lang="en-US">
                <a:latin typeface="Arial"/>
                <a:ea typeface="+mn-ea"/>
                <a:cs typeface="Arial"/>
              </a:rPr>
              <a:t>. Finally, there were 2 cases where the gamer robbed someone to, reportedly, pay for video games or online subscriptions, while 2 other cases reported a </a:t>
            </a:r>
            <a:r>
              <a:rPr lang="en-US" err="1">
                <a:latin typeface="Arial"/>
                <a:ea typeface="+mn-ea"/>
                <a:cs typeface="Arial"/>
              </a:rPr>
              <a:t>gamers`suicides</a:t>
            </a:r>
            <a:r>
              <a:rPr lang="en-US" baseline="0">
                <a:latin typeface="Arial"/>
                <a:ea typeface="+mn-ea"/>
                <a:cs typeface="Arial"/>
              </a:rPr>
              <a:t> </a:t>
            </a:r>
            <a:r>
              <a:rPr lang="en-US">
                <a:latin typeface="Arial"/>
                <a:ea typeface="MS PGothic"/>
                <a:cs typeface="Arial"/>
              </a:rPr>
              <a:t> due in part to instances occurring in the game.</a:t>
            </a:r>
            <a:endParaRPr lang="en-CA">
              <a:latin typeface="Arial"/>
              <a:ea typeface="MS PGothic"/>
              <a:cs typeface="Arial"/>
            </a:endParaRPr>
          </a:p>
          <a:p>
            <a:endParaRPr lang="en-CA"/>
          </a:p>
          <a:p>
            <a:pPr>
              <a:defRPr/>
            </a:pPr>
            <a:r>
              <a:rPr lang="en-US">
                <a:latin typeface="Arial"/>
                <a:ea typeface="+mn-ea"/>
                <a:cs typeface="Arial"/>
              </a:rPr>
              <a:t>Additional information:</a:t>
            </a:r>
          </a:p>
          <a:p>
            <a:r>
              <a:rPr lang="en-CA" sz="1400" b="1">
                <a:latin typeface="Arial"/>
                <a:ea typeface="MS PGothic"/>
                <a:cs typeface="Arial"/>
              </a:rPr>
              <a:t>2009</a:t>
            </a:r>
            <a:r>
              <a:rPr lang="en-CA">
                <a:latin typeface="Arial"/>
                <a:ea typeface="MS PGothic"/>
                <a:cs typeface="Arial"/>
              </a:rPr>
              <a:t> Kim </a:t>
            </a:r>
            <a:r>
              <a:rPr lang="en-CA" err="1">
                <a:latin typeface="Arial"/>
                <a:ea typeface="MS PGothic"/>
                <a:cs typeface="Arial"/>
              </a:rPr>
              <a:t>Sa-rang</a:t>
            </a:r>
            <a:r>
              <a:rPr lang="en-CA">
                <a:latin typeface="Arial"/>
                <a:ea typeface="MS PGothic"/>
                <a:cs typeface="Arial"/>
              </a:rPr>
              <a:t>, a 3-month-old Korean child, died from malnutrition after both her parents spent hours each day in an internet cafe raising a virtual child in an online game, Prius Online. - South Korea couple tried over dead (BBC News, 2010).</a:t>
            </a:r>
          </a:p>
          <a:p>
            <a:endParaRPr lang="en-CA">
              <a:latin typeface="Arial" panose="020B0604020202020204" pitchFamily="34" charset="0"/>
              <a:cs typeface="Arial" panose="020B0604020202020204" pitchFamily="34" charset="0"/>
            </a:endParaRPr>
          </a:p>
          <a:p>
            <a:r>
              <a:rPr lang="en-CA" sz="1400" b="1">
                <a:latin typeface="Arial"/>
                <a:ea typeface="MS PGothic"/>
                <a:cs typeface="Arial"/>
              </a:rPr>
              <a:t>2010</a:t>
            </a:r>
            <a:r>
              <a:rPr lang="en-CA">
                <a:latin typeface="Arial"/>
                <a:ea typeface="MS PGothic"/>
                <a:cs typeface="Arial"/>
              </a:rPr>
              <a:t> In Jacksonville, Florida, Alexandra Tobias pleaded guilty to second-degree murder for shaking her baby to death. She told investigators that the baby boy's crying had interrupted her while she was playing a Facebook game called FarmVille. She was sentenced to 50 years in December 2010 (Hunt, 2011).</a:t>
            </a:r>
          </a:p>
          <a:p>
            <a:pPr>
              <a:defRPr/>
            </a:pPr>
            <a:endParaRPr lang="en-US">
              <a:latin typeface="Arial" panose="020B0604020202020204" pitchFamily="34" charset="0"/>
              <a:ea typeface="+mn-ea"/>
              <a:cs typeface="Arial" panose="020B0604020202020204" pitchFamily="34" charset="0"/>
            </a:endParaRPr>
          </a:p>
          <a:p>
            <a:r>
              <a:rPr lang="en-CA" b="1">
                <a:latin typeface="Arial"/>
                <a:ea typeface="MS PGothic"/>
                <a:cs typeface="Arial"/>
              </a:rPr>
              <a:t>2010 </a:t>
            </a:r>
            <a:r>
              <a:rPr lang="en-CA">
                <a:latin typeface="Arial"/>
                <a:ea typeface="MS PGothic"/>
                <a:cs typeface="Arial"/>
              </a:rPr>
              <a:t>32-year-old man collapsed at game arcade. Taken to hospital but died of multiple organ failure. Police said the man named Sohn spent five days and nights playing an online game at arcade. Attendant at arcade told police that Sohn only ate instant noodles during the period (Si-</a:t>
            </a:r>
            <a:r>
              <a:rPr lang="en-CA" err="1">
                <a:latin typeface="Arial"/>
                <a:ea typeface="MS PGothic"/>
                <a:cs typeface="Arial"/>
              </a:rPr>
              <a:t>soo</a:t>
            </a:r>
            <a:r>
              <a:rPr lang="en-CA">
                <a:latin typeface="Arial"/>
                <a:ea typeface="MS PGothic"/>
                <a:cs typeface="Arial"/>
              </a:rPr>
              <a:t>, 2010).</a:t>
            </a:r>
          </a:p>
          <a:p>
            <a:endParaRPr lang="en-CA"/>
          </a:p>
          <a:p>
            <a:r>
              <a:rPr lang="en-CA" b="1">
                <a:latin typeface="Arial"/>
                <a:ea typeface="MS PGothic"/>
                <a:cs typeface="Arial"/>
              </a:rPr>
              <a:t>2011 </a:t>
            </a:r>
            <a:r>
              <a:rPr lang="en-CA">
                <a:latin typeface="Arial"/>
                <a:ea typeface="MS PGothic"/>
                <a:cs typeface="Arial"/>
              </a:rPr>
              <a:t>15-year-old Vietnamese boy arrested, accused of killing seven-year-old neighbor in order to sell her earrings. According to Police Capt. Kha Van Hoi, the boy, unnamed due to age, used rocks to beat the girl in the head. He then fled with her gold earrings. Girl died of brain injuries four days after the beating. 15-year-old told authorities he had planned to kill the girl in order to pay for computer games (Tech-Ex, 2011).</a:t>
            </a:r>
          </a:p>
          <a:p>
            <a:pPr defTabSz="933172"/>
            <a:endParaRPr lang="en-CA"/>
          </a:p>
          <a:p>
            <a:endParaRPr lang="en-CA" altLang="en-US">
              <a:latin typeface="Arial" pitchFamily="34" charset="0"/>
            </a:endParaRPr>
          </a:p>
          <a:p>
            <a:r>
              <a:rPr lang="en-CA" b="1">
                <a:latin typeface="Arial"/>
                <a:ea typeface="MS PGothic"/>
                <a:cs typeface="Arial"/>
              </a:rPr>
              <a:t>Source(s):</a:t>
            </a:r>
          </a:p>
          <a:p>
            <a:pPr marL="174625" indent="-174625">
              <a:buFont typeface="Arial" panose="020B0604020202020204" pitchFamily="34" charset="0"/>
              <a:buChar char="•"/>
            </a:pPr>
            <a:r>
              <a:rPr lang="en-CA">
                <a:latin typeface="Arial"/>
                <a:ea typeface="MS PGothic"/>
                <a:cs typeface="Arial"/>
              </a:rPr>
              <a:t>https://learn.problemgambling.ca/eip/problem-technology-use/soulcrush/</a:t>
            </a:r>
          </a:p>
          <a:p>
            <a:endParaRPr lang="en-CA" altLang="en-US">
              <a:latin typeface="Arial" pitchFamily="34" charset="0"/>
            </a:endParaRPr>
          </a:p>
          <a:p>
            <a:endParaRPr lang="en-CA"/>
          </a:p>
        </p:txBody>
      </p:sp>
      <p:sp>
        <p:nvSpPr>
          <p:cNvPr id="4" name="Slide Number Placeholder 3"/>
          <p:cNvSpPr>
            <a:spLocks noGrp="1"/>
          </p:cNvSpPr>
          <p:nvPr>
            <p:ph type="sldNum" sz="quarter" idx="10"/>
          </p:nvPr>
        </p:nvSpPr>
        <p:spPr/>
        <p:txBody>
          <a:bodyPr/>
          <a:lstStyle/>
          <a:p>
            <a:pPr defTabSz="933172"/>
            <a:fld id="{A8EBCE00-3942-4D82-91AB-9D87B32ECE85}" type="slidenum">
              <a:rPr lang="en-CA">
                <a:solidFill>
                  <a:prstClr val="black"/>
                </a:solidFill>
                <a:latin typeface="Calibri" panose="020F0502020204030204"/>
              </a:rPr>
              <a:pPr defTabSz="933172"/>
              <a:t>87</a:t>
            </a:fld>
            <a:endParaRPr lang="en-CA">
              <a:solidFill>
                <a:prstClr val="black"/>
              </a:solidFill>
              <a:latin typeface="Calibri" panose="020F0502020204030204"/>
            </a:endParaRPr>
          </a:p>
        </p:txBody>
      </p:sp>
    </p:spTree>
    <p:extLst>
      <p:ext uri="{BB962C8B-B14F-4D97-AF65-F5344CB8AC3E}">
        <p14:creationId xmlns:p14="http://schemas.microsoft.com/office/powerpoint/2010/main" val="359059541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txBox="1">
            <a:spLocks noGrp="1" noChangeArrowheads="1"/>
          </p:cNvSpPr>
          <p:nvPr/>
        </p:nvSpPr>
        <p:spPr bwMode="auto">
          <a:xfrm>
            <a:off x="4067869" y="8993323"/>
            <a:ext cx="3111301" cy="470931"/>
          </a:xfrm>
          <a:prstGeom prst="rect">
            <a:avLst/>
          </a:prstGeom>
          <a:noFill/>
          <a:ln w="9525">
            <a:noFill/>
            <a:miter lim="800000"/>
            <a:headEnd/>
            <a:tailEnd/>
          </a:ln>
        </p:spPr>
        <p:txBody>
          <a:bodyPr lIns="96737" tIns="48368" rIns="96737" bIns="48368" anchor="b"/>
          <a:lstStyle/>
          <a:p>
            <a:pPr algn="r" defTabSz="968108"/>
            <a:fld id="{7C30331F-76F9-41ED-9E7E-F2B7487D23C9}" type="slidenum">
              <a:rPr lang="en-CA" sz="1200">
                <a:latin typeface="Times New Roman" pitchFamily="18" charset="0"/>
                <a:ea typeface="Arial Unicode MS" panose="020B0604020202020204" pitchFamily="34" charset="-128"/>
                <a:cs typeface="Arial Unicode MS" panose="020B0604020202020204" pitchFamily="34" charset="-128"/>
              </a:rPr>
              <a:pPr algn="r" defTabSz="968108"/>
              <a:t>88</a:t>
            </a:fld>
            <a:endParaRPr lang="en-CA" sz="1200">
              <a:latin typeface="Times New Roman" pitchFamily="18" charset="0"/>
              <a:ea typeface="Arial Unicode MS" panose="020B0604020202020204" pitchFamily="34" charset="-128"/>
              <a:cs typeface="Arial Unicode MS" panose="020B0604020202020204" pitchFamily="34" charset="-128"/>
            </a:endParaRPr>
          </a:p>
        </p:txBody>
      </p:sp>
      <p:sp>
        <p:nvSpPr>
          <p:cNvPr id="55298" name="Rectangle 2"/>
          <p:cNvSpPr>
            <a:spLocks noGrp="1" noRot="1" noChangeAspect="1" noChangeArrowheads="1" noTextEdit="1"/>
          </p:cNvSpPr>
          <p:nvPr>
            <p:ph type="sldImg"/>
          </p:nvPr>
        </p:nvSpPr>
        <p:spPr>
          <a:xfrm>
            <a:off x="1679575" y="252413"/>
            <a:ext cx="3398838" cy="1911350"/>
          </a:xfrm>
          <a:ln/>
        </p:spPr>
      </p:sp>
      <p:sp>
        <p:nvSpPr>
          <p:cNvPr id="55299" name="Rectangle 3"/>
          <p:cNvSpPr>
            <a:spLocks noGrp="1" noChangeArrowheads="1"/>
          </p:cNvSpPr>
          <p:nvPr>
            <p:ph type="body" idx="1"/>
          </p:nvPr>
        </p:nvSpPr>
        <p:spPr>
          <a:xfrm>
            <a:off x="338578" y="2235703"/>
            <a:ext cx="6502014" cy="6516450"/>
          </a:xfrm>
          <a:noFill/>
          <a:ln/>
        </p:spPr>
        <p:txBody>
          <a:bodyPr lIns="96737" tIns="48368" rIns="96737" bIns="48368"/>
          <a:lstStyle/>
          <a:p>
            <a:pPr marL="235237" indent="-235237">
              <a:lnSpc>
                <a:spcPct val="80000"/>
              </a:lnSpc>
              <a:spcBef>
                <a:spcPct val="0"/>
              </a:spcBef>
            </a:pPr>
            <a:r>
              <a:rPr lang="en-CA" sz="1000" b="1">
                <a:latin typeface="Arial" panose="020B0604020202020204" pitchFamily="34" charset="0"/>
                <a:ea typeface="Arial Unicode MS"/>
                <a:cs typeface="Arial" panose="020B0604020202020204" pitchFamily="34" charset="0"/>
              </a:rPr>
              <a:t>Context Setting:</a:t>
            </a:r>
          </a:p>
          <a:p>
            <a:pPr marL="235237" indent="-235237">
              <a:lnSpc>
                <a:spcPct val="80000"/>
              </a:lnSpc>
              <a:spcBef>
                <a:spcPct val="0"/>
              </a:spcBef>
            </a:pPr>
            <a:r>
              <a:rPr lang="en-CA" sz="1000" b="1">
                <a:latin typeface="Arial" panose="020B0604020202020204" pitchFamily="34" charset="0"/>
                <a:ea typeface="Arial Unicode MS"/>
                <a:cs typeface="Arial" panose="020B0604020202020204" pitchFamily="34" charset="0"/>
              </a:rPr>
              <a:t> </a:t>
            </a:r>
          </a:p>
          <a:p>
            <a:pPr marL="235237" indent="-235237">
              <a:lnSpc>
                <a:spcPct val="80000"/>
              </a:lnSpc>
              <a:spcBef>
                <a:spcPct val="0"/>
              </a:spcBef>
              <a:buFont typeface="Arial" panose="020B0604020202020204" pitchFamily="34" charset="0"/>
              <a:buChar char="•"/>
            </a:pPr>
            <a:r>
              <a:rPr lang="en-CA" sz="1000">
                <a:latin typeface="Arial" panose="020B0604020202020204" pitchFamily="34" charset="0"/>
                <a:ea typeface="Arial Unicode MS"/>
                <a:cs typeface="Arial" panose="020B0604020202020204" pitchFamily="34" charset="0"/>
              </a:rPr>
              <a:t>The mental health continuum model is an easy tool to understand our mental wellness including mood, attitude, sleep, physical symptoms, social behaviour and substance and addiction. It provides individuals with a simple way to identify their risk level as it relates to their substance use or gambling or gaming use.  </a:t>
            </a:r>
          </a:p>
          <a:p>
            <a:pPr marL="235237" indent="-235237">
              <a:lnSpc>
                <a:spcPct val="80000"/>
              </a:lnSpc>
              <a:spcBef>
                <a:spcPct val="0"/>
              </a:spcBef>
            </a:pPr>
            <a:endParaRPr lang="en-CA" sz="1000">
              <a:latin typeface="Arial" panose="020B0604020202020204" pitchFamily="34" charset="0"/>
              <a:ea typeface="Arial Unicode MS"/>
              <a:cs typeface="Arial" panose="020B0604020202020204" pitchFamily="34" charset="0"/>
            </a:endParaRPr>
          </a:p>
          <a:p>
            <a:pPr marL="235237" indent="-235237">
              <a:lnSpc>
                <a:spcPct val="80000"/>
              </a:lnSpc>
              <a:spcBef>
                <a:spcPct val="0"/>
              </a:spcBef>
              <a:buFont typeface="Arial" panose="020B0604020202020204" pitchFamily="34" charset="0"/>
              <a:buChar char="•"/>
            </a:pPr>
            <a:r>
              <a:rPr lang="en-CA" sz="1000">
                <a:latin typeface="Arial" panose="020B0604020202020204" pitchFamily="34" charset="0"/>
                <a:ea typeface="Arial Unicode MS"/>
                <a:cs typeface="Arial" panose="020B0604020202020204" pitchFamily="34" charset="0"/>
              </a:rPr>
              <a:t>It is important for you to be aware of what signs may indicate a need to employ some additional coping strategies or seek assistance to maintain our mental wellness. </a:t>
            </a:r>
          </a:p>
          <a:p>
            <a:pPr>
              <a:lnSpc>
                <a:spcPct val="80000"/>
              </a:lnSpc>
              <a:spcBef>
                <a:spcPct val="0"/>
              </a:spcBef>
            </a:pPr>
            <a:endParaRPr lang="en-CA" sz="1000">
              <a:latin typeface="Arial" panose="020B0604020202020204" pitchFamily="34" charset="0"/>
              <a:ea typeface="Arial Unicode MS" panose="020B0604020202020204" pitchFamily="34" charset="-128"/>
              <a:cs typeface="Arial" panose="020B0604020202020204" pitchFamily="34" charset="0"/>
            </a:endParaRPr>
          </a:p>
          <a:p>
            <a:pPr marL="235237" indent="-235237">
              <a:lnSpc>
                <a:spcPct val="80000"/>
              </a:lnSpc>
              <a:spcBef>
                <a:spcPct val="0"/>
              </a:spcBef>
              <a:buFont typeface="Arial" panose="020B0604020202020204" pitchFamily="34" charset="0"/>
              <a:buChar char="•"/>
            </a:pPr>
            <a:r>
              <a:rPr lang="en-CA" sz="1000">
                <a:latin typeface="Arial" panose="020B0604020202020204" pitchFamily="34" charset="0"/>
                <a:ea typeface="Arial Unicode MS"/>
                <a:cs typeface="Arial" panose="020B0604020202020204" pitchFamily="34" charset="0"/>
              </a:rPr>
              <a:t>This model captures the signs along the mental health continuum model, so you can see how problems increase while functioning decreases as we move toward the right along the continuum.  </a:t>
            </a:r>
            <a:endParaRPr lang="en-US" sz="1000">
              <a:latin typeface="Arial" panose="020B0604020202020204" pitchFamily="34" charset="0"/>
              <a:ea typeface="Arial Unicode MS" panose="020B0604020202020204" pitchFamily="34" charset="-128"/>
              <a:cs typeface="Arial" panose="020B0604020202020204" pitchFamily="34" charset="0"/>
            </a:endParaRPr>
          </a:p>
          <a:p>
            <a:pPr marL="764682" lvl="1" indent="-294209">
              <a:lnSpc>
                <a:spcPct val="80000"/>
              </a:lnSpc>
              <a:buAutoNum type="arabicPeriod"/>
            </a:pPr>
            <a:r>
              <a:rPr lang="en-CA" sz="1000">
                <a:latin typeface="Arial" panose="020B0604020202020204" pitchFamily="34" charset="0"/>
                <a:ea typeface="Arial Unicode MS"/>
                <a:cs typeface="Arial" panose="020B0604020202020204" pitchFamily="34" charset="0"/>
              </a:rPr>
              <a:t> Mood changes from green to red</a:t>
            </a:r>
          </a:p>
          <a:p>
            <a:pPr marL="764682" lvl="1" indent="-294209">
              <a:lnSpc>
                <a:spcPct val="80000"/>
              </a:lnSpc>
              <a:buAutoNum type="arabicPeriod"/>
            </a:pPr>
            <a:r>
              <a:rPr lang="en-US" sz="1000">
                <a:latin typeface="Arial" panose="020B0604020202020204" pitchFamily="34" charset="0"/>
                <a:ea typeface="Arial Unicode MS"/>
                <a:cs typeface="Arial" panose="020B0604020202020204" pitchFamily="34" charset="0"/>
              </a:rPr>
              <a:t> Attitude changes from green to red</a:t>
            </a:r>
          </a:p>
          <a:p>
            <a:pPr marL="764682" lvl="1" indent="-294209">
              <a:lnSpc>
                <a:spcPct val="80000"/>
              </a:lnSpc>
              <a:buAutoNum type="arabicPeriod"/>
            </a:pPr>
            <a:r>
              <a:rPr lang="en-US" sz="1000">
                <a:latin typeface="Arial" panose="020B0604020202020204" pitchFamily="34" charset="0"/>
                <a:ea typeface="Arial Unicode MS"/>
                <a:cs typeface="Arial" panose="020B0604020202020204" pitchFamily="34" charset="0"/>
              </a:rPr>
              <a:t> Sleep changes from green to red</a:t>
            </a:r>
          </a:p>
          <a:p>
            <a:pPr marL="764682" lvl="1" indent="-294209">
              <a:lnSpc>
                <a:spcPct val="80000"/>
              </a:lnSpc>
              <a:buAutoNum type="arabicPeriod"/>
            </a:pPr>
            <a:r>
              <a:rPr lang="en-US" sz="1000">
                <a:latin typeface="Arial" panose="020B0604020202020204" pitchFamily="34" charset="0"/>
                <a:ea typeface="Arial Unicode MS"/>
                <a:cs typeface="Arial" panose="020B0604020202020204" pitchFamily="34" charset="0"/>
              </a:rPr>
              <a:t> Physical symptoms from green to red</a:t>
            </a:r>
          </a:p>
          <a:p>
            <a:pPr marL="764682" lvl="1" indent="-294209">
              <a:lnSpc>
                <a:spcPct val="80000"/>
              </a:lnSpc>
              <a:buAutoNum type="arabicPeriod"/>
            </a:pPr>
            <a:r>
              <a:rPr lang="en-US" sz="1000">
                <a:latin typeface="Arial" panose="020B0604020202020204" pitchFamily="34" charset="0"/>
                <a:ea typeface="Arial Unicode MS"/>
                <a:cs typeface="Arial" panose="020B0604020202020204" pitchFamily="34" charset="0"/>
              </a:rPr>
              <a:t> Social behaviour from green to red  </a:t>
            </a:r>
            <a:endParaRPr lang="en-US" sz="1000">
              <a:latin typeface="Arial" panose="020B0604020202020204" pitchFamily="34" charset="0"/>
              <a:ea typeface="Arial Unicode MS" panose="020B0604020202020204" pitchFamily="34" charset="-128"/>
              <a:cs typeface="Arial" panose="020B0604020202020204" pitchFamily="34" charset="0"/>
            </a:endParaRPr>
          </a:p>
          <a:p>
            <a:pPr marL="764682" lvl="1" indent="-294209">
              <a:lnSpc>
                <a:spcPct val="80000"/>
              </a:lnSpc>
              <a:buAutoNum type="arabicPeriod"/>
            </a:pPr>
            <a:r>
              <a:rPr lang="en-US" sz="1000">
                <a:latin typeface="Arial" panose="020B0604020202020204" pitchFamily="34" charset="0"/>
                <a:ea typeface="Arial Unicode MS"/>
                <a:cs typeface="Arial" panose="020B0604020202020204" pitchFamily="34" charset="0"/>
              </a:rPr>
              <a:t> Alcohol, gambling, and/or gaming issues from green to red</a:t>
            </a:r>
            <a:endParaRPr lang="en-US" sz="1000" u="sng">
              <a:latin typeface="Arial" panose="020B0604020202020204" pitchFamily="34" charset="0"/>
              <a:ea typeface="Arial Unicode MS" panose="020B0604020202020204" pitchFamily="34" charset="-128"/>
              <a:cs typeface="Arial" panose="020B0604020202020204" pitchFamily="34" charset="0"/>
            </a:endParaRPr>
          </a:p>
          <a:p>
            <a:endParaRPr lang="en-US" sz="1000" b="1">
              <a:latin typeface="Arial" panose="020B0604020202020204" pitchFamily="34" charset="0"/>
              <a:ea typeface="Arial Unicode MS" panose="020B0604020202020204" pitchFamily="34" charset="-128"/>
              <a:cs typeface="Arial" panose="020B0604020202020204" pitchFamily="34" charset="0"/>
            </a:endParaRPr>
          </a:p>
          <a:p>
            <a:r>
              <a:rPr lang="en-US" sz="1000" b="1">
                <a:latin typeface="Arial" panose="020B0604020202020204" pitchFamily="34" charset="0"/>
                <a:cs typeface="Arial" panose="020B0604020202020204" pitchFamily="34" charset="0"/>
              </a:rPr>
              <a:t>MHCM – Mental Health Continuum Model</a:t>
            </a:r>
            <a:endParaRPr lang="en-CA" sz="1000" b="1">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Many people use alcohol, gamble and/or gaming without encountering problems, and therefore remain in the green/healthy zone.  This use is characterized by limited/occasional alcohol use/gambling and/or gaming often focused around social occasions and follow the Low-Risk Drinking Alcohol Guidelines (LRDAG).</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For some, however, depending on circumstances and other risk factors, this occasional use can become more frequent (e.g. weekly binges or daily rituals), and use can become  a  coping strategy. This would fall in the yellow/reacting zone.  In this zone there are some increased negative consequences to use (i.e. hangover, more physical effects, spending more time and money etc.) that don’t interfere significantly with major life areas.  Use in this zone is controlled, but </a:t>
            </a:r>
            <a:r>
              <a:rPr lang="en-US" sz="1000" u="sng">
                <a:latin typeface="Arial" panose="020B0604020202020204" pitchFamily="34" charset="0"/>
                <a:cs typeface="Arial" panose="020B0604020202020204" pitchFamily="34" charset="0"/>
              </a:rPr>
              <a:t>may</a:t>
            </a:r>
            <a:r>
              <a:rPr lang="en-US" sz="1000">
                <a:latin typeface="Arial" panose="020B0604020202020204" pitchFamily="34" charset="0"/>
                <a:cs typeface="Arial" panose="020B0604020202020204" pitchFamily="34" charset="0"/>
              </a:rPr>
              <a:t> exceed LRDAG’s.  </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Once in the orange/injured zone of the MHCM, substance use (gaming/gambling becomes hard to control and negative consequences appear in major life areas (relationships, job, education).  Here we will see problematic use of substances, increased tolerance to the substances, withdrawal symptoms,   </a:t>
            </a:r>
            <a:r>
              <a:rPr lang="en-CA" sz="1000">
                <a:latin typeface="Arial" panose="020B0604020202020204" pitchFamily="34" charset="0"/>
                <a:cs typeface="Arial" panose="020B0604020202020204" pitchFamily="34" charset="0"/>
              </a:rPr>
              <a:t>failed efforts to stop or cut back,</a:t>
            </a:r>
            <a:r>
              <a:rPr lang="en-US" sz="1000">
                <a:latin typeface="Arial" panose="020B0604020202020204" pitchFamily="34" charset="0"/>
                <a:cs typeface="Arial" panose="020B0604020202020204" pitchFamily="34" charset="0"/>
              </a:rPr>
              <a:t> are prevalent.</a:t>
            </a:r>
          </a:p>
          <a:p>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Finally, in the red/ill zone, problematic use is  very frequent with severe consequences in major life areas.  At this stage there is loss of control, constant obsession with use, and severe consequences.    </a:t>
            </a:r>
          </a:p>
          <a:p>
            <a:endParaRPr lang="en-US"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The more people use, the more problems they generally encounter. For example, some studies have found that 1 in 5 drug users experience problems associated with their substance use and 1 in 10 experience </a:t>
            </a:r>
            <a:r>
              <a:rPr lang="en-US" sz="1000" u="sng">
                <a:latin typeface="Arial" panose="020B0604020202020204" pitchFamily="34" charset="0"/>
                <a:cs typeface="Arial" panose="020B0604020202020204" pitchFamily="34" charset="0"/>
              </a:rPr>
              <a:t>serious</a:t>
            </a:r>
            <a:r>
              <a:rPr lang="en-US" sz="1000">
                <a:latin typeface="Arial" panose="020B0604020202020204" pitchFamily="34" charset="0"/>
                <a:cs typeface="Arial" panose="020B0604020202020204" pitchFamily="34" charset="0"/>
              </a:rPr>
              <a:t> problems. As use increases so do the consequences associated with it, as it starts to interfere with normal life functioning.</a:t>
            </a:r>
            <a:endParaRPr lang="en-CA" sz="1000">
              <a:latin typeface="Arial" panose="020B0604020202020204" pitchFamily="34" charset="0"/>
              <a:cs typeface="Arial" panose="020B0604020202020204" pitchFamily="34" charset="0"/>
            </a:endParaRPr>
          </a:p>
          <a:p>
            <a:endParaRPr lang="en-US"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It is also currently estimated that 50-70% of persons who may be experiencing an occupational stress injury (OSI) or have post traumatic stress disorder (PTSD)(Orange to Red  in continuum) may be using alcohol, drugs or other harmful behaviors as a means to cope.</a:t>
            </a:r>
            <a:endParaRPr lang="en-CA" sz="1000">
              <a:latin typeface="Arial" panose="020B0604020202020204" pitchFamily="34" charset="0"/>
              <a:cs typeface="Arial" panose="020B0604020202020204" pitchFamily="34" charset="0"/>
            </a:endParaRPr>
          </a:p>
          <a:p>
            <a:endParaRPr lang="en-US"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Currently it is estimated that over 30% of CAF members accessing or being referred for services are engaged in these type of behaviours in an unhealthy way (CAF Health </a:t>
            </a:r>
            <a:r>
              <a:rPr lang="en-US" sz="1000" err="1">
                <a:latin typeface="Arial" panose="020B0604020202020204" pitchFamily="34" charset="0"/>
                <a:cs typeface="Arial" panose="020B0604020202020204" pitchFamily="34" charset="0"/>
              </a:rPr>
              <a:t>Svcs</a:t>
            </a:r>
            <a:r>
              <a:rPr lang="en-US" sz="1000">
                <a:latin typeface="Arial" panose="020B0604020202020204" pitchFamily="34" charset="0"/>
                <a:cs typeface="Arial" panose="020B0604020202020204" pitchFamily="34" charset="0"/>
              </a:rPr>
              <a:t>).</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It is also currently estimated that 50-70% of persons who may be experiencing an OSI or have PTSD (Orange to Red  in continuum) may be using alcohol, drugs or engaged in other harmful behaviors as a means of coping.</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en-CA" sz="1000">
                <a:latin typeface="Arial" panose="020B0604020202020204" pitchFamily="34" charset="0"/>
                <a:cs typeface="Arial" panose="020B0604020202020204" pitchFamily="34" charset="0"/>
              </a:rPr>
              <a:t>The addiction process occurs over time. Most people begin using a substance out of curiosity, by experimenting. This can move into more occasional use with few consequences. Over time, however, this occasional use can become more regular and the user is more likely to begin experiencing negative consequences.  As use increases, it starts to interfere with normal life which can lead to misuse, then perhaps addiction.</a:t>
            </a:r>
          </a:p>
          <a:p>
            <a:r>
              <a:rPr lang="en-US" sz="1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en-US" sz="1000" b="1">
                <a:latin typeface="Arial" panose="020B0604020202020204" pitchFamily="34" charset="0"/>
                <a:cs typeface="Arial" panose="020B0604020202020204" pitchFamily="34" charset="0"/>
              </a:rPr>
              <a:t>Discussion:</a:t>
            </a:r>
          </a:p>
          <a:p>
            <a:r>
              <a:rPr lang="en-US" sz="1000" b="1">
                <a:latin typeface="Arial" panose="020B0604020202020204" pitchFamily="34" charset="0"/>
                <a:cs typeface="Arial" panose="020B0604020202020204" pitchFamily="34" charset="0"/>
              </a:rPr>
              <a:t>Can you think of some of the problems that users may start to encounter? </a:t>
            </a:r>
            <a:r>
              <a:rPr lang="en-US" sz="1000">
                <a:latin typeface="Arial" panose="020B0604020202020204" pitchFamily="34" charset="0"/>
                <a:cs typeface="Arial" panose="020B0604020202020204" pitchFamily="34" charset="0"/>
              </a:rPr>
              <a:t>(Solicit feedback </a:t>
            </a:r>
            <a:r>
              <a:rPr lang="en-CA" sz="1000">
                <a:latin typeface="Arial" panose="020B0604020202020204" pitchFamily="34" charset="0"/>
                <a:cs typeface="Arial" panose="020B0604020202020204" pitchFamily="34" charset="0"/>
              </a:rPr>
              <a:t>–</a:t>
            </a:r>
            <a:r>
              <a:rPr lang="en-US" sz="1000">
                <a:latin typeface="Arial" panose="020B0604020202020204" pitchFamily="34" charset="0"/>
                <a:cs typeface="Arial" panose="020B0604020202020204" pitchFamily="34" charset="0"/>
              </a:rPr>
              <a:t> 3 min </a:t>
            </a:r>
            <a:r>
              <a:rPr lang="en-CA" sz="1000">
                <a:latin typeface="Arial" panose="020B0604020202020204" pitchFamily="34" charset="0"/>
                <a:cs typeface="Arial" panose="020B0604020202020204" pitchFamily="34" charset="0"/>
              </a:rPr>
              <a:t>–</a:t>
            </a:r>
            <a:r>
              <a:rPr lang="en-US" sz="1000">
                <a:latin typeface="Arial" panose="020B0604020202020204" pitchFamily="34" charset="0"/>
                <a:cs typeface="Arial" panose="020B0604020202020204" pitchFamily="34" charset="0"/>
              </a:rPr>
              <a:t> answers include: </a:t>
            </a:r>
          </a:p>
          <a:p>
            <a:pPr marL="174970" indent="-174970">
              <a:buFont typeface="Arial" panose="020B0604020202020204" pitchFamily="34" charset="0"/>
              <a:buChar char="•"/>
            </a:pPr>
            <a:r>
              <a:rPr lang="en-US" sz="1000">
                <a:latin typeface="Arial" panose="020B0604020202020204" pitchFamily="34" charset="0"/>
                <a:cs typeface="Arial" panose="020B0604020202020204" pitchFamily="34" charset="0"/>
              </a:rPr>
              <a:t>work performance problems, </a:t>
            </a:r>
          </a:p>
          <a:p>
            <a:pPr marL="174970" indent="-174970">
              <a:buFont typeface="Arial" panose="020B0604020202020204" pitchFamily="34" charset="0"/>
              <a:buChar char="•"/>
            </a:pPr>
            <a:r>
              <a:rPr lang="en-US" sz="1000">
                <a:latin typeface="Arial" panose="020B0604020202020204" pitchFamily="34" charset="0"/>
                <a:cs typeface="Arial" panose="020B0604020202020204" pitchFamily="34" charset="0"/>
              </a:rPr>
              <a:t>impaired driving, </a:t>
            </a:r>
          </a:p>
          <a:p>
            <a:pPr marL="174970" indent="-174970">
              <a:buFont typeface="Arial" panose="020B0604020202020204" pitchFamily="34" charset="0"/>
              <a:buChar char="•"/>
            </a:pPr>
            <a:r>
              <a:rPr lang="en-US" sz="1000">
                <a:latin typeface="Arial" panose="020B0604020202020204" pitchFamily="34" charset="0"/>
                <a:cs typeface="Arial" panose="020B0604020202020204" pitchFamily="34" charset="0"/>
              </a:rPr>
              <a:t>family conflict, </a:t>
            </a:r>
          </a:p>
          <a:p>
            <a:pPr marL="174970" indent="-174970">
              <a:buFont typeface="Arial" panose="020B0604020202020204" pitchFamily="34" charset="0"/>
              <a:buChar char="•"/>
            </a:pPr>
            <a:r>
              <a:rPr lang="en-US" sz="1000">
                <a:latin typeface="Arial" panose="020B0604020202020204" pitchFamily="34" charset="0"/>
                <a:cs typeface="Arial" panose="020B0604020202020204" pitchFamily="34" charset="0"/>
              </a:rPr>
              <a:t>financial problems, </a:t>
            </a:r>
          </a:p>
          <a:p>
            <a:pPr marL="174970" indent="-174970">
              <a:buFont typeface="Arial" panose="020B0604020202020204" pitchFamily="34" charset="0"/>
              <a:buChar char="•"/>
            </a:pPr>
            <a:r>
              <a:rPr lang="en-US" sz="1000">
                <a:latin typeface="Arial" panose="020B0604020202020204" pitchFamily="34" charset="0"/>
                <a:cs typeface="Arial" panose="020B0604020202020204" pitchFamily="34" charset="0"/>
              </a:rPr>
              <a:t>health problems.) </a:t>
            </a:r>
          </a:p>
          <a:p>
            <a:pPr marL="174970" indent="-174970">
              <a:buFont typeface="Arial" panose="020B0604020202020204" pitchFamily="34" charset="0"/>
              <a:buChar char="•"/>
            </a:pPr>
            <a:endParaRPr lang="en-US"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Some find that, somewhere along the way, “the line has been crossed” and they have lost the ability to make reasoned decisions.</a:t>
            </a:r>
          </a:p>
          <a:p>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Signs of addiction</a:t>
            </a:r>
            <a:r>
              <a:rPr lang="en-US" sz="1000" u="sng">
                <a:latin typeface="Arial" panose="020B0604020202020204" pitchFamily="34" charset="0"/>
                <a:cs typeface="Arial" panose="020B0604020202020204" pitchFamily="34" charset="0"/>
              </a:rPr>
              <a:t> </a:t>
            </a:r>
            <a:r>
              <a:rPr lang="en-US" sz="1000">
                <a:latin typeface="Arial" panose="020B0604020202020204" pitchFamily="34" charset="0"/>
                <a:cs typeface="Arial" panose="020B0604020202020204" pitchFamily="34" charset="0"/>
              </a:rPr>
              <a:t>vary widely, depending upon the problem and the person. However generally, addiction occurs when it: affects mental and/or physical health; involves breaking the law/policies; threatens financial stability; harms relationships and friends; and interferes with work. </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en-US" sz="1000" b="1">
                <a:latin typeface="Arial" panose="020B0604020202020204" pitchFamily="34" charset="0"/>
                <a:cs typeface="Arial" panose="020B0604020202020204" pitchFamily="34" charset="0"/>
              </a:rPr>
              <a:t>*** </a:t>
            </a:r>
            <a:r>
              <a:rPr lang="en-US" sz="1000">
                <a:latin typeface="Arial" panose="020B0604020202020204" pitchFamily="34" charset="0"/>
                <a:cs typeface="Arial" panose="020B0604020202020204" pitchFamily="34" charset="0"/>
              </a:rPr>
              <a:t>At this end of the continuum it is extremely difficult to return to the green and so, for some,  abstinence is often the only way to go back to the green zone.</a:t>
            </a:r>
            <a:endParaRPr lang="en-CA" sz="1000">
              <a:latin typeface="Arial" panose="020B0604020202020204" pitchFamily="34" charset="0"/>
              <a:cs typeface="Arial" panose="020B0604020202020204" pitchFamily="34" charset="0"/>
            </a:endParaRPr>
          </a:p>
          <a:p>
            <a:r>
              <a:rPr lang="en-US" sz="1000">
                <a:latin typeface="Arial" panose="020B0604020202020204" pitchFamily="34" charset="0"/>
                <a:cs typeface="Arial" panose="020B0604020202020204" pitchFamily="34" charset="0"/>
              </a:rPr>
              <a:t>Understanding Addiction, Centre for Addiction and Mental Health, 2002 </a:t>
            </a:r>
            <a:endParaRPr lang="en-CA" sz="1000">
              <a:latin typeface="Arial" panose="020B0604020202020204" pitchFamily="34" charset="0"/>
              <a:cs typeface="Arial" panose="020B0604020202020204" pitchFamily="34" charset="0"/>
            </a:endParaRPr>
          </a:p>
          <a:p>
            <a:pPr algn="ctr"/>
            <a:r>
              <a:rPr lang="en-US" sz="1000" b="1">
                <a:latin typeface="Arial" panose="020B0604020202020204" pitchFamily="34" charset="0"/>
                <a:cs typeface="Arial" panose="020B0604020202020204" pitchFamily="34" charset="0"/>
              </a:rPr>
              <a:t> </a:t>
            </a:r>
            <a:endParaRPr lang="en-CA" sz="1000">
              <a:latin typeface="Arial" panose="020B0604020202020204" pitchFamily="34" charset="0"/>
              <a:cs typeface="Arial" panose="020B0604020202020204" pitchFamily="34" charset="0"/>
            </a:endParaRPr>
          </a:p>
          <a:p>
            <a:r>
              <a:rPr lang="fr-CA" sz="1000" b="1">
                <a:latin typeface="Arial" panose="020B0604020202020204" pitchFamily="34" charset="0"/>
                <a:cs typeface="Arial" panose="020B0604020202020204" pitchFamily="34" charset="0"/>
              </a:rPr>
              <a:t>Sources(s): </a:t>
            </a:r>
            <a:endParaRPr lang="en-CA" sz="1000">
              <a:latin typeface="Arial" panose="020B0604020202020204" pitchFamily="34" charset="0"/>
              <a:cs typeface="Arial" panose="020B0604020202020204" pitchFamily="34" charset="0"/>
            </a:endParaRPr>
          </a:p>
          <a:p>
            <a:pPr marL="174970" indent="-174970">
              <a:buFont typeface="Arial" panose="020B0604020202020204" pitchFamily="34" charset="0"/>
              <a:buChar char="•"/>
            </a:pPr>
            <a:r>
              <a:rPr lang="fr-CA" sz="1000">
                <a:latin typeface="Arial" panose="020B0604020202020204" pitchFamily="34" charset="0"/>
                <a:cs typeface="Arial" panose="020B0604020202020204" pitchFamily="34" charset="0"/>
                <a:hlinkClick r:id="rId3"/>
              </a:rPr>
              <a:t>http://www.camh.net/pdf/english_understand_addiction.pdf</a:t>
            </a:r>
            <a:endParaRPr lang="en-CA" sz="1000">
              <a:latin typeface="Arial" panose="020B0604020202020204" pitchFamily="34" charset="0"/>
              <a:cs typeface="Arial" panose="020B0604020202020204" pitchFamily="34" charset="0"/>
            </a:endParaRPr>
          </a:p>
          <a:p>
            <a:pPr marL="174970" indent="-174970">
              <a:buFont typeface="Arial" panose="020B0604020202020204" pitchFamily="34" charset="0"/>
              <a:buChar char="•"/>
            </a:pPr>
            <a:r>
              <a:rPr lang="fr-CA" sz="1000">
                <a:latin typeface="Arial" panose="020B0604020202020204" pitchFamily="34" charset="0"/>
                <a:cs typeface="Arial" panose="020B0604020202020204" pitchFamily="34" charset="0"/>
              </a:rPr>
              <a:t>https://www.canada.ca/en/</a:t>
            </a:r>
            <a:r>
              <a:rPr lang="fr-CA" sz="1000" err="1">
                <a:latin typeface="Arial" panose="020B0604020202020204" pitchFamily="34" charset="0"/>
                <a:cs typeface="Arial" panose="020B0604020202020204" pitchFamily="34" charset="0"/>
              </a:rPr>
              <a:t>department</a:t>
            </a:r>
            <a:r>
              <a:rPr lang="fr-CA" sz="1000">
                <a:latin typeface="Arial" panose="020B0604020202020204" pitchFamily="34" charset="0"/>
                <a:cs typeface="Arial" panose="020B0604020202020204" pitchFamily="34" charset="0"/>
              </a:rPr>
              <a:t>-national-</a:t>
            </a:r>
            <a:r>
              <a:rPr lang="fr-CA" sz="1000" err="1">
                <a:latin typeface="Arial" panose="020B0604020202020204" pitchFamily="34" charset="0"/>
                <a:cs typeface="Arial" panose="020B0604020202020204" pitchFamily="34" charset="0"/>
              </a:rPr>
              <a:t>defence</a:t>
            </a:r>
            <a:r>
              <a:rPr lang="fr-CA" sz="1000">
                <a:latin typeface="Arial" panose="020B0604020202020204" pitchFamily="34" charset="0"/>
                <a:cs typeface="Arial" panose="020B0604020202020204" pitchFamily="34" charset="0"/>
              </a:rPr>
              <a:t>/</a:t>
            </a:r>
            <a:r>
              <a:rPr lang="fr-CA" sz="1000" err="1">
                <a:latin typeface="Arial" panose="020B0604020202020204" pitchFamily="34" charset="0"/>
                <a:cs typeface="Arial" panose="020B0604020202020204" pitchFamily="34" charset="0"/>
              </a:rPr>
              <a:t>maple-leaf</a:t>
            </a:r>
            <a:r>
              <a:rPr lang="fr-CA" sz="1000">
                <a:latin typeface="Arial" panose="020B0604020202020204" pitchFamily="34" charset="0"/>
                <a:cs typeface="Arial" panose="020B0604020202020204" pitchFamily="34" charset="0"/>
              </a:rPr>
              <a:t>/</a:t>
            </a:r>
            <a:r>
              <a:rPr lang="fr-CA" sz="1000" err="1">
                <a:latin typeface="Arial" panose="020B0604020202020204" pitchFamily="34" charset="0"/>
                <a:cs typeface="Arial" panose="020B0604020202020204" pitchFamily="34" charset="0"/>
              </a:rPr>
              <a:t>defence</a:t>
            </a:r>
            <a:r>
              <a:rPr lang="fr-CA" sz="1000">
                <a:latin typeface="Arial" panose="020B0604020202020204" pitchFamily="34" charset="0"/>
                <a:cs typeface="Arial" panose="020B0604020202020204" pitchFamily="34" charset="0"/>
              </a:rPr>
              <a:t>/2020/03/mental-health-covid-19.html</a:t>
            </a:r>
          </a:p>
        </p:txBody>
      </p:sp>
    </p:spTree>
    <p:extLst>
      <p:ext uri="{BB962C8B-B14F-4D97-AF65-F5344CB8AC3E}">
        <p14:creationId xmlns:p14="http://schemas.microsoft.com/office/powerpoint/2010/main" val="16257869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Slide Image Placeholder 1">
            <a:extLst>
              <a:ext uri="{FF2B5EF4-FFF2-40B4-BE49-F238E27FC236}">
                <a16:creationId xmlns:a16="http://schemas.microsoft.com/office/drawing/2014/main" id="{16D40DB8-2736-4DDE-9307-CAAE341D927F}"/>
              </a:ext>
            </a:extLst>
          </p:cNvPr>
          <p:cNvSpPr>
            <a:spLocks noGrp="1" noRot="1" noChangeAspect="1" noChangeArrowheads="1" noTextEdit="1"/>
          </p:cNvSpPr>
          <p:nvPr>
            <p:ph type="sldImg"/>
          </p:nvPr>
        </p:nvSpPr>
        <p:spPr>
          <a:ln/>
        </p:spPr>
      </p:sp>
      <p:sp>
        <p:nvSpPr>
          <p:cNvPr id="181251" name="Notes Placeholder 2">
            <a:extLst>
              <a:ext uri="{FF2B5EF4-FFF2-40B4-BE49-F238E27FC236}">
                <a16:creationId xmlns:a16="http://schemas.microsoft.com/office/drawing/2014/main" id="{21738A4E-1C0E-4556-A7D3-40F886B001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a:latin typeface="Arial" panose="020B0604020202020204" pitchFamily="34" charset="0"/>
              </a:rPr>
              <a:t>Examples where there is difficulty finding balance. Problems start to emerge in other aspects of life.</a:t>
            </a:r>
          </a:p>
          <a:p>
            <a:endParaRPr lang="en-CA" altLang="en-US">
              <a:latin typeface="Arial" panose="020B0604020202020204" pitchFamily="34" charset="0"/>
            </a:endParaRPr>
          </a:p>
        </p:txBody>
      </p:sp>
      <p:sp>
        <p:nvSpPr>
          <p:cNvPr id="181252" name="Slide Number Placeholder 3">
            <a:extLst>
              <a:ext uri="{FF2B5EF4-FFF2-40B4-BE49-F238E27FC236}">
                <a16:creationId xmlns:a16="http://schemas.microsoft.com/office/drawing/2014/main" id="{7598CC3E-F420-4D90-B5C5-E748C614DF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311">
              <a:spcBef>
                <a:spcPct val="30000"/>
              </a:spcBef>
              <a:defRPr sz="1200">
                <a:solidFill>
                  <a:schemeClr val="tx1"/>
                </a:solidFill>
                <a:latin typeface="Arial" panose="020B0604020202020204" pitchFamily="34" charset="0"/>
                <a:ea typeface="MS PGothic" panose="020B0600070205080204" pitchFamily="34" charset="-128"/>
              </a:defRPr>
            </a:lvl1pPr>
            <a:lvl2pPr marL="752014" indent="-284589" defTabSz="925311">
              <a:spcBef>
                <a:spcPct val="30000"/>
              </a:spcBef>
              <a:defRPr sz="1200">
                <a:solidFill>
                  <a:schemeClr val="tx1"/>
                </a:solidFill>
                <a:latin typeface="Arial" panose="020B0604020202020204" pitchFamily="34" charset="0"/>
                <a:ea typeface="MS PGothic" panose="020B0600070205080204" pitchFamily="34" charset="-128"/>
              </a:defRPr>
            </a:lvl2pPr>
            <a:lvl3pPr marL="1159024" indent="-225763" defTabSz="925311">
              <a:spcBef>
                <a:spcPct val="30000"/>
              </a:spcBef>
              <a:defRPr sz="1200">
                <a:solidFill>
                  <a:schemeClr val="tx1"/>
                </a:solidFill>
                <a:latin typeface="Arial" panose="020B0604020202020204" pitchFamily="34" charset="0"/>
                <a:ea typeface="MS PGothic" panose="020B0600070205080204" pitchFamily="34" charset="-128"/>
              </a:defRPr>
            </a:lvl3pPr>
            <a:lvl4pPr marL="1626449" indent="-225763" defTabSz="925311">
              <a:spcBef>
                <a:spcPct val="30000"/>
              </a:spcBef>
              <a:defRPr sz="1200">
                <a:solidFill>
                  <a:schemeClr val="tx1"/>
                </a:solidFill>
                <a:latin typeface="Arial" panose="020B0604020202020204" pitchFamily="34" charset="0"/>
                <a:ea typeface="MS PGothic" panose="020B0600070205080204" pitchFamily="34" charset="-128"/>
              </a:defRPr>
            </a:lvl4pPr>
            <a:lvl5pPr marL="2092284" indent="-225763" defTabSz="925311">
              <a:spcBef>
                <a:spcPct val="30000"/>
              </a:spcBef>
              <a:defRPr sz="1200">
                <a:solidFill>
                  <a:schemeClr val="tx1"/>
                </a:solidFill>
                <a:latin typeface="Arial" panose="020B0604020202020204" pitchFamily="34" charset="0"/>
                <a:ea typeface="MS PGothic" panose="020B0600070205080204" pitchFamily="34" charset="-128"/>
              </a:defRPr>
            </a:lvl5pPr>
            <a:lvl6pPr marL="2550170"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3008055"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65941"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923827"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9E9D462D-F1A9-46A9-8D4E-C20626002807}" type="slidenum">
              <a:rPr lang="en-CA" altLang="en-US">
                <a:solidFill>
                  <a:srgbClr val="000000"/>
                </a:solidFill>
                <a:ea typeface="ヒラギノ角ゴ Pro W3"/>
              </a:rPr>
              <a:pPr>
                <a:spcBef>
                  <a:spcPct val="0"/>
                </a:spcBef>
              </a:pPr>
              <a:t>89</a:t>
            </a:fld>
            <a:endParaRPr lang="en-CA" altLang="en-US">
              <a:solidFill>
                <a:srgbClr val="000000"/>
              </a:solidFill>
              <a:ea typeface="ヒラギノ角ゴ Pro W3"/>
            </a:endParaRPr>
          </a:p>
        </p:txBody>
      </p:sp>
    </p:spTree>
    <p:extLst>
      <p:ext uri="{BB962C8B-B14F-4D97-AF65-F5344CB8AC3E}">
        <p14:creationId xmlns:p14="http://schemas.microsoft.com/office/powerpoint/2010/main" val="134574645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Arial" panose="020B0604020202020204" pitchFamily="34" charset="0"/>
            </a:endParaRPr>
          </a:p>
        </p:txBody>
      </p:sp>
      <p:sp>
        <p:nvSpPr>
          <p:cNvPr id="1484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7277">
              <a:spcBef>
                <a:spcPct val="30000"/>
              </a:spcBef>
              <a:defRPr sz="1200">
                <a:solidFill>
                  <a:schemeClr val="tx1"/>
                </a:solidFill>
                <a:latin typeface="Calibri" panose="020F0502020204030204" pitchFamily="34" charset="0"/>
              </a:defRPr>
            </a:lvl1pPr>
            <a:lvl2pPr marL="787048" indent="-300931" defTabSz="967277">
              <a:spcBef>
                <a:spcPct val="30000"/>
              </a:spcBef>
              <a:defRPr sz="1200">
                <a:solidFill>
                  <a:schemeClr val="tx1"/>
                </a:solidFill>
                <a:latin typeface="Calibri" panose="020F0502020204030204" pitchFamily="34" charset="0"/>
              </a:defRPr>
            </a:lvl2pPr>
            <a:lvl3pPr marL="1210335" indent="-239753" defTabSz="967277">
              <a:spcBef>
                <a:spcPct val="30000"/>
              </a:spcBef>
              <a:defRPr sz="1200">
                <a:solidFill>
                  <a:schemeClr val="tx1"/>
                </a:solidFill>
                <a:latin typeface="Calibri" panose="020F0502020204030204" pitchFamily="34" charset="0"/>
              </a:defRPr>
            </a:lvl3pPr>
            <a:lvl4pPr marL="1696453" indent="-239753" defTabSz="967277">
              <a:spcBef>
                <a:spcPct val="30000"/>
              </a:spcBef>
              <a:defRPr sz="1200">
                <a:solidFill>
                  <a:schemeClr val="tx1"/>
                </a:solidFill>
                <a:latin typeface="Calibri" panose="020F0502020204030204" pitchFamily="34" charset="0"/>
              </a:defRPr>
            </a:lvl4pPr>
            <a:lvl5pPr marL="2180918" indent="-239753" defTabSz="967277">
              <a:spcBef>
                <a:spcPct val="30000"/>
              </a:spcBef>
              <a:defRPr sz="1200">
                <a:solidFill>
                  <a:schemeClr val="tx1"/>
                </a:solidFill>
                <a:latin typeface="Calibri" panose="020F0502020204030204" pitchFamily="34" charset="0"/>
              </a:defRPr>
            </a:lvl5pPr>
            <a:lvl6pPr marL="2657116" indent="-239753" defTabSz="967277" eaLnBrk="0" fontAlgn="base" hangingPunct="0">
              <a:spcBef>
                <a:spcPct val="30000"/>
              </a:spcBef>
              <a:spcAft>
                <a:spcPct val="0"/>
              </a:spcAft>
              <a:defRPr sz="1200">
                <a:solidFill>
                  <a:schemeClr val="tx1"/>
                </a:solidFill>
                <a:latin typeface="Calibri" panose="020F0502020204030204" pitchFamily="34" charset="0"/>
              </a:defRPr>
            </a:lvl6pPr>
            <a:lvl7pPr marL="3133312" indent="-239753" defTabSz="967277" eaLnBrk="0" fontAlgn="base" hangingPunct="0">
              <a:spcBef>
                <a:spcPct val="30000"/>
              </a:spcBef>
              <a:spcAft>
                <a:spcPct val="0"/>
              </a:spcAft>
              <a:defRPr sz="1200">
                <a:solidFill>
                  <a:schemeClr val="tx1"/>
                </a:solidFill>
                <a:latin typeface="Calibri" panose="020F0502020204030204" pitchFamily="34" charset="0"/>
              </a:defRPr>
            </a:lvl7pPr>
            <a:lvl8pPr marL="3609510" indent="-239753" defTabSz="967277" eaLnBrk="0" fontAlgn="base" hangingPunct="0">
              <a:spcBef>
                <a:spcPct val="30000"/>
              </a:spcBef>
              <a:spcAft>
                <a:spcPct val="0"/>
              </a:spcAft>
              <a:defRPr sz="1200">
                <a:solidFill>
                  <a:schemeClr val="tx1"/>
                </a:solidFill>
                <a:latin typeface="Calibri" panose="020F0502020204030204" pitchFamily="34" charset="0"/>
              </a:defRPr>
            </a:lvl8pPr>
            <a:lvl9pPr marL="4085707" indent="-239753" defTabSz="967277"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819E370-16D1-4606-91F0-7CF749659B8B}" type="slidenum">
              <a:rPr lang="en-CA" altLang="en-US" smtClean="0">
                <a:solidFill>
                  <a:srgbClr val="000000"/>
                </a:solidFill>
                <a:latin typeface="Arial" panose="020B0604020202020204" pitchFamily="34" charset="0"/>
                <a:ea typeface="ヒラギノ角ゴ Pro W3"/>
              </a:rPr>
              <a:pPr>
                <a:spcBef>
                  <a:spcPct val="0"/>
                </a:spcBef>
              </a:pPr>
              <a:t>90</a:t>
            </a:fld>
            <a:endParaRPr lang="en-CA" altLang="en-US">
              <a:solidFill>
                <a:srgbClr val="000000"/>
              </a:solidFill>
              <a:latin typeface="Arial" panose="020B0604020202020204" pitchFamily="34" charset="0"/>
              <a:ea typeface="ヒラギノ角ゴ Pro W3"/>
            </a:endParaRPr>
          </a:p>
        </p:txBody>
      </p:sp>
    </p:spTree>
    <p:extLst>
      <p:ext uri="{BB962C8B-B14F-4D97-AF65-F5344CB8AC3E}">
        <p14:creationId xmlns:p14="http://schemas.microsoft.com/office/powerpoint/2010/main" val="425380065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a:extLst>
              <a:ext uri="{FF2B5EF4-FFF2-40B4-BE49-F238E27FC236}">
                <a16:creationId xmlns:a16="http://schemas.microsoft.com/office/drawing/2014/main" id="{B137A6C9-02F5-48D7-A6E5-A2EE3FDA4A7E}"/>
              </a:ext>
            </a:extLst>
          </p:cNvPr>
          <p:cNvSpPr>
            <a:spLocks noGrp="1" noRot="1" noChangeAspect="1" noChangeArrowheads="1" noTextEdit="1"/>
          </p:cNvSpPr>
          <p:nvPr>
            <p:ph type="sldImg"/>
          </p:nvPr>
        </p:nvSpPr>
        <p:spPr>
          <a:ln/>
        </p:spPr>
      </p:sp>
      <p:sp>
        <p:nvSpPr>
          <p:cNvPr id="183299" name="Notes Placeholder 2">
            <a:extLst>
              <a:ext uri="{FF2B5EF4-FFF2-40B4-BE49-F238E27FC236}">
                <a16:creationId xmlns:a16="http://schemas.microsoft.com/office/drawing/2014/main" id="{01212628-A245-4E35-B6F3-C783627F6C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Arial" panose="020B0604020202020204" pitchFamily="34" charset="0"/>
            </a:endParaRPr>
          </a:p>
        </p:txBody>
      </p:sp>
      <p:sp>
        <p:nvSpPr>
          <p:cNvPr id="183300" name="Slide Number Placeholder 3">
            <a:extLst>
              <a:ext uri="{FF2B5EF4-FFF2-40B4-BE49-F238E27FC236}">
                <a16:creationId xmlns:a16="http://schemas.microsoft.com/office/drawing/2014/main" id="{40A0FF8F-7845-403D-94F7-0A0DEA352F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311">
              <a:spcBef>
                <a:spcPct val="30000"/>
              </a:spcBef>
              <a:defRPr sz="1200">
                <a:solidFill>
                  <a:schemeClr val="tx1"/>
                </a:solidFill>
                <a:latin typeface="Arial" panose="020B0604020202020204" pitchFamily="34" charset="0"/>
                <a:ea typeface="MS PGothic" panose="020B0600070205080204" pitchFamily="34" charset="-128"/>
              </a:defRPr>
            </a:lvl1pPr>
            <a:lvl2pPr marL="752014" indent="-284589" defTabSz="925311">
              <a:spcBef>
                <a:spcPct val="30000"/>
              </a:spcBef>
              <a:defRPr sz="1200">
                <a:solidFill>
                  <a:schemeClr val="tx1"/>
                </a:solidFill>
                <a:latin typeface="Arial" panose="020B0604020202020204" pitchFamily="34" charset="0"/>
                <a:ea typeface="MS PGothic" panose="020B0600070205080204" pitchFamily="34" charset="-128"/>
              </a:defRPr>
            </a:lvl2pPr>
            <a:lvl3pPr marL="1159024" indent="-225763" defTabSz="925311">
              <a:spcBef>
                <a:spcPct val="30000"/>
              </a:spcBef>
              <a:defRPr sz="1200">
                <a:solidFill>
                  <a:schemeClr val="tx1"/>
                </a:solidFill>
                <a:latin typeface="Arial" panose="020B0604020202020204" pitchFamily="34" charset="0"/>
                <a:ea typeface="MS PGothic" panose="020B0600070205080204" pitchFamily="34" charset="-128"/>
              </a:defRPr>
            </a:lvl3pPr>
            <a:lvl4pPr marL="1626449" indent="-225763" defTabSz="925311">
              <a:spcBef>
                <a:spcPct val="30000"/>
              </a:spcBef>
              <a:defRPr sz="1200">
                <a:solidFill>
                  <a:schemeClr val="tx1"/>
                </a:solidFill>
                <a:latin typeface="Arial" panose="020B0604020202020204" pitchFamily="34" charset="0"/>
                <a:ea typeface="MS PGothic" panose="020B0600070205080204" pitchFamily="34" charset="-128"/>
              </a:defRPr>
            </a:lvl4pPr>
            <a:lvl5pPr marL="2092284" indent="-225763" defTabSz="925311">
              <a:spcBef>
                <a:spcPct val="30000"/>
              </a:spcBef>
              <a:defRPr sz="1200">
                <a:solidFill>
                  <a:schemeClr val="tx1"/>
                </a:solidFill>
                <a:latin typeface="Arial" panose="020B0604020202020204" pitchFamily="34" charset="0"/>
                <a:ea typeface="MS PGothic" panose="020B0600070205080204" pitchFamily="34" charset="-128"/>
              </a:defRPr>
            </a:lvl5pPr>
            <a:lvl6pPr marL="2550170"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3008055"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65941"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923827"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A2979200-FE40-4D68-846C-B56615935326}" type="slidenum">
              <a:rPr lang="en-CA" altLang="en-US">
                <a:solidFill>
                  <a:srgbClr val="000000"/>
                </a:solidFill>
                <a:ea typeface="ヒラギノ角ゴ Pro W3"/>
              </a:rPr>
              <a:pPr>
                <a:spcBef>
                  <a:spcPct val="0"/>
                </a:spcBef>
              </a:pPr>
              <a:t>91</a:t>
            </a:fld>
            <a:endParaRPr lang="en-CA" altLang="en-US">
              <a:solidFill>
                <a:srgbClr val="000000"/>
              </a:solidFill>
              <a:ea typeface="ヒラギノ角ゴ Pro W3"/>
            </a:endParaRPr>
          </a:p>
        </p:txBody>
      </p:sp>
    </p:spTree>
    <p:extLst>
      <p:ext uri="{BB962C8B-B14F-4D97-AF65-F5344CB8AC3E}">
        <p14:creationId xmlns:p14="http://schemas.microsoft.com/office/powerpoint/2010/main" val="193028653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a:extLst>
              <a:ext uri="{FF2B5EF4-FFF2-40B4-BE49-F238E27FC236}">
                <a16:creationId xmlns:a16="http://schemas.microsoft.com/office/drawing/2014/main" id="{0CF151CA-03CF-460F-9CA7-A6F8AA2F77E4}"/>
              </a:ext>
            </a:extLst>
          </p:cNvPr>
          <p:cNvSpPr>
            <a:spLocks noGrp="1" noRot="1" noChangeAspect="1" noChangeArrowheads="1" noTextEdit="1"/>
          </p:cNvSpPr>
          <p:nvPr>
            <p:ph type="sldImg"/>
          </p:nvPr>
        </p:nvSpPr>
        <p:spPr>
          <a:ln/>
        </p:spPr>
      </p:sp>
      <p:sp>
        <p:nvSpPr>
          <p:cNvPr id="185347" name="Notes Placeholder 2">
            <a:extLst>
              <a:ext uri="{FF2B5EF4-FFF2-40B4-BE49-F238E27FC236}">
                <a16:creationId xmlns:a16="http://schemas.microsoft.com/office/drawing/2014/main" id="{FEF0D1BF-1852-440C-96E2-D5B9BEF6A4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a:latin typeface="Arial" panose="020B0604020202020204" pitchFamily="34" charset="0"/>
              </a:rPr>
              <a:t>Orange:  </a:t>
            </a:r>
            <a:r>
              <a:rPr lang="en-GB" altLang="en-US">
                <a:latin typeface="Arial" panose="020B0604020202020204" pitchFamily="34" charset="0"/>
                <a:cs typeface="Arial" panose="020B0604020202020204" pitchFamily="34" charset="0"/>
              </a:rPr>
              <a:t>hard to control with negative consequences</a:t>
            </a:r>
            <a:endParaRPr lang="en-US" altLang="en-US">
              <a:latin typeface="Arial" panose="020B0604020202020204" pitchFamily="34" charset="0"/>
              <a:cs typeface="Arial" panose="020B0604020202020204" pitchFamily="34" charset="0"/>
            </a:endParaRPr>
          </a:p>
          <a:p>
            <a:endParaRPr lang="en-CA" altLang="en-US">
              <a:latin typeface="Arial" panose="020B0604020202020204" pitchFamily="34" charset="0"/>
            </a:endParaRPr>
          </a:p>
          <a:p>
            <a:r>
              <a:rPr lang="en-CA" altLang="en-US">
                <a:latin typeface="Arial" panose="020B0604020202020204" pitchFamily="34" charset="0"/>
              </a:rPr>
              <a:t>Problems persist and video games start to take over and affect other parts of life. Here are a few examples.</a:t>
            </a:r>
          </a:p>
          <a:p>
            <a:endParaRPr lang="en-CA" altLang="en-US">
              <a:latin typeface="Arial" panose="020B0604020202020204" pitchFamily="34" charset="0"/>
            </a:endParaRPr>
          </a:p>
        </p:txBody>
      </p:sp>
      <p:sp>
        <p:nvSpPr>
          <p:cNvPr id="185348" name="Slide Number Placeholder 3">
            <a:extLst>
              <a:ext uri="{FF2B5EF4-FFF2-40B4-BE49-F238E27FC236}">
                <a16:creationId xmlns:a16="http://schemas.microsoft.com/office/drawing/2014/main" id="{534040BF-9314-462E-B2C9-576DCEEF7C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311">
              <a:spcBef>
                <a:spcPct val="30000"/>
              </a:spcBef>
              <a:defRPr sz="1200">
                <a:solidFill>
                  <a:schemeClr val="tx1"/>
                </a:solidFill>
                <a:latin typeface="Arial" panose="020B0604020202020204" pitchFamily="34" charset="0"/>
                <a:ea typeface="MS PGothic" panose="020B0600070205080204" pitchFamily="34" charset="-128"/>
              </a:defRPr>
            </a:lvl1pPr>
            <a:lvl2pPr marL="752014" indent="-284589" defTabSz="925311">
              <a:spcBef>
                <a:spcPct val="30000"/>
              </a:spcBef>
              <a:defRPr sz="1200">
                <a:solidFill>
                  <a:schemeClr val="tx1"/>
                </a:solidFill>
                <a:latin typeface="Arial" panose="020B0604020202020204" pitchFamily="34" charset="0"/>
                <a:ea typeface="MS PGothic" panose="020B0600070205080204" pitchFamily="34" charset="-128"/>
              </a:defRPr>
            </a:lvl2pPr>
            <a:lvl3pPr marL="1159024" indent="-225763" defTabSz="925311">
              <a:spcBef>
                <a:spcPct val="30000"/>
              </a:spcBef>
              <a:defRPr sz="1200">
                <a:solidFill>
                  <a:schemeClr val="tx1"/>
                </a:solidFill>
                <a:latin typeface="Arial" panose="020B0604020202020204" pitchFamily="34" charset="0"/>
                <a:ea typeface="MS PGothic" panose="020B0600070205080204" pitchFamily="34" charset="-128"/>
              </a:defRPr>
            </a:lvl3pPr>
            <a:lvl4pPr marL="1626449" indent="-225763" defTabSz="925311">
              <a:spcBef>
                <a:spcPct val="30000"/>
              </a:spcBef>
              <a:defRPr sz="1200">
                <a:solidFill>
                  <a:schemeClr val="tx1"/>
                </a:solidFill>
                <a:latin typeface="Arial" panose="020B0604020202020204" pitchFamily="34" charset="0"/>
                <a:ea typeface="MS PGothic" panose="020B0600070205080204" pitchFamily="34" charset="-128"/>
              </a:defRPr>
            </a:lvl4pPr>
            <a:lvl5pPr marL="2092284" indent="-225763" defTabSz="925311">
              <a:spcBef>
                <a:spcPct val="30000"/>
              </a:spcBef>
              <a:defRPr sz="1200">
                <a:solidFill>
                  <a:schemeClr val="tx1"/>
                </a:solidFill>
                <a:latin typeface="Arial" panose="020B0604020202020204" pitchFamily="34" charset="0"/>
                <a:ea typeface="MS PGothic" panose="020B0600070205080204" pitchFamily="34" charset="-128"/>
              </a:defRPr>
            </a:lvl5pPr>
            <a:lvl6pPr marL="2550170"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3008055"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65941"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923827" indent="-225763" defTabSz="92531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58950BD-F7F2-4150-90CE-D1F4C8C76A5D}" type="slidenum">
              <a:rPr lang="en-CA" altLang="en-US">
                <a:solidFill>
                  <a:srgbClr val="000000"/>
                </a:solidFill>
                <a:ea typeface="ヒラギノ角ゴ Pro W3"/>
              </a:rPr>
              <a:pPr>
                <a:spcBef>
                  <a:spcPct val="0"/>
                </a:spcBef>
              </a:pPr>
              <a:t>92</a:t>
            </a:fld>
            <a:endParaRPr lang="en-CA" altLang="en-US">
              <a:solidFill>
                <a:srgbClr val="000000"/>
              </a:solidFill>
              <a:ea typeface="ヒラギノ角ゴ Pro W3"/>
            </a:endParaRPr>
          </a:p>
        </p:txBody>
      </p:sp>
    </p:spTree>
    <p:extLst>
      <p:ext uri="{BB962C8B-B14F-4D97-AF65-F5344CB8AC3E}">
        <p14:creationId xmlns:p14="http://schemas.microsoft.com/office/powerpoint/2010/main" val="1306850193"/>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Slide Image Placeholder 1">
            <a:extLst>
              <a:ext uri="{FF2B5EF4-FFF2-40B4-BE49-F238E27FC236}">
                <a16:creationId xmlns:a16="http://schemas.microsoft.com/office/drawing/2014/main" id="{A97D3E3A-FE15-F1AA-0F69-33C80B32D125}"/>
              </a:ext>
            </a:extLst>
          </p:cNvPr>
          <p:cNvSpPr>
            <a:spLocks noGrp="1" noRot="1" noChangeAspect="1" noTextEdit="1"/>
          </p:cNvSpPr>
          <p:nvPr>
            <p:ph type="sldImg"/>
          </p:nvPr>
        </p:nvSpPr>
        <p:spPr>
          <a:xfrm>
            <a:off x="382588" y="687388"/>
            <a:ext cx="6092825" cy="3427412"/>
          </a:xfrm>
          <a:ln/>
        </p:spPr>
      </p:sp>
      <p:sp>
        <p:nvSpPr>
          <p:cNvPr id="187395" name="Notes Placeholder 2">
            <a:extLst>
              <a:ext uri="{FF2B5EF4-FFF2-40B4-BE49-F238E27FC236}">
                <a16:creationId xmlns:a16="http://schemas.microsoft.com/office/drawing/2014/main" id="{D84031CF-DDE2-9D3B-AB00-12DC9982BA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CA" altLang="en-US" b="1">
                <a:latin typeface="Arial"/>
                <a:ea typeface="MS PGothic"/>
                <a:cs typeface="Arial"/>
              </a:rPr>
              <a:t>RED</a:t>
            </a:r>
            <a:r>
              <a:rPr lang="en-CA" altLang="en-US">
                <a:latin typeface="Arial"/>
                <a:ea typeface="MS PGothic"/>
                <a:cs typeface="Arial"/>
              </a:rPr>
              <a:t>: </a:t>
            </a:r>
            <a:r>
              <a:rPr lang="en-GB" altLang="en-US">
                <a:latin typeface="Arial"/>
                <a:ea typeface="MS PGothic"/>
                <a:cs typeface="Arial"/>
              </a:rPr>
              <a:t>inability to control with severe consequences. Bodily harm, financial ruin, isolation, relationship breakdowns/non-existent, illness.</a:t>
            </a:r>
          </a:p>
          <a:p>
            <a:endParaRPr lang="en-CA" altLang="en-US">
              <a:latin typeface="Arial" panose="020B0604020202020204" pitchFamily="34" charset="0"/>
            </a:endParaRPr>
          </a:p>
          <a:p>
            <a:endParaRPr lang="en-CA" altLang="en-US">
              <a:latin typeface="Arial" panose="020B0604020202020204" pitchFamily="34" charset="0"/>
            </a:endParaRPr>
          </a:p>
          <a:p>
            <a:r>
              <a:rPr lang="en-CA" altLang="en-US">
                <a:latin typeface="Arial"/>
                <a:ea typeface="MS PGothic"/>
                <a:cs typeface="Arial"/>
              </a:rPr>
              <a:t>In this instance, this is where the video gamer does not receive help, or continues their video gaming trend.</a:t>
            </a:r>
          </a:p>
          <a:p>
            <a:r>
              <a:rPr lang="en-CA" altLang="en-US">
                <a:latin typeface="Arial"/>
                <a:ea typeface="MS PGothic"/>
                <a:cs typeface="Arial"/>
              </a:rPr>
              <a:t>What is notable about this scenario is that cases become dangerous and real. At this level, the cases receive media attention because they often result in the death of someone.</a:t>
            </a:r>
          </a:p>
          <a:p>
            <a:endParaRPr lang="en-CA" altLang="en-US">
              <a:latin typeface="Arial" panose="020B0604020202020204" pitchFamily="34" charset="0"/>
            </a:endParaRPr>
          </a:p>
          <a:p>
            <a:r>
              <a:rPr lang="en-US" altLang="en-US">
                <a:latin typeface="Arial"/>
                <a:ea typeface="MS PGothic"/>
                <a:cs typeface="Arial"/>
              </a:rPr>
              <a:t>There were 16 cases that reported murder or accidental death by negligence, of which several gamers either committed or were accused of causing the death of someone, and 8 of these cases reportedly involved the death of children under the age of 5. </a:t>
            </a:r>
            <a:endParaRPr lang="en-CA" altLang="en-US" b="1">
              <a:latin typeface="Arial"/>
              <a:ea typeface="MS PGothic"/>
              <a:cs typeface="Arial"/>
            </a:endParaRPr>
          </a:p>
          <a:p>
            <a:endParaRPr lang="en-US" altLang="en-US" b="1">
              <a:latin typeface="Arial"/>
              <a:ea typeface="MS PGothic"/>
              <a:cs typeface="Arial"/>
            </a:endParaRPr>
          </a:p>
          <a:p>
            <a:r>
              <a:rPr lang="en-US" altLang="en-US">
                <a:latin typeface="Arial"/>
                <a:ea typeface="MS PGothic"/>
                <a:cs typeface="Arial"/>
              </a:rPr>
              <a:t>There were 9 cases that reported the gamer died unexpectedly after prolonged use, through exhaustion, cardiac arrest, multiple organ failure, or seizures. In these 9 cases, it was reported the gamer had abandoned regular habits, such as the consumption of food, and only stopped to occasionally use the washroom. One case in particular reported a woman who left her seat at an Internet café, gave birth in the bathroom, and abandoned the baby in a nearby parking lot, only to return to gaming </a:t>
            </a:r>
            <a:r>
              <a:rPr lang="en-CA" altLang="en-US">
                <a:latin typeface="Arial"/>
                <a:ea typeface="MS PGothic"/>
                <a:cs typeface="Arial"/>
              </a:rPr>
              <a:t>(The Herald Sun, 2012)</a:t>
            </a:r>
            <a:r>
              <a:rPr lang="en-US" altLang="en-US">
                <a:latin typeface="Arial"/>
                <a:ea typeface="MS PGothic"/>
                <a:cs typeface="Arial"/>
              </a:rPr>
              <a:t>. </a:t>
            </a:r>
          </a:p>
          <a:p>
            <a:endParaRPr lang="en-US" altLang="en-US">
              <a:latin typeface="Arial"/>
              <a:ea typeface="MS PGothic"/>
              <a:cs typeface="Arial"/>
            </a:endParaRPr>
          </a:p>
          <a:p>
            <a:r>
              <a:rPr lang="en-US" altLang="en-US">
                <a:latin typeface="Arial"/>
                <a:ea typeface="MS PGothic"/>
                <a:cs typeface="Arial"/>
              </a:rPr>
              <a:t>Finally, there were 2 cases where the gamer robbed someone to, reportedly, pay for video games or online subscriptions, while 2 other cases reported a gamers` suicides due in part to instances occurring in the game.</a:t>
            </a:r>
            <a:endParaRPr lang="en-CA" altLang="en-US">
              <a:latin typeface="Arial"/>
              <a:ea typeface="MS PGothic"/>
              <a:cs typeface="Arial"/>
            </a:endParaRPr>
          </a:p>
        </p:txBody>
      </p:sp>
      <p:sp>
        <p:nvSpPr>
          <p:cNvPr id="187396" name="Slide Number Placeholder 3">
            <a:extLst>
              <a:ext uri="{FF2B5EF4-FFF2-40B4-BE49-F238E27FC236}">
                <a16:creationId xmlns:a16="http://schemas.microsoft.com/office/drawing/2014/main" id="{E3999F28-294D-AD50-2088-EEAE6194A96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a:spcBef>
                <a:spcPct val="30000"/>
              </a:spcBef>
              <a:defRPr sz="1200">
                <a:solidFill>
                  <a:schemeClr val="tx1"/>
                </a:solidFill>
                <a:latin typeface="Arial" panose="020B0604020202020204" pitchFamily="34" charset="0"/>
                <a:ea typeface="MS PGothic" panose="020B0600070205080204" pitchFamily="34" charset="-128"/>
              </a:defRPr>
            </a:lvl1pPr>
            <a:lvl2pPr marL="750888" indent="-284163" defTabSz="923925">
              <a:spcBef>
                <a:spcPct val="30000"/>
              </a:spcBef>
              <a:defRPr sz="1200">
                <a:solidFill>
                  <a:schemeClr val="tx1"/>
                </a:solidFill>
                <a:latin typeface="Arial" panose="020B0604020202020204" pitchFamily="34" charset="0"/>
                <a:ea typeface="MS PGothic" panose="020B0600070205080204" pitchFamily="34" charset="-128"/>
              </a:defRPr>
            </a:lvl2pPr>
            <a:lvl3pPr marL="1157288" indent="-225425" defTabSz="923925">
              <a:spcBef>
                <a:spcPct val="30000"/>
              </a:spcBef>
              <a:defRPr sz="1200">
                <a:solidFill>
                  <a:schemeClr val="tx1"/>
                </a:solidFill>
                <a:latin typeface="Arial" panose="020B0604020202020204" pitchFamily="34" charset="0"/>
                <a:ea typeface="MS PGothic" panose="020B0600070205080204" pitchFamily="34" charset="-128"/>
              </a:defRPr>
            </a:lvl3pPr>
            <a:lvl4pPr marL="1624013" indent="-225425" defTabSz="923925">
              <a:spcBef>
                <a:spcPct val="30000"/>
              </a:spcBef>
              <a:defRPr sz="1200">
                <a:solidFill>
                  <a:schemeClr val="tx1"/>
                </a:solidFill>
                <a:latin typeface="Arial" panose="020B0604020202020204" pitchFamily="34" charset="0"/>
                <a:ea typeface="MS PGothic" panose="020B0600070205080204" pitchFamily="34" charset="-128"/>
              </a:defRPr>
            </a:lvl4pPr>
            <a:lvl5pPr marL="2089150" indent="-225425" defTabSz="923925">
              <a:spcBef>
                <a:spcPct val="30000"/>
              </a:spcBef>
              <a:defRPr sz="1200">
                <a:solidFill>
                  <a:schemeClr val="tx1"/>
                </a:solidFill>
                <a:latin typeface="Arial" panose="020B0604020202020204" pitchFamily="34" charset="0"/>
                <a:ea typeface="MS PGothic" panose="020B0600070205080204" pitchFamily="34" charset="-128"/>
              </a:defRPr>
            </a:lvl5pPr>
            <a:lvl6pPr marL="2546350" indent="-225425" defTabSz="923925"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3003550" indent="-225425" defTabSz="923925"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60750" indent="-225425" defTabSz="923925"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917950" indent="-225425" defTabSz="923925"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0B8D7073-0523-49EE-9183-DEE04A5485E9}" type="slidenum">
              <a:rPr lang="en-CA" altLang="en-US">
                <a:solidFill>
                  <a:srgbClr val="000000"/>
                </a:solidFill>
                <a:ea typeface="ヒラギノ角ゴ Pro W3"/>
              </a:rPr>
              <a:pPr>
                <a:spcBef>
                  <a:spcPct val="0"/>
                </a:spcBef>
              </a:pPr>
              <a:t>93</a:t>
            </a:fld>
            <a:endParaRPr lang="en-CA" altLang="en-US">
              <a:solidFill>
                <a:srgbClr val="000000"/>
              </a:solidFill>
              <a:ea typeface="ヒラギノ角ゴ Pro W3"/>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a:extLst>
              <a:ext uri="{FF2B5EF4-FFF2-40B4-BE49-F238E27FC236}">
                <a16:creationId xmlns:a16="http://schemas.microsoft.com/office/drawing/2014/main" id="{C5C07378-E3D0-4A55-ADCC-05DC3463D0BF}"/>
              </a:ext>
            </a:extLst>
          </p:cNvPr>
          <p:cNvSpPr>
            <a:spLocks noGrp="1" noRot="1" noChangeAspect="1" noChangeArrowheads="1" noTextEdit="1"/>
          </p:cNvSpPr>
          <p:nvPr>
            <p:ph type="sldImg"/>
          </p:nvPr>
        </p:nvSpPr>
        <p:spPr>
          <a:ln/>
        </p:spPr>
      </p:sp>
      <p:sp>
        <p:nvSpPr>
          <p:cNvPr id="173059" name="Notes Placeholder 2">
            <a:extLst>
              <a:ext uri="{FF2B5EF4-FFF2-40B4-BE49-F238E27FC236}">
                <a16:creationId xmlns:a16="http://schemas.microsoft.com/office/drawing/2014/main" id="{1EEB84C2-BF63-4B95-849C-DAA2CD2F7C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a:ea typeface="MS PGothic"/>
                <a:cs typeface="Arial"/>
              </a:rPr>
              <a:t>On whiteboard: </a:t>
            </a:r>
          </a:p>
          <a:p>
            <a:endParaRPr lang="en-US" altLang="en-US">
              <a:latin typeface="Arial"/>
              <a:ea typeface="MS PGothic"/>
              <a:cs typeface="Arial"/>
            </a:endParaRPr>
          </a:p>
          <a:p>
            <a:r>
              <a:rPr lang="en-US" altLang="en-US">
                <a:latin typeface="Arial"/>
                <a:ea typeface="MS PGothic"/>
                <a:cs typeface="Arial"/>
              </a:rPr>
              <a:t>What are your beliefs and attitudes towards gaming addiction? Would any be a barrier for you as a supervisor? </a:t>
            </a:r>
          </a:p>
          <a:p>
            <a:endParaRPr lang="en-US" altLang="en-US">
              <a:latin typeface="Arial"/>
              <a:ea typeface="MS PGothic"/>
              <a:cs typeface="Arial"/>
            </a:endParaRPr>
          </a:p>
          <a:p>
            <a:r>
              <a:rPr lang="en-US" altLang="en-US">
                <a:latin typeface="Arial"/>
                <a:ea typeface="MS PGothic"/>
                <a:cs typeface="Arial"/>
              </a:rPr>
              <a:t>When watching the video try to put those aside and watch for: </a:t>
            </a:r>
          </a:p>
          <a:p>
            <a:endParaRPr lang="en-US" altLang="en-US">
              <a:latin typeface="Arial"/>
              <a:ea typeface="MS PGothic"/>
              <a:cs typeface="Arial"/>
            </a:endParaRPr>
          </a:p>
          <a:p>
            <a:r>
              <a:rPr lang="en-US" altLang="en-US">
                <a:latin typeface="Arial"/>
                <a:ea typeface="MS PGothic"/>
                <a:cs typeface="Arial"/>
              </a:rPr>
              <a:t>Why/what was the motivation? </a:t>
            </a:r>
            <a:endParaRPr lang="en-US" altLang="en-US">
              <a:latin typeface="Arial" panose="020B0604020202020204" pitchFamily="34" charset="0"/>
              <a:cs typeface="Arial"/>
            </a:endParaRPr>
          </a:p>
          <a:p>
            <a:r>
              <a:rPr lang="en-US" altLang="en-US">
                <a:latin typeface="Arial"/>
                <a:ea typeface="MS PGothic"/>
                <a:cs typeface="Arial"/>
              </a:rPr>
              <a:t>Options/resources to support / help? </a:t>
            </a:r>
          </a:p>
          <a:p>
            <a:r>
              <a:rPr lang="en-US" altLang="en-US">
                <a:latin typeface="Arial"/>
                <a:ea typeface="MS PGothic"/>
                <a:cs typeface="Arial"/>
              </a:rPr>
              <a:t>Healthier gaming strategies? </a:t>
            </a:r>
            <a:endParaRPr lang="en-US" altLang="en-US">
              <a:latin typeface="Arial" panose="020B0604020202020204" pitchFamily="34" charset="0"/>
              <a:cs typeface="Arial"/>
            </a:endParaRPr>
          </a:p>
        </p:txBody>
      </p:sp>
      <p:sp>
        <p:nvSpPr>
          <p:cNvPr id="173060" name="Slide Number Placeholder 3">
            <a:extLst>
              <a:ext uri="{FF2B5EF4-FFF2-40B4-BE49-F238E27FC236}">
                <a16:creationId xmlns:a16="http://schemas.microsoft.com/office/drawing/2014/main" id="{EB56D270-991E-4320-A7A7-8C1DF55590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a:cs typeface="ヒラギノ角ゴ Pro W3"/>
              </a:defRPr>
            </a:lvl1pPr>
            <a:lvl2pPr marL="723396" indent="-275050">
              <a:defRPr sz="2400">
                <a:solidFill>
                  <a:schemeClr val="tx1"/>
                </a:solidFill>
                <a:latin typeface="Arial" panose="020B0604020202020204" pitchFamily="34" charset="0"/>
                <a:ea typeface="ヒラギノ角ゴ Pro W3"/>
                <a:cs typeface="ヒラギノ角ゴ Pro W3"/>
              </a:defRPr>
            </a:lvl2pPr>
            <a:lvl3pPr marL="1116097" indent="-219404">
              <a:defRPr sz="2400">
                <a:solidFill>
                  <a:schemeClr val="tx1"/>
                </a:solidFill>
                <a:latin typeface="Arial" panose="020B0604020202020204" pitchFamily="34" charset="0"/>
                <a:ea typeface="ヒラギノ角ゴ Pro W3"/>
                <a:cs typeface="ヒラギノ角ゴ Pro W3"/>
              </a:defRPr>
            </a:lvl3pPr>
            <a:lvl4pPr marL="1564443" indent="-219404">
              <a:defRPr sz="2400">
                <a:solidFill>
                  <a:schemeClr val="tx1"/>
                </a:solidFill>
                <a:latin typeface="Arial" panose="020B0604020202020204" pitchFamily="34" charset="0"/>
                <a:ea typeface="ヒラギノ角ゴ Pro W3"/>
                <a:cs typeface="ヒラギノ角ゴ Pro W3"/>
              </a:defRPr>
            </a:lvl4pPr>
            <a:lvl5pPr marL="2012790" indent="-219404">
              <a:defRPr sz="2400">
                <a:solidFill>
                  <a:schemeClr val="tx1"/>
                </a:solidFill>
                <a:latin typeface="Arial" panose="020B0604020202020204" pitchFamily="34" charset="0"/>
                <a:ea typeface="ヒラギノ角ゴ Pro W3"/>
                <a:cs typeface="ヒラギノ角ゴ Pro W3"/>
              </a:defRPr>
            </a:lvl5pPr>
            <a:lvl6pPr marL="2470675" indent="-21940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28561" indent="-21940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386447" indent="-21940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44333" indent="-219404"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B6CEB30E-C121-4486-A8B1-C8D98F58DA1F}" type="slidenum">
              <a:rPr lang="en-CA" altLang="en-US" sz="1200">
                <a:solidFill>
                  <a:srgbClr val="000000"/>
                </a:solidFill>
              </a:rPr>
              <a:pPr/>
              <a:t>94</a:t>
            </a:fld>
            <a:endParaRPr lang="en-CA" altLang="en-US" sz="1200">
              <a:solidFill>
                <a:srgbClr val="000000"/>
              </a:solidFill>
            </a:endParaRPr>
          </a:p>
        </p:txBody>
      </p:sp>
    </p:spTree>
    <p:extLst>
      <p:ext uri="{BB962C8B-B14F-4D97-AF65-F5344CB8AC3E}">
        <p14:creationId xmlns:p14="http://schemas.microsoft.com/office/powerpoint/2010/main" val="245975911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175212" indent="-175212" algn="just">
              <a:buFont typeface="Arial" panose="020B0604020202020204" pitchFamily="34" charset="0"/>
              <a:buChar char="•"/>
              <a:defRPr/>
            </a:pPr>
            <a:r>
              <a:rPr lang="en-US" b="1">
                <a:ea typeface="ＭＳ Ｐゴシック" pitchFamily="-106" charset="-128"/>
              </a:rPr>
              <a:t>Outline priorities ahead of time </a:t>
            </a:r>
          </a:p>
          <a:p>
            <a:pPr marL="642443" lvl="1" indent="-175212" algn="just">
              <a:buFont typeface="Arial" panose="020B0604020202020204" pitchFamily="34" charset="0"/>
              <a:buChar char="•"/>
              <a:defRPr/>
            </a:pPr>
            <a:r>
              <a:rPr lang="en-US">
                <a:ea typeface="ＭＳ Ｐゴシック" pitchFamily="-106" charset="-128"/>
              </a:rPr>
              <a:t>(e.g., work or other responsibilities before gaming).</a:t>
            </a:r>
            <a:endParaRPr lang="en-CA">
              <a:ea typeface="ＭＳ Ｐゴシック" pitchFamily="-106" charset="-128"/>
            </a:endParaRPr>
          </a:p>
          <a:p>
            <a:pPr marL="175212" indent="-175212" algn="just">
              <a:buFont typeface="Arial" panose="020B0604020202020204" pitchFamily="34" charset="0"/>
              <a:buChar char="•"/>
              <a:defRPr/>
            </a:pPr>
            <a:r>
              <a:rPr lang="en-US" b="1">
                <a:ea typeface="ＭＳ Ｐゴシック" pitchFamily="-106" charset="-128"/>
              </a:rPr>
              <a:t>Pay attention to how much time is spent gaming</a:t>
            </a:r>
            <a:endParaRPr lang="en-CA" b="1">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Maintain a journal or log recording your video game hours and your thoughts and emotions while gaming.</a:t>
            </a:r>
            <a:endParaRPr lang="en-CA">
              <a:ea typeface="ＭＳ Ｐゴシック" pitchFamily="-106" charset="-128"/>
            </a:endParaRPr>
          </a:p>
          <a:p>
            <a:pPr marL="175212" indent="-175212" algn="just">
              <a:buFont typeface="Arial" panose="020B0604020202020204" pitchFamily="34" charset="0"/>
              <a:buChar char="•"/>
              <a:defRPr/>
            </a:pPr>
            <a:r>
              <a:rPr lang="en-US" b="1">
                <a:ea typeface="ＭＳ Ｐゴシック" pitchFamily="-106" charset="-128"/>
              </a:rPr>
              <a:t>Plan designated times for gaming.</a:t>
            </a:r>
          </a:p>
          <a:p>
            <a:pPr marL="642443" lvl="1" indent="-175212" algn="just">
              <a:buFont typeface="Arial" panose="020B0604020202020204" pitchFamily="34" charset="0"/>
              <a:buChar char="•"/>
              <a:defRPr/>
            </a:pPr>
            <a:r>
              <a:rPr lang="en-US">
                <a:ea typeface="ＭＳ Ｐゴシック" pitchFamily="-106" charset="-128"/>
              </a:rPr>
              <a:t>Keep a clock by your computer</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Set an alarm to remind you when your time is up.</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Make your online friends aware so that they respect your decision  and become a support.</a:t>
            </a:r>
            <a:endParaRPr lang="en-CA">
              <a:ea typeface="ＭＳ Ｐゴシック" pitchFamily="-106" charset="-128"/>
            </a:endParaRPr>
          </a:p>
          <a:p>
            <a:pPr marL="175212" indent="-175212" algn="just">
              <a:buFont typeface="Arial" panose="020B0604020202020204" pitchFamily="34" charset="0"/>
              <a:buChar char="•"/>
              <a:defRPr/>
            </a:pPr>
            <a:r>
              <a:rPr lang="en-US" b="1">
                <a:ea typeface="ＭＳ Ｐゴシック" pitchFamily="-106" charset="-128"/>
              </a:rPr>
              <a:t>Turn off computer and phone at certain times each night.</a:t>
            </a:r>
            <a:endParaRPr lang="en-CA" b="1">
              <a:ea typeface="ＭＳ Ｐゴシック" pitchFamily="-106" charset="-128"/>
            </a:endParaRPr>
          </a:p>
          <a:p>
            <a:pPr marL="175212" indent="-175212" algn="just">
              <a:buFont typeface="Arial" panose="020B0604020202020204" pitchFamily="34" charset="0"/>
              <a:buChar char="•"/>
              <a:defRPr/>
            </a:pPr>
            <a:r>
              <a:rPr lang="en-US" b="1">
                <a:ea typeface="ＭＳ Ｐゴシック" pitchFamily="-106" charset="-128"/>
              </a:rPr>
              <a:t>Limit the number of hours you are exposed to and play video games.</a:t>
            </a:r>
            <a:endParaRPr lang="en-CA" b="1">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Program your Wi-Fi to be off at certain hours.</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Place your gaming devices and mobile phone in a repository away from your bed at night.</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Don’t eat in from of your computer or gaming device.</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Be aware of possible video game triggers.</a:t>
            </a:r>
            <a:endParaRPr lang="en-CA">
              <a:ea typeface="ＭＳ Ｐゴシック" pitchFamily="-106" charset="-128"/>
            </a:endParaRPr>
          </a:p>
          <a:p>
            <a:pPr marL="642443" lvl="1" indent="-175212" algn="just">
              <a:buFont typeface="Arial" panose="020B0604020202020204" pitchFamily="34" charset="0"/>
              <a:buChar char="•"/>
              <a:defRPr/>
            </a:pPr>
            <a:r>
              <a:rPr lang="en-US">
                <a:ea typeface="ＭＳ Ｐゴシック" pitchFamily="-106" charset="-128"/>
              </a:rPr>
              <a:t>Have video game and technology-free days.</a:t>
            </a:r>
            <a:endParaRPr lang="en-CA">
              <a:ea typeface="ＭＳ Ｐゴシック" pitchFamily="-106" charset="-128"/>
            </a:endParaRPr>
          </a:p>
          <a:p>
            <a:pPr marL="175212" indent="-175212" algn="just">
              <a:buFont typeface="Arial" panose="020B0604020202020204" pitchFamily="34" charset="0"/>
              <a:buChar char="•"/>
              <a:defRPr/>
            </a:pPr>
            <a:r>
              <a:rPr lang="en-US" b="1">
                <a:ea typeface="ＭＳ Ｐゴシック" pitchFamily="-106" charset="-128"/>
              </a:rPr>
              <a:t>Engage in offline gaming and social activities with friends and family.</a:t>
            </a:r>
            <a:endParaRPr lang="en-CA" b="1">
              <a:ea typeface="ＭＳ Ｐゴシック" pitchFamily="-106" charset="-128"/>
            </a:endParaRPr>
          </a:p>
          <a:p>
            <a:pPr>
              <a:defRPr/>
            </a:pPr>
            <a:endParaRPr lang="en-CA">
              <a:ea typeface="ＭＳ Ｐゴシック" pitchFamily="-106" charset="-128"/>
            </a:endParaRPr>
          </a:p>
          <a:p>
            <a:pPr>
              <a:defRPr/>
            </a:pPr>
            <a:r>
              <a:rPr lang="en-CA" b="1">
                <a:ea typeface="ＭＳ Ｐゴシック" pitchFamily="-106" charset="-128"/>
              </a:rPr>
              <a:t>Handout  Brochure: Game on game over </a:t>
            </a:r>
          </a:p>
        </p:txBody>
      </p:sp>
      <p:sp>
        <p:nvSpPr>
          <p:cNvPr id="202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391">
              <a:defRPr sz="2400">
                <a:solidFill>
                  <a:schemeClr val="tx1"/>
                </a:solidFill>
                <a:latin typeface="Arial" panose="020B0604020202020204" pitchFamily="34" charset="0"/>
                <a:ea typeface="ヒラギノ角ゴ Pro W3"/>
                <a:cs typeface="ヒラギノ角ゴ Pro W3"/>
              </a:defRPr>
            </a:lvl1pPr>
            <a:lvl2pPr marL="757770" indent="-290452" defTabSz="931391">
              <a:defRPr sz="2400">
                <a:solidFill>
                  <a:schemeClr val="tx1"/>
                </a:solidFill>
                <a:latin typeface="Arial" panose="020B0604020202020204" pitchFamily="34" charset="0"/>
                <a:ea typeface="ヒラギノ角ゴ Pro W3"/>
                <a:cs typeface="ヒラギノ角ゴ Pro W3"/>
              </a:defRPr>
            </a:lvl2pPr>
            <a:lvl3pPr marL="1166673" indent="-232037" defTabSz="931391">
              <a:defRPr sz="2400">
                <a:solidFill>
                  <a:schemeClr val="tx1"/>
                </a:solidFill>
                <a:latin typeface="Arial" panose="020B0604020202020204" pitchFamily="34" charset="0"/>
                <a:ea typeface="ヒラギノ角ゴ Pro W3"/>
                <a:cs typeface="ヒラギノ角ゴ Pro W3"/>
              </a:defRPr>
            </a:lvl3pPr>
            <a:lvl4pPr marL="1633991" indent="-232037" defTabSz="931391">
              <a:defRPr sz="2400">
                <a:solidFill>
                  <a:schemeClr val="tx1"/>
                </a:solidFill>
                <a:latin typeface="Arial" panose="020B0604020202020204" pitchFamily="34" charset="0"/>
                <a:ea typeface="ヒラギノ角ゴ Pro W3"/>
                <a:cs typeface="ヒラギノ角ゴ Pro W3"/>
              </a:defRPr>
            </a:lvl4pPr>
            <a:lvl5pPr marL="2101310" indent="-232037" defTabSz="931391">
              <a:defRPr sz="2400">
                <a:solidFill>
                  <a:schemeClr val="tx1"/>
                </a:solidFill>
                <a:latin typeface="Arial" panose="020B0604020202020204" pitchFamily="34" charset="0"/>
                <a:ea typeface="ヒラギノ角ゴ Pro W3"/>
                <a:cs typeface="ヒラギノ角ゴ Pro W3"/>
              </a:defRPr>
            </a:lvl5pPr>
            <a:lvl6pPr marL="2568628" indent="-232037" defTabSz="931391"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3035946" indent="-232037" defTabSz="931391"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503265" indent="-232037" defTabSz="931391"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970583" indent="-232037" defTabSz="931391"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fld id="{B00C8474-1CC3-46C8-BC59-C00D680BB293}" type="slidenum">
              <a:rPr lang="en-CA" altLang="en-US" sz="1200">
                <a:solidFill>
                  <a:srgbClr val="000000"/>
                </a:solidFill>
              </a:rPr>
              <a:pPr/>
              <a:t>95</a:t>
            </a:fld>
            <a:endParaRPr lang="en-CA" altLang="en-US" sz="1200">
              <a:solidFill>
                <a:srgbClr val="000000"/>
              </a:solidFill>
            </a:endParaRPr>
          </a:p>
        </p:txBody>
      </p:sp>
    </p:spTree>
    <p:extLst>
      <p:ext uri="{BB962C8B-B14F-4D97-AF65-F5344CB8AC3E}">
        <p14:creationId xmlns:p14="http://schemas.microsoft.com/office/powerpoint/2010/main" val="62621313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txBox="1">
            <a:spLocks noGrp="1" noChangeArrowheads="1"/>
          </p:cNvSpPr>
          <p:nvPr/>
        </p:nvSpPr>
        <p:spPr bwMode="auto">
          <a:xfrm>
            <a:off x="4067546" y="8992332"/>
            <a:ext cx="3111624" cy="471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089" tIns="47544" rIns="95089" bIns="47544" anchor="b"/>
          <a:lstStyle>
            <a:lvl1pPr defTabSz="922338">
              <a:defRPr sz="2400">
                <a:solidFill>
                  <a:schemeClr val="tx1"/>
                </a:solidFill>
                <a:latin typeface="Arial" panose="020B0604020202020204" pitchFamily="34" charset="0"/>
                <a:ea typeface="ヒラギノ角ゴ Pro W3" pitchFamily="-106" charset="-128"/>
              </a:defRPr>
            </a:lvl1pPr>
            <a:lvl2pPr marL="742950" indent="-285750" defTabSz="922338">
              <a:defRPr sz="2400">
                <a:solidFill>
                  <a:schemeClr val="tx1"/>
                </a:solidFill>
                <a:latin typeface="Arial" panose="020B0604020202020204" pitchFamily="34" charset="0"/>
                <a:ea typeface="ヒラギノ角ゴ Pro W3" pitchFamily="-106" charset="-128"/>
              </a:defRPr>
            </a:lvl2pPr>
            <a:lvl3pPr marL="1143000" indent="-228600" defTabSz="922338">
              <a:defRPr sz="2400">
                <a:solidFill>
                  <a:schemeClr val="tx1"/>
                </a:solidFill>
                <a:latin typeface="Arial" panose="020B0604020202020204" pitchFamily="34" charset="0"/>
                <a:ea typeface="ヒラギノ角ゴ Pro W3" pitchFamily="-106" charset="-128"/>
              </a:defRPr>
            </a:lvl3pPr>
            <a:lvl4pPr marL="1600200" indent="-228600" defTabSz="922338">
              <a:defRPr sz="2400">
                <a:solidFill>
                  <a:schemeClr val="tx1"/>
                </a:solidFill>
                <a:latin typeface="Arial" panose="020B0604020202020204" pitchFamily="34" charset="0"/>
                <a:ea typeface="ヒラギノ角ゴ Pro W3" pitchFamily="-106" charset="-128"/>
              </a:defRPr>
            </a:lvl4pPr>
            <a:lvl5pPr marL="2057400" indent="-228600" defTabSz="922338">
              <a:defRPr sz="2400">
                <a:solidFill>
                  <a:schemeClr val="tx1"/>
                </a:solidFill>
                <a:latin typeface="Arial" panose="020B0604020202020204" pitchFamily="34" charset="0"/>
                <a:ea typeface="ヒラギノ角ゴ Pro W3" pitchFamily="-106" charset="-128"/>
              </a:defRPr>
            </a:lvl5pPr>
            <a:lvl6pPr marL="2514600" indent="-228600" defTabSz="922338"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6pPr>
            <a:lvl7pPr marL="2971800" indent="-228600" defTabSz="922338"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7pPr>
            <a:lvl8pPr marL="3429000" indent="-228600" defTabSz="922338"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8pPr>
            <a:lvl9pPr marL="3886200" indent="-228600" defTabSz="922338"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9pPr>
          </a:lstStyle>
          <a:p>
            <a:pPr algn="r" eaLnBrk="1" hangingPunct="1"/>
            <a:fld id="{7E52B737-ACFB-4047-9E9A-7BA850E61428}" type="slidenum">
              <a:rPr lang="en-CA" altLang="en-US" sz="1200">
                <a:latin typeface="Times New Roman" panose="02020603050405020304" pitchFamily="18" charset="0"/>
                <a:ea typeface="Arial Unicode MS" panose="020B0604020202020204" pitchFamily="34" charset="-128"/>
              </a:rPr>
              <a:pPr algn="r" eaLnBrk="1" hangingPunct="1"/>
              <a:t>96</a:t>
            </a:fld>
            <a:endParaRPr lang="en-CA" altLang="en-US" sz="1200">
              <a:latin typeface="Times New Roman" panose="02020603050405020304" pitchFamily="18" charset="0"/>
              <a:ea typeface="Arial Unicode MS" panose="020B0604020202020204" pitchFamily="34" charset="-128"/>
            </a:endParaRPr>
          </a:p>
        </p:txBody>
      </p:sp>
      <p:sp>
        <p:nvSpPr>
          <p:cNvPr id="73731" name="Rectangle 2"/>
          <p:cNvSpPr>
            <a:spLocks noGrp="1" noRot="1" noChangeAspect="1" noChangeArrowheads="1" noTextEdit="1"/>
          </p:cNvSpPr>
          <p:nvPr>
            <p:ph type="sldImg"/>
          </p:nvPr>
        </p:nvSpPr>
        <p:spPr>
          <a:xfrm>
            <a:off x="433388" y="387350"/>
            <a:ext cx="6311900" cy="3549650"/>
          </a:xfrm>
          <a:ln/>
        </p:spPr>
      </p:sp>
      <p:sp>
        <p:nvSpPr>
          <p:cNvPr id="73732" name="Rectangle 3"/>
          <p:cNvSpPr>
            <a:spLocks noGrp="1" noChangeArrowheads="1"/>
          </p:cNvSpPr>
          <p:nvPr>
            <p:ph type="body" idx="1"/>
          </p:nvPr>
        </p:nvSpPr>
        <p:spPr>
          <a:xfrm>
            <a:off x="416184" y="4140610"/>
            <a:ext cx="6346801" cy="46545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lstStyle/>
          <a:p>
            <a:r>
              <a:rPr lang="en-CA" sz="1000">
                <a:latin typeface="Arial"/>
                <a:ea typeface="MS PGothic"/>
                <a:cs typeface="Arial"/>
              </a:rPr>
              <a:t>• There are benefits and risks to video gaming. </a:t>
            </a:r>
          </a:p>
          <a:p>
            <a:r>
              <a:rPr lang="en-CA" sz="1000">
                <a:latin typeface="Arial"/>
                <a:ea typeface="MS PGothic"/>
                <a:cs typeface="Arial"/>
              </a:rPr>
              <a:t>• Video gaming may be used to escape, cope with boredom and/or procrastinate. </a:t>
            </a:r>
          </a:p>
          <a:p>
            <a:r>
              <a:rPr lang="en-CA" sz="1000">
                <a:latin typeface="Arial"/>
                <a:ea typeface="MS PGothic"/>
                <a:cs typeface="Arial"/>
              </a:rPr>
              <a:t>• Just like online gambling, video games can be difficult to walk away from. </a:t>
            </a:r>
          </a:p>
          <a:p>
            <a:r>
              <a:rPr lang="en-CA" sz="1000">
                <a:latin typeface="Arial"/>
                <a:ea typeface="MS PGothic"/>
                <a:cs typeface="Arial"/>
              </a:rPr>
              <a:t>• Balancing responsibilities with video gaming is important for overall health.</a:t>
            </a:r>
            <a:endParaRPr lang="en-CA">
              <a:latin typeface="Arial"/>
              <a:ea typeface="MS PGothic"/>
              <a:cs typeface="Arial"/>
            </a:endParaRPr>
          </a:p>
          <a:p>
            <a:pPr>
              <a:spcBef>
                <a:spcPts val="1021"/>
              </a:spcBef>
            </a:pPr>
            <a:endParaRPr lang="en-CA" altLang="en-US" sz="1000">
              <a:solidFill>
                <a:srgbClr val="000000"/>
              </a:solidFill>
              <a:latin typeface="Arial"/>
              <a:ea typeface="MS PGothic"/>
              <a:cs typeface="Arial"/>
            </a:endParaRPr>
          </a:p>
          <a:p>
            <a:pPr>
              <a:spcBef>
                <a:spcPts val="1021"/>
              </a:spcBef>
            </a:pPr>
            <a:r>
              <a:rPr lang="en-CA" altLang="en-US" sz="1000" b="1">
                <a:solidFill>
                  <a:srgbClr val="000000"/>
                </a:solidFill>
                <a:latin typeface="Arial"/>
                <a:ea typeface="MS PGothic"/>
                <a:cs typeface="Arial"/>
              </a:rPr>
              <a:t>Excessive gaming does not necessarily mean that a person is addicted.</a:t>
            </a:r>
            <a:endParaRPr lang="en-CA" b="1">
              <a:latin typeface="Arial"/>
              <a:ea typeface="MS PGothic"/>
              <a:cs typeface="Arial"/>
            </a:endParaRPr>
          </a:p>
          <a:p>
            <a:pPr>
              <a:spcBef>
                <a:spcPts val="1021"/>
              </a:spcBef>
            </a:pPr>
            <a:endParaRPr lang="en-CA" altLang="en-US" sz="1000">
              <a:solidFill>
                <a:srgbClr val="000000"/>
              </a:solidFill>
              <a:latin typeface="Arial"/>
              <a:ea typeface="MS PGothic"/>
              <a:cs typeface="Arial"/>
            </a:endParaRPr>
          </a:p>
          <a:p>
            <a:pPr>
              <a:spcBef>
                <a:spcPts val="1021"/>
              </a:spcBef>
            </a:pPr>
            <a:r>
              <a:rPr lang="en-CA" altLang="en-US" sz="1000">
                <a:solidFill>
                  <a:srgbClr val="000000"/>
                </a:solidFill>
                <a:latin typeface="Arial"/>
                <a:ea typeface="MS PGothic"/>
                <a:cs typeface="Arial"/>
              </a:rPr>
              <a:t>Video gaming is a problem if it is negatively affecting other areas of the player’s life.</a:t>
            </a:r>
            <a:endParaRPr lang="en-CA">
              <a:latin typeface="Arial"/>
              <a:ea typeface="MS PGothic"/>
              <a:cs typeface="Arial"/>
            </a:endParaRPr>
          </a:p>
          <a:p>
            <a:pPr>
              <a:spcBef>
                <a:spcPts val="1021"/>
              </a:spcBef>
            </a:pPr>
            <a:r>
              <a:rPr lang="en-CA" altLang="en-US" sz="1000">
                <a:solidFill>
                  <a:srgbClr val="000000"/>
                </a:solidFill>
                <a:latin typeface="Arial"/>
                <a:ea typeface="MS PGothic"/>
                <a:cs typeface="Arial"/>
              </a:rPr>
              <a:t>Although most youth/young adults play video games in ways that enhance their lives, for some it can be a problem.</a:t>
            </a:r>
          </a:p>
          <a:p>
            <a:pPr>
              <a:spcBef>
                <a:spcPts val="1021"/>
              </a:spcBef>
            </a:pPr>
            <a:endParaRPr lang="en-CA">
              <a:latin typeface="Arial"/>
              <a:ea typeface="MS PGothic"/>
              <a:cs typeface="Arial"/>
            </a:endParaRPr>
          </a:p>
          <a:p>
            <a:pPr>
              <a:spcBef>
                <a:spcPts val="1021"/>
              </a:spcBef>
            </a:pPr>
            <a:r>
              <a:rPr lang="en-CA">
                <a:latin typeface="Arial"/>
                <a:ea typeface="MS PGothic"/>
                <a:cs typeface="Arial"/>
              </a:rPr>
              <a:t>Studies suggest that gaming disorder affects only a small proportion of people who engage in digital- or video-gaming activities. However, people who partake in gaming should be alert to the amount of time they spend on gaming activities, particularly when it is to the exclusion of other daily activities, as well as to any changes in their physical or psychological health and social functioning that could be attributed to their pattern of gaming behaviour. </a:t>
            </a:r>
          </a:p>
          <a:p>
            <a:pPr>
              <a:spcBef>
                <a:spcPts val="1021"/>
              </a:spcBef>
            </a:pPr>
            <a:endParaRPr lang="en-CA" altLang="en-US" sz="1000">
              <a:solidFill>
                <a:srgbClr val="000000"/>
              </a:solidFill>
              <a:latin typeface="Arial" panose="020B0604020202020204" pitchFamily="34" charset="0"/>
              <a:cs typeface="Arial" panose="020B0604020202020204" pitchFamily="34" charset="0"/>
            </a:endParaRPr>
          </a:p>
          <a:p>
            <a:endParaRPr lang="en-CA"/>
          </a:p>
          <a:p>
            <a:r>
              <a:rPr lang="en-CA" b="1">
                <a:latin typeface="Arial"/>
                <a:ea typeface="MS PGothic"/>
                <a:cs typeface="Arial"/>
              </a:rPr>
              <a:t>Source(s):</a:t>
            </a:r>
          </a:p>
          <a:p>
            <a:pPr marL="174625" indent="-174625" defTabSz="933172">
              <a:buFont typeface="Arial" panose="020B0604020202020204" pitchFamily="34" charset="0"/>
              <a:buChar char="•"/>
              <a:defRPr/>
            </a:pPr>
            <a:r>
              <a:rPr lang="en-CA" altLang="en-US" sz="1000">
                <a:solidFill>
                  <a:srgbClr val="000000"/>
                </a:solidFill>
                <a:latin typeface="Arial"/>
                <a:ea typeface="MS PGothic"/>
                <a:cs typeface="Arial"/>
              </a:rPr>
              <a:t>https://www.who.int/news-room/q-a-detail/gaming-disorder</a:t>
            </a:r>
            <a:endParaRPr lang="en-CA">
              <a:latin typeface="Arial"/>
              <a:ea typeface="MS PGothic"/>
              <a:cs typeface="Arial"/>
            </a:endParaRPr>
          </a:p>
          <a:p>
            <a:pPr marL="174625" indent="-174625">
              <a:buFont typeface="Arial" panose="020B0604020202020204" pitchFamily="34" charset="0"/>
              <a:buChar char="•"/>
            </a:pPr>
            <a:r>
              <a:rPr lang="en-CA">
                <a:latin typeface="Arial"/>
                <a:ea typeface="MS PGothic"/>
                <a:cs typeface="Arial"/>
              </a:rPr>
              <a:t>https://learn.problemgambling.ca/eip/problem-technology-use/soulcrush/</a:t>
            </a:r>
          </a:p>
        </p:txBody>
      </p:sp>
    </p:spTree>
    <p:extLst>
      <p:ext uri="{BB962C8B-B14F-4D97-AF65-F5344CB8AC3E}">
        <p14:creationId xmlns:p14="http://schemas.microsoft.com/office/powerpoint/2010/main" val="285241084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7"/>
          <p:cNvSpPr txBox="1">
            <a:spLocks noGrp="1" noChangeArrowheads="1"/>
          </p:cNvSpPr>
          <p:nvPr/>
        </p:nvSpPr>
        <p:spPr bwMode="auto">
          <a:xfrm>
            <a:off x="3979121" y="8844917"/>
            <a:ext cx="3043979" cy="46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17" tIns="46658" rIns="93317" bIns="46658" anchor="b"/>
          <a:lstStyle>
            <a:lvl1pPr defTabSz="930275">
              <a:defRPr sz="2400">
                <a:solidFill>
                  <a:schemeClr val="tx1"/>
                </a:solidFill>
                <a:latin typeface="Arial" panose="020B0604020202020204" pitchFamily="34" charset="0"/>
                <a:ea typeface="ヒラギノ角ゴ Pro W3" pitchFamily="34" charset="-128"/>
              </a:defRPr>
            </a:lvl1pPr>
            <a:lvl2pPr marL="742950" indent="-285750" defTabSz="930275">
              <a:defRPr sz="2400">
                <a:solidFill>
                  <a:schemeClr val="tx1"/>
                </a:solidFill>
                <a:latin typeface="Arial" panose="020B0604020202020204" pitchFamily="34" charset="0"/>
                <a:ea typeface="ヒラギノ角ゴ Pro W3" pitchFamily="34" charset="-128"/>
              </a:defRPr>
            </a:lvl2pPr>
            <a:lvl3pPr marL="1143000" indent="-228600" defTabSz="930275">
              <a:defRPr sz="2400">
                <a:solidFill>
                  <a:schemeClr val="tx1"/>
                </a:solidFill>
                <a:latin typeface="Arial" panose="020B0604020202020204" pitchFamily="34" charset="0"/>
                <a:ea typeface="ヒラギノ角ゴ Pro W3" pitchFamily="34" charset="-128"/>
              </a:defRPr>
            </a:lvl3pPr>
            <a:lvl4pPr marL="1600200" indent="-228600" defTabSz="930275">
              <a:defRPr sz="2400">
                <a:solidFill>
                  <a:schemeClr val="tx1"/>
                </a:solidFill>
                <a:latin typeface="Arial" panose="020B0604020202020204" pitchFamily="34" charset="0"/>
                <a:ea typeface="ヒラギノ角ゴ Pro W3" pitchFamily="34" charset="-128"/>
              </a:defRPr>
            </a:lvl4pPr>
            <a:lvl5pPr marL="2057400" indent="-228600" defTabSz="930275">
              <a:defRPr sz="2400">
                <a:solidFill>
                  <a:schemeClr val="tx1"/>
                </a:solidFill>
                <a:latin typeface="Arial" panose="020B0604020202020204" pitchFamily="34" charset="0"/>
                <a:ea typeface="ヒラギノ角ゴ Pro W3" pitchFamily="34" charset="-128"/>
              </a:defRPr>
            </a:lvl5pPr>
            <a:lvl6pPr marL="25146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defTabSz="930275"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r" eaLnBrk="1" hangingPunct="1"/>
            <a:fld id="{792227F6-442E-4931-B89A-CD8A07DB6EA3}" type="slidenum">
              <a:rPr lang="en-CA" altLang="en-US" sz="1200">
                <a:solidFill>
                  <a:srgbClr val="000000"/>
                </a:solidFill>
                <a:latin typeface="Times New Roman" panose="02020603050405020304" pitchFamily="18" charset="0"/>
              </a:rPr>
              <a:pPr algn="r" eaLnBrk="1" hangingPunct="1"/>
              <a:t>97</a:t>
            </a:fld>
            <a:endParaRPr lang="en-CA" altLang="en-US" sz="1200">
              <a:solidFill>
                <a:srgbClr val="000000"/>
              </a:solidFill>
              <a:latin typeface="Times New Roman" panose="02020603050405020304" pitchFamily="18" charset="0"/>
            </a:endParaRPr>
          </a:p>
        </p:txBody>
      </p:sp>
      <p:sp>
        <p:nvSpPr>
          <p:cNvPr id="320515" name="Rectangle 2"/>
          <p:cNvSpPr>
            <a:spLocks noGrp="1" noRot="1" noChangeAspect="1" noChangeArrowheads="1" noTextEdit="1"/>
          </p:cNvSpPr>
          <p:nvPr>
            <p:ph type="sldImg"/>
          </p:nvPr>
        </p:nvSpPr>
        <p:spPr>
          <a:xfrm>
            <a:off x="407988" y="381000"/>
            <a:ext cx="6207125" cy="3490913"/>
          </a:xfrm>
          <a:ln/>
        </p:spPr>
      </p:sp>
      <p:sp>
        <p:nvSpPr>
          <p:cNvPr id="320516" name="Rectangle 3"/>
          <p:cNvSpPr>
            <a:spLocks noGrp="1" noChangeArrowheads="1"/>
          </p:cNvSpPr>
          <p:nvPr>
            <p:ph type="body" idx="1"/>
          </p:nvPr>
        </p:nvSpPr>
        <p:spPr>
          <a:xfrm>
            <a:off x="935141" y="4072731"/>
            <a:ext cx="5152818" cy="4578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fr-CA" altLang="en-US">
                <a:latin typeface="Arial" panose="020B0604020202020204" pitchFamily="34" charset="0"/>
              </a:rPr>
              <a:t> </a:t>
            </a:r>
          </a:p>
        </p:txBody>
      </p:sp>
    </p:spTree>
    <p:extLst>
      <p:ext uri="{BB962C8B-B14F-4D97-AF65-F5344CB8AC3E}">
        <p14:creationId xmlns:p14="http://schemas.microsoft.com/office/powerpoint/2010/main" val="130227321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2"/>
          <p:cNvSpPr>
            <a:spLocks noGrp="1" noRot="1" noChangeAspect="1" noChangeArrowheads="1" noTextEdit="1"/>
          </p:cNvSpPr>
          <p:nvPr>
            <p:ph type="sldImg"/>
          </p:nvPr>
        </p:nvSpPr>
        <p:spPr>
          <a:ln/>
        </p:spPr>
      </p:sp>
      <p:sp>
        <p:nvSpPr>
          <p:cNvPr id="32461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fr-FR" b="1">
              <a:latin typeface="Arial" panose="020B0604020202020204" pitchFamily="34" charset="0"/>
            </a:endParaRPr>
          </a:p>
        </p:txBody>
      </p:sp>
    </p:spTree>
    <p:extLst>
      <p:ext uri="{BB962C8B-B14F-4D97-AF65-F5344CB8AC3E}">
        <p14:creationId xmlns:p14="http://schemas.microsoft.com/office/powerpoint/2010/main" val="2327162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4.xml"/><Relationship Id="rId4" Type="http://schemas.openxmlformats.org/officeDocument/2006/relationships/image" Target="../media/image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Master" Target="../slideMasters/slideMaster5.xml"/><Relationship Id="rId1" Type="http://schemas.openxmlformats.org/officeDocument/2006/relationships/tags" Target="../tags/tag1.xml"/><Relationship Id="rId5" Type="http://schemas.openxmlformats.org/officeDocument/2006/relationships/image" Target="../media/image13.png"/><Relationship Id="rId4" Type="http://schemas.openxmlformats.org/officeDocument/2006/relationships/image" Target="../media/image12.jpe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eg"/><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jpeg"/><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8.xml"/><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8.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8.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8.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8.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jpeg"/><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eg"/><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9.xml"/><Relationship Id="rId4" Type="http://schemas.openxmlformats.org/officeDocument/2006/relationships/image" Target="../media/image5.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9.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9.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9.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9.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eg"/><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0.xml"/><Relationship Id="rId4" Type="http://schemas.openxmlformats.org/officeDocument/2006/relationships/image" Target="../media/image5.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0.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0.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0.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0.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jpeg"/><Relationship Id="rId1" Type="http://schemas.openxmlformats.org/officeDocument/2006/relationships/slideMaster" Target="../slideMasters/slideMaster10.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eg"/><Relationship Id="rId1" Type="http://schemas.openxmlformats.org/officeDocument/2006/relationships/slideMaster" Target="../slideMasters/slideMaster10.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2.xml"/><Relationship Id="rId4" Type="http://schemas.openxmlformats.org/officeDocument/2006/relationships/image" Target="../media/image5.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eg"/><Relationship Id="rId1" Type="http://schemas.openxmlformats.org/officeDocument/2006/relationships/slideMaster" Target="../slideMasters/slideMaster1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524000" y="1122365"/>
            <a:ext cx="9144000" cy="1031557"/>
          </a:xfrm>
        </p:spPr>
        <p:txBody>
          <a:bodyPr anchor="b">
            <a:normAutofit/>
          </a:bodyPr>
          <a:lstStyle>
            <a:lvl1pPr algn="ctr">
              <a:defRPr sz="2700"/>
            </a:lvl1pPr>
          </a:lstStyle>
          <a:p>
            <a:r>
              <a:rPr lang="en-US"/>
              <a:t>Click to edit Master title style</a:t>
            </a:r>
          </a:p>
        </p:txBody>
      </p:sp>
      <p:sp>
        <p:nvSpPr>
          <p:cNvPr id="3" name="Subtitle 2"/>
          <p:cNvSpPr>
            <a:spLocks noGrp="1"/>
          </p:cNvSpPr>
          <p:nvPr>
            <p:ph type="subTitle" idx="1"/>
          </p:nvPr>
        </p:nvSpPr>
        <p:spPr>
          <a:xfrm>
            <a:off x="1524000" y="2153920"/>
            <a:ext cx="9144000" cy="670560"/>
          </a:xfrm>
        </p:spPr>
        <p:txBody>
          <a:bodyPr/>
          <a:lstStyle>
            <a:lvl1pPr marL="0" indent="0" algn="ctr">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Tree>
    <p:extLst>
      <p:ext uri="{BB962C8B-B14F-4D97-AF65-F5344CB8AC3E}">
        <p14:creationId xmlns:p14="http://schemas.microsoft.com/office/powerpoint/2010/main" val="410324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2" name="Picture 22"/>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userDrawn="1"/>
        </p:nvSpPr>
        <p:spPr>
          <a:xfrm>
            <a:off x="9174163" y="989013"/>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3c</a:t>
            </a:r>
          </a:p>
        </p:txBody>
      </p:sp>
      <p:sp>
        <p:nvSpPr>
          <p:cNvPr id="4" name="Rectangle 3"/>
          <p:cNvSpPr/>
          <p:nvPr userDrawn="1"/>
        </p:nvSpPr>
        <p:spPr>
          <a:xfrm>
            <a:off x="9174163" y="2244725"/>
            <a:ext cx="3017837" cy="1119188"/>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3d</a:t>
            </a:r>
          </a:p>
        </p:txBody>
      </p:sp>
      <p:sp>
        <p:nvSpPr>
          <p:cNvPr id="5" name="Rectangle 4"/>
          <p:cNvSpPr/>
          <p:nvPr userDrawn="1"/>
        </p:nvSpPr>
        <p:spPr>
          <a:xfrm>
            <a:off x="9174163" y="3502025"/>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4</a:t>
            </a:r>
          </a:p>
        </p:txBody>
      </p:sp>
      <p:sp>
        <p:nvSpPr>
          <p:cNvPr id="6" name="Rectangle 5"/>
          <p:cNvSpPr/>
          <p:nvPr userDrawn="1"/>
        </p:nvSpPr>
        <p:spPr>
          <a:xfrm>
            <a:off x="9174163" y="4756150"/>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5</a:t>
            </a:r>
          </a:p>
        </p:txBody>
      </p:sp>
      <p:sp>
        <p:nvSpPr>
          <p:cNvPr id="7" name="Rectangle 6"/>
          <p:cNvSpPr/>
          <p:nvPr userDrawn="1"/>
        </p:nvSpPr>
        <p:spPr>
          <a:xfrm>
            <a:off x="0" y="985838"/>
            <a:ext cx="3017838" cy="1119187"/>
          </a:xfrm>
          <a:prstGeom prst="rect">
            <a:avLst/>
          </a:prstGeom>
          <a:solidFill>
            <a:srgbClr val="60101C">
              <a:alpha val="8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prstClr val="white"/>
                </a:solidFill>
                <a:latin typeface="Arial" panose="020B0604020202020204" pitchFamily="34" charset="0"/>
                <a:cs typeface="Arial" panose="020B0604020202020204" pitchFamily="34" charset="0"/>
              </a:rPr>
              <a:t>Step</a:t>
            </a:r>
            <a:r>
              <a:rPr lang="fr-FR" sz="3600">
                <a:solidFill>
                  <a:prstClr val="white"/>
                </a:solidFill>
                <a:latin typeface="Arial" panose="020B0604020202020204" pitchFamily="34" charset="0"/>
                <a:cs typeface="Arial" panose="020B0604020202020204" pitchFamily="34" charset="0"/>
              </a:rPr>
              <a:t> 1</a:t>
            </a:r>
          </a:p>
        </p:txBody>
      </p:sp>
      <p:sp>
        <p:nvSpPr>
          <p:cNvPr id="8" name="Rectangle 7"/>
          <p:cNvSpPr/>
          <p:nvPr userDrawn="1"/>
        </p:nvSpPr>
        <p:spPr>
          <a:xfrm>
            <a:off x="0" y="2243138"/>
            <a:ext cx="3017838" cy="1119187"/>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2</a:t>
            </a:r>
          </a:p>
        </p:txBody>
      </p:sp>
      <p:sp>
        <p:nvSpPr>
          <p:cNvPr id="9" name="Rectangle 8"/>
          <p:cNvSpPr/>
          <p:nvPr userDrawn="1"/>
        </p:nvSpPr>
        <p:spPr>
          <a:xfrm>
            <a:off x="0" y="3498850"/>
            <a:ext cx="3017838"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3a</a:t>
            </a:r>
          </a:p>
        </p:txBody>
      </p:sp>
      <p:sp>
        <p:nvSpPr>
          <p:cNvPr id="10" name="Rectangle 9"/>
          <p:cNvSpPr/>
          <p:nvPr userDrawn="1"/>
        </p:nvSpPr>
        <p:spPr>
          <a:xfrm>
            <a:off x="0" y="4754563"/>
            <a:ext cx="3017838"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3b</a:t>
            </a:r>
          </a:p>
        </p:txBody>
      </p:sp>
      <p:sp>
        <p:nvSpPr>
          <p:cNvPr id="11" name="Rectangle 10"/>
          <p:cNvSpPr/>
          <p:nvPr userDrawn="1"/>
        </p:nvSpPr>
        <p:spPr>
          <a:xfrm>
            <a:off x="3017838" y="1004888"/>
            <a:ext cx="6156325" cy="4848225"/>
          </a:xfrm>
          <a:prstGeom prst="rect">
            <a:avLst/>
          </a:prstGeom>
          <a:solidFill>
            <a:srgbClr val="171E1C">
              <a:alpha val="74000"/>
            </a:srgbClr>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solidFill>
                <a:srgbClr val="B3B4B5"/>
              </a:solidFill>
            </a:endParaRPr>
          </a:p>
        </p:txBody>
      </p:sp>
      <p:sp>
        <p:nvSpPr>
          <p:cNvPr id="12" name="Rectangle 11"/>
          <p:cNvSpPr>
            <a:spLocks noChangeArrowheads="1"/>
          </p:cNvSpPr>
          <p:nvPr userDrawn="1"/>
        </p:nvSpPr>
        <p:spPr bwMode="auto">
          <a:xfrm>
            <a:off x="2557463" y="1641475"/>
            <a:ext cx="7077075" cy="769938"/>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defRPr/>
            </a:pPr>
            <a:r>
              <a:rPr lang="fr-FR" altLang="en-US" sz="4400" err="1">
                <a:solidFill>
                  <a:prstClr val="white"/>
                </a:solidFill>
                <a:ea typeface="Casual"/>
                <a:cs typeface="Arial" panose="020B0604020202020204" pitchFamily="34" charset="0"/>
              </a:rPr>
              <a:t>Supervisor</a:t>
            </a:r>
            <a:r>
              <a:rPr lang="fr-FR" altLang="en-US" sz="4400">
                <a:solidFill>
                  <a:prstClr val="white"/>
                </a:solidFill>
                <a:ea typeface="Casual"/>
                <a:cs typeface="Arial" panose="020B0604020202020204" pitchFamily="34" charset="0"/>
              </a:rPr>
              <a:t> </a:t>
            </a:r>
            <a:r>
              <a:rPr lang="fr-FR" altLang="en-US" sz="4400" err="1">
                <a:solidFill>
                  <a:prstClr val="white"/>
                </a:solidFill>
                <a:ea typeface="Casual"/>
                <a:cs typeface="Arial" panose="020B0604020202020204" pitchFamily="34" charset="0"/>
              </a:rPr>
              <a:t>Process</a:t>
            </a:r>
            <a:endParaRPr lang="fr-FR" altLang="en-US" sz="4400">
              <a:solidFill>
                <a:prstClr val="white"/>
              </a:solidFill>
              <a:ea typeface="Casual"/>
              <a:cs typeface="Arial" panose="020B0604020202020204" pitchFamily="34" charset="0"/>
            </a:endParaRPr>
          </a:p>
        </p:txBody>
      </p:sp>
      <p:sp>
        <p:nvSpPr>
          <p:cNvPr id="13" name="Rectangle 12"/>
          <p:cNvSpPr>
            <a:spLocks noChangeArrowheads="1"/>
          </p:cNvSpPr>
          <p:nvPr userDrawn="1"/>
        </p:nvSpPr>
        <p:spPr bwMode="auto">
          <a:xfrm>
            <a:off x="3300413" y="3486150"/>
            <a:ext cx="5591175" cy="708025"/>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defRPr/>
            </a:pPr>
            <a:r>
              <a:rPr lang="en-US" altLang="en-US" sz="4000">
                <a:solidFill>
                  <a:prstClr val="white"/>
                </a:solidFill>
                <a:cs typeface="Arial" panose="020B0604020202020204" pitchFamily="34" charset="0"/>
              </a:rPr>
              <a:t>What is it?</a:t>
            </a:r>
          </a:p>
        </p:txBody>
      </p:sp>
    </p:spTree>
    <p:extLst>
      <p:ext uri="{BB962C8B-B14F-4D97-AF65-F5344CB8AC3E}">
        <p14:creationId xmlns:p14="http://schemas.microsoft.com/office/powerpoint/2010/main" val="1722629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4"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0"/>
            <a:ext cx="45037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 name="Freeform 9"/>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 name="Freeform 10"/>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 name="Freeform 11"/>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 name="Freeform 12"/>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 name="Freeform 13"/>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1" name="Freeform 14"/>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2" name="Freeform 15"/>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3" name="Freeform 16"/>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7"/>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8"/>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9"/>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20"/>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21"/>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2"/>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3"/>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4"/>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5"/>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6"/>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7"/>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8"/>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9"/>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30"/>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31"/>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2"/>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3"/>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4"/>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5"/>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6"/>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7"/>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8"/>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9"/>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40"/>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41"/>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2"/>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3"/>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4"/>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5"/>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6"/>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7"/>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8"/>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9"/>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50"/>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51"/>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2"/>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3"/>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4"/>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5"/>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6"/>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7"/>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8"/>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9"/>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60"/>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61"/>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2"/>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3"/>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4"/>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5"/>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6"/>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7"/>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8"/>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9"/>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70"/>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71"/>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2"/>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3"/>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4"/>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5"/>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6"/>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7"/>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8"/>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9"/>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80"/>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81"/>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2"/>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3"/>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4"/>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5"/>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6"/>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7"/>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8"/>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9"/>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90"/>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91"/>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2"/>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3"/>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4"/>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5"/>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6"/>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7"/>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8"/>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9"/>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100"/>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101"/>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2"/>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00" name="Picture 7"/>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7680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5" y="789813"/>
            <a:ext cx="6622050" cy="746125"/>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5" y="1742485"/>
            <a:ext cx="6622050" cy="1292890"/>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403939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5"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0" y="0"/>
            <a:ext cx="4492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p:cNvGrpSpPr>
            <a:grpSpLocks/>
          </p:cNvGrpSpPr>
          <p:nvPr userDrawn="1"/>
        </p:nvGrpSpPr>
        <p:grpSpPr bwMode="auto">
          <a:xfrm>
            <a:off x="7772400" y="101600"/>
            <a:ext cx="2095500" cy="3263900"/>
            <a:chOff x="4896" y="64"/>
            <a:chExt cx="1320" cy="2056"/>
          </a:xfrm>
        </p:grpSpPr>
        <p:pic>
          <p:nvPicPr>
            <p:cNvPr id="7" name="Rectangle 7"/>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hangingPunct="1">
                <a:defRPr/>
              </a:pPr>
              <a:endParaRPr lang="en-US" altLang="en-US" sz="2200" b="1">
                <a:solidFill>
                  <a:srgbClr val="DBA948"/>
                </a:solidFill>
                <a:latin typeface="Franklin Gothic Book" panose="020B0503020102020204" pitchFamily="34" charset="0"/>
              </a:endParaRPr>
            </a:p>
          </p:txBody>
        </p:sp>
      </p:grpSp>
      <p:pic>
        <p:nvPicPr>
          <p:cNvPr id="9" name="Picture 10"/>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3" y="-58738"/>
            <a:ext cx="7678737"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1" name="Freeform 12"/>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2" name="Freeform 13"/>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3" name="Freeform 14"/>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5"/>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6"/>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7"/>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18"/>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19"/>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0"/>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1"/>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2"/>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3"/>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4"/>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5"/>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6"/>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7"/>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28"/>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29"/>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0"/>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1"/>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2"/>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3"/>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4"/>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5"/>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6"/>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7"/>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38"/>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39"/>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0"/>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1"/>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2"/>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3"/>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4"/>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5"/>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6"/>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7"/>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48"/>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49"/>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0"/>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1"/>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2"/>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3"/>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4"/>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5"/>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6"/>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7"/>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58"/>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59"/>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0"/>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1"/>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2"/>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3"/>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4"/>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5"/>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6"/>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7"/>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68"/>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69"/>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0"/>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1"/>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2"/>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3"/>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4"/>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5"/>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6"/>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7"/>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78"/>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79"/>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0"/>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1"/>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2"/>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3"/>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4"/>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5"/>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6"/>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7"/>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88"/>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89"/>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0"/>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1"/>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2"/>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3"/>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4"/>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5"/>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6"/>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7"/>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98"/>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99"/>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0"/>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0" name="Freeform 101"/>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1" name="Freeform 102"/>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2" name="Freeform 103"/>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3" name="Freeform 104"/>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4" name="Freeform 105"/>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05" name="Picture 2"/>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625974" y="789813"/>
            <a:ext cx="6622050" cy="746125"/>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4" y="1742485"/>
            <a:ext cx="6622050"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4" y="2191936"/>
            <a:ext cx="6622050"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198021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0" y="0"/>
            <a:ext cx="4492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userDrawn="1"/>
        </p:nvSpPr>
        <p:spPr>
          <a:xfrm>
            <a:off x="7788275" y="115888"/>
            <a:ext cx="2084388"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p:cNvGrpSpPr>
            <a:grpSpLocks/>
          </p:cNvGrpSpPr>
          <p:nvPr userDrawn="1"/>
        </p:nvGrpSpPr>
        <p:grpSpPr bwMode="auto">
          <a:xfrm>
            <a:off x="9982200" y="101600"/>
            <a:ext cx="2095500" cy="3263900"/>
            <a:chOff x="6288" y="64"/>
            <a:chExt cx="1320" cy="2056"/>
          </a:xfrm>
        </p:grpSpPr>
        <p:pic>
          <p:nvPicPr>
            <p:cNvPr id="8" name="Rectangle 8"/>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288"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p:cNvSpPr txBox="1">
              <a:spLocks noChangeArrowheads="1"/>
            </p:cNvSpPr>
            <p:nvPr/>
          </p:nvSpPr>
          <p:spPr bwMode="auto">
            <a:xfrm>
              <a:off x="6297"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hangingPunct="1">
                <a:defRPr/>
              </a:pPr>
              <a:endParaRPr lang="en-US" altLang="en-US" sz="2200" b="1">
                <a:solidFill>
                  <a:srgbClr val="021E4E"/>
                </a:solidFill>
                <a:latin typeface="Franklin Gothic Book" panose="020B0503020102020204" pitchFamily="34" charset="0"/>
              </a:endParaRPr>
            </a:p>
          </p:txBody>
        </p:sp>
      </p:grpSp>
      <p:pic>
        <p:nvPicPr>
          <p:cNvPr id="10" name="Picture 11"/>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0"/>
            <a:ext cx="7680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Freeform 12"/>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2" name="Freeform 13"/>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3" name="Freeform 14"/>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5"/>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6"/>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7"/>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18"/>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19"/>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0"/>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1"/>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2"/>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3"/>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4"/>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5"/>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6"/>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7"/>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28"/>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29"/>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0"/>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1"/>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2"/>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3"/>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4"/>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5"/>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6"/>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7"/>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38"/>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39"/>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0"/>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1"/>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2"/>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3"/>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4"/>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5"/>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6"/>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7"/>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48"/>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49"/>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0"/>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1"/>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2"/>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3"/>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4"/>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5"/>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6"/>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7"/>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58"/>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59"/>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0"/>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1"/>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2"/>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3"/>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4"/>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5"/>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6"/>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7"/>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68"/>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69"/>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0"/>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1"/>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2"/>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3"/>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4"/>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5"/>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6"/>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7"/>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78"/>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79"/>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0"/>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1"/>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2"/>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3"/>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4"/>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5"/>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6"/>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7"/>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88"/>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89"/>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0"/>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1"/>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2"/>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3"/>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4"/>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5"/>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6"/>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7"/>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98"/>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99"/>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0"/>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0" name="Freeform 101"/>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1" name="Freeform 102"/>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2" name="Freeform 103"/>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3" name="Freeform 104"/>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4" name="Freeform 105"/>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5" name="Freeform 106"/>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06" name="Picture 2"/>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5" y="789813"/>
            <a:ext cx="6622050" cy="746125"/>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5" y="1742485"/>
            <a:ext cx="6622050" cy="435027"/>
          </a:xfrm>
        </p:spPr>
        <p:txBody>
          <a:bodyPr>
            <a:noAutofit/>
          </a:bodyPr>
          <a:lstStyle>
            <a:lvl1pPr marL="0" indent="0">
              <a:lnSpc>
                <a:spcPct val="100000"/>
              </a:lnSpc>
              <a:buNone/>
              <a:defRPr sz="2400" b="1">
                <a:solidFill>
                  <a:srgbClr val="60101C"/>
                </a:solidFill>
              </a:defRPr>
            </a:lvl1pPr>
          </a:lstStyle>
          <a:p>
            <a:pPr lvl="0"/>
            <a:endParaRPr lang="en-US"/>
          </a:p>
        </p:txBody>
      </p:sp>
      <p:sp>
        <p:nvSpPr>
          <p:cNvPr id="110" name="Text Placeholder 10"/>
          <p:cNvSpPr>
            <a:spLocks noGrp="1"/>
          </p:cNvSpPr>
          <p:nvPr>
            <p:ph type="body" sz="quarter" idx="12"/>
          </p:nvPr>
        </p:nvSpPr>
        <p:spPr>
          <a:xfrm>
            <a:off x="587375" y="2191936"/>
            <a:ext cx="6622050"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742465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0" y="0"/>
            <a:ext cx="4492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userDrawn="1"/>
        </p:nvSpPr>
        <p:spPr>
          <a:xfrm>
            <a:off x="7788275" y="115888"/>
            <a:ext cx="2084388"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p:cNvGrpSpPr>
            <a:grpSpLocks/>
          </p:cNvGrpSpPr>
          <p:nvPr userDrawn="1"/>
        </p:nvGrpSpPr>
        <p:grpSpPr bwMode="auto">
          <a:xfrm>
            <a:off x="7772400" y="3479800"/>
            <a:ext cx="2095500" cy="3263900"/>
            <a:chOff x="4896" y="2192"/>
            <a:chExt cx="1320" cy="2056"/>
          </a:xfrm>
        </p:grpSpPr>
        <p:pic>
          <p:nvPicPr>
            <p:cNvPr id="8" name="Rectangle 8"/>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hangingPunct="1">
                <a:defRPr/>
              </a:pPr>
              <a:endParaRPr lang="en-US" altLang="en-US" sz="2200" b="1">
                <a:solidFill>
                  <a:srgbClr val="FFFFFF"/>
                </a:solidFill>
                <a:latin typeface="Franklin Gothic Book" panose="020B0503020102020204" pitchFamily="34" charset="0"/>
              </a:endParaRPr>
            </a:p>
          </p:txBody>
        </p:sp>
      </p:grpSp>
      <p:sp>
        <p:nvSpPr>
          <p:cNvPr id="10" name="Rectangle 9"/>
          <p:cNvSpPr/>
          <p:nvPr userDrawn="1"/>
        </p:nvSpPr>
        <p:spPr>
          <a:xfrm>
            <a:off x="9996488" y="115888"/>
            <a:ext cx="2084387"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0"/>
            <a:ext cx="7680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3" name="Freeform 14"/>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5"/>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6"/>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7"/>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18"/>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19"/>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0"/>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1"/>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2"/>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3"/>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4"/>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5"/>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6"/>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7"/>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28"/>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29"/>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0"/>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1"/>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2"/>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3"/>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4"/>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5"/>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6"/>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7"/>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38"/>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39"/>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0"/>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1"/>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2"/>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3"/>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4"/>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5"/>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6"/>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7"/>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48"/>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49"/>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0"/>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1"/>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2"/>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3"/>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4"/>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5"/>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6"/>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7"/>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58"/>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59"/>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0"/>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1"/>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2"/>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3"/>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4"/>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5"/>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6"/>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7"/>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68"/>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69"/>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0"/>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1"/>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2"/>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3"/>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4"/>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5"/>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6"/>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7"/>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78"/>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79"/>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0"/>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1"/>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2"/>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3"/>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4"/>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5"/>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6"/>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7"/>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88"/>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89"/>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0"/>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1"/>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2"/>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3"/>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4"/>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5"/>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6"/>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7"/>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98"/>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99"/>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0"/>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0" name="Freeform 101"/>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1" name="Freeform 102"/>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2" name="Freeform 103"/>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3" name="Freeform 104"/>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4" name="Freeform 105"/>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5" name="Freeform 106"/>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6" name="Freeform 107"/>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07" name="Picture 2"/>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5" y="789813"/>
            <a:ext cx="6622050" cy="746125"/>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5" y="1742485"/>
            <a:ext cx="6622050"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5" y="2191936"/>
            <a:ext cx="6622050"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976499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0" y="0"/>
            <a:ext cx="4492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userDrawn="1"/>
        </p:nvSpPr>
        <p:spPr>
          <a:xfrm>
            <a:off x="7788275" y="115888"/>
            <a:ext cx="2084388"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sp>
        <p:nvSpPr>
          <p:cNvPr id="7" name="Rectangle 6"/>
          <p:cNvSpPr/>
          <p:nvPr userDrawn="1"/>
        </p:nvSpPr>
        <p:spPr>
          <a:xfrm>
            <a:off x="7788275" y="3487738"/>
            <a:ext cx="2084388"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8" name="Rectangle 9"/>
          <p:cNvGrpSpPr>
            <a:grpSpLocks/>
          </p:cNvGrpSpPr>
          <p:nvPr userDrawn="1"/>
        </p:nvGrpSpPr>
        <p:grpSpPr bwMode="auto">
          <a:xfrm>
            <a:off x="10007600" y="3479800"/>
            <a:ext cx="2095500" cy="3263900"/>
            <a:chOff x="6304" y="2192"/>
            <a:chExt cx="1320" cy="2056"/>
          </a:xfrm>
        </p:grpSpPr>
        <p:pic>
          <p:nvPicPr>
            <p:cNvPr id="9" name="Rectangle 9"/>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304"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6"/>
            <p:cNvSpPr txBox="1">
              <a:spLocks noChangeArrowheads="1"/>
            </p:cNvSpPr>
            <p:nvPr/>
          </p:nvSpPr>
          <p:spPr bwMode="auto">
            <a:xfrm>
              <a:off x="6310" y="2197"/>
              <a:ext cx="1314"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hangingPunct="1">
                <a:defRPr/>
              </a:pPr>
              <a:endParaRPr lang="en-US" altLang="en-US" sz="2200" b="1">
                <a:solidFill>
                  <a:srgbClr val="FFFFFF"/>
                </a:solidFill>
                <a:latin typeface="Franklin Gothic Book" panose="020B0503020102020204" pitchFamily="34" charset="0"/>
              </a:endParaRPr>
            </a:p>
          </p:txBody>
        </p:sp>
      </p:grpSp>
      <p:sp>
        <p:nvSpPr>
          <p:cNvPr id="11" name="Rectangle 10"/>
          <p:cNvSpPr/>
          <p:nvPr userDrawn="1"/>
        </p:nvSpPr>
        <p:spPr>
          <a:xfrm>
            <a:off x="9996488" y="115888"/>
            <a:ext cx="2084387" cy="3254375"/>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2" name="Picture 13"/>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0"/>
            <a:ext cx="7680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Freeform 14"/>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5"/>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6"/>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7"/>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18"/>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19"/>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0"/>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1"/>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2"/>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3"/>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4"/>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5"/>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6"/>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7"/>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28"/>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29"/>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0"/>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1"/>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2"/>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3"/>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4"/>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5"/>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6"/>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7"/>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38"/>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39"/>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0"/>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1"/>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2"/>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3"/>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4"/>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5"/>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6"/>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7"/>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48"/>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49"/>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0"/>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1"/>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2"/>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3"/>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4"/>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5"/>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6"/>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7"/>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58"/>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59"/>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0"/>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1"/>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2"/>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3"/>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4"/>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5"/>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6"/>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7"/>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68"/>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69"/>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0"/>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1"/>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2"/>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3"/>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4"/>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5"/>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6"/>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7"/>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78"/>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79"/>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0"/>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1"/>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2"/>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3"/>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4"/>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5"/>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6"/>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7"/>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88"/>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89"/>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0"/>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1"/>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2"/>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3"/>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4"/>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5"/>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6"/>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7"/>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98"/>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99"/>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0"/>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0" name="Freeform 101"/>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1" name="Freeform 102"/>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2" name="Freeform 103"/>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3" name="Freeform 104"/>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4" name="Freeform 105"/>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5" name="Freeform 106"/>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6" name="Freeform 107"/>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7" name="Freeform 108"/>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11" name="Picture 2"/>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5" y="789813"/>
            <a:ext cx="6622050" cy="746125"/>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5" y="1742485"/>
            <a:ext cx="6622050"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5" y="2191936"/>
            <a:ext cx="6622050"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3079552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220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pic>
        <p:nvPicPr>
          <p:cNvPr id="4"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0"/>
            <a:ext cx="45037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p:cNvSpPr>
            <a:spLocks/>
          </p:cNvSpPr>
          <p:nvPr/>
        </p:nvSpPr>
        <p:spPr bwMode="auto">
          <a:xfrm>
            <a:off x="-7938"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 name="Freeform 9"/>
          <p:cNvSpPr>
            <a:spLocks/>
          </p:cNvSpPr>
          <p:nvPr/>
        </p:nvSpPr>
        <p:spPr bwMode="auto">
          <a:xfrm>
            <a:off x="-7938"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 name="Freeform 10"/>
          <p:cNvSpPr>
            <a:spLocks/>
          </p:cNvSpPr>
          <p:nvPr/>
        </p:nvSpPr>
        <p:spPr bwMode="auto">
          <a:xfrm>
            <a:off x="1873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 name="Freeform 11"/>
          <p:cNvSpPr>
            <a:spLocks/>
          </p:cNvSpPr>
          <p:nvPr/>
        </p:nvSpPr>
        <p:spPr bwMode="auto">
          <a:xfrm>
            <a:off x="3825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 name="Freeform 12"/>
          <p:cNvSpPr>
            <a:spLocks/>
          </p:cNvSpPr>
          <p:nvPr/>
        </p:nvSpPr>
        <p:spPr bwMode="auto">
          <a:xfrm>
            <a:off x="3825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0" name="Freeform 13"/>
          <p:cNvSpPr>
            <a:spLocks/>
          </p:cNvSpPr>
          <p:nvPr/>
        </p:nvSpPr>
        <p:spPr bwMode="auto">
          <a:xfrm>
            <a:off x="5778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1" name="Freeform 14"/>
          <p:cNvSpPr>
            <a:spLocks/>
          </p:cNvSpPr>
          <p:nvPr/>
        </p:nvSpPr>
        <p:spPr bwMode="auto">
          <a:xfrm>
            <a:off x="7715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2" name="Freeform 15"/>
          <p:cNvSpPr>
            <a:spLocks/>
          </p:cNvSpPr>
          <p:nvPr/>
        </p:nvSpPr>
        <p:spPr bwMode="auto">
          <a:xfrm>
            <a:off x="7715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3" name="Freeform 16"/>
          <p:cNvSpPr>
            <a:spLocks/>
          </p:cNvSpPr>
          <p:nvPr/>
        </p:nvSpPr>
        <p:spPr bwMode="auto">
          <a:xfrm>
            <a:off x="9667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4" name="Freeform 17"/>
          <p:cNvSpPr>
            <a:spLocks/>
          </p:cNvSpPr>
          <p:nvPr/>
        </p:nvSpPr>
        <p:spPr bwMode="auto">
          <a:xfrm>
            <a:off x="11620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5" name="Freeform 18"/>
          <p:cNvSpPr>
            <a:spLocks/>
          </p:cNvSpPr>
          <p:nvPr/>
        </p:nvSpPr>
        <p:spPr bwMode="auto">
          <a:xfrm>
            <a:off x="11620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6" name="Freeform 19"/>
          <p:cNvSpPr>
            <a:spLocks/>
          </p:cNvSpPr>
          <p:nvPr/>
        </p:nvSpPr>
        <p:spPr bwMode="auto">
          <a:xfrm>
            <a:off x="13573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7" name="Freeform 20"/>
          <p:cNvSpPr>
            <a:spLocks/>
          </p:cNvSpPr>
          <p:nvPr/>
        </p:nvSpPr>
        <p:spPr bwMode="auto">
          <a:xfrm>
            <a:off x="155098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8" name="Freeform 21"/>
          <p:cNvSpPr>
            <a:spLocks/>
          </p:cNvSpPr>
          <p:nvPr/>
        </p:nvSpPr>
        <p:spPr bwMode="auto">
          <a:xfrm>
            <a:off x="155098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19" name="Freeform 22"/>
          <p:cNvSpPr>
            <a:spLocks/>
          </p:cNvSpPr>
          <p:nvPr/>
        </p:nvSpPr>
        <p:spPr bwMode="auto">
          <a:xfrm>
            <a:off x="174625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0" name="Freeform 23"/>
          <p:cNvSpPr>
            <a:spLocks/>
          </p:cNvSpPr>
          <p:nvPr/>
        </p:nvSpPr>
        <p:spPr bwMode="auto">
          <a:xfrm>
            <a:off x="19415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1" name="Freeform 24"/>
          <p:cNvSpPr>
            <a:spLocks/>
          </p:cNvSpPr>
          <p:nvPr/>
        </p:nvSpPr>
        <p:spPr bwMode="auto">
          <a:xfrm>
            <a:off x="19415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2" name="Freeform 25"/>
          <p:cNvSpPr>
            <a:spLocks/>
          </p:cNvSpPr>
          <p:nvPr/>
        </p:nvSpPr>
        <p:spPr bwMode="auto">
          <a:xfrm>
            <a:off x="21367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3" name="Freeform 26"/>
          <p:cNvSpPr>
            <a:spLocks/>
          </p:cNvSpPr>
          <p:nvPr/>
        </p:nvSpPr>
        <p:spPr bwMode="auto">
          <a:xfrm>
            <a:off x="23304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4" name="Freeform 27"/>
          <p:cNvSpPr>
            <a:spLocks/>
          </p:cNvSpPr>
          <p:nvPr/>
        </p:nvSpPr>
        <p:spPr bwMode="auto">
          <a:xfrm>
            <a:off x="23304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5" name="Freeform 28"/>
          <p:cNvSpPr>
            <a:spLocks/>
          </p:cNvSpPr>
          <p:nvPr/>
        </p:nvSpPr>
        <p:spPr bwMode="auto">
          <a:xfrm>
            <a:off x="25257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6" name="Freeform 29"/>
          <p:cNvSpPr>
            <a:spLocks/>
          </p:cNvSpPr>
          <p:nvPr/>
        </p:nvSpPr>
        <p:spPr bwMode="auto">
          <a:xfrm>
            <a:off x="27209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7" name="Freeform 30"/>
          <p:cNvSpPr>
            <a:spLocks/>
          </p:cNvSpPr>
          <p:nvPr/>
        </p:nvSpPr>
        <p:spPr bwMode="auto">
          <a:xfrm>
            <a:off x="27209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8" name="Freeform 31"/>
          <p:cNvSpPr>
            <a:spLocks/>
          </p:cNvSpPr>
          <p:nvPr/>
        </p:nvSpPr>
        <p:spPr bwMode="auto">
          <a:xfrm>
            <a:off x="29162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29" name="Freeform 32"/>
          <p:cNvSpPr>
            <a:spLocks/>
          </p:cNvSpPr>
          <p:nvPr/>
        </p:nvSpPr>
        <p:spPr bwMode="auto">
          <a:xfrm>
            <a:off x="31099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0" name="Freeform 33"/>
          <p:cNvSpPr>
            <a:spLocks/>
          </p:cNvSpPr>
          <p:nvPr/>
        </p:nvSpPr>
        <p:spPr bwMode="auto">
          <a:xfrm>
            <a:off x="31099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1" name="Freeform 34"/>
          <p:cNvSpPr>
            <a:spLocks/>
          </p:cNvSpPr>
          <p:nvPr/>
        </p:nvSpPr>
        <p:spPr bwMode="auto">
          <a:xfrm>
            <a:off x="33051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2" name="Freeform 35"/>
          <p:cNvSpPr>
            <a:spLocks/>
          </p:cNvSpPr>
          <p:nvPr/>
        </p:nvSpPr>
        <p:spPr bwMode="auto">
          <a:xfrm>
            <a:off x="35004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3" name="Freeform 36"/>
          <p:cNvSpPr>
            <a:spLocks/>
          </p:cNvSpPr>
          <p:nvPr/>
        </p:nvSpPr>
        <p:spPr bwMode="auto">
          <a:xfrm>
            <a:off x="35004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4" name="Freeform 37"/>
          <p:cNvSpPr>
            <a:spLocks/>
          </p:cNvSpPr>
          <p:nvPr/>
        </p:nvSpPr>
        <p:spPr bwMode="auto">
          <a:xfrm>
            <a:off x="36941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5" name="Freeform 38"/>
          <p:cNvSpPr>
            <a:spLocks/>
          </p:cNvSpPr>
          <p:nvPr/>
        </p:nvSpPr>
        <p:spPr bwMode="auto">
          <a:xfrm>
            <a:off x="38893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6" name="Freeform 39"/>
          <p:cNvSpPr>
            <a:spLocks/>
          </p:cNvSpPr>
          <p:nvPr/>
        </p:nvSpPr>
        <p:spPr bwMode="auto">
          <a:xfrm>
            <a:off x="38893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7" name="Freeform 40"/>
          <p:cNvSpPr>
            <a:spLocks/>
          </p:cNvSpPr>
          <p:nvPr/>
        </p:nvSpPr>
        <p:spPr bwMode="auto">
          <a:xfrm>
            <a:off x="40846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8" name="Freeform 41"/>
          <p:cNvSpPr>
            <a:spLocks/>
          </p:cNvSpPr>
          <p:nvPr/>
        </p:nvSpPr>
        <p:spPr bwMode="auto">
          <a:xfrm>
            <a:off x="42783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39" name="Freeform 42"/>
          <p:cNvSpPr>
            <a:spLocks/>
          </p:cNvSpPr>
          <p:nvPr/>
        </p:nvSpPr>
        <p:spPr bwMode="auto">
          <a:xfrm>
            <a:off x="42783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0" name="Freeform 43"/>
          <p:cNvSpPr>
            <a:spLocks/>
          </p:cNvSpPr>
          <p:nvPr/>
        </p:nvSpPr>
        <p:spPr bwMode="auto">
          <a:xfrm>
            <a:off x="44735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1" name="Freeform 44"/>
          <p:cNvSpPr>
            <a:spLocks/>
          </p:cNvSpPr>
          <p:nvPr/>
        </p:nvSpPr>
        <p:spPr bwMode="auto">
          <a:xfrm>
            <a:off x="46767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2" name="Freeform 45"/>
          <p:cNvSpPr>
            <a:spLocks/>
          </p:cNvSpPr>
          <p:nvPr/>
        </p:nvSpPr>
        <p:spPr bwMode="auto">
          <a:xfrm>
            <a:off x="46767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3" name="Freeform 46"/>
          <p:cNvSpPr>
            <a:spLocks/>
          </p:cNvSpPr>
          <p:nvPr/>
        </p:nvSpPr>
        <p:spPr bwMode="auto">
          <a:xfrm>
            <a:off x="48720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4" name="Freeform 47"/>
          <p:cNvSpPr>
            <a:spLocks/>
          </p:cNvSpPr>
          <p:nvPr/>
        </p:nvSpPr>
        <p:spPr bwMode="auto">
          <a:xfrm>
            <a:off x="50657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5" name="Freeform 48"/>
          <p:cNvSpPr>
            <a:spLocks/>
          </p:cNvSpPr>
          <p:nvPr/>
        </p:nvSpPr>
        <p:spPr bwMode="auto">
          <a:xfrm>
            <a:off x="50657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6" name="Freeform 49"/>
          <p:cNvSpPr>
            <a:spLocks/>
          </p:cNvSpPr>
          <p:nvPr/>
        </p:nvSpPr>
        <p:spPr bwMode="auto">
          <a:xfrm>
            <a:off x="52609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7" name="Freeform 50"/>
          <p:cNvSpPr>
            <a:spLocks/>
          </p:cNvSpPr>
          <p:nvPr/>
        </p:nvSpPr>
        <p:spPr bwMode="auto">
          <a:xfrm>
            <a:off x="54562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8" name="Freeform 51"/>
          <p:cNvSpPr>
            <a:spLocks/>
          </p:cNvSpPr>
          <p:nvPr/>
        </p:nvSpPr>
        <p:spPr bwMode="auto">
          <a:xfrm>
            <a:off x="54562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49" name="Freeform 52"/>
          <p:cNvSpPr>
            <a:spLocks/>
          </p:cNvSpPr>
          <p:nvPr/>
        </p:nvSpPr>
        <p:spPr bwMode="auto">
          <a:xfrm>
            <a:off x="56515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0" name="Freeform 53"/>
          <p:cNvSpPr>
            <a:spLocks/>
          </p:cNvSpPr>
          <p:nvPr/>
        </p:nvSpPr>
        <p:spPr bwMode="auto">
          <a:xfrm>
            <a:off x="58451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1" name="Freeform 54"/>
          <p:cNvSpPr>
            <a:spLocks/>
          </p:cNvSpPr>
          <p:nvPr/>
        </p:nvSpPr>
        <p:spPr bwMode="auto">
          <a:xfrm>
            <a:off x="58451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2" name="Freeform 55"/>
          <p:cNvSpPr>
            <a:spLocks/>
          </p:cNvSpPr>
          <p:nvPr/>
        </p:nvSpPr>
        <p:spPr bwMode="auto">
          <a:xfrm>
            <a:off x="60404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3" name="Freeform 56"/>
          <p:cNvSpPr>
            <a:spLocks/>
          </p:cNvSpPr>
          <p:nvPr/>
        </p:nvSpPr>
        <p:spPr bwMode="auto">
          <a:xfrm>
            <a:off x="62341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4" name="Freeform 57"/>
          <p:cNvSpPr>
            <a:spLocks/>
          </p:cNvSpPr>
          <p:nvPr/>
        </p:nvSpPr>
        <p:spPr bwMode="auto">
          <a:xfrm>
            <a:off x="62341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5" name="Freeform 58"/>
          <p:cNvSpPr>
            <a:spLocks/>
          </p:cNvSpPr>
          <p:nvPr/>
        </p:nvSpPr>
        <p:spPr bwMode="auto">
          <a:xfrm>
            <a:off x="64293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6" name="Freeform 59"/>
          <p:cNvSpPr>
            <a:spLocks/>
          </p:cNvSpPr>
          <p:nvPr/>
        </p:nvSpPr>
        <p:spPr bwMode="auto">
          <a:xfrm>
            <a:off x="66246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7" name="Freeform 60"/>
          <p:cNvSpPr>
            <a:spLocks/>
          </p:cNvSpPr>
          <p:nvPr/>
        </p:nvSpPr>
        <p:spPr bwMode="auto">
          <a:xfrm>
            <a:off x="66246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8" name="Freeform 61"/>
          <p:cNvSpPr>
            <a:spLocks/>
          </p:cNvSpPr>
          <p:nvPr/>
        </p:nvSpPr>
        <p:spPr bwMode="auto">
          <a:xfrm>
            <a:off x="68199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59" name="Freeform 62"/>
          <p:cNvSpPr>
            <a:spLocks/>
          </p:cNvSpPr>
          <p:nvPr/>
        </p:nvSpPr>
        <p:spPr bwMode="auto">
          <a:xfrm>
            <a:off x="70135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0" name="Freeform 63"/>
          <p:cNvSpPr>
            <a:spLocks/>
          </p:cNvSpPr>
          <p:nvPr/>
        </p:nvSpPr>
        <p:spPr bwMode="auto">
          <a:xfrm>
            <a:off x="70135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1" name="Freeform 64"/>
          <p:cNvSpPr>
            <a:spLocks/>
          </p:cNvSpPr>
          <p:nvPr/>
        </p:nvSpPr>
        <p:spPr bwMode="auto">
          <a:xfrm>
            <a:off x="72088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2" name="Freeform 65"/>
          <p:cNvSpPr>
            <a:spLocks/>
          </p:cNvSpPr>
          <p:nvPr/>
        </p:nvSpPr>
        <p:spPr bwMode="auto">
          <a:xfrm>
            <a:off x="74041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3" name="Freeform 66"/>
          <p:cNvSpPr>
            <a:spLocks/>
          </p:cNvSpPr>
          <p:nvPr/>
        </p:nvSpPr>
        <p:spPr bwMode="auto">
          <a:xfrm>
            <a:off x="74041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4" name="Freeform 67"/>
          <p:cNvSpPr>
            <a:spLocks/>
          </p:cNvSpPr>
          <p:nvPr/>
        </p:nvSpPr>
        <p:spPr bwMode="auto">
          <a:xfrm>
            <a:off x="75993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5" name="Freeform 68"/>
          <p:cNvSpPr>
            <a:spLocks/>
          </p:cNvSpPr>
          <p:nvPr/>
        </p:nvSpPr>
        <p:spPr bwMode="auto">
          <a:xfrm>
            <a:off x="77930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6" name="Freeform 69"/>
          <p:cNvSpPr>
            <a:spLocks/>
          </p:cNvSpPr>
          <p:nvPr/>
        </p:nvSpPr>
        <p:spPr bwMode="auto">
          <a:xfrm>
            <a:off x="77930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7" name="Freeform 70"/>
          <p:cNvSpPr>
            <a:spLocks/>
          </p:cNvSpPr>
          <p:nvPr/>
        </p:nvSpPr>
        <p:spPr bwMode="auto">
          <a:xfrm>
            <a:off x="79883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8" name="Freeform 71"/>
          <p:cNvSpPr>
            <a:spLocks/>
          </p:cNvSpPr>
          <p:nvPr/>
        </p:nvSpPr>
        <p:spPr bwMode="auto">
          <a:xfrm>
            <a:off x="81835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69" name="Freeform 72"/>
          <p:cNvSpPr>
            <a:spLocks/>
          </p:cNvSpPr>
          <p:nvPr/>
        </p:nvSpPr>
        <p:spPr bwMode="auto">
          <a:xfrm>
            <a:off x="81835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0" name="Freeform 73"/>
          <p:cNvSpPr>
            <a:spLocks/>
          </p:cNvSpPr>
          <p:nvPr/>
        </p:nvSpPr>
        <p:spPr bwMode="auto">
          <a:xfrm>
            <a:off x="837882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1" name="Freeform 74"/>
          <p:cNvSpPr>
            <a:spLocks/>
          </p:cNvSpPr>
          <p:nvPr/>
        </p:nvSpPr>
        <p:spPr bwMode="auto">
          <a:xfrm>
            <a:off x="85725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2" name="Freeform 75"/>
          <p:cNvSpPr>
            <a:spLocks/>
          </p:cNvSpPr>
          <p:nvPr/>
        </p:nvSpPr>
        <p:spPr bwMode="auto">
          <a:xfrm>
            <a:off x="85725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3" name="Freeform 76"/>
          <p:cNvSpPr>
            <a:spLocks/>
          </p:cNvSpPr>
          <p:nvPr/>
        </p:nvSpPr>
        <p:spPr bwMode="auto">
          <a:xfrm>
            <a:off x="87677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4" name="Freeform 77"/>
          <p:cNvSpPr>
            <a:spLocks/>
          </p:cNvSpPr>
          <p:nvPr/>
        </p:nvSpPr>
        <p:spPr bwMode="auto">
          <a:xfrm>
            <a:off x="896302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5" name="Freeform 78"/>
          <p:cNvSpPr>
            <a:spLocks/>
          </p:cNvSpPr>
          <p:nvPr/>
        </p:nvSpPr>
        <p:spPr bwMode="auto">
          <a:xfrm>
            <a:off x="896302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6" name="Freeform 79"/>
          <p:cNvSpPr>
            <a:spLocks/>
          </p:cNvSpPr>
          <p:nvPr/>
        </p:nvSpPr>
        <p:spPr bwMode="auto">
          <a:xfrm>
            <a:off x="915828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7" name="Freeform 80"/>
          <p:cNvSpPr>
            <a:spLocks/>
          </p:cNvSpPr>
          <p:nvPr/>
        </p:nvSpPr>
        <p:spPr bwMode="auto">
          <a:xfrm>
            <a:off x="935355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8" name="Freeform 81"/>
          <p:cNvSpPr>
            <a:spLocks/>
          </p:cNvSpPr>
          <p:nvPr/>
        </p:nvSpPr>
        <p:spPr bwMode="auto">
          <a:xfrm>
            <a:off x="935355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79" name="Freeform 82"/>
          <p:cNvSpPr>
            <a:spLocks/>
          </p:cNvSpPr>
          <p:nvPr/>
        </p:nvSpPr>
        <p:spPr bwMode="auto">
          <a:xfrm>
            <a:off x="954881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0" name="Freeform 83"/>
          <p:cNvSpPr>
            <a:spLocks/>
          </p:cNvSpPr>
          <p:nvPr/>
        </p:nvSpPr>
        <p:spPr bwMode="auto">
          <a:xfrm>
            <a:off x="97440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1" name="Freeform 84"/>
          <p:cNvSpPr>
            <a:spLocks/>
          </p:cNvSpPr>
          <p:nvPr/>
        </p:nvSpPr>
        <p:spPr bwMode="auto">
          <a:xfrm>
            <a:off x="97440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2" name="Freeform 85"/>
          <p:cNvSpPr>
            <a:spLocks/>
          </p:cNvSpPr>
          <p:nvPr/>
        </p:nvSpPr>
        <p:spPr bwMode="auto">
          <a:xfrm>
            <a:off x="99393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3" name="Freeform 86"/>
          <p:cNvSpPr>
            <a:spLocks/>
          </p:cNvSpPr>
          <p:nvPr/>
        </p:nvSpPr>
        <p:spPr bwMode="auto">
          <a:xfrm>
            <a:off x="1013301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4" name="Freeform 87"/>
          <p:cNvSpPr>
            <a:spLocks/>
          </p:cNvSpPr>
          <p:nvPr/>
        </p:nvSpPr>
        <p:spPr bwMode="auto">
          <a:xfrm>
            <a:off x="1013301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5" name="Freeform 88"/>
          <p:cNvSpPr>
            <a:spLocks/>
          </p:cNvSpPr>
          <p:nvPr/>
        </p:nvSpPr>
        <p:spPr bwMode="auto">
          <a:xfrm>
            <a:off x="10328275"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6" name="Freeform 89"/>
          <p:cNvSpPr>
            <a:spLocks/>
          </p:cNvSpPr>
          <p:nvPr/>
        </p:nvSpPr>
        <p:spPr bwMode="auto">
          <a:xfrm>
            <a:off x="105235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7" name="Freeform 90"/>
          <p:cNvSpPr>
            <a:spLocks/>
          </p:cNvSpPr>
          <p:nvPr/>
        </p:nvSpPr>
        <p:spPr bwMode="auto">
          <a:xfrm>
            <a:off x="105235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8" name="Freeform 91"/>
          <p:cNvSpPr>
            <a:spLocks/>
          </p:cNvSpPr>
          <p:nvPr/>
        </p:nvSpPr>
        <p:spPr bwMode="auto">
          <a:xfrm>
            <a:off x="107188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89" name="Freeform 92"/>
          <p:cNvSpPr>
            <a:spLocks/>
          </p:cNvSpPr>
          <p:nvPr/>
        </p:nvSpPr>
        <p:spPr bwMode="auto">
          <a:xfrm>
            <a:off x="10912475"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0" name="Freeform 93"/>
          <p:cNvSpPr>
            <a:spLocks/>
          </p:cNvSpPr>
          <p:nvPr/>
        </p:nvSpPr>
        <p:spPr bwMode="auto">
          <a:xfrm>
            <a:off x="10912475"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1" name="Freeform 94"/>
          <p:cNvSpPr>
            <a:spLocks/>
          </p:cNvSpPr>
          <p:nvPr/>
        </p:nvSpPr>
        <p:spPr bwMode="auto">
          <a:xfrm>
            <a:off x="11107738"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2" name="Freeform 95"/>
          <p:cNvSpPr>
            <a:spLocks/>
          </p:cNvSpPr>
          <p:nvPr/>
        </p:nvSpPr>
        <p:spPr bwMode="auto">
          <a:xfrm>
            <a:off x="11303000" y="6427788"/>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3" name="Freeform 96"/>
          <p:cNvSpPr>
            <a:spLocks/>
          </p:cNvSpPr>
          <p:nvPr/>
        </p:nvSpPr>
        <p:spPr bwMode="auto">
          <a:xfrm>
            <a:off x="11303000" y="6753225"/>
            <a:ext cx="119063"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4" name="Freeform 97"/>
          <p:cNvSpPr>
            <a:spLocks/>
          </p:cNvSpPr>
          <p:nvPr/>
        </p:nvSpPr>
        <p:spPr bwMode="auto">
          <a:xfrm>
            <a:off x="11498263" y="6589713"/>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5" name="Freeform 98"/>
          <p:cNvSpPr>
            <a:spLocks/>
          </p:cNvSpPr>
          <p:nvPr/>
        </p:nvSpPr>
        <p:spPr bwMode="auto">
          <a:xfrm>
            <a:off x="11691938"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6" name="Freeform 99"/>
          <p:cNvSpPr>
            <a:spLocks/>
          </p:cNvSpPr>
          <p:nvPr/>
        </p:nvSpPr>
        <p:spPr bwMode="auto">
          <a:xfrm>
            <a:off x="11691938"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7" name="Freeform 100"/>
          <p:cNvSpPr>
            <a:spLocks/>
          </p:cNvSpPr>
          <p:nvPr/>
        </p:nvSpPr>
        <p:spPr bwMode="auto">
          <a:xfrm>
            <a:off x="11887200" y="6589713"/>
            <a:ext cx="119063"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8" name="Freeform 101"/>
          <p:cNvSpPr>
            <a:spLocks/>
          </p:cNvSpPr>
          <p:nvPr/>
        </p:nvSpPr>
        <p:spPr bwMode="auto">
          <a:xfrm>
            <a:off x="12082463" y="6427788"/>
            <a:ext cx="119062" cy="119062"/>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sp>
        <p:nvSpPr>
          <p:cNvPr id="99" name="Freeform 102"/>
          <p:cNvSpPr>
            <a:spLocks/>
          </p:cNvSpPr>
          <p:nvPr/>
        </p:nvSpPr>
        <p:spPr bwMode="auto">
          <a:xfrm>
            <a:off x="12082463" y="6753225"/>
            <a:ext cx="119062" cy="119063"/>
          </a:xfrm>
          <a:custGeom>
            <a:avLst/>
            <a:gdLst>
              <a:gd name="T0" fmla="*/ 2147483646 w 95250"/>
              <a:gd name="T1" fmla="*/ 2147483646 h 95250"/>
              <a:gd name="T2" fmla="*/ 2147483646 w 95250"/>
              <a:gd name="T3" fmla="*/ 2147483646 h 95250"/>
              <a:gd name="T4" fmla="*/ 2147483646 w 95250"/>
              <a:gd name="T5" fmla="*/ 2147483646 h 95250"/>
              <a:gd name="T6" fmla="*/ 2147483646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endParaRPr lang="en-CA"/>
          </a:p>
        </p:txBody>
      </p:sp>
      <p:pic>
        <p:nvPicPr>
          <p:cNvPr id="100" name="Picture 7"/>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7680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5" y="789813"/>
            <a:ext cx="6622050" cy="746125"/>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5" y="1742485"/>
            <a:ext cx="6622050" cy="1292890"/>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312774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8446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7508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2"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4444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userDrawn="1"/>
        </p:nvSpPr>
        <p:spPr>
          <a:xfrm>
            <a:off x="0" y="4181475"/>
            <a:ext cx="12192000" cy="2676525"/>
          </a:xfrm>
          <a:prstGeom prst="rect">
            <a:avLst/>
          </a:prstGeom>
          <a:gradFill flip="none" rotWithShape="1">
            <a:gsLst>
              <a:gs pos="0">
                <a:srgbClr val="547258">
                  <a:shade val="30000"/>
                  <a:satMod val="115000"/>
                </a:srgbClr>
              </a:gs>
              <a:gs pos="50000">
                <a:srgbClr val="547258">
                  <a:shade val="67500"/>
                  <a:satMod val="115000"/>
                </a:srgbClr>
              </a:gs>
              <a:gs pos="100000">
                <a:srgbClr val="547258">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8" name="Group 7"/>
          <p:cNvGrpSpPr/>
          <p:nvPr userDrawn="1"/>
        </p:nvGrpSpPr>
        <p:grpSpPr>
          <a:xfrm>
            <a:off x="422325" y="2890512"/>
            <a:ext cx="11339915" cy="840012"/>
            <a:chOff x="3885717" y="1031277"/>
            <a:chExt cx="6342424" cy="469820"/>
          </a:xfrm>
          <a:noFill/>
        </p:grpSpPr>
        <p:sp>
          <p:nvSpPr>
            <p:cNvPr id="9" name="Oval 8"/>
            <p:cNvSpPr/>
            <p:nvPr/>
          </p:nvSpPr>
          <p:spPr>
            <a:xfrm>
              <a:off x="3885717" y="1031277"/>
              <a:ext cx="469818" cy="469820"/>
            </a:xfrm>
            <a:prstGeom prst="ellipse">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Oval 9"/>
            <p:cNvSpPr/>
            <p:nvPr/>
          </p:nvSpPr>
          <p:spPr>
            <a:xfrm>
              <a:off x="9758323" y="1031277"/>
              <a:ext cx="469818" cy="469819"/>
            </a:xfrm>
            <a:prstGeom prst="ellipse">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Rectangle 10"/>
            <p:cNvSpPr/>
            <p:nvPr/>
          </p:nvSpPr>
          <p:spPr>
            <a:xfrm>
              <a:off x="4131831" y="1031282"/>
              <a:ext cx="5858515" cy="469809"/>
            </a:xfrm>
            <a:prstGeom prst="rect">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2" name="Group 11"/>
          <p:cNvGrpSpPr/>
          <p:nvPr userDrawn="1"/>
        </p:nvGrpSpPr>
        <p:grpSpPr>
          <a:xfrm>
            <a:off x="429759" y="2890502"/>
            <a:ext cx="11332481" cy="840012"/>
            <a:chOff x="3889875" y="1031277"/>
            <a:chExt cx="6338266" cy="469820"/>
          </a:xfrm>
          <a:solidFill>
            <a:srgbClr val="B48B3B">
              <a:alpha val="70000"/>
            </a:srgbClr>
          </a:solidFill>
        </p:grpSpPr>
        <p:sp>
          <p:nvSpPr>
            <p:cNvPr id="13" name="Oval 12"/>
            <p:cNvSpPr/>
            <p:nvPr/>
          </p:nvSpPr>
          <p:spPr>
            <a:xfrm>
              <a:off x="3889875" y="1031277"/>
              <a:ext cx="469818" cy="4698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sp>
          <p:nvSpPr>
            <p:cNvPr id="14" name="Oval 13"/>
            <p:cNvSpPr/>
            <p:nvPr/>
          </p:nvSpPr>
          <p:spPr>
            <a:xfrm>
              <a:off x="9758323" y="1031277"/>
              <a:ext cx="469818" cy="4698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sp>
          <p:nvSpPr>
            <p:cNvPr id="15" name="Rectangle 14"/>
            <p:cNvSpPr/>
            <p:nvPr/>
          </p:nvSpPr>
          <p:spPr>
            <a:xfrm>
              <a:off x="4131831" y="1031282"/>
              <a:ext cx="5858515" cy="46980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grpSp>
      <p:sp>
        <p:nvSpPr>
          <p:cNvPr id="16" name="Oval 15"/>
          <p:cNvSpPr/>
          <p:nvPr userDrawn="1"/>
        </p:nvSpPr>
        <p:spPr>
          <a:xfrm>
            <a:off x="523875"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1</a:t>
            </a:r>
          </a:p>
        </p:txBody>
      </p:sp>
      <p:sp>
        <p:nvSpPr>
          <p:cNvPr id="17" name="Oval 16"/>
          <p:cNvSpPr/>
          <p:nvPr userDrawn="1"/>
        </p:nvSpPr>
        <p:spPr>
          <a:xfrm>
            <a:off x="2613025" y="2951163"/>
            <a:ext cx="714375"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2</a:t>
            </a:r>
          </a:p>
        </p:txBody>
      </p:sp>
      <p:sp>
        <p:nvSpPr>
          <p:cNvPr id="18" name="Oval 17"/>
          <p:cNvSpPr/>
          <p:nvPr userDrawn="1"/>
        </p:nvSpPr>
        <p:spPr>
          <a:xfrm>
            <a:off x="4700588" y="2951163"/>
            <a:ext cx="715962"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3</a:t>
            </a:r>
          </a:p>
        </p:txBody>
      </p:sp>
      <p:sp>
        <p:nvSpPr>
          <p:cNvPr id="19" name="Oval 18"/>
          <p:cNvSpPr/>
          <p:nvPr userDrawn="1"/>
        </p:nvSpPr>
        <p:spPr>
          <a:xfrm>
            <a:off x="6789738" y="2951163"/>
            <a:ext cx="714375"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4</a:t>
            </a:r>
          </a:p>
        </p:txBody>
      </p:sp>
      <p:sp>
        <p:nvSpPr>
          <p:cNvPr id="20" name="Oval 19"/>
          <p:cNvSpPr/>
          <p:nvPr userDrawn="1"/>
        </p:nvSpPr>
        <p:spPr>
          <a:xfrm>
            <a:off x="8877300"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5</a:t>
            </a:r>
          </a:p>
        </p:txBody>
      </p:sp>
      <p:sp>
        <p:nvSpPr>
          <p:cNvPr id="21" name="Oval 20"/>
          <p:cNvSpPr/>
          <p:nvPr userDrawn="1"/>
        </p:nvSpPr>
        <p:spPr>
          <a:xfrm>
            <a:off x="10966450"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6</a:t>
            </a:r>
          </a:p>
        </p:txBody>
      </p:sp>
      <p:sp>
        <p:nvSpPr>
          <p:cNvPr id="6" name="Text Placeholder 4"/>
          <p:cNvSpPr>
            <a:spLocks noGrp="1"/>
          </p:cNvSpPr>
          <p:nvPr>
            <p:ph type="body" sz="quarter" idx="10"/>
          </p:nvPr>
        </p:nvSpPr>
        <p:spPr>
          <a:xfrm>
            <a:off x="952223" y="4554924"/>
            <a:ext cx="2890918" cy="984250"/>
          </a:xfrm>
        </p:spPr>
        <p:txBody>
          <a:bodyPr anchor="b">
            <a:normAutofit/>
          </a:bodyPr>
          <a:lstStyle>
            <a:lvl1pPr marL="0" indent="0">
              <a:lnSpc>
                <a:spcPts val="3200"/>
              </a:lnSpc>
              <a:buNone/>
              <a:defRPr sz="3600" b="1">
                <a:solidFill>
                  <a:schemeClr val="bg2"/>
                </a:solidFill>
                <a:latin typeface="+mj-lt"/>
              </a:defRPr>
            </a:lvl1pPr>
          </a:lstStyle>
          <a:p>
            <a:pPr lvl="0"/>
            <a:endParaRPr lang="en-US"/>
          </a:p>
        </p:txBody>
      </p:sp>
      <p:sp>
        <p:nvSpPr>
          <p:cNvPr id="7" name="Text Placeholder 4"/>
          <p:cNvSpPr>
            <a:spLocks noGrp="1"/>
          </p:cNvSpPr>
          <p:nvPr>
            <p:ph type="body" sz="quarter" idx="11"/>
          </p:nvPr>
        </p:nvSpPr>
        <p:spPr>
          <a:xfrm>
            <a:off x="952222" y="5559380"/>
            <a:ext cx="10761442" cy="854770"/>
          </a:xfrm>
        </p:spPr>
        <p:txBody>
          <a:bodyPr>
            <a:normAutofit/>
          </a:bodyPr>
          <a:lstStyle>
            <a:lvl1pPr marL="0" indent="0">
              <a:lnSpc>
                <a:spcPct val="100000"/>
              </a:lnSpc>
              <a:buNone/>
              <a:defRPr sz="2000">
                <a:solidFill>
                  <a:schemeClr val="bg2"/>
                </a:solidFill>
                <a:latin typeface="+mn-lt"/>
              </a:defRPr>
            </a:lvl1pPr>
          </a:lstStyle>
          <a:p>
            <a:pPr lvl="0"/>
            <a:endParaRPr lang="en-US"/>
          </a:p>
        </p:txBody>
      </p:sp>
    </p:spTree>
    <p:extLst>
      <p:ext uri="{BB962C8B-B14F-4D97-AF65-F5344CB8AC3E}">
        <p14:creationId xmlns:p14="http://schemas.microsoft.com/office/powerpoint/2010/main" val="350839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1+#ppt_w/2"/>
                                          </p:val>
                                        </p:tav>
                                        <p:tav tm="100000">
                                          <p:val>
                                            <p:strVal val="#ppt_x"/>
                                          </p:val>
                                        </p:tav>
                                      </p:tavLst>
                                    </p:anim>
                                    <p:anim calcmode="lin" valueType="num">
                                      <p:cBhvr additive="base">
                                        <p:cTn id="8" dur="1000" fill="hold"/>
                                        <p:tgtEl>
                                          <p:spTgt spid="12"/>
                                        </p:tgtEl>
                                        <p:attrNameLst>
                                          <p:attrName>ppt_y</p:attrName>
                                        </p:attrNameLst>
                                      </p:cBhvr>
                                      <p:tavLst>
                                        <p:tav tm="0">
                                          <p:val>
                                            <p:strVal val="#ppt_y"/>
                                          </p:val>
                                        </p:tav>
                                        <p:tav tm="100000">
                                          <p:val>
                                            <p:strVal val="#ppt_y"/>
                                          </p:val>
                                        </p:tav>
                                      </p:tavLst>
                                    </p:anim>
                                  </p:childTnLst>
                                </p:cTn>
                              </p:par>
                              <p:par>
                                <p:cTn id="9" presetID="2" presetClass="entr" presetSubtype="2" accel="50000" decel="50000" fill="hold" nodeType="withEffect">
                                  <p:stCondLst>
                                    <p:cond delay="10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1+#ppt_w/2"/>
                                          </p:val>
                                        </p:tav>
                                        <p:tav tm="100000">
                                          <p:val>
                                            <p:strVal val="#ppt_x"/>
                                          </p:val>
                                        </p:tav>
                                      </p:tavLst>
                                    </p:anim>
                                    <p:anim calcmode="lin" valueType="num">
                                      <p:cBhvr additive="base">
                                        <p:cTn id="12" dur="10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accel="50000" decel="50000" fill="hold" grpId="0" nodeType="withEffect">
                                  <p:stCondLst>
                                    <p:cond delay="100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1000" fill="hold"/>
                                        <p:tgtEl>
                                          <p:spTgt spid="16"/>
                                        </p:tgtEl>
                                        <p:attrNameLst>
                                          <p:attrName>ppt_x</p:attrName>
                                        </p:attrNameLst>
                                      </p:cBhvr>
                                      <p:tavLst>
                                        <p:tav tm="0">
                                          <p:val>
                                            <p:strVal val="0-#ppt_w/2"/>
                                          </p:val>
                                        </p:tav>
                                        <p:tav tm="100000">
                                          <p:val>
                                            <p:strVal val="#ppt_x"/>
                                          </p:val>
                                        </p:tav>
                                      </p:tavLst>
                                    </p:anim>
                                    <p:anim calcmode="lin" valueType="num">
                                      <p:cBhvr additive="base">
                                        <p:cTn id="16" dur="1000" fill="hold"/>
                                        <p:tgtEl>
                                          <p:spTgt spid="16"/>
                                        </p:tgtEl>
                                        <p:attrNameLst>
                                          <p:attrName>ppt_y</p:attrName>
                                        </p:attrNameLst>
                                      </p:cBhvr>
                                      <p:tavLst>
                                        <p:tav tm="0">
                                          <p:val>
                                            <p:strVal val="#ppt_y"/>
                                          </p:val>
                                        </p:tav>
                                        <p:tav tm="100000">
                                          <p:val>
                                            <p:strVal val="#ppt_y"/>
                                          </p:val>
                                        </p:tav>
                                      </p:tavLst>
                                    </p:anim>
                                  </p:childTnLst>
                                </p:cTn>
                              </p:par>
                              <p:par>
                                <p:cTn id="17" presetID="2" presetClass="entr" presetSubtype="8" accel="50000" decel="50000" fill="hold" grpId="0" nodeType="withEffect">
                                  <p:stCondLst>
                                    <p:cond delay="100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1000" fill="hold"/>
                                        <p:tgtEl>
                                          <p:spTgt spid="17"/>
                                        </p:tgtEl>
                                        <p:attrNameLst>
                                          <p:attrName>ppt_x</p:attrName>
                                        </p:attrNameLst>
                                      </p:cBhvr>
                                      <p:tavLst>
                                        <p:tav tm="0">
                                          <p:val>
                                            <p:strVal val="0-#ppt_w/2"/>
                                          </p:val>
                                        </p:tav>
                                        <p:tav tm="100000">
                                          <p:val>
                                            <p:strVal val="#ppt_x"/>
                                          </p:val>
                                        </p:tav>
                                      </p:tavLst>
                                    </p:anim>
                                    <p:anim calcmode="lin" valueType="num">
                                      <p:cBhvr additive="base">
                                        <p:cTn id="20" dur="1000" fill="hold"/>
                                        <p:tgtEl>
                                          <p:spTgt spid="17"/>
                                        </p:tgtEl>
                                        <p:attrNameLst>
                                          <p:attrName>ppt_y</p:attrName>
                                        </p:attrNameLst>
                                      </p:cBhvr>
                                      <p:tavLst>
                                        <p:tav tm="0">
                                          <p:val>
                                            <p:strVal val="#ppt_y"/>
                                          </p:val>
                                        </p:tav>
                                        <p:tav tm="100000">
                                          <p:val>
                                            <p:strVal val="#ppt_y"/>
                                          </p:val>
                                        </p:tav>
                                      </p:tavLst>
                                    </p:anim>
                                  </p:childTnLst>
                                </p:cTn>
                              </p:par>
                              <p:par>
                                <p:cTn id="21" presetID="2" presetClass="entr" presetSubtype="8" accel="50000" decel="50000" fill="hold" grpId="0" nodeType="withEffect">
                                  <p:stCondLst>
                                    <p:cond delay="1000"/>
                                  </p:stCondLst>
                                  <p:childTnLst>
                                    <p:set>
                                      <p:cBhvr>
                                        <p:cTn id="22" dur="1" fill="hold">
                                          <p:stCondLst>
                                            <p:cond delay="0"/>
                                          </p:stCondLst>
                                        </p:cTn>
                                        <p:tgtEl>
                                          <p:spTgt spid="18"/>
                                        </p:tgtEl>
                                        <p:attrNameLst>
                                          <p:attrName>style.visibility</p:attrName>
                                        </p:attrNameLst>
                                      </p:cBhvr>
                                      <p:to>
                                        <p:strVal val="visible"/>
                                      </p:to>
                                    </p:set>
                                    <p:anim calcmode="lin" valueType="num">
                                      <p:cBhvr additive="base">
                                        <p:cTn id="23" dur="1000" fill="hold"/>
                                        <p:tgtEl>
                                          <p:spTgt spid="18"/>
                                        </p:tgtEl>
                                        <p:attrNameLst>
                                          <p:attrName>ppt_x</p:attrName>
                                        </p:attrNameLst>
                                      </p:cBhvr>
                                      <p:tavLst>
                                        <p:tav tm="0">
                                          <p:val>
                                            <p:strVal val="0-#ppt_w/2"/>
                                          </p:val>
                                        </p:tav>
                                        <p:tav tm="100000">
                                          <p:val>
                                            <p:strVal val="#ppt_x"/>
                                          </p:val>
                                        </p:tav>
                                      </p:tavLst>
                                    </p:anim>
                                    <p:anim calcmode="lin" valueType="num">
                                      <p:cBhvr additive="base">
                                        <p:cTn id="24" dur="1000" fill="hold"/>
                                        <p:tgtEl>
                                          <p:spTgt spid="18"/>
                                        </p:tgtEl>
                                        <p:attrNameLst>
                                          <p:attrName>ppt_y</p:attrName>
                                        </p:attrNameLst>
                                      </p:cBhvr>
                                      <p:tavLst>
                                        <p:tav tm="0">
                                          <p:val>
                                            <p:strVal val="#ppt_y"/>
                                          </p:val>
                                        </p:tav>
                                        <p:tav tm="100000">
                                          <p:val>
                                            <p:strVal val="#ppt_y"/>
                                          </p:val>
                                        </p:tav>
                                      </p:tavLst>
                                    </p:anim>
                                  </p:childTnLst>
                                </p:cTn>
                              </p:par>
                              <p:par>
                                <p:cTn id="25" presetID="2" presetClass="entr" presetSubtype="8" accel="50000" decel="50000" fill="hold" grpId="0" nodeType="withEffect">
                                  <p:stCondLst>
                                    <p:cond delay="100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1000" fill="hold"/>
                                        <p:tgtEl>
                                          <p:spTgt spid="19"/>
                                        </p:tgtEl>
                                        <p:attrNameLst>
                                          <p:attrName>ppt_x</p:attrName>
                                        </p:attrNameLst>
                                      </p:cBhvr>
                                      <p:tavLst>
                                        <p:tav tm="0">
                                          <p:val>
                                            <p:strVal val="0-#ppt_w/2"/>
                                          </p:val>
                                        </p:tav>
                                        <p:tav tm="100000">
                                          <p:val>
                                            <p:strVal val="#ppt_x"/>
                                          </p:val>
                                        </p:tav>
                                      </p:tavLst>
                                    </p:anim>
                                    <p:anim calcmode="lin" valueType="num">
                                      <p:cBhvr additive="base">
                                        <p:cTn id="28" dur="1000" fill="hold"/>
                                        <p:tgtEl>
                                          <p:spTgt spid="19"/>
                                        </p:tgtEl>
                                        <p:attrNameLst>
                                          <p:attrName>ppt_y</p:attrName>
                                        </p:attrNameLst>
                                      </p:cBhvr>
                                      <p:tavLst>
                                        <p:tav tm="0">
                                          <p:val>
                                            <p:strVal val="#ppt_y"/>
                                          </p:val>
                                        </p:tav>
                                        <p:tav tm="100000">
                                          <p:val>
                                            <p:strVal val="#ppt_y"/>
                                          </p:val>
                                        </p:tav>
                                      </p:tavLst>
                                    </p:anim>
                                  </p:childTnLst>
                                </p:cTn>
                              </p:par>
                              <p:par>
                                <p:cTn id="29" presetID="2" presetClass="entr" presetSubtype="8" accel="50000" decel="50000" fill="hold" grpId="0" nodeType="withEffect">
                                  <p:stCondLst>
                                    <p:cond delay="1000"/>
                                  </p:stCondLst>
                                  <p:childTnLst>
                                    <p:set>
                                      <p:cBhvr>
                                        <p:cTn id="30" dur="1" fill="hold">
                                          <p:stCondLst>
                                            <p:cond delay="0"/>
                                          </p:stCondLst>
                                        </p:cTn>
                                        <p:tgtEl>
                                          <p:spTgt spid="20"/>
                                        </p:tgtEl>
                                        <p:attrNameLst>
                                          <p:attrName>style.visibility</p:attrName>
                                        </p:attrNameLst>
                                      </p:cBhvr>
                                      <p:to>
                                        <p:strVal val="visible"/>
                                      </p:to>
                                    </p:set>
                                    <p:anim calcmode="lin" valueType="num">
                                      <p:cBhvr additive="base">
                                        <p:cTn id="31" dur="1000" fill="hold"/>
                                        <p:tgtEl>
                                          <p:spTgt spid="20"/>
                                        </p:tgtEl>
                                        <p:attrNameLst>
                                          <p:attrName>ppt_x</p:attrName>
                                        </p:attrNameLst>
                                      </p:cBhvr>
                                      <p:tavLst>
                                        <p:tav tm="0">
                                          <p:val>
                                            <p:strVal val="0-#ppt_w/2"/>
                                          </p:val>
                                        </p:tav>
                                        <p:tav tm="100000">
                                          <p:val>
                                            <p:strVal val="#ppt_x"/>
                                          </p:val>
                                        </p:tav>
                                      </p:tavLst>
                                    </p:anim>
                                    <p:anim calcmode="lin" valueType="num">
                                      <p:cBhvr additive="base">
                                        <p:cTn id="32" dur="1000" fill="hold"/>
                                        <p:tgtEl>
                                          <p:spTgt spid="20"/>
                                        </p:tgtEl>
                                        <p:attrNameLst>
                                          <p:attrName>ppt_y</p:attrName>
                                        </p:attrNameLst>
                                      </p:cBhvr>
                                      <p:tavLst>
                                        <p:tav tm="0">
                                          <p:val>
                                            <p:strVal val="#ppt_y"/>
                                          </p:val>
                                        </p:tav>
                                        <p:tav tm="100000">
                                          <p:val>
                                            <p:strVal val="#ppt_y"/>
                                          </p:val>
                                        </p:tav>
                                      </p:tavLst>
                                    </p:anim>
                                  </p:childTnLst>
                                </p:cTn>
                              </p:par>
                              <p:par>
                                <p:cTn id="33" presetID="2" presetClass="entr" presetSubtype="8" accel="50000" decel="50000" fill="hold" grpId="0" nodeType="withEffect">
                                  <p:stCondLst>
                                    <p:cond delay="1000"/>
                                  </p:stCondLst>
                                  <p:childTnLst>
                                    <p:set>
                                      <p:cBhvr>
                                        <p:cTn id="34" dur="1" fill="hold">
                                          <p:stCondLst>
                                            <p:cond delay="0"/>
                                          </p:stCondLst>
                                        </p:cTn>
                                        <p:tgtEl>
                                          <p:spTgt spid="21"/>
                                        </p:tgtEl>
                                        <p:attrNameLst>
                                          <p:attrName>style.visibility</p:attrName>
                                        </p:attrNameLst>
                                      </p:cBhvr>
                                      <p:to>
                                        <p:strVal val="visible"/>
                                      </p:to>
                                    </p:set>
                                    <p:anim calcmode="lin" valueType="num">
                                      <p:cBhvr additive="base">
                                        <p:cTn id="35" dur="1000" fill="hold"/>
                                        <p:tgtEl>
                                          <p:spTgt spid="21"/>
                                        </p:tgtEl>
                                        <p:attrNameLst>
                                          <p:attrName>ppt_x</p:attrName>
                                        </p:attrNameLst>
                                      </p:cBhvr>
                                      <p:tavLst>
                                        <p:tav tm="0">
                                          <p:val>
                                            <p:strVal val="0-#ppt_w/2"/>
                                          </p:val>
                                        </p:tav>
                                        <p:tav tm="100000">
                                          <p:val>
                                            <p:strVal val="#ppt_x"/>
                                          </p:val>
                                        </p:tav>
                                      </p:tavLst>
                                    </p:anim>
                                    <p:anim calcmode="lin" valueType="num">
                                      <p:cBhvr additive="base">
                                        <p:cTn id="36" dur="10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2" name="Picture 3"/>
          <p:cNvPicPr>
            <a:picLocks noChangeAspect="1" noChangeArrowheads="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1588" y="42863"/>
            <a:ext cx="12188825" cy="684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64861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2" name="Content Placeholder 1"/>
          <p:cNvPicPr>
            <a:picLocks noChangeAspect="1"/>
          </p:cNvPicPr>
          <p:nvPr userDrawn="1">
            <p:custDataLst>
              <p:tags r:id="rId1"/>
            </p:custDataLst>
          </p:nvPr>
        </p:nvPicPr>
        <p:blipFill>
          <a:blip r:embed="rId3" cstate="email">
            <a:extLst>
              <a:ext uri="{28A0092B-C50C-407E-A947-70E740481C1C}">
                <a14:useLocalDpi xmlns:a14="http://schemas.microsoft.com/office/drawing/2010/main" val="0"/>
              </a:ext>
            </a:extLst>
          </a:blip>
          <a:srcRect/>
          <a:stretch>
            <a:fillRect/>
          </a:stretch>
        </p:blipFill>
        <p:spPr bwMode="auto">
          <a:xfrm>
            <a:off x="-30163" y="0"/>
            <a:ext cx="12265026"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userDrawn="1"/>
        </p:nvSpPr>
        <p:spPr>
          <a:xfrm>
            <a:off x="-30163" y="0"/>
            <a:ext cx="12265026" cy="6858000"/>
          </a:xfrm>
          <a:prstGeom prst="rect">
            <a:avLst/>
          </a:prstGeom>
          <a:blipFill dpi="0" rotWithShape="1">
            <a:blip r:embed="rId4">
              <a:alphaModFix amt="30000"/>
            </a:blip>
            <a:srcRect/>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1800">
              <a:solidFill>
                <a:srgbClr val="FFFFFF"/>
              </a:solidFill>
            </a:endParaRPr>
          </a:p>
        </p:txBody>
      </p:sp>
      <p:sp>
        <p:nvSpPr>
          <p:cNvPr id="4" name="Rectangle 3"/>
          <p:cNvSpPr/>
          <p:nvPr userDrawn="1"/>
        </p:nvSpPr>
        <p:spPr>
          <a:xfrm>
            <a:off x="-28575" y="730250"/>
            <a:ext cx="12233275" cy="6127750"/>
          </a:xfrm>
          <a:prstGeom prst="rect">
            <a:avLst/>
          </a:prstGeom>
          <a:solidFill>
            <a:schemeClr val="accent3">
              <a:alpha val="60000"/>
            </a:schemeClr>
          </a:solidFill>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eaLnBrk="1" fontAlgn="auto" hangingPunct="1">
              <a:spcBef>
                <a:spcPts val="0"/>
              </a:spcBef>
              <a:spcAft>
                <a:spcPts val="0"/>
              </a:spcAft>
              <a:defRPr/>
            </a:pPr>
            <a:endParaRPr lang="en-CA" sz="1800">
              <a:solidFill>
                <a:srgbClr val="FFFFFF"/>
              </a:solidFill>
            </a:endParaRPr>
          </a:p>
        </p:txBody>
      </p:sp>
      <p:sp>
        <p:nvSpPr>
          <p:cNvPr id="5" name="Rectangle 4"/>
          <p:cNvSpPr/>
          <p:nvPr userDrawn="1"/>
        </p:nvSpPr>
        <p:spPr>
          <a:xfrm>
            <a:off x="7315200" y="0"/>
            <a:ext cx="4876800" cy="6858000"/>
          </a:xfrm>
          <a:prstGeom prst="rect">
            <a:avLst/>
          </a:prstGeom>
          <a:solidFill>
            <a:srgbClr val="547258">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800">
              <a:solidFill>
                <a:prstClr val="white"/>
              </a:solidFill>
            </a:endParaRPr>
          </a:p>
        </p:txBody>
      </p:sp>
      <p:pic>
        <p:nvPicPr>
          <p:cNvPr id="6" name="Picture 18"/>
          <p:cNvPicPr>
            <a:picLocks noChangeAspect="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19050" y="0"/>
            <a:ext cx="12263438"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3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Picture 7"/>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75685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pic>
        <p:nvPicPr>
          <p:cNvPr id="2"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350" y="9525"/>
            <a:ext cx="12179300" cy="689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67486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2" name="Picture 3"/>
          <p:cNvPicPr>
            <a:picLocks noChangeAspect="1" noChangeArrowheads="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1588" y="42863"/>
            <a:ext cx="12188825" cy="684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0724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2"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0" y="382588"/>
            <a:ext cx="12192000" cy="693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9799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Intro">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userDrawn="1"/>
        </p:nvSpPr>
        <p:spPr>
          <a:xfrm>
            <a:off x="0" y="4181475"/>
            <a:ext cx="12192000" cy="2676525"/>
          </a:xfrm>
          <a:prstGeom prst="rect">
            <a:avLst/>
          </a:prstGeom>
          <a:gradFill flip="none" rotWithShape="1">
            <a:gsLst>
              <a:gs pos="0">
                <a:srgbClr val="547258">
                  <a:shade val="30000"/>
                  <a:satMod val="115000"/>
                </a:srgbClr>
              </a:gs>
              <a:gs pos="50000">
                <a:srgbClr val="547258">
                  <a:shade val="67500"/>
                  <a:satMod val="115000"/>
                </a:srgbClr>
              </a:gs>
              <a:gs pos="100000">
                <a:srgbClr val="547258">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8" name="Group 7"/>
          <p:cNvGrpSpPr/>
          <p:nvPr userDrawn="1"/>
        </p:nvGrpSpPr>
        <p:grpSpPr>
          <a:xfrm>
            <a:off x="422325" y="2890512"/>
            <a:ext cx="11339915" cy="840012"/>
            <a:chOff x="3885717" y="1031277"/>
            <a:chExt cx="6342424" cy="469820"/>
          </a:xfrm>
          <a:noFill/>
        </p:grpSpPr>
        <p:sp>
          <p:nvSpPr>
            <p:cNvPr id="9" name="Oval 8"/>
            <p:cNvSpPr/>
            <p:nvPr/>
          </p:nvSpPr>
          <p:spPr>
            <a:xfrm>
              <a:off x="3885717" y="1031277"/>
              <a:ext cx="469818" cy="469820"/>
            </a:xfrm>
            <a:prstGeom prst="ellipse">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Oval 9"/>
            <p:cNvSpPr/>
            <p:nvPr/>
          </p:nvSpPr>
          <p:spPr>
            <a:xfrm>
              <a:off x="9758323" y="1031277"/>
              <a:ext cx="469818" cy="469819"/>
            </a:xfrm>
            <a:prstGeom prst="ellipse">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Rectangle 10"/>
            <p:cNvSpPr/>
            <p:nvPr/>
          </p:nvSpPr>
          <p:spPr>
            <a:xfrm>
              <a:off x="4131831" y="1031282"/>
              <a:ext cx="5858515" cy="469809"/>
            </a:xfrm>
            <a:prstGeom prst="rect">
              <a:avLst/>
            </a:prstGeom>
            <a:grpFill/>
            <a:ln w="25400">
              <a:solidFill>
                <a:srgbClr val="B48B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2" name="Group 11"/>
          <p:cNvGrpSpPr/>
          <p:nvPr userDrawn="1"/>
        </p:nvGrpSpPr>
        <p:grpSpPr>
          <a:xfrm>
            <a:off x="429759" y="2890502"/>
            <a:ext cx="11332481" cy="840012"/>
            <a:chOff x="3889875" y="1031277"/>
            <a:chExt cx="6338266" cy="469820"/>
          </a:xfrm>
          <a:solidFill>
            <a:srgbClr val="B48B3B">
              <a:alpha val="70000"/>
            </a:srgbClr>
          </a:solidFill>
        </p:grpSpPr>
        <p:sp>
          <p:nvSpPr>
            <p:cNvPr id="13" name="Oval 12"/>
            <p:cNvSpPr/>
            <p:nvPr/>
          </p:nvSpPr>
          <p:spPr>
            <a:xfrm>
              <a:off x="3889875" y="1031277"/>
              <a:ext cx="469818" cy="4698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sp>
          <p:nvSpPr>
            <p:cNvPr id="14" name="Oval 13"/>
            <p:cNvSpPr/>
            <p:nvPr/>
          </p:nvSpPr>
          <p:spPr>
            <a:xfrm>
              <a:off x="9758323" y="1031277"/>
              <a:ext cx="469818" cy="4698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sp>
          <p:nvSpPr>
            <p:cNvPr id="15" name="Rectangle 14"/>
            <p:cNvSpPr/>
            <p:nvPr/>
          </p:nvSpPr>
          <p:spPr>
            <a:xfrm>
              <a:off x="4131831" y="1031282"/>
              <a:ext cx="5858515" cy="46980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latin typeface="Arial" panose="020B0604020202020204" pitchFamily="34" charset="0"/>
                <a:cs typeface="Arial" panose="020B0604020202020204" pitchFamily="34" charset="0"/>
              </a:endParaRPr>
            </a:p>
          </p:txBody>
        </p:sp>
      </p:grpSp>
      <p:sp>
        <p:nvSpPr>
          <p:cNvPr id="16" name="Oval 15"/>
          <p:cNvSpPr/>
          <p:nvPr userDrawn="1"/>
        </p:nvSpPr>
        <p:spPr>
          <a:xfrm>
            <a:off x="523875"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1</a:t>
            </a:r>
          </a:p>
        </p:txBody>
      </p:sp>
      <p:sp>
        <p:nvSpPr>
          <p:cNvPr id="17" name="Oval 16"/>
          <p:cNvSpPr/>
          <p:nvPr userDrawn="1"/>
        </p:nvSpPr>
        <p:spPr>
          <a:xfrm>
            <a:off x="2613025" y="2951163"/>
            <a:ext cx="714375"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2</a:t>
            </a:r>
          </a:p>
        </p:txBody>
      </p:sp>
      <p:sp>
        <p:nvSpPr>
          <p:cNvPr id="18" name="Oval 17"/>
          <p:cNvSpPr/>
          <p:nvPr userDrawn="1"/>
        </p:nvSpPr>
        <p:spPr>
          <a:xfrm>
            <a:off x="4700588" y="2951163"/>
            <a:ext cx="715962"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3</a:t>
            </a:r>
          </a:p>
        </p:txBody>
      </p:sp>
      <p:sp>
        <p:nvSpPr>
          <p:cNvPr id="19" name="Oval 18"/>
          <p:cNvSpPr/>
          <p:nvPr userDrawn="1"/>
        </p:nvSpPr>
        <p:spPr>
          <a:xfrm>
            <a:off x="6789738" y="2951163"/>
            <a:ext cx="714375"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4</a:t>
            </a:r>
          </a:p>
        </p:txBody>
      </p:sp>
      <p:sp>
        <p:nvSpPr>
          <p:cNvPr id="20" name="Oval 19"/>
          <p:cNvSpPr/>
          <p:nvPr userDrawn="1"/>
        </p:nvSpPr>
        <p:spPr>
          <a:xfrm>
            <a:off x="8877300"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5</a:t>
            </a:r>
          </a:p>
        </p:txBody>
      </p:sp>
      <p:sp>
        <p:nvSpPr>
          <p:cNvPr id="21" name="Oval 20"/>
          <p:cNvSpPr/>
          <p:nvPr userDrawn="1"/>
        </p:nvSpPr>
        <p:spPr>
          <a:xfrm>
            <a:off x="10966450" y="2951163"/>
            <a:ext cx="715963" cy="714375"/>
          </a:xfrm>
          <a:prstGeom prst="ellipse">
            <a:avLst/>
          </a:prstGeom>
          <a:solidFill>
            <a:srgbClr val="547258"/>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a:solidFill>
                  <a:schemeClr val="bg2"/>
                </a:solidFill>
                <a:latin typeface="Arial" panose="020B0604020202020204" pitchFamily="34" charset="0"/>
                <a:cs typeface="Arial" panose="020B0604020202020204" pitchFamily="34" charset="0"/>
              </a:rPr>
              <a:t>6</a:t>
            </a:r>
          </a:p>
        </p:txBody>
      </p:sp>
      <p:sp>
        <p:nvSpPr>
          <p:cNvPr id="6" name="Text Placeholder 4"/>
          <p:cNvSpPr>
            <a:spLocks noGrp="1"/>
          </p:cNvSpPr>
          <p:nvPr>
            <p:ph type="body" sz="quarter" idx="10"/>
          </p:nvPr>
        </p:nvSpPr>
        <p:spPr>
          <a:xfrm>
            <a:off x="952223" y="4554924"/>
            <a:ext cx="2890918" cy="984250"/>
          </a:xfrm>
        </p:spPr>
        <p:txBody>
          <a:bodyPr anchor="b">
            <a:normAutofit/>
          </a:bodyPr>
          <a:lstStyle>
            <a:lvl1pPr marL="0" indent="0">
              <a:lnSpc>
                <a:spcPts val="3200"/>
              </a:lnSpc>
              <a:buNone/>
              <a:defRPr sz="3600" b="1">
                <a:solidFill>
                  <a:schemeClr val="bg2"/>
                </a:solidFill>
                <a:latin typeface="+mj-lt"/>
              </a:defRPr>
            </a:lvl1pPr>
          </a:lstStyle>
          <a:p>
            <a:pPr lvl="0"/>
            <a:endParaRPr lang="en-US"/>
          </a:p>
        </p:txBody>
      </p:sp>
      <p:sp>
        <p:nvSpPr>
          <p:cNvPr id="7" name="Text Placeholder 4"/>
          <p:cNvSpPr>
            <a:spLocks noGrp="1"/>
          </p:cNvSpPr>
          <p:nvPr>
            <p:ph type="body" sz="quarter" idx="11"/>
          </p:nvPr>
        </p:nvSpPr>
        <p:spPr>
          <a:xfrm>
            <a:off x="952222" y="5559380"/>
            <a:ext cx="10761442" cy="854770"/>
          </a:xfrm>
        </p:spPr>
        <p:txBody>
          <a:bodyPr>
            <a:normAutofit/>
          </a:bodyPr>
          <a:lstStyle>
            <a:lvl1pPr marL="0" indent="0">
              <a:lnSpc>
                <a:spcPct val="100000"/>
              </a:lnSpc>
              <a:buNone/>
              <a:defRPr sz="2000">
                <a:solidFill>
                  <a:schemeClr val="bg2"/>
                </a:solidFill>
                <a:latin typeface="+mn-lt"/>
              </a:defRPr>
            </a:lvl1pPr>
          </a:lstStyle>
          <a:p>
            <a:pPr lvl="0"/>
            <a:endParaRPr lang="en-US"/>
          </a:p>
        </p:txBody>
      </p:sp>
    </p:spTree>
    <p:extLst>
      <p:ext uri="{BB962C8B-B14F-4D97-AF65-F5344CB8AC3E}">
        <p14:creationId xmlns:p14="http://schemas.microsoft.com/office/powerpoint/2010/main" val="32931560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28924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48DEAE-FB48-6B49-BCD7-CF9D15885A9D}"/>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155AC21D-6867-5A42-9F18-265D109F5660}"/>
              </a:ext>
            </a:extLst>
          </p:cNvPr>
          <p:cNvSpPr>
            <a:spLocks noGrp="1"/>
          </p:cNvSpPr>
          <p:nvPr>
            <p:ph type="ctrTitle"/>
          </p:nvPr>
        </p:nvSpPr>
        <p:spPr>
          <a:xfrm>
            <a:off x="1524000" y="1122364"/>
            <a:ext cx="9144000" cy="1031557"/>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8AB26839-68C9-854B-973E-7D2681094E81}"/>
              </a:ext>
            </a:extLst>
          </p:cNvPr>
          <p:cNvSpPr>
            <a:spLocks noGrp="1"/>
          </p:cNvSpPr>
          <p:nvPr>
            <p:ph type="subTitle" idx="1"/>
          </p:nvPr>
        </p:nvSpPr>
        <p:spPr>
          <a:xfrm>
            <a:off x="1524000" y="2153920"/>
            <a:ext cx="9144000" cy="670560"/>
          </a:xfrm>
        </p:spPr>
        <p:txBody>
          <a:bodyPr>
            <a:normAutofit/>
          </a:bodyPr>
          <a:lstStyle>
            <a:lvl1pPr marL="0" indent="0" algn="ctr">
              <a:buNone/>
              <a:defRPr sz="18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17549881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68731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1B3BBD-6592-F841-91D7-00F4F8241672}"/>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2698" y="733"/>
            <a:ext cx="12204700" cy="6873628"/>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0"/>
            <a:ext cx="7734300" cy="1676400"/>
          </a:xfrm>
        </p:spPr>
        <p:txBody>
          <a:bodyPr>
            <a:noAutofit/>
          </a:bodyPr>
          <a:lstStyle>
            <a:lvl1pPr marL="0" indent="0" algn="l">
              <a:buNone/>
              <a:defRPr sz="1891">
                <a:solidFill>
                  <a:schemeClr val="tx1">
                    <a:lumMod val="50000"/>
                  </a:schemeClr>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236709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A3095E-013D-904A-9197-F5BF7263B6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
            <a:ext cx="12192000" cy="6852864"/>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27163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CAEACE-E43E-9F4C-A5F6-0EE48F992EF4}"/>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3" y="8543"/>
            <a:ext cx="12204191" cy="6858000"/>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94411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B80F93-B029-8B4F-9C03-83105157E67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184" y="2"/>
            <a:ext cx="12181547" cy="6849453"/>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2">
                  <a:shade val="30000"/>
                  <a:satMod val="115000"/>
                  <a:alpha val="30000"/>
                </a:schemeClr>
              </a:gs>
              <a:gs pos="50000">
                <a:schemeClr val="tx2">
                  <a:shade val="67500"/>
                  <a:satMod val="115000"/>
                  <a:alpha val="80000"/>
                </a:schemeClr>
              </a:gs>
              <a:gs pos="100000">
                <a:schemeClr val="tx2">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915237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3EC166C7-58D9-D54C-8FA4-A37907928391}"/>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1"/>
            <a:ext cx="4503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a:extLst>
              <a:ext uri="{FF2B5EF4-FFF2-40B4-BE49-F238E27FC236}">
                <a16:creationId xmlns:a16="http://schemas.microsoft.com/office/drawing/2014/main" id="{FA718A58-345B-8644-9D1D-8C0FF6FB854C}"/>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 name="Freeform 9">
            <a:extLst>
              <a:ext uri="{FF2B5EF4-FFF2-40B4-BE49-F238E27FC236}">
                <a16:creationId xmlns:a16="http://schemas.microsoft.com/office/drawing/2014/main" id="{BEFA4311-71EC-D94A-85D8-439039C8EC5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 name="Freeform 10">
            <a:extLst>
              <a:ext uri="{FF2B5EF4-FFF2-40B4-BE49-F238E27FC236}">
                <a16:creationId xmlns:a16="http://schemas.microsoft.com/office/drawing/2014/main" id="{BE5594E6-45AF-7840-92FC-93C4082E1C02}"/>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 name="Freeform 11">
            <a:extLst>
              <a:ext uri="{FF2B5EF4-FFF2-40B4-BE49-F238E27FC236}">
                <a16:creationId xmlns:a16="http://schemas.microsoft.com/office/drawing/2014/main" id="{7213FED2-20BD-5842-91EA-6484DCE0F69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 name="Freeform 12">
            <a:extLst>
              <a:ext uri="{FF2B5EF4-FFF2-40B4-BE49-F238E27FC236}">
                <a16:creationId xmlns:a16="http://schemas.microsoft.com/office/drawing/2014/main" id="{78B32532-F4A7-DB48-A527-19D3A79C7576}"/>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 name="Freeform 13">
            <a:extLst>
              <a:ext uri="{FF2B5EF4-FFF2-40B4-BE49-F238E27FC236}">
                <a16:creationId xmlns:a16="http://schemas.microsoft.com/office/drawing/2014/main" id="{F5150B60-7805-8141-8E00-1C907C95EA5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4">
            <a:extLst>
              <a:ext uri="{FF2B5EF4-FFF2-40B4-BE49-F238E27FC236}">
                <a16:creationId xmlns:a16="http://schemas.microsoft.com/office/drawing/2014/main" id="{1F9DE986-5D60-264D-82AE-5D5C4DAF0AF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5">
            <a:extLst>
              <a:ext uri="{FF2B5EF4-FFF2-40B4-BE49-F238E27FC236}">
                <a16:creationId xmlns:a16="http://schemas.microsoft.com/office/drawing/2014/main" id="{466C8E0C-5E84-F04E-AEFF-DCBADC882FEC}"/>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6">
            <a:extLst>
              <a:ext uri="{FF2B5EF4-FFF2-40B4-BE49-F238E27FC236}">
                <a16:creationId xmlns:a16="http://schemas.microsoft.com/office/drawing/2014/main" id="{D48C4AD7-7931-224B-8C2C-09863BCA3AB3}"/>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7">
            <a:extLst>
              <a:ext uri="{FF2B5EF4-FFF2-40B4-BE49-F238E27FC236}">
                <a16:creationId xmlns:a16="http://schemas.microsoft.com/office/drawing/2014/main" id="{ED01249F-4F45-FA4A-A710-5D89DAE681B4}"/>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8">
            <a:extLst>
              <a:ext uri="{FF2B5EF4-FFF2-40B4-BE49-F238E27FC236}">
                <a16:creationId xmlns:a16="http://schemas.microsoft.com/office/drawing/2014/main" id="{1673E035-CC88-CC48-A442-1690826987CE}"/>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9">
            <a:extLst>
              <a:ext uri="{FF2B5EF4-FFF2-40B4-BE49-F238E27FC236}">
                <a16:creationId xmlns:a16="http://schemas.microsoft.com/office/drawing/2014/main" id="{02DD6A72-9625-224E-A03D-B9F5D2B630F9}"/>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20">
            <a:extLst>
              <a:ext uri="{FF2B5EF4-FFF2-40B4-BE49-F238E27FC236}">
                <a16:creationId xmlns:a16="http://schemas.microsoft.com/office/drawing/2014/main" id="{09B03746-C943-DE48-B4CD-160C107BD168}"/>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21">
            <a:extLst>
              <a:ext uri="{FF2B5EF4-FFF2-40B4-BE49-F238E27FC236}">
                <a16:creationId xmlns:a16="http://schemas.microsoft.com/office/drawing/2014/main" id="{262451B9-83B5-C949-97DF-A0C5B09256B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2">
            <a:extLst>
              <a:ext uri="{FF2B5EF4-FFF2-40B4-BE49-F238E27FC236}">
                <a16:creationId xmlns:a16="http://schemas.microsoft.com/office/drawing/2014/main" id="{5547A894-406D-B847-9983-5A673472B2D4}"/>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3">
            <a:extLst>
              <a:ext uri="{FF2B5EF4-FFF2-40B4-BE49-F238E27FC236}">
                <a16:creationId xmlns:a16="http://schemas.microsoft.com/office/drawing/2014/main" id="{77AE348C-E205-6D4B-A671-35C8BF27D0A7}"/>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4">
            <a:extLst>
              <a:ext uri="{FF2B5EF4-FFF2-40B4-BE49-F238E27FC236}">
                <a16:creationId xmlns:a16="http://schemas.microsoft.com/office/drawing/2014/main" id="{0F78B017-D4F3-E64C-AEEC-957309739BD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5">
            <a:extLst>
              <a:ext uri="{FF2B5EF4-FFF2-40B4-BE49-F238E27FC236}">
                <a16:creationId xmlns:a16="http://schemas.microsoft.com/office/drawing/2014/main" id="{01FF7A86-931B-1A40-ABFD-0017782C4AD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6">
            <a:extLst>
              <a:ext uri="{FF2B5EF4-FFF2-40B4-BE49-F238E27FC236}">
                <a16:creationId xmlns:a16="http://schemas.microsoft.com/office/drawing/2014/main" id="{76C58C22-398A-AA40-8FC2-40646C6F12AE}"/>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7">
            <a:extLst>
              <a:ext uri="{FF2B5EF4-FFF2-40B4-BE49-F238E27FC236}">
                <a16:creationId xmlns:a16="http://schemas.microsoft.com/office/drawing/2014/main" id="{BACE6299-F9E0-E54D-8DEA-C785D4D9CCA0}"/>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8">
            <a:extLst>
              <a:ext uri="{FF2B5EF4-FFF2-40B4-BE49-F238E27FC236}">
                <a16:creationId xmlns:a16="http://schemas.microsoft.com/office/drawing/2014/main" id="{93268125-02B1-BD4F-8F1C-0DD7368B94B3}"/>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9">
            <a:extLst>
              <a:ext uri="{FF2B5EF4-FFF2-40B4-BE49-F238E27FC236}">
                <a16:creationId xmlns:a16="http://schemas.microsoft.com/office/drawing/2014/main" id="{5285A2CB-76A5-CC47-983D-9E039E08EF45}"/>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30">
            <a:extLst>
              <a:ext uri="{FF2B5EF4-FFF2-40B4-BE49-F238E27FC236}">
                <a16:creationId xmlns:a16="http://schemas.microsoft.com/office/drawing/2014/main" id="{FC98656D-8850-B44B-8123-636AAA6DB8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31">
            <a:extLst>
              <a:ext uri="{FF2B5EF4-FFF2-40B4-BE49-F238E27FC236}">
                <a16:creationId xmlns:a16="http://schemas.microsoft.com/office/drawing/2014/main" id="{2B6D3B6D-D976-7D47-A381-A6F331024632}"/>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2">
            <a:extLst>
              <a:ext uri="{FF2B5EF4-FFF2-40B4-BE49-F238E27FC236}">
                <a16:creationId xmlns:a16="http://schemas.microsoft.com/office/drawing/2014/main" id="{A056E4A6-602D-9342-B2BF-17409A51738D}"/>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3">
            <a:extLst>
              <a:ext uri="{FF2B5EF4-FFF2-40B4-BE49-F238E27FC236}">
                <a16:creationId xmlns:a16="http://schemas.microsoft.com/office/drawing/2014/main" id="{2C63BAD6-0CDF-BC4D-B484-F267DBAE0954}"/>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4">
            <a:extLst>
              <a:ext uri="{FF2B5EF4-FFF2-40B4-BE49-F238E27FC236}">
                <a16:creationId xmlns:a16="http://schemas.microsoft.com/office/drawing/2014/main" id="{AD9BF9AF-E28C-DA48-83E8-9B17DE4F1A19}"/>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5">
            <a:extLst>
              <a:ext uri="{FF2B5EF4-FFF2-40B4-BE49-F238E27FC236}">
                <a16:creationId xmlns:a16="http://schemas.microsoft.com/office/drawing/2014/main" id="{4CBAB280-D23F-CC47-8E71-EB5D51310B2B}"/>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6">
            <a:extLst>
              <a:ext uri="{FF2B5EF4-FFF2-40B4-BE49-F238E27FC236}">
                <a16:creationId xmlns:a16="http://schemas.microsoft.com/office/drawing/2014/main" id="{55D5BE92-02F0-9E43-BD2D-460BC9941C8A}"/>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7">
            <a:extLst>
              <a:ext uri="{FF2B5EF4-FFF2-40B4-BE49-F238E27FC236}">
                <a16:creationId xmlns:a16="http://schemas.microsoft.com/office/drawing/2014/main" id="{3042A875-3DC0-DC46-88A0-FDF7301F5CDE}"/>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8">
            <a:extLst>
              <a:ext uri="{FF2B5EF4-FFF2-40B4-BE49-F238E27FC236}">
                <a16:creationId xmlns:a16="http://schemas.microsoft.com/office/drawing/2014/main" id="{E9B46025-3FC0-604E-BA37-4A824C6419C1}"/>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9">
            <a:extLst>
              <a:ext uri="{FF2B5EF4-FFF2-40B4-BE49-F238E27FC236}">
                <a16:creationId xmlns:a16="http://schemas.microsoft.com/office/drawing/2014/main" id="{BFC29067-D249-5C4D-92AD-CF38E3B73986}"/>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40">
            <a:extLst>
              <a:ext uri="{FF2B5EF4-FFF2-40B4-BE49-F238E27FC236}">
                <a16:creationId xmlns:a16="http://schemas.microsoft.com/office/drawing/2014/main" id="{4B7DBB63-A4C7-9E4B-873E-9AFF44E3FA75}"/>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41">
            <a:extLst>
              <a:ext uri="{FF2B5EF4-FFF2-40B4-BE49-F238E27FC236}">
                <a16:creationId xmlns:a16="http://schemas.microsoft.com/office/drawing/2014/main" id="{BC953FF6-D4A3-264F-BABB-1055CE663EEF}"/>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2">
            <a:extLst>
              <a:ext uri="{FF2B5EF4-FFF2-40B4-BE49-F238E27FC236}">
                <a16:creationId xmlns:a16="http://schemas.microsoft.com/office/drawing/2014/main" id="{EDA748E4-A56E-A845-B545-B7AA6A40DB48}"/>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3">
            <a:extLst>
              <a:ext uri="{FF2B5EF4-FFF2-40B4-BE49-F238E27FC236}">
                <a16:creationId xmlns:a16="http://schemas.microsoft.com/office/drawing/2014/main" id="{B7BABE93-3FE4-A341-B68A-50198D9C2440}"/>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4">
            <a:extLst>
              <a:ext uri="{FF2B5EF4-FFF2-40B4-BE49-F238E27FC236}">
                <a16:creationId xmlns:a16="http://schemas.microsoft.com/office/drawing/2014/main" id="{857F3F37-BF53-804F-B29A-4583974D7E90}"/>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5">
            <a:extLst>
              <a:ext uri="{FF2B5EF4-FFF2-40B4-BE49-F238E27FC236}">
                <a16:creationId xmlns:a16="http://schemas.microsoft.com/office/drawing/2014/main" id="{88972D2E-5352-4443-ADF7-62F6AE41AEA5}"/>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6">
            <a:extLst>
              <a:ext uri="{FF2B5EF4-FFF2-40B4-BE49-F238E27FC236}">
                <a16:creationId xmlns:a16="http://schemas.microsoft.com/office/drawing/2014/main" id="{6DA9E3FD-5C11-1440-8858-4DEDFBD6B394}"/>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7">
            <a:extLst>
              <a:ext uri="{FF2B5EF4-FFF2-40B4-BE49-F238E27FC236}">
                <a16:creationId xmlns:a16="http://schemas.microsoft.com/office/drawing/2014/main" id="{80A54013-C66F-AA4F-B46C-B6DF07AFC05F}"/>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8">
            <a:extLst>
              <a:ext uri="{FF2B5EF4-FFF2-40B4-BE49-F238E27FC236}">
                <a16:creationId xmlns:a16="http://schemas.microsoft.com/office/drawing/2014/main" id="{30D91FF2-5E96-5D4F-9963-041A35739448}"/>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9">
            <a:extLst>
              <a:ext uri="{FF2B5EF4-FFF2-40B4-BE49-F238E27FC236}">
                <a16:creationId xmlns:a16="http://schemas.microsoft.com/office/drawing/2014/main" id="{A4C8E1CA-7CB2-5D46-994A-8AB679469EAD}"/>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50">
            <a:extLst>
              <a:ext uri="{FF2B5EF4-FFF2-40B4-BE49-F238E27FC236}">
                <a16:creationId xmlns:a16="http://schemas.microsoft.com/office/drawing/2014/main" id="{E5478CAA-0CE0-7D4F-B8F5-42B195D65980}"/>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51">
            <a:extLst>
              <a:ext uri="{FF2B5EF4-FFF2-40B4-BE49-F238E27FC236}">
                <a16:creationId xmlns:a16="http://schemas.microsoft.com/office/drawing/2014/main" id="{2F15DC44-327F-0346-95EF-300F02056FAF}"/>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2">
            <a:extLst>
              <a:ext uri="{FF2B5EF4-FFF2-40B4-BE49-F238E27FC236}">
                <a16:creationId xmlns:a16="http://schemas.microsoft.com/office/drawing/2014/main" id="{E8E539C5-7876-174F-A592-3162DED4A8B2}"/>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3">
            <a:extLst>
              <a:ext uri="{FF2B5EF4-FFF2-40B4-BE49-F238E27FC236}">
                <a16:creationId xmlns:a16="http://schemas.microsoft.com/office/drawing/2014/main" id="{0612532F-0F47-194F-A800-EF76E7475355}"/>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4">
            <a:extLst>
              <a:ext uri="{FF2B5EF4-FFF2-40B4-BE49-F238E27FC236}">
                <a16:creationId xmlns:a16="http://schemas.microsoft.com/office/drawing/2014/main" id="{E9BD45AB-5EB7-E340-861B-694154C82D3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5">
            <a:extLst>
              <a:ext uri="{FF2B5EF4-FFF2-40B4-BE49-F238E27FC236}">
                <a16:creationId xmlns:a16="http://schemas.microsoft.com/office/drawing/2014/main" id="{C84A90A5-BA07-3849-919A-8A0A4916DC52}"/>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6">
            <a:extLst>
              <a:ext uri="{FF2B5EF4-FFF2-40B4-BE49-F238E27FC236}">
                <a16:creationId xmlns:a16="http://schemas.microsoft.com/office/drawing/2014/main" id="{9EE804F3-6856-8840-8229-0115804B8FD2}"/>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7">
            <a:extLst>
              <a:ext uri="{FF2B5EF4-FFF2-40B4-BE49-F238E27FC236}">
                <a16:creationId xmlns:a16="http://schemas.microsoft.com/office/drawing/2014/main" id="{B2BD7B24-9D13-0545-A244-AC3A8DA995F2}"/>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8">
            <a:extLst>
              <a:ext uri="{FF2B5EF4-FFF2-40B4-BE49-F238E27FC236}">
                <a16:creationId xmlns:a16="http://schemas.microsoft.com/office/drawing/2014/main" id="{3EF98AFE-008F-314B-80F1-AD9EDB29C33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9">
            <a:extLst>
              <a:ext uri="{FF2B5EF4-FFF2-40B4-BE49-F238E27FC236}">
                <a16:creationId xmlns:a16="http://schemas.microsoft.com/office/drawing/2014/main" id="{066F7461-2700-E848-A19D-2B83D02DE3E3}"/>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60">
            <a:extLst>
              <a:ext uri="{FF2B5EF4-FFF2-40B4-BE49-F238E27FC236}">
                <a16:creationId xmlns:a16="http://schemas.microsoft.com/office/drawing/2014/main" id="{1AE917B2-48DC-4C47-8C1A-0284ECDCE4FB}"/>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61">
            <a:extLst>
              <a:ext uri="{FF2B5EF4-FFF2-40B4-BE49-F238E27FC236}">
                <a16:creationId xmlns:a16="http://schemas.microsoft.com/office/drawing/2014/main" id="{14623F8A-2CB8-674B-962A-6A00A6DF3EB5}"/>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2">
            <a:extLst>
              <a:ext uri="{FF2B5EF4-FFF2-40B4-BE49-F238E27FC236}">
                <a16:creationId xmlns:a16="http://schemas.microsoft.com/office/drawing/2014/main" id="{8CCADA18-E991-5242-BB5E-E7086FBF94EC}"/>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3">
            <a:extLst>
              <a:ext uri="{FF2B5EF4-FFF2-40B4-BE49-F238E27FC236}">
                <a16:creationId xmlns:a16="http://schemas.microsoft.com/office/drawing/2014/main" id="{434E7F38-0134-0943-A994-E0F9E7C9924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4">
            <a:extLst>
              <a:ext uri="{FF2B5EF4-FFF2-40B4-BE49-F238E27FC236}">
                <a16:creationId xmlns:a16="http://schemas.microsoft.com/office/drawing/2014/main" id="{3307E2ED-A107-474F-A9F1-B04AA427DBA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5">
            <a:extLst>
              <a:ext uri="{FF2B5EF4-FFF2-40B4-BE49-F238E27FC236}">
                <a16:creationId xmlns:a16="http://schemas.microsoft.com/office/drawing/2014/main" id="{36E3125D-C32C-AD47-A90D-BFE65A437DB8}"/>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6">
            <a:extLst>
              <a:ext uri="{FF2B5EF4-FFF2-40B4-BE49-F238E27FC236}">
                <a16:creationId xmlns:a16="http://schemas.microsoft.com/office/drawing/2014/main" id="{421CFB41-AF44-B44C-8EF0-86E0910701F7}"/>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7">
            <a:extLst>
              <a:ext uri="{FF2B5EF4-FFF2-40B4-BE49-F238E27FC236}">
                <a16:creationId xmlns:a16="http://schemas.microsoft.com/office/drawing/2014/main" id="{71C12504-6A8D-8A4B-A077-B12D1AD960DD}"/>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8">
            <a:extLst>
              <a:ext uri="{FF2B5EF4-FFF2-40B4-BE49-F238E27FC236}">
                <a16:creationId xmlns:a16="http://schemas.microsoft.com/office/drawing/2014/main" id="{04535830-9EAD-1141-8390-439E48EEA1DC}"/>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9">
            <a:extLst>
              <a:ext uri="{FF2B5EF4-FFF2-40B4-BE49-F238E27FC236}">
                <a16:creationId xmlns:a16="http://schemas.microsoft.com/office/drawing/2014/main" id="{6BAE3AFE-5AF7-904F-A167-1BDE8B0F103F}"/>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70">
            <a:extLst>
              <a:ext uri="{FF2B5EF4-FFF2-40B4-BE49-F238E27FC236}">
                <a16:creationId xmlns:a16="http://schemas.microsoft.com/office/drawing/2014/main" id="{9C814A17-F381-6E4D-B622-B25B68BABC31}"/>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71">
            <a:extLst>
              <a:ext uri="{FF2B5EF4-FFF2-40B4-BE49-F238E27FC236}">
                <a16:creationId xmlns:a16="http://schemas.microsoft.com/office/drawing/2014/main" id="{FA85980F-4F94-2C41-93FB-88388673D34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2">
            <a:extLst>
              <a:ext uri="{FF2B5EF4-FFF2-40B4-BE49-F238E27FC236}">
                <a16:creationId xmlns:a16="http://schemas.microsoft.com/office/drawing/2014/main" id="{E3C86EF4-B938-5B42-8218-E26557335207}"/>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3">
            <a:extLst>
              <a:ext uri="{FF2B5EF4-FFF2-40B4-BE49-F238E27FC236}">
                <a16:creationId xmlns:a16="http://schemas.microsoft.com/office/drawing/2014/main" id="{AD89FE96-DFE5-064C-BEC1-F9AC698551B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4">
            <a:extLst>
              <a:ext uri="{FF2B5EF4-FFF2-40B4-BE49-F238E27FC236}">
                <a16:creationId xmlns:a16="http://schemas.microsoft.com/office/drawing/2014/main" id="{747C1FC5-A37F-6241-914A-905BA2E64214}"/>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5">
            <a:extLst>
              <a:ext uri="{FF2B5EF4-FFF2-40B4-BE49-F238E27FC236}">
                <a16:creationId xmlns:a16="http://schemas.microsoft.com/office/drawing/2014/main" id="{79FBE595-F172-5447-8B25-92BAD14CFA78}"/>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6">
            <a:extLst>
              <a:ext uri="{FF2B5EF4-FFF2-40B4-BE49-F238E27FC236}">
                <a16:creationId xmlns:a16="http://schemas.microsoft.com/office/drawing/2014/main" id="{542F01F5-14F4-5D45-B33A-1A8FC720B4A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7">
            <a:extLst>
              <a:ext uri="{FF2B5EF4-FFF2-40B4-BE49-F238E27FC236}">
                <a16:creationId xmlns:a16="http://schemas.microsoft.com/office/drawing/2014/main" id="{DFF3838D-71BA-7345-87A4-16B4F532BA42}"/>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8">
            <a:extLst>
              <a:ext uri="{FF2B5EF4-FFF2-40B4-BE49-F238E27FC236}">
                <a16:creationId xmlns:a16="http://schemas.microsoft.com/office/drawing/2014/main" id="{61F2E315-9932-6F41-A0E3-E2EDAB427D0F}"/>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9">
            <a:extLst>
              <a:ext uri="{FF2B5EF4-FFF2-40B4-BE49-F238E27FC236}">
                <a16:creationId xmlns:a16="http://schemas.microsoft.com/office/drawing/2014/main" id="{222023AF-862D-984E-B1AF-BE4820CA11DB}"/>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80">
            <a:extLst>
              <a:ext uri="{FF2B5EF4-FFF2-40B4-BE49-F238E27FC236}">
                <a16:creationId xmlns:a16="http://schemas.microsoft.com/office/drawing/2014/main" id="{48F68600-A645-2347-BF5D-320A1129A738}"/>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81">
            <a:extLst>
              <a:ext uri="{FF2B5EF4-FFF2-40B4-BE49-F238E27FC236}">
                <a16:creationId xmlns:a16="http://schemas.microsoft.com/office/drawing/2014/main" id="{B48FD566-2FD5-0240-BDF6-F8C466843A83}"/>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2">
            <a:extLst>
              <a:ext uri="{FF2B5EF4-FFF2-40B4-BE49-F238E27FC236}">
                <a16:creationId xmlns:a16="http://schemas.microsoft.com/office/drawing/2014/main" id="{BC4DCF5D-449A-A84E-B55F-04E7371E4E47}"/>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3">
            <a:extLst>
              <a:ext uri="{FF2B5EF4-FFF2-40B4-BE49-F238E27FC236}">
                <a16:creationId xmlns:a16="http://schemas.microsoft.com/office/drawing/2014/main" id="{4546DA9B-B8A0-E24D-B693-BAE800A2CC58}"/>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4">
            <a:extLst>
              <a:ext uri="{FF2B5EF4-FFF2-40B4-BE49-F238E27FC236}">
                <a16:creationId xmlns:a16="http://schemas.microsoft.com/office/drawing/2014/main" id="{2FFE6A1E-9C76-B04E-A436-DE0C9F096E60}"/>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5">
            <a:extLst>
              <a:ext uri="{FF2B5EF4-FFF2-40B4-BE49-F238E27FC236}">
                <a16:creationId xmlns:a16="http://schemas.microsoft.com/office/drawing/2014/main" id="{CDF5A20E-6913-F24C-9894-EFBF2F532F9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6">
            <a:extLst>
              <a:ext uri="{FF2B5EF4-FFF2-40B4-BE49-F238E27FC236}">
                <a16:creationId xmlns:a16="http://schemas.microsoft.com/office/drawing/2014/main" id="{4EE4B99F-9192-614A-9129-F9986504120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7">
            <a:extLst>
              <a:ext uri="{FF2B5EF4-FFF2-40B4-BE49-F238E27FC236}">
                <a16:creationId xmlns:a16="http://schemas.microsoft.com/office/drawing/2014/main" id="{14A0306A-0B59-8047-B5FA-2498E20BB0B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8">
            <a:extLst>
              <a:ext uri="{FF2B5EF4-FFF2-40B4-BE49-F238E27FC236}">
                <a16:creationId xmlns:a16="http://schemas.microsoft.com/office/drawing/2014/main" id="{4DA75F1D-8F54-554A-9EEF-B4CB1436AE09}"/>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9">
            <a:extLst>
              <a:ext uri="{FF2B5EF4-FFF2-40B4-BE49-F238E27FC236}">
                <a16:creationId xmlns:a16="http://schemas.microsoft.com/office/drawing/2014/main" id="{43E5D6D3-AB43-4C44-A074-5A252B1F087A}"/>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90">
            <a:extLst>
              <a:ext uri="{FF2B5EF4-FFF2-40B4-BE49-F238E27FC236}">
                <a16:creationId xmlns:a16="http://schemas.microsoft.com/office/drawing/2014/main" id="{C45A6127-397D-AA4E-A8AD-2A9DCF133B0D}"/>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91">
            <a:extLst>
              <a:ext uri="{FF2B5EF4-FFF2-40B4-BE49-F238E27FC236}">
                <a16:creationId xmlns:a16="http://schemas.microsoft.com/office/drawing/2014/main" id="{065AD105-52AA-AE41-8D6A-CBA1DBD8984A}"/>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2">
            <a:extLst>
              <a:ext uri="{FF2B5EF4-FFF2-40B4-BE49-F238E27FC236}">
                <a16:creationId xmlns:a16="http://schemas.microsoft.com/office/drawing/2014/main" id="{32071ECD-ACF0-2C45-B79D-D0FCDD5D4576}"/>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3">
            <a:extLst>
              <a:ext uri="{FF2B5EF4-FFF2-40B4-BE49-F238E27FC236}">
                <a16:creationId xmlns:a16="http://schemas.microsoft.com/office/drawing/2014/main" id="{46BF54AB-62A6-9349-B98D-2F385C60125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4">
            <a:extLst>
              <a:ext uri="{FF2B5EF4-FFF2-40B4-BE49-F238E27FC236}">
                <a16:creationId xmlns:a16="http://schemas.microsoft.com/office/drawing/2014/main" id="{3C5F1837-97FD-6D45-AE73-60A8021C94C2}"/>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5">
            <a:extLst>
              <a:ext uri="{FF2B5EF4-FFF2-40B4-BE49-F238E27FC236}">
                <a16:creationId xmlns:a16="http://schemas.microsoft.com/office/drawing/2014/main" id="{D9B4EB93-06C9-5147-A937-ABC7688C72CC}"/>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6">
            <a:extLst>
              <a:ext uri="{FF2B5EF4-FFF2-40B4-BE49-F238E27FC236}">
                <a16:creationId xmlns:a16="http://schemas.microsoft.com/office/drawing/2014/main" id="{2B0F48A9-A548-0F45-A354-3B7E03B2A1BA}"/>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7">
            <a:extLst>
              <a:ext uri="{FF2B5EF4-FFF2-40B4-BE49-F238E27FC236}">
                <a16:creationId xmlns:a16="http://schemas.microsoft.com/office/drawing/2014/main" id="{6A56DD2B-FAD2-9747-8C6D-62EAF569B25B}"/>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8">
            <a:extLst>
              <a:ext uri="{FF2B5EF4-FFF2-40B4-BE49-F238E27FC236}">
                <a16:creationId xmlns:a16="http://schemas.microsoft.com/office/drawing/2014/main" id="{9B7794F8-60CA-6D49-A7BC-86E16B57E9D6}"/>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9">
            <a:extLst>
              <a:ext uri="{FF2B5EF4-FFF2-40B4-BE49-F238E27FC236}">
                <a16:creationId xmlns:a16="http://schemas.microsoft.com/office/drawing/2014/main" id="{B1583B95-ACF4-1549-BB0A-B27D00C67B97}"/>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100">
            <a:extLst>
              <a:ext uri="{FF2B5EF4-FFF2-40B4-BE49-F238E27FC236}">
                <a16:creationId xmlns:a16="http://schemas.microsoft.com/office/drawing/2014/main" id="{CE321006-F4D2-8E4A-B8BA-97C7A034DF9A}"/>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101">
            <a:extLst>
              <a:ext uri="{FF2B5EF4-FFF2-40B4-BE49-F238E27FC236}">
                <a16:creationId xmlns:a16="http://schemas.microsoft.com/office/drawing/2014/main" id="{B4BD22F3-D3D9-4F45-B9D3-1B668BF872E1}"/>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2">
            <a:extLst>
              <a:ext uri="{FF2B5EF4-FFF2-40B4-BE49-F238E27FC236}">
                <a16:creationId xmlns:a16="http://schemas.microsoft.com/office/drawing/2014/main" id="{02171380-18B8-2743-8F7E-9C8F20EC908B}"/>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0" name="Picture 7">
            <a:extLst>
              <a:ext uri="{FF2B5EF4-FFF2-40B4-BE49-F238E27FC236}">
                <a16:creationId xmlns:a16="http://schemas.microsoft.com/office/drawing/2014/main" id="{FFC4DB18-539D-C544-964F-1C71E9C1C27E}"/>
              </a:ext>
            </a:extLst>
          </p:cNvPr>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a:extLst>
              <a:ext uri="{FF2B5EF4-FFF2-40B4-BE49-F238E27FC236}">
                <a16:creationId xmlns:a16="http://schemas.microsoft.com/office/drawing/2014/main" id="{39AA39C9-A51E-1A40-8CC4-51F4FD18C2C5}"/>
              </a:ext>
            </a:extLst>
          </p:cNvPr>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8"/>
            <a:ext cx="6622051" cy="1292889"/>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409117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7772402" y="1016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8338010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9997200" y="1152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06" name="Rectangle 10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4613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7797803"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9138117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9965272"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11" name="Rectangle 110">
            <a:extLst>
              <a:ext uri="{FF2B5EF4-FFF2-40B4-BE49-F238E27FC236}">
                <a16:creationId xmlns:a16="http://schemas.microsoft.com/office/drawing/2014/main" id="{4DA98E40-C12A-FC45-8A71-63E2856FEF9C}"/>
              </a:ext>
            </a:extLst>
          </p:cNvPr>
          <p:cNvSpPr/>
          <p:nvPr userDrawn="1"/>
        </p:nvSpPr>
        <p:spPr>
          <a:xfrm>
            <a:off x="7798854" y="3454399"/>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spTree>
    <p:extLst>
      <p:ext uri="{BB962C8B-B14F-4D97-AF65-F5344CB8AC3E}">
        <p14:creationId xmlns:p14="http://schemas.microsoft.com/office/powerpoint/2010/main" val="26296792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6" name="Rectangle 5"/>
          <p:cNvSpPr/>
          <p:nvPr userDrawn="1"/>
        </p:nvSpPr>
        <p:spPr>
          <a:xfrm>
            <a:off x="0" y="648182"/>
            <a:ext cx="12191999" cy="3630893"/>
          </a:xfrm>
          <a:prstGeom prst="rect">
            <a:avLst/>
          </a:prstGeom>
          <a:gradFill flip="none" rotWithShape="1">
            <a:gsLst>
              <a:gs pos="0">
                <a:srgbClr val="777C85"/>
              </a:gs>
              <a:gs pos="50000">
                <a:srgbClr val="777C85">
                  <a:alpha val="50000"/>
                </a:srgbClr>
              </a:gs>
              <a:gs pos="100000">
                <a:srgbClr val="777C85">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srgbClr val="FFFFFF"/>
              </a:solidFill>
            </a:endParaRPr>
          </a:p>
        </p:txBody>
      </p:sp>
      <p:pic>
        <p:nvPicPr>
          <p:cNvPr id="7" name="Picture 6"/>
          <p:cNvPicPr>
            <a:picLocks noChangeAspect="1"/>
          </p:cNvPicPr>
          <p:nvPr userDrawn="1"/>
        </p:nvPicPr>
        <p:blipFill>
          <a:blip r:embed="rId2" cstate="email">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0" y="4279075"/>
            <a:ext cx="12191999" cy="2578607"/>
          </a:xfrm>
          <a:prstGeom prst="rect">
            <a:avLst/>
          </a:prstGeom>
        </p:spPr>
      </p:pic>
      <p:sp>
        <p:nvSpPr>
          <p:cNvPr id="8" name="Rectangle 7"/>
          <p:cNvSpPr/>
          <p:nvPr userDrawn="1"/>
        </p:nvSpPr>
        <p:spPr>
          <a:xfrm flipV="1">
            <a:off x="0" y="4279075"/>
            <a:ext cx="12191999" cy="45719"/>
          </a:xfrm>
          <a:prstGeom prst="rect">
            <a:avLst/>
          </a:prstGeom>
          <a:solidFill>
            <a:srgbClr val="285B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srgbClr val="FFFFFF"/>
              </a:solidFill>
            </a:endParaRPr>
          </a:p>
        </p:txBody>
      </p:sp>
      <p:pic>
        <p:nvPicPr>
          <p:cNvPr id="9" name="Picture 8"/>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9228331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613" y="10160"/>
            <a:ext cx="12178774" cy="6891492"/>
          </a:xfrm>
          <a:prstGeom prst="rect">
            <a:avLst/>
          </a:prstGeom>
        </p:spPr>
      </p:pic>
      <p:pic>
        <p:nvPicPr>
          <p:cNvPr id="8" name="Picture 7"/>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41822014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9_What is Cannabis?">
    <p:bg>
      <p:bgPr>
        <a:blipFill dpi="0" rotWithShape="1">
          <a:blip r:embed="rId2">
            <a:alphaModFix amt="4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C20501-9BD7-4184-B327-1B2CA3EB007A}"/>
              </a:ext>
            </a:extLst>
          </p:cNvPr>
          <p:cNvSpPr/>
          <p:nvPr userDrawn="1"/>
        </p:nvSpPr>
        <p:spPr>
          <a:xfrm>
            <a:off x="2600730"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The Plant</a:t>
            </a:r>
          </a:p>
        </p:txBody>
      </p:sp>
      <p:sp>
        <p:nvSpPr>
          <p:cNvPr id="10" name="Rectangle 9">
            <a:extLst>
              <a:ext uri="{FF2B5EF4-FFF2-40B4-BE49-F238E27FC236}">
                <a16:creationId xmlns:a16="http://schemas.microsoft.com/office/drawing/2014/main" id="{EBDC1227-6F89-4831-AFE5-BF4D54DD0DB4}"/>
              </a:ext>
            </a:extLst>
          </p:cNvPr>
          <p:cNvSpPr/>
          <p:nvPr userDrawn="1"/>
        </p:nvSpPr>
        <p:spPr>
          <a:xfrm>
            <a:off x="4922449"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Characteristics</a:t>
            </a:r>
          </a:p>
        </p:txBody>
      </p:sp>
      <p:sp>
        <p:nvSpPr>
          <p:cNvPr id="11" name="Rectangle 10">
            <a:extLst>
              <a:ext uri="{FF2B5EF4-FFF2-40B4-BE49-F238E27FC236}">
                <a16:creationId xmlns:a16="http://schemas.microsoft.com/office/drawing/2014/main" id="{5654F3F1-E854-48AC-B0BB-71AAD2B42338}"/>
              </a:ext>
            </a:extLst>
          </p:cNvPr>
          <p:cNvSpPr/>
          <p:nvPr userDrawn="1"/>
        </p:nvSpPr>
        <p:spPr>
          <a:xfrm>
            <a:off x="7244168"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latin typeface="Arial Unicode MS" panose="020B0604020202020204" pitchFamily="34" charset="-128"/>
              </a:rPr>
              <a:t>Effects</a:t>
            </a:r>
          </a:p>
        </p:txBody>
      </p:sp>
    </p:spTree>
    <p:extLst>
      <p:ext uri="{BB962C8B-B14F-4D97-AF65-F5344CB8AC3E}">
        <p14:creationId xmlns:p14="http://schemas.microsoft.com/office/powerpoint/2010/main" val="12137475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46494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07366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16970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860779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48DEAE-FB48-6B49-BCD7-CF9D15885A9D}"/>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155AC21D-6867-5A42-9F18-265D109F5660}"/>
              </a:ext>
            </a:extLst>
          </p:cNvPr>
          <p:cNvSpPr>
            <a:spLocks noGrp="1"/>
          </p:cNvSpPr>
          <p:nvPr>
            <p:ph type="ctrTitle"/>
          </p:nvPr>
        </p:nvSpPr>
        <p:spPr>
          <a:xfrm>
            <a:off x="1524000" y="1122364"/>
            <a:ext cx="9144000" cy="1031557"/>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8AB26839-68C9-854B-973E-7D2681094E81}"/>
              </a:ext>
            </a:extLst>
          </p:cNvPr>
          <p:cNvSpPr>
            <a:spLocks noGrp="1"/>
          </p:cNvSpPr>
          <p:nvPr>
            <p:ph type="subTitle" idx="1"/>
          </p:nvPr>
        </p:nvSpPr>
        <p:spPr>
          <a:xfrm>
            <a:off x="1524000" y="2153920"/>
            <a:ext cx="9144000" cy="670560"/>
          </a:xfrm>
        </p:spPr>
        <p:txBody>
          <a:bodyPr>
            <a:normAutofit/>
          </a:bodyPr>
          <a:lstStyle>
            <a:lvl1pPr marL="0" indent="0" algn="ctr">
              <a:buNone/>
              <a:defRPr sz="18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6220538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04063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1B3BBD-6592-F841-91D7-00F4F8241672}"/>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2698" y="733"/>
            <a:ext cx="12204700" cy="6873628"/>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0"/>
            <a:ext cx="7734300" cy="1676400"/>
          </a:xfrm>
        </p:spPr>
        <p:txBody>
          <a:bodyPr>
            <a:noAutofit/>
          </a:bodyPr>
          <a:lstStyle>
            <a:lvl1pPr marL="0" indent="0" algn="l">
              <a:buNone/>
              <a:defRPr sz="1891">
                <a:solidFill>
                  <a:schemeClr val="tx1">
                    <a:lumMod val="50000"/>
                  </a:schemeClr>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939226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A3095E-013D-904A-9197-F5BF7263B6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
            <a:ext cx="12192000" cy="6852864"/>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796143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CAEACE-E43E-9F4C-A5F6-0EE48F992EF4}"/>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3" y="8543"/>
            <a:ext cx="12204191" cy="6858000"/>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360278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B80F93-B029-8B4F-9C03-83105157E67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184" y="2"/>
            <a:ext cx="12181547" cy="6849453"/>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2">
                  <a:shade val="30000"/>
                  <a:satMod val="115000"/>
                  <a:alpha val="30000"/>
                </a:schemeClr>
              </a:gs>
              <a:gs pos="50000">
                <a:schemeClr val="tx2">
                  <a:shade val="67500"/>
                  <a:satMod val="115000"/>
                  <a:alpha val="80000"/>
                </a:schemeClr>
              </a:gs>
              <a:gs pos="100000">
                <a:schemeClr val="tx2">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214550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3EC166C7-58D9-D54C-8FA4-A37907928391}"/>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1"/>
            <a:ext cx="4503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a:extLst>
              <a:ext uri="{FF2B5EF4-FFF2-40B4-BE49-F238E27FC236}">
                <a16:creationId xmlns:a16="http://schemas.microsoft.com/office/drawing/2014/main" id="{FA718A58-345B-8644-9D1D-8C0FF6FB854C}"/>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 name="Freeform 9">
            <a:extLst>
              <a:ext uri="{FF2B5EF4-FFF2-40B4-BE49-F238E27FC236}">
                <a16:creationId xmlns:a16="http://schemas.microsoft.com/office/drawing/2014/main" id="{BEFA4311-71EC-D94A-85D8-439039C8EC5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 name="Freeform 10">
            <a:extLst>
              <a:ext uri="{FF2B5EF4-FFF2-40B4-BE49-F238E27FC236}">
                <a16:creationId xmlns:a16="http://schemas.microsoft.com/office/drawing/2014/main" id="{BE5594E6-45AF-7840-92FC-93C4082E1C02}"/>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 name="Freeform 11">
            <a:extLst>
              <a:ext uri="{FF2B5EF4-FFF2-40B4-BE49-F238E27FC236}">
                <a16:creationId xmlns:a16="http://schemas.microsoft.com/office/drawing/2014/main" id="{7213FED2-20BD-5842-91EA-6484DCE0F69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 name="Freeform 12">
            <a:extLst>
              <a:ext uri="{FF2B5EF4-FFF2-40B4-BE49-F238E27FC236}">
                <a16:creationId xmlns:a16="http://schemas.microsoft.com/office/drawing/2014/main" id="{78B32532-F4A7-DB48-A527-19D3A79C7576}"/>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 name="Freeform 13">
            <a:extLst>
              <a:ext uri="{FF2B5EF4-FFF2-40B4-BE49-F238E27FC236}">
                <a16:creationId xmlns:a16="http://schemas.microsoft.com/office/drawing/2014/main" id="{F5150B60-7805-8141-8E00-1C907C95EA5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4">
            <a:extLst>
              <a:ext uri="{FF2B5EF4-FFF2-40B4-BE49-F238E27FC236}">
                <a16:creationId xmlns:a16="http://schemas.microsoft.com/office/drawing/2014/main" id="{1F9DE986-5D60-264D-82AE-5D5C4DAF0AF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5">
            <a:extLst>
              <a:ext uri="{FF2B5EF4-FFF2-40B4-BE49-F238E27FC236}">
                <a16:creationId xmlns:a16="http://schemas.microsoft.com/office/drawing/2014/main" id="{466C8E0C-5E84-F04E-AEFF-DCBADC882FEC}"/>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6">
            <a:extLst>
              <a:ext uri="{FF2B5EF4-FFF2-40B4-BE49-F238E27FC236}">
                <a16:creationId xmlns:a16="http://schemas.microsoft.com/office/drawing/2014/main" id="{D48C4AD7-7931-224B-8C2C-09863BCA3AB3}"/>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7">
            <a:extLst>
              <a:ext uri="{FF2B5EF4-FFF2-40B4-BE49-F238E27FC236}">
                <a16:creationId xmlns:a16="http://schemas.microsoft.com/office/drawing/2014/main" id="{ED01249F-4F45-FA4A-A710-5D89DAE681B4}"/>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8">
            <a:extLst>
              <a:ext uri="{FF2B5EF4-FFF2-40B4-BE49-F238E27FC236}">
                <a16:creationId xmlns:a16="http://schemas.microsoft.com/office/drawing/2014/main" id="{1673E035-CC88-CC48-A442-1690826987CE}"/>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9">
            <a:extLst>
              <a:ext uri="{FF2B5EF4-FFF2-40B4-BE49-F238E27FC236}">
                <a16:creationId xmlns:a16="http://schemas.microsoft.com/office/drawing/2014/main" id="{02DD6A72-9625-224E-A03D-B9F5D2B630F9}"/>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20">
            <a:extLst>
              <a:ext uri="{FF2B5EF4-FFF2-40B4-BE49-F238E27FC236}">
                <a16:creationId xmlns:a16="http://schemas.microsoft.com/office/drawing/2014/main" id="{09B03746-C943-DE48-B4CD-160C107BD168}"/>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21">
            <a:extLst>
              <a:ext uri="{FF2B5EF4-FFF2-40B4-BE49-F238E27FC236}">
                <a16:creationId xmlns:a16="http://schemas.microsoft.com/office/drawing/2014/main" id="{262451B9-83B5-C949-97DF-A0C5B09256B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2">
            <a:extLst>
              <a:ext uri="{FF2B5EF4-FFF2-40B4-BE49-F238E27FC236}">
                <a16:creationId xmlns:a16="http://schemas.microsoft.com/office/drawing/2014/main" id="{5547A894-406D-B847-9983-5A673472B2D4}"/>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3">
            <a:extLst>
              <a:ext uri="{FF2B5EF4-FFF2-40B4-BE49-F238E27FC236}">
                <a16:creationId xmlns:a16="http://schemas.microsoft.com/office/drawing/2014/main" id="{77AE348C-E205-6D4B-A671-35C8BF27D0A7}"/>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4">
            <a:extLst>
              <a:ext uri="{FF2B5EF4-FFF2-40B4-BE49-F238E27FC236}">
                <a16:creationId xmlns:a16="http://schemas.microsoft.com/office/drawing/2014/main" id="{0F78B017-D4F3-E64C-AEEC-957309739BD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5">
            <a:extLst>
              <a:ext uri="{FF2B5EF4-FFF2-40B4-BE49-F238E27FC236}">
                <a16:creationId xmlns:a16="http://schemas.microsoft.com/office/drawing/2014/main" id="{01FF7A86-931B-1A40-ABFD-0017782C4AD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6">
            <a:extLst>
              <a:ext uri="{FF2B5EF4-FFF2-40B4-BE49-F238E27FC236}">
                <a16:creationId xmlns:a16="http://schemas.microsoft.com/office/drawing/2014/main" id="{76C58C22-398A-AA40-8FC2-40646C6F12AE}"/>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7">
            <a:extLst>
              <a:ext uri="{FF2B5EF4-FFF2-40B4-BE49-F238E27FC236}">
                <a16:creationId xmlns:a16="http://schemas.microsoft.com/office/drawing/2014/main" id="{BACE6299-F9E0-E54D-8DEA-C785D4D9CCA0}"/>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8">
            <a:extLst>
              <a:ext uri="{FF2B5EF4-FFF2-40B4-BE49-F238E27FC236}">
                <a16:creationId xmlns:a16="http://schemas.microsoft.com/office/drawing/2014/main" id="{93268125-02B1-BD4F-8F1C-0DD7368B94B3}"/>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9">
            <a:extLst>
              <a:ext uri="{FF2B5EF4-FFF2-40B4-BE49-F238E27FC236}">
                <a16:creationId xmlns:a16="http://schemas.microsoft.com/office/drawing/2014/main" id="{5285A2CB-76A5-CC47-983D-9E039E08EF45}"/>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30">
            <a:extLst>
              <a:ext uri="{FF2B5EF4-FFF2-40B4-BE49-F238E27FC236}">
                <a16:creationId xmlns:a16="http://schemas.microsoft.com/office/drawing/2014/main" id="{FC98656D-8850-B44B-8123-636AAA6DB8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31">
            <a:extLst>
              <a:ext uri="{FF2B5EF4-FFF2-40B4-BE49-F238E27FC236}">
                <a16:creationId xmlns:a16="http://schemas.microsoft.com/office/drawing/2014/main" id="{2B6D3B6D-D976-7D47-A381-A6F331024632}"/>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2">
            <a:extLst>
              <a:ext uri="{FF2B5EF4-FFF2-40B4-BE49-F238E27FC236}">
                <a16:creationId xmlns:a16="http://schemas.microsoft.com/office/drawing/2014/main" id="{A056E4A6-602D-9342-B2BF-17409A51738D}"/>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3">
            <a:extLst>
              <a:ext uri="{FF2B5EF4-FFF2-40B4-BE49-F238E27FC236}">
                <a16:creationId xmlns:a16="http://schemas.microsoft.com/office/drawing/2014/main" id="{2C63BAD6-0CDF-BC4D-B484-F267DBAE0954}"/>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4">
            <a:extLst>
              <a:ext uri="{FF2B5EF4-FFF2-40B4-BE49-F238E27FC236}">
                <a16:creationId xmlns:a16="http://schemas.microsoft.com/office/drawing/2014/main" id="{AD9BF9AF-E28C-DA48-83E8-9B17DE4F1A19}"/>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5">
            <a:extLst>
              <a:ext uri="{FF2B5EF4-FFF2-40B4-BE49-F238E27FC236}">
                <a16:creationId xmlns:a16="http://schemas.microsoft.com/office/drawing/2014/main" id="{4CBAB280-D23F-CC47-8E71-EB5D51310B2B}"/>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6">
            <a:extLst>
              <a:ext uri="{FF2B5EF4-FFF2-40B4-BE49-F238E27FC236}">
                <a16:creationId xmlns:a16="http://schemas.microsoft.com/office/drawing/2014/main" id="{55D5BE92-02F0-9E43-BD2D-460BC9941C8A}"/>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7">
            <a:extLst>
              <a:ext uri="{FF2B5EF4-FFF2-40B4-BE49-F238E27FC236}">
                <a16:creationId xmlns:a16="http://schemas.microsoft.com/office/drawing/2014/main" id="{3042A875-3DC0-DC46-88A0-FDF7301F5CDE}"/>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8">
            <a:extLst>
              <a:ext uri="{FF2B5EF4-FFF2-40B4-BE49-F238E27FC236}">
                <a16:creationId xmlns:a16="http://schemas.microsoft.com/office/drawing/2014/main" id="{E9B46025-3FC0-604E-BA37-4A824C6419C1}"/>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9">
            <a:extLst>
              <a:ext uri="{FF2B5EF4-FFF2-40B4-BE49-F238E27FC236}">
                <a16:creationId xmlns:a16="http://schemas.microsoft.com/office/drawing/2014/main" id="{BFC29067-D249-5C4D-92AD-CF38E3B73986}"/>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40">
            <a:extLst>
              <a:ext uri="{FF2B5EF4-FFF2-40B4-BE49-F238E27FC236}">
                <a16:creationId xmlns:a16="http://schemas.microsoft.com/office/drawing/2014/main" id="{4B7DBB63-A4C7-9E4B-873E-9AFF44E3FA75}"/>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41">
            <a:extLst>
              <a:ext uri="{FF2B5EF4-FFF2-40B4-BE49-F238E27FC236}">
                <a16:creationId xmlns:a16="http://schemas.microsoft.com/office/drawing/2014/main" id="{BC953FF6-D4A3-264F-BABB-1055CE663EEF}"/>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2">
            <a:extLst>
              <a:ext uri="{FF2B5EF4-FFF2-40B4-BE49-F238E27FC236}">
                <a16:creationId xmlns:a16="http://schemas.microsoft.com/office/drawing/2014/main" id="{EDA748E4-A56E-A845-B545-B7AA6A40DB48}"/>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3">
            <a:extLst>
              <a:ext uri="{FF2B5EF4-FFF2-40B4-BE49-F238E27FC236}">
                <a16:creationId xmlns:a16="http://schemas.microsoft.com/office/drawing/2014/main" id="{B7BABE93-3FE4-A341-B68A-50198D9C2440}"/>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4">
            <a:extLst>
              <a:ext uri="{FF2B5EF4-FFF2-40B4-BE49-F238E27FC236}">
                <a16:creationId xmlns:a16="http://schemas.microsoft.com/office/drawing/2014/main" id="{857F3F37-BF53-804F-B29A-4583974D7E90}"/>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5">
            <a:extLst>
              <a:ext uri="{FF2B5EF4-FFF2-40B4-BE49-F238E27FC236}">
                <a16:creationId xmlns:a16="http://schemas.microsoft.com/office/drawing/2014/main" id="{88972D2E-5352-4443-ADF7-62F6AE41AEA5}"/>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6">
            <a:extLst>
              <a:ext uri="{FF2B5EF4-FFF2-40B4-BE49-F238E27FC236}">
                <a16:creationId xmlns:a16="http://schemas.microsoft.com/office/drawing/2014/main" id="{6DA9E3FD-5C11-1440-8858-4DEDFBD6B394}"/>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7">
            <a:extLst>
              <a:ext uri="{FF2B5EF4-FFF2-40B4-BE49-F238E27FC236}">
                <a16:creationId xmlns:a16="http://schemas.microsoft.com/office/drawing/2014/main" id="{80A54013-C66F-AA4F-B46C-B6DF07AFC05F}"/>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8">
            <a:extLst>
              <a:ext uri="{FF2B5EF4-FFF2-40B4-BE49-F238E27FC236}">
                <a16:creationId xmlns:a16="http://schemas.microsoft.com/office/drawing/2014/main" id="{30D91FF2-5E96-5D4F-9963-041A35739448}"/>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9">
            <a:extLst>
              <a:ext uri="{FF2B5EF4-FFF2-40B4-BE49-F238E27FC236}">
                <a16:creationId xmlns:a16="http://schemas.microsoft.com/office/drawing/2014/main" id="{A4C8E1CA-7CB2-5D46-994A-8AB679469EAD}"/>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50">
            <a:extLst>
              <a:ext uri="{FF2B5EF4-FFF2-40B4-BE49-F238E27FC236}">
                <a16:creationId xmlns:a16="http://schemas.microsoft.com/office/drawing/2014/main" id="{E5478CAA-0CE0-7D4F-B8F5-42B195D65980}"/>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51">
            <a:extLst>
              <a:ext uri="{FF2B5EF4-FFF2-40B4-BE49-F238E27FC236}">
                <a16:creationId xmlns:a16="http://schemas.microsoft.com/office/drawing/2014/main" id="{2F15DC44-327F-0346-95EF-300F02056FAF}"/>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2">
            <a:extLst>
              <a:ext uri="{FF2B5EF4-FFF2-40B4-BE49-F238E27FC236}">
                <a16:creationId xmlns:a16="http://schemas.microsoft.com/office/drawing/2014/main" id="{E8E539C5-7876-174F-A592-3162DED4A8B2}"/>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3">
            <a:extLst>
              <a:ext uri="{FF2B5EF4-FFF2-40B4-BE49-F238E27FC236}">
                <a16:creationId xmlns:a16="http://schemas.microsoft.com/office/drawing/2014/main" id="{0612532F-0F47-194F-A800-EF76E7475355}"/>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4">
            <a:extLst>
              <a:ext uri="{FF2B5EF4-FFF2-40B4-BE49-F238E27FC236}">
                <a16:creationId xmlns:a16="http://schemas.microsoft.com/office/drawing/2014/main" id="{E9BD45AB-5EB7-E340-861B-694154C82D3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5">
            <a:extLst>
              <a:ext uri="{FF2B5EF4-FFF2-40B4-BE49-F238E27FC236}">
                <a16:creationId xmlns:a16="http://schemas.microsoft.com/office/drawing/2014/main" id="{C84A90A5-BA07-3849-919A-8A0A4916DC52}"/>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6">
            <a:extLst>
              <a:ext uri="{FF2B5EF4-FFF2-40B4-BE49-F238E27FC236}">
                <a16:creationId xmlns:a16="http://schemas.microsoft.com/office/drawing/2014/main" id="{9EE804F3-6856-8840-8229-0115804B8FD2}"/>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7">
            <a:extLst>
              <a:ext uri="{FF2B5EF4-FFF2-40B4-BE49-F238E27FC236}">
                <a16:creationId xmlns:a16="http://schemas.microsoft.com/office/drawing/2014/main" id="{B2BD7B24-9D13-0545-A244-AC3A8DA995F2}"/>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8">
            <a:extLst>
              <a:ext uri="{FF2B5EF4-FFF2-40B4-BE49-F238E27FC236}">
                <a16:creationId xmlns:a16="http://schemas.microsoft.com/office/drawing/2014/main" id="{3EF98AFE-008F-314B-80F1-AD9EDB29C33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9">
            <a:extLst>
              <a:ext uri="{FF2B5EF4-FFF2-40B4-BE49-F238E27FC236}">
                <a16:creationId xmlns:a16="http://schemas.microsoft.com/office/drawing/2014/main" id="{066F7461-2700-E848-A19D-2B83D02DE3E3}"/>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60">
            <a:extLst>
              <a:ext uri="{FF2B5EF4-FFF2-40B4-BE49-F238E27FC236}">
                <a16:creationId xmlns:a16="http://schemas.microsoft.com/office/drawing/2014/main" id="{1AE917B2-48DC-4C47-8C1A-0284ECDCE4FB}"/>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61">
            <a:extLst>
              <a:ext uri="{FF2B5EF4-FFF2-40B4-BE49-F238E27FC236}">
                <a16:creationId xmlns:a16="http://schemas.microsoft.com/office/drawing/2014/main" id="{14623F8A-2CB8-674B-962A-6A00A6DF3EB5}"/>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2">
            <a:extLst>
              <a:ext uri="{FF2B5EF4-FFF2-40B4-BE49-F238E27FC236}">
                <a16:creationId xmlns:a16="http://schemas.microsoft.com/office/drawing/2014/main" id="{8CCADA18-E991-5242-BB5E-E7086FBF94EC}"/>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3">
            <a:extLst>
              <a:ext uri="{FF2B5EF4-FFF2-40B4-BE49-F238E27FC236}">
                <a16:creationId xmlns:a16="http://schemas.microsoft.com/office/drawing/2014/main" id="{434E7F38-0134-0943-A994-E0F9E7C9924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4">
            <a:extLst>
              <a:ext uri="{FF2B5EF4-FFF2-40B4-BE49-F238E27FC236}">
                <a16:creationId xmlns:a16="http://schemas.microsoft.com/office/drawing/2014/main" id="{3307E2ED-A107-474F-A9F1-B04AA427DBA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5">
            <a:extLst>
              <a:ext uri="{FF2B5EF4-FFF2-40B4-BE49-F238E27FC236}">
                <a16:creationId xmlns:a16="http://schemas.microsoft.com/office/drawing/2014/main" id="{36E3125D-C32C-AD47-A90D-BFE65A437DB8}"/>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6">
            <a:extLst>
              <a:ext uri="{FF2B5EF4-FFF2-40B4-BE49-F238E27FC236}">
                <a16:creationId xmlns:a16="http://schemas.microsoft.com/office/drawing/2014/main" id="{421CFB41-AF44-B44C-8EF0-86E0910701F7}"/>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7">
            <a:extLst>
              <a:ext uri="{FF2B5EF4-FFF2-40B4-BE49-F238E27FC236}">
                <a16:creationId xmlns:a16="http://schemas.microsoft.com/office/drawing/2014/main" id="{71C12504-6A8D-8A4B-A077-B12D1AD960DD}"/>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8">
            <a:extLst>
              <a:ext uri="{FF2B5EF4-FFF2-40B4-BE49-F238E27FC236}">
                <a16:creationId xmlns:a16="http://schemas.microsoft.com/office/drawing/2014/main" id="{04535830-9EAD-1141-8390-439E48EEA1DC}"/>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9">
            <a:extLst>
              <a:ext uri="{FF2B5EF4-FFF2-40B4-BE49-F238E27FC236}">
                <a16:creationId xmlns:a16="http://schemas.microsoft.com/office/drawing/2014/main" id="{6BAE3AFE-5AF7-904F-A167-1BDE8B0F103F}"/>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70">
            <a:extLst>
              <a:ext uri="{FF2B5EF4-FFF2-40B4-BE49-F238E27FC236}">
                <a16:creationId xmlns:a16="http://schemas.microsoft.com/office/drawing/2014/main" id="{9C814A17-F381-6E4D-B622-B25B68BABC31}"/>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71">
            <a:extLst>
              <a:ext uri="{FF2B5EF4-FFF2-40B4-BE49-F238E27FC236}">
                <a16:creationId xmlns:a16="http://schemas.microsoft.com/office/drawing/2014/main" id="{FA85980F-4F94-2C41-93FB-88388673D34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2">
            <a:extLst>
              <a:ext uri="{FF2B5EF4-FFF2-40B4-BE49-F238E27FC236}">
                <a16:creationId xmlns:a16="http://schemas.microsoft.com/office/drawing/2014/main" id="{E3C86EF4-B938-5B42-8218-E26557335207}"/>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3">
            <a:extLst>
              <a:ext uri="{FF2B5EF4-FFF2-40B4-BE49-F238E27FC236}">
                <a16:creationId xmlns:a16="http://schemas.microsoft.com/office/drawing/2014/main" id="{AD89FE96-DFE5-064C-BEC1-F9AC698551B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4">
            <a:extLst>
              <a:ext uri="{FF2B5EF4-FFF2-40B4-BE49-F238E27FC236}">
                <a16:creationId xmlns:a16="http://schemas.microsoft.com/office/drawing/2014/main" id="{747C1FC5-A37F-6241-914A-905BA2E64214}"/>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5">
            <a:extLst>
              <a:ext uri="{FF2B5EF4-FFF2-40B4-BE49-F238E27FC236}">
                <a16:creationId xmlns:a16="http://schemas.microsoft.com/office/drawing/2014/main" id="{79FBE595-F172-5447-8B25-92BAD14CFA78}"/>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6">
            <a:extLst>
              <a:ext uri="{FF2B5EF4-FFF2-40B4-BE49-F238E27FC236}">
                <a16:creationId xmlns:a16="http://schemas.microsoft.com/office/drawing/2014/main" id="{542F01F5-14F4-5D45-B33A-1A8FC720B4A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7">
            <a:extLst>
              <a:ext uri="{FF2B5EF4-FFF2-40B4-BE49-F238E27FC236}">
                <a16:creationId xmlns:a16="http://schemas.microsoft.com/office/drawing/2014/main" id="{DFF3838D-71BA-7345-87A4-16B4F532BA42}"/>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8">
            <a:extLst>
              <a:ext uri="{FF2B5EF4-FFF2-40B4-BE49-F238E27FC236}">
                <a16:creationId xmlns:a16="http://schemas.microsoft.com/office/drawing/2014/main" id="{61F2E315-9932-6F41-A0E3-E2EDAB427D0F}"/>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9">
            <a:extLst>
              <a:ext uri="{FF2B5EF4-FFF2-40B4-BE49-F238E27FC236}">
                <a16:creationId xmlns:a16="http://schemas.microsoft.com/office/drawing/2014/main" id="{222023AF-862D-984E-B1AF-BE4820CA11DB}"/>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80">
            <a:extLst>
              <a:ext uri="{FF2B5EF4-FFF2-40B4-BE49-F238E27FC236}">
                <a16:creationId xmlns:a16="http://schemas.microsoft.com/office/drawing/2014/main" id="{48F68600-A645-2347-BF5D-320A1129A738}"/>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81">
            <a:extLst>
              <a:ext uri="{FF2B5EF4-FFF2-40B4-BE49-F238E27FC236}">
                <a16:creationId xmlns:a16="http://schemas.microsoft.com/office/drawing/2014/main" id="{B48FD566-2FD5-0240-BDF6-F8C466843A83}"/>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2">
            <a:extLst>
              <a:ext uri="{FF2B5EF4-FFF2-40B4-BE49-F238E27FC236}">
                <a16:creationId xmlns:a16="http://schemas.microsoft.com/office/drawing/2014/main" id="{BC4DCF5D-449A-A84E-B55F-04E7371E4E47}"/>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3">
            <a:extLst>
              <a:ext uri="{FF2B5EF4-FFF2-40B4-BE49-F238E27FC236}">
                <a16:creationId xmlns:a16="http://schemas.microsoft.com/office/drawing/2014/main" id="{4546DA9B-B8A0-E24D-B693-BAE800A2CC58}"/>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4">
            <a:extLst>
              <a:ext uri="{FF2B5EF4-FFF2-40B4-BE49-F238E27FC236}">
                <a16:creationId xmlns:a16="http://schemas.microsoft.com/office/drawing/2014/main" id="{2FFE6A1E-9C76-B04E-A436-DE0C9F096E60}"/>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5">
            <a:extLst>
              <a:ext uri="{FF2B5EF4-FFF2-40B4-BE49-F238E27FC236}">
                <a16:creationId xmlns:a16="http://schemas.microsoft.com/office/drawing/2014/main" id="{CDF5A20E-6913-F24C-9894-EFBF2F532F9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6">
            <a:extLst>
              <a:ext uri="{FF2B5EF4-FFF2-40B4-BE49-F238E27FC236}">
                <a16:creationId xmlns:a16="http://schemas.microsoft.com/office/drawing/2014/main" id="{4EE4B99F-9192-614A-9129-F9986504120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7">
            <a:extLst>
              <a:ext uri="{FF2B5EF4-FFF2-40B4-BE49-F238E27FC236}">
                <a16:creationId xmlns:a16="http://schemas.microsoft.com/office/drawing/2014/main" id="{14A0306A-0B59-8047-B5FA-2498E20BB0B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8">
            <a:extLst>
              <a:ext uri="{FF2B5EF4-FFF2-40B4-BE49-F238E27FC236}">
                <a16:creationId xmlns:a16="http://schemas.microsoft.com/office/drawing/2014/main" id="{4DA75F1D-8F54-554A-9EEF-B4CB1436AE09}"/>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9">
            <a:extLst>
              <a:ext uri="{FF2B5EF4-FFF2-40B4-BE49-F238E27FC236}">
                <a16:creationId xmlns:a16="http://schemas.microsoft.com/office/drawing/2014/main" id="{43E5D6D3-AB43-4C44-A074-5A252B1F087A}"/>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90">
            <a:extLst>
              <a:ext uri="{FF2B5EF4-FFF2-40B4-BE49-F238E27FC236}">
                <a16:creationId xmlns:a16="http://schemas.microsoft.com/office/drawing/2014/main" id="{C45A6127-397D-AA4E-A8AD-2A9DCF133B0D}"/>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91">
            <a:extLst>
              <a:ext uri="{FF2B5EF4-FFF2-40B4-BE49-F238E27FC236}">
                <a16:creationId xmlns:a16="http://schemas.microsoft.com/office/drawing/2014/main" id="{065AD105-52AA-AE41-8D6A-CBA1DBD8984A}"/>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2">
            <a:extLst>
              <a:ext uri="{FF2B5EF4-FFF2-40B4-BE49-F238E27FC236}">
                <a16:creationId xmlns:a16="http://schemas.microsoft.com/office/drawing/2014/main" id="{32071ECD-ACF0-2C45-B79D-D0FCDD5D4576}"/>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3">
            <a:extLst>
              <a:ext uri="{FF2B5EF4-FFF2-40B4-BE49-F238E27FC236}">
                <a16:creationId xmlns:a16="http://schemas.microsoft.com/office/drawing/2014/main" id="{46BF54AB-62A6-9349-B98D-2F385C60125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4">
            <a:extLst>
              <a:ext uri="{FF2B5EF4-FFF2-40B4-BE49-F238E27FC236}">
                <a16:creationId xmlns:a16="http://schemas.microsoft.com/office/drawing/2014/main" id="{3C5F1837-97FD-6D45-AE73-60A8021C94C2}"/>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5">
            <a:extLst>
              <a:ext uri="{FF2B5EF4-FFF2-40B4-BE49-F238E27FC236}">
                <a16:creationId xmlns:a16="http://schemas.microsoft.com/office/drawing/2014/main" id="{D9B4EB93-06C9-5147-A937-ABC7688C72CC}"/>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6">
            <a:extLst>
              <a:ext uri="{FF2B5EF4-FFF2-40B4-BE49-F238E27FC236}">
                <a16:creationId xmlns:a16="http://schemas.microsoft.com/office/drawing/2014/main" id="{2B0F48A9-A548-0F45-A354-3B7E03B2A1BA}"/>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7">
            <a:extLst>
              <a:ext uri="{FF2B5EF4-FFF2-40B4-BE49-F238E27FC236}">
                <a16:creationId xmlns:a16="http://schemas.microsoft.com/office/drawing/2014/main" id="{6A56DD2B-FAD2-9747-8C6D-62EAF569B25B}"/>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8">
            <a:extLst>
              <a:ext uri="{FF2B5EF4-FFF2-40B4-BE49-F238E27FC236}">
                <a16:creationId xmlns:a16="http://schemas.microsoft.com/office/drawing/2014/main" id="{9B7794F8-60CA-6D49-A7BC-86E16B57E9D6}"/>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9">
            <a:extLst>
              <a:ext uri="{FF2B5EF4-FFF2-40B4-BE49-F238E27FC236}">
                <a16:creationId xmlns:a16="http://schemas.microsoft.com/office/drawing/2014/main" id="{B1583B95-ACF4-1549-BB0A-B27D00C67B97}"/>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100">
            <a:extLst>
              <a:ext uri="{FF2B5EF4-FFF2-40B4-BE49-F238E27FC236}">
                <a16:creationId xmlns:a16="http://schemas.microsoft.com/office/drawing/2014/main" id="{CE321006-F4D2-8E4A-B8BA-97C7A034DF9A}"/>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101">
            <a:extLst>
              <a:ext uri="{FF2B5EF4-FFF2-40B4-BE49-F238E27FC236}">
                <a16:creationId xmlns:a16="http://schemas.microsoft.com/office/drawing/2014/main" id="{B4BD22F3-D3D9-4F45-B9D3-1B668BF872E1}"/>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2">
            <a:extLst>
              <a:ext uri="{FF2B5EF4-FFF2-40B4-BE49-F238E27FC236}">
                <a16:creationId xmlns:a16="http://schemas.microsoft.com/office/drawing/2014/main" id="{02171380-18B8-2743-8F7E-9C8F20EC908B}"/>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0" name="Picture 7">
            <a:extLst>
              <a:ext uri="{FF2B5EF4-FFF2-40B4-BE49-F238E27FC236}">
                <a16:creationId xmlns:a16="http://schemas.microsoft.com/office/drawing/2014/main" id="{FFC4DB18-539D-C544-964F-1C71E9C1C27E}"/>
              </a:ext>
            </a:extLst>
          </p:cNvPr>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a:extLst>
              <a:ext uri="{FF2B5EF4-FFF2-40B4-BE49-F238E27FC236}">
                <a16:creationId xmlns:a16="http://schemas.microsoft.com/office/drawing/2014/main" id="{39AA39C9-A51E-1A40-8CC4-51F4FD18C2C5}"/>
              </a:ext>
            </a:extLst>
          </p:cNvPr>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8"/>
            <a:ext cx="6622051" cy="1292889"/>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9201018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7772402" y="1016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36263567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9997200" y="1152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06" name="Rectangle 10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61781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7797803"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34913602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9965272"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11" name="Rectangle 110">
            <a:extLst>
              <a:ext uri="{FF2B5EF4-FFF2-40B4-BE49-F238E27FC236}">
                <a16:creationId xmlns:a16="http://schemas.microsoft.com/office/drawing/2014/main" id="{4DA98E40-C12A-FC45-8A71-63E2856FEF9C}"/>
              </a:ext>
            </a:extLst>
          </p:cNvPr>
          <p:cNvSpPr/>
          <p:nvPr userDrawn="1"/>
        </p:nvSpPr>
        <p:spPr>
          <a:xfrm>
            <a:off x="7798854" y="3454399"/>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spTree>
    <p:extLst>
      <p:ext uri="{BB962C8B-B14F-4D97-AF65-F5344CB8AC3E}">
        <p14:creationId xmlns:p14="http://schemas.microsoft.com/office/powerpoint/2010/main" val="327245287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613" y="10160"/>
            <a:ext cx="12178774" cy="6891492"/>
          </a:xfrm>
          <a:prstGeom prst="rect">
            <a:avLst/>
          </a:prstGeom>
        </p:spPr>
      </p:pic>
      <p:pic>
        <p:nvPicPr>
          <p:cNvPr id="8" name="Picture 7"/>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33529141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9_What is Cannabis?">
    <p:bg>
      <p:bgPr>
        <a:blipFill dpi="0" rotWithShape="1">
          <a:blip r:embed="rId2">
            <a:alphaModFix amt="4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C20501-9BD7-4184-B327-1B2CA3EB007A}"/>
              </a:ext>
            </a:extLst>
          </p:cNvPr>
          <p:cNvSpPr/>
          <p:nvPr userDrawn="1"/>
        </p:nvSpPr>
        <p:spPr>
          <a:xfrm>
            <a:off x="2600730"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The Plant</a:t>
            </a:r>
          </a:p>
        </p:txBody>
      </p:sp>
      <p:sp>
        <p:nvSpPr>
          <p:cNvPr id="10" name="Rectangle 9">
            <a:extLst>
              <a:ext uri="{FF2B5EF4-FFF2-40B4-BE49-F238E27FC236}">
                <a16:creationId xmlns:a16="http://schemas.microsoft.com/office/drawing/2014/main" id="{EBDC1227-6F89-4831-AFE5-BF4D54DD0DB4}"/>
              </a:ext>
            </a:extLst>
          </p:cNvPr>
          <p:cNvSpPr/>
          <p:nvPr userDrawn="1"/>
        </p:nvSpPr>
        <p:spPr>
          <a:xfrm>
            <a:off x="4922449"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Characteristics</a:t>
            </a:r>
          </a:p>
        </p:txBody>
      </p:sp>
      <p:sp>
        <p:nvSpPr>
          <p:cNvPr id="11" name="Rectangle 10">
            <a:extLst>
              <a:ext uri="{FF2B5EF4-FFF2-40B4-BE49-F238E27FC236}">
                <a16:creationId xmlns:a16="http://schemas.microsoft.com/office/drawing/2014/main" id="{5654F3F1-E854-48AC-B0BB-71AAD2B42338}"/>
              </a:ext>
            </a:extLst>
          </p:cNvPr>
          <p:cNvSpPr/>
          <p:nvPr userDrawn="1"/>
        </p:nvSpPr>
        <p:spPr>
          <a:xfrm>
            <a:off x="7244168"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latin typeface="Arial Unicode MS" panose="020B0604020202020204" pitchFamily="34" charset="-128"/>
              </a:rPr>
              <a:t>Effects</a:t>
            </a:r>
          </a:p>
        </p:txBody>
      </p:sp>
    </p:spTree>
    <p:extLst>
      <p:ext uri="{BB962C8B-B14F-4D97-AF65-F5344CB8AC3E}">
        <p14:creationId xmlns:p14="http://schemas.microsoft.com/office/powerpoint/2010/main" val="8634658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9579958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43646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48791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83570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2_Health Effects of Cannabis">
    <p:bg>
      <p:bgPr>
        <a:blipFill dpi="0" rotWithShape="1">
          <a:blip r:embed="rId2">
            <a:alphaModFix amt="4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C20501-9BD7-4184-B327-1B2CA3EB007A}"/>
              </a:ext>
            </a:extLst>
          </p:cNvPr>
          <p:cNvSpPr/>
          <p:nvPr userDrawn="1"/>
        </p:nvSpPr>
        <p:spPr>
          <a:xfrm>
            <a:off x="295275"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000" b="1">
                <a:solidFill>
                  <a:schemeClr val="bg1">
                    <a:lumMod val="95000"/>
                  </a:schemeClr>
                </a:solidFill>
                <a:latin typeface="Arial" panose="020B0604020202020204" pitchFamily="34" charset="0"/>
                <a:cs typeface="Arial" panose="020B0604020202020204" pitchFamily="34" charset="0"/>
              </a:rPr>
              <a:t>Short term 1</a:t>
            </a:r>
          </a:p>
        </p:txBody>
      </p:sp>
      <p:sp>
        <p:nvSpPr>
          <p:cNvPr id="10" name="Rectangle 9">
            <a:extLst>
              <a:ext uri="{FF2B5EF4-FFF2-40B4-BE49-F238E27FC236}">
                <a16:creationId xmlns:a16="http://schemas.microsoft.com/office/drawing/2014/main" id="{EBDC1227-6F89-4831-AFE5-BF4D54DD0DB4}"/>
              </a:ext>
            </a:extLst>
          </p:cNvPr>
          <p:cNvSpPr/>
          <p:nvPr userDrawn="1"/>
        </p:nvSpPr>
        <p:spPr>
          <a:xfrm>
            <a:off x="2616994"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000" b="1">
                <a:solidFill>
                  <a:schemeClr val="bg1">
                    <a:lumMod val="95000"/>
                  </a:schemeClr>
                </a:solidFill>
                <a:latin typeface="Arial" panose="020B0604020202020204" pitchFamily="34" charset="0"/>
                <a:cs typeface="Arial" panose="020B0604020202020204" pitchFamily="34" charset="0"/>
              </a:rPr>
              <a:t>Short term 2</a:t>
            </a:r>
          </a:p>
        </p:txBody>
      </p:sp>
      <p:sp>
        <p:nvSpPr>
          <p:cNvPr id="11" name="Rectangle 10">
            <a:extLst>
              <a:ext uri="{FF2B5EF4-FFF2-40B4-BE49-F238E27FC236}">
                <a16:creationId xmlns:a16="http://schemas.microsoft.com/office/drawing/2014/main" id="{5654F3F1-E854-48AC-B0BB-71AAD2B42338}"/>
              </a:ext>
            </a:extLst>
          </p:cNvPr>
          <p:cNvSpPr/>
          <p:nvPr userDrawn="1"/>
        </p:nvSpPr>
        <p:spPr>
          <a:xfrm>
            <a:off x="4938713"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000" b="1">
                <a:solidFill>
                  <a:schemeClr val="bg1">
                    <a:lumMod val="95000"/>
                  </a:schemeClr>
                </a:solidFill>
                <a:latin typeface="Arial Unicode MS" panose="020B0604020202020204" pitchFamily="34" charset="-128"/>
              </a:rPr>
              <a:t>Short term 3</a:t>
            </a:r>
          </a:p>
        </p:txBody>
      </p:sp>
      <p:sp>
        <p:nvSpPr>
          <p:cNvPr id="12" name="Rectangle 11">
            <a:extLst>
              <a:ext uri="{FF2B5EF4-FFF2-40B4-BE49-F238E27FC236}">
                <a16:creationId xmlns:a16="http://schemas.microsoft.com/office/drawing/2014/main" id="{44C03C57-761E-4289-AE37-74270DEE4390}"/>
              </a:ext>
            </a:extLst>
          </p:cNvPr>
          <p:cNvSpPr/>
          <p:nvPr userDrawn="1"/>
        </p:nvSpPr>
        <p:spPr>
          <a:xfrm>
            <a:off x="7260432" y="1458712"/>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000" b="1">
                <a:solidFill>
                  <a:schemeClr val="bg1">
                    <a:lumMod val="95000"/>
                  </a:schemeClr>
                </a:solidFill>
                <a:latin typeface="Arial" panose="020B0604020202020204" pitchFamily="34" charset="0"/>
                <a:cs typeface="Arial" panose="020B0604020202020204" pitchFamily="34" charset="0"/>
              </a:rPr>
              <a:t>Long term</a:t>
            </a:r>
          </a:p>
        </p:txBody>
      </p:sp>
      <p:sp>
        <p:nvSpPr>
          <p:cNvPr id="13" name="Rectangle 12">
            <a:extLst>
              <a:ext uri="{FF2B5EF4-FFF2-40B4-BE49-F238E27FC236}">
                <a16:creationId xmlns:a16="http://schemas.microsoft.com/office/drawing/2014/main" id="{DAE9B573-27DE-4A5D-BEDF-A4582028200D}"/>
              </a:ext>
            </a:extLst>
          </p:cNvPr>
          <p:cNvSpPr/>
          <p:nvPr userDrawn="1"/>
        </p:nvSpPr>
        <p:spPr>
          <a:xfrm>
            <a:off x="9582150"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000" b="1">
                <a:solidFill>
                  <a:schemeClr val="bg1">
                    <a:lumMod val="95000"/>
                  </a:schemeClr>
                </a:solidFill>
                <a:latin typeface="Arial" panose="020B0604020202020204" pitchFamily="34" charset="0"/>
                <a:cs typeface="Arial" panose="020B0604020202020204" pitchFamily="34" charset="0"/>
              </a:rPr>
              <a:t>Addiction</a:t>
            </a:r>
          </a:p>
        </p:txBody>
      </p:sp>
    </p:spTree>
    <p:extLst>
      <p:ext uri="{BB962C8B-B14F-4D97-AF65-F5344CB8AC3E}">
        <p14:creationId xmlns:p14="http://schemas.microsoft.com/office/powerpoint/2010/main" val="11469751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0"/>
            <a:ext cx="10363200" cy="609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Tree>
    <p:extLst>
      <p:ext uri="{BB962C8B-B14F-4D97-AF65-F5344CB8AC3E}">
        <p14:creationId xmlns:p14="http://schemas.microsoft.com/office/powerpoint/2010/main" val="214679735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48DEAE-FB48-6B49-BCD7-CF9D15885A9D}"/>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155AC21D-6867-5A42-9F18-265D109F5660}"/>
              </a:ext>
            </a:extLst>
          </p:cNvPr>
          <p:cNvSpPr>
            <a:spLocks noGrp="1"/>
          </p:cNvSpPr>
          <p:nvPr>
            <p:ph type="ctrTitle"/>
          </p:nvPr>
        </p:nvSpPr>
        <p:spPr>
          <a:xfrm>
            <a:off x="1524000" y="1122364"/>
            <a:ext cx="9144000" cy="1031557"/>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8AB26839-68C9-854B-973E-7D2681094E81}"/>
              </a:ext>
            </a:extLst>
          </p:cNvPr>
          <p:cNvSpPr>
            <a:spLocks noGrp="1"/>
          </p:cNvSpPr>
          <p:nvPr>
            <p:ph type="subTitle" idx="1"/>
          </p:nvPr>
        </p:nvSpPr>
        <p:spPr>
          <a:xfrm>
            <a:off x="1524000" y="2153920"/>
            <a:ext cx="9144000" cy="670560"/>
          </a:xfrm>
        </p:spPr>
        <p:txBody>
          <a:bodyPr>
            <a:normAutofit/>
          </a:bodyPr>
          <a:lstStyle>
            <a:lvl1pPr marL="0" indent="0" algn="ctr">
              <a:buNone/>
              <a:defRPr sz="18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37300506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09165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1B3BBD-6592-F841-91D7-00F4F8241672}"/>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2698" y="733"/>
            <a:ext cx="12204700" cy="6873628"/>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0"/>
            <a:ext cx="7734300" cy="1676400"/>
          </a:xfrm>
        </p:spPr>
        <p:txBody>
          <a:bodyPr>
            <a:noAutofit/>
          </a:bodyPr>
          <a:lstStyle>
            <a:lvl1pPr marL="0" indent="0" algn="l">
              <a:buNone/>
              <a:defRPr sz="1891">
                <a:solidFill>
                  <a:schemeClr val="tx1">
                    <a:lumMod val="50000"/>
                  </a:schemeClr>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130136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A3095E-013D-904A-9197-F5BF7263B6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
            <a:ext cx="12192000" cy="6852864"/>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7423765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CAEACE-E43E-9F4C-A5F6-0EE48F992EF4}"/>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3" y="8543"/>
            <a:ext cx="12204191" cy="6858000"/>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3170723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B80F93-B029-8B4F-9C03-83105157E67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184" y="2"/>
            <a:ext cx="12181547" cy="6849453"/>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2">
                  <a:shade val="30000"/>
                  <a:satMod val="115000"/>
                  <a:alpha val="30000"/>
                </a:schemeClr>
              </a:gs>
              <a:gs pos="50000">
                <a:schemeClr val="tx2">
                  <a:shade val="67500"/>
                  <a:satMod val="115000"/>
                  <a:alpha val="80000"/>
                </a:schemeClr>
              </a:gs>
              <a:gs pos="100000">
                <a:schemeClr val="tx2">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695110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3EC166C7-58D9-D54C-8FA4-A37907928391}"/>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1"/>
            <a:ext cx="4503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a:extLst>
              <a:ext uri="{FF2B5EF4-FFF2-40B4-BE49-F238E27FC236}">
                <a16:creationId xmlns:a16="http://schemas.microsoft.com/office/drawing/2014/main" id="{FA718A58-345B-8644-9D1D-8C0FF6FB854C}"/>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 name="Freeform 9">
            <a:extLst>
              <a:ext uri="{FF2B5EF4-FFF2-40B4-BE49-F238E27FC236}">
                <a16:creationId xmlns:a16="http://schemas.microsoft.com/office/drawing/2014/main" id="{BEFA4311-71EC-D94A-85D8-439039C8EC5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 name="Freeform 10">
            <a:extLst>
              <a:ext uri="{FF2B5EF4-FFF2-40B4-BE49-F238E27FC236}">
                <a16:creationId xmlns:a16="http://schemas.microsoft.com/office/drawing/2014/main" id="{BE5594E6-45AF-7840-92FC-93C4082E1C02}"/>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 name="Freeform 11">
            <a:extLst>
              <a:ext uri="{FF2B5EF4-FFF2-40B4-BE49-F238E27FC236}">
                <a16:creationId xmlns:a16="http://schemas.microsoft.com/office/drawing/2014/main" id="{7213FED2-20BD-5842-91EA-6484DCE0F69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 name="Freeform 12">
            <a:extLst>
              <a:ext uri="{FF2B5EF4-FFF2-40B4-BE49-F238E27FC236}">
                <a16:creationId xmlns:a16="http://schemas.microsoft.com/office/drawing/2014/main" id="{78B32532-F4A7-DB48-A527-19D3A79C7576}"/>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 name="Freeform 13">
            <a:extLst>
              <a:ext uri="{FF2B5EF4-FFF2-40B4-BE49-F238E27FC236}">
                <a16:creationId xmlns:a16="http://schemas.microsoft.com/office/drawing/2014/main" id="{F5150B60-7805-8141-8E00-1C907C95EA5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4">
            <a:extLst>
              <a:ext uri="{FF2B5EF4-FFF2-40B4-BE49-F238E27FC236}">
                <a16:creationId xmlns:a16="http://schemas.microsoft.com/office/drawing/2014/main" id="{1F9DE986-5D60-264D-82AE-5D5C4DAF0AF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5">
            <a:extLst>
              <a:ext uri="{FF2B5EF4-FFF2-40B4-BE49-F238E27FC236}">
                <a16:creationId xmlns:a16="http://schemas.microsoft.com/office/drawing/2014/main" id="{466C8E0C-5E84-F04E-AEFF-DCBADC882FEC}"/>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6">
            <a:extLst>
              <a:ext uri="{FF2B5EF4-FFF2-40B4-BE49-F238E27FC236}">
                <a16:creationId xmlns:a16="http://schemas.microsoft.com/office/drawing/2014/main" id="{D48C4AD7-7931-224B-8C2C-09863BCA3AB3}"/>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7">
            <a:extLst>
              <a:ext uri="{FF2B5EF4-FFF2-40B4-BE49-F238E27FC236}">
                <a16:creationId xmlns:a16="http://schemas.microsoft.com/office/drawing/2014/main" id="{ED01249F-4F45-FA4A-A710-5D89DAE681B4}"/>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8">
            <a:extLst>
              <a:ext uri="{FF2B5EF4-FFF2-40B4-BE49-F238E27FC236}">
                <a16:creationId xmlns:a16="http://schemas.microsoft.com/office/drawing/2014/main" id="{1673E035-CC88-CC48-A442-1690826987CE}"/>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9">
            <a:extLst>
              <a:ext uri="{FF2B5EF4-FFF2-40B4-BE49-F238E27FC236}">
                <a16:creationId xmlns:a16="http://schemas.microsoft.com/office/drawing/2014/main" id="{02DD6A72-9625-224E-A03D-B9F5D2B630F9}"/>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20">
            <a:extLst>
              <a:ext uri="{FF2B5EF4-FFF2-40B4-BE49-F238E27FC236}">
                <a16:creationId xmlns:a16="http://schemas.microsoft.com/office/drawing/2014/main" id="{09B03746-C943-DE48-B4CD-160C107BD168}"/>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21">
            <a:extLst>
              <a:ext uri="{FF2B5EF4-FFF2-40B4-BE49-F238E27FC236}">
                <a16:creationId xmlns:a16="http://schemas.microsoft.com/office/drawing/2014/main" id="{262451B9-83B5-C949-97DF-A0C5B09256B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2">
            <a:extLst>
              <a:ext uri="{FF2B5EF4-FFF2-40B4-BE49-F238E27FC236}">
                <a16:creationId xmlns:a16="http://schemas.microsoft.com/office/drawing/2014/main" id="{5547A894-406D-B847-9983-5A673472B2D4}"/>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3">
            <a:extLst>
              <a:ext uri="{FF2B5EF4-FFF2-40B4-BE49-F238E27FC236}">
                <a16:creationId xmlns:a16="http://schemas.microsoft.com/office/drawing/2014/main" id="{77AE348C-E205-6D4B-A671-35C8BF27D0A7}"/>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4">
            <a:extLst>
              <a:ext uri="{FF2B5EF4-FFF2-40B4-BE49-F238E27FC236}">
                <a16:creationId xmlns:a16="http://schemas.microsoft.com/office/drawing/2014/main" id="{0F78B017-D4F3-E64C-AEEC-957309739BD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5">
            <a:extLst>
              <a:ext uri="{FF2B5EF4-FFF2-40B4-BE49-F238E27FC236}">
                <a16:creationId xmlns:a16="http://schemas.microsoft.com/office/drawing/2014/main" id="{01FF7A86-931B-1A40-ABFD-0017782C4AD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6">
            <a:extLst>
              <a:ext uri="{FF2B5EF4-FFF2-40B4-BE49-F238E27FC236}">
                <a16:creationId xmlns:a16="http://schemas.microsoft.com/office/drawing/2014/main" id="{76C58C22-398A-AA40-8FC2-40646C6F12AE}"/>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7">
            <a:extLst>
              <a:ext uri="{FF2B5EF4-FFF2-40B4-BE49-F238E27FC236}">
                <a16:creationId xmlns:a16="http://schemas.microsoft.com/office/drawing/2014/main" id="{BACE6299-F9E0-E54D-8DEA-C785D4D9CCA0}"/>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8">
            <a:extLst>
              <a:ext uri="{FF2B5EF4-FFF2-40B4-BE49-F238E27FC236}">
                <a16:creationId xmlns:a16="http://schemas.microsoft.com/office/drawing/2014/main" id="{93268125-02B1-BD4F-8F1C-0DD7368B94B3}"/>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9">
            <a:extLst>
              <a:ext uri="{FF2B5EF4-FFF2-40B4-BE49-F238E27FC236}">
                <a16:creationId xmlns:a16="http://schemas.microsoft.com/office/drawing/2014/main" id="{5285A2CB-76A5-CC47-983D-9E039E08EF45}"/>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30">
            <a:extLst>
              <a:ext uri="{FF2B5EF4-FFF2-40B4-BE49-F238E27FC236}">
                <a16:creationId xmlns:a16="http://schemas.microsoft.com/office/drawing/2014/main" id="{FC98656D-8850-B44B-8123-636AAA6DB8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31">
            <a:extLst>
              <a:ext uri="{FF2B5EF4-FFF2-40B4-BE49-F238E27FC236}">
                <a16:creationId xmlns:a16="http://schemas.microsoft.com/office/drawing/2014/main" id="{2B6D3B6D-D976-7D47-A381-A6F331024632}"/>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2">
            <a:extLst>
              <a:ext uri="{FF2B5EF4-FFF2-40B4-BE49-F238E27FC236}">
                <a16:creationId xmlns:a16="http://schemas.microsoft.com/office/drawing/2014/main" id="{A056E4A6-602D-9342-B2BF-17409A51738D}"/>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3">
            <a:extLst>
              <a:ext uri="{FF2B5EF4-FFF2-40B4-BE49-F238E27FC236}">
                <a16:creationId xmlns:a16="http://schemas.microsoft.com/office/drawing/2014/main" id="{2C63BAD6-0CDF-BC4D-B484-F267DBAE0954}"/>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4">
            <a:extLst>
              <a:ext uri="{FF2B5EF4-FFF2-40B4-BE49-F238E27FC236}">
                <a16:creationId xmlns:a16="http://schemas.microsoft.com/office/drawing/2014/main" id="{AD9BF9AF-E28C-DA48-83E8-9B17DE4F1A19}"/>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5">
            <a:extLst>
              <a:ext uri="{FF2B5EF4-FFF2-40B4-BE49-F238E27FC236}">
                <a16:creationId xmlns:a16="http://schemas.microsoft.com/office/drawing/2014/main" id="{4CBAB280-D23F-CC47-8E71-EB5D51310B2B}"/>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6">
            <a:extLst>
              <a:ext uri="{FF2B5EF4-FFF2-40B4-BE49-F238E27FC236}">
                <a16:creationId xmlns:a16="http://schemas.microsoft.com/office/drawing/2014/main" id="{55D5BE92-02F0-9E43-BD2D-460BC9941C8A}"/>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7">
            <a:extLst>
              <a:ext uri="{FF2B5EF4-FFF2-40B4-BE49-F238E27FC236}">
                <a16:creationId xmlns:a16="http://schemas.microsoft.com/office/drawing/2014/main" id="{3042A875-3DC0-DC46-88A0-FDF7301F5CDE}"/>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8">
            <a:extLst>
              <a:ext uri="{FF2B5EF4-FFF2-40B4-BE49-F238E27FC236}">
                <a16:creationId xmlns:a16="http://schemas.microsoft.com/office/drawing/2014/main" id="{E9B46025-3FC0-604E-BA37-4A824C6419C1}"/>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9">
            <a:extLst>
              <a:ext uri="{FF2B5EF4-FFF2-40B4-BE49-F238E27FC236}">
                <a16:creationId xmlns:a16="http://schemas.microsoft.com/office/drawing/2014/main" id="{BFC29067-D249-5C4D-92AD-CF38E3B73986}"/>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40">
            <a:extLst>
              <a:ext uri="{FF2B5EF4-FFF2-40B4-BE49-F238E27FC236}">
                <a16:creationId xmlns:a16="http://schemas.microsoft.com/office/drawing/2014/main" id="{4B7DBB63-A4C7-9E4B-873E-9AFF44E3FA75}"/>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41">
            <a:extLst>
              <a:ext uri="{FF2B5EF4-FFF2-40B4-BE49-F238E27FC236}">
                <a16:creationId xmlns:a16="http://schemas.microsoft.com/office/drawing/2014/main" id="{BC953FF6-D4A3-264F-BABB-1055CE663EEF}"/>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2">
            <a:extLst>
              <a:ext uri="{FF2B5EF4-FFF2-40B4-BE49-F238E27FC236}">
                <a16:creationId xmlns:a16="http://schemas.microsoft.com/office/drawing/2014/main" id="{EDA748E4-A56E-A845-B545-B7AA6A40DB48}"/>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3">
            <a:extLst>
              <a:ext uri="{FF2B5EF4-FFF2-40B4-BE49-F238E27FC236}">
                <a16:creationId xmlns:a16="http://schemas.microsoft.com/office/drawing/2014/main" id="{B7BABE93-3FE4-A341-B68A-50198D9C2440}"/>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4">
            <a:extLst>
              <a:ext uri="{FF2B5EF4-FFF2-40B4-BE49-F238E27FC236}">
                <a16:creationId xmlns:a16="http://schemas.microsoft.com/office/drawing/2014/main" id="{857F3F37-BF53-804F-B29A-4583974D7E90}"/>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5">
            <a:extLst>
              <a:ext uri="{FF2B5EF4-FFF2-40B4-BE49-F238E27FC236}">
                <a16:creationId xmlns:a16="http://schemas.microsoft.com/office/drawing/2014/main" id="{88972D2E-5352-4443-ADF7-62F6AE41AEA5}"/>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6">
            <a:extLst>
              <a:ext uri="{FF2B5EF4-FFF2-40B4-BE49-F238E27FC236}">
                <a16:creationId xmlns:a16="http://schemas.microsoft.com/office/drawing/2014/main" id="{6DA9E3FD-5C11-1440-8858-4DEDFBD6B394}"/>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7">
            <a:extLst>
              <a:ext uri="{FF2B5EF4-FFF2-40B4-BE49-F238E27FC236}">
                <a16:creationId xmlns:a16="http://schemas.microsoft.com/office/drawing/2014/main" id="{80A54013-C66F-AA4F-B46C-B6DF07AFC05F}"/>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8">
            <a:extLst>
              <a:ext uri="{FF2B5EF4-FFF2-40B4-BE49-F238E27FC236}">
                <a16:creationId xmlns:a16="http://schemas.microsoft.com/office/drawing/2014/main" id="{30D91FF2-5E96-5D4F-9963-041A35739448}"/>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9">
            <a:extLst>
              <a:ext uri="{FF2B5EF4-FFF2-40B4-BE49-F238E27FC236}">
                <a16:creationId xmlns:a16="http://schemas.microsoft.com/office/drawing/2014/main" id="{A4C8E1CA-7CB2-5D46-994A-8AB679469EAD}"/>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50">
            <a:extLst>
              <a:ext uri="{FF2B5EF4-FFF2-40B4-BE49-F238E27FC236}">
                <a16:creationId xmlns:a16="http://schemas.microsoft.com/office/drawing/2014/main" id="{E5478CAA-0CE0-7D4F-B8F5-42B195D65980}"/>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51">
            <a:extLst>
              <a:ext uri="{FF2B5EF4-FFF2-40B4-BE49-F238E27FC236}">
                <a16:creationId xmlns:a16="http://schemas.microsoft.com/office/drawing/2014/main" id="{2F15DC44-327F-0346-95EF-300F02056FAF}"/>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2">
            <a:extLst>
              <a:ext uri="{FF2B5EF4-FFF2-40B4-BE49-F238E27FC236}">
                <a16:creationId xmlns:a16="http://schemas.microsoft.com/office/drawing/2014/main" id="{E8E539C5-7876-174F-A592-3162DED4A8B2}"/>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3">
            <a:extLst>
              <a:ext uri="{FF2B5EF4-FFF2-40B4-BE49-F238E27FC236}">
                <a16:creationId xmlns:a16="http://schemas.microsoft.com/office/drawing/2014/main" id="{0612532F-0F47-194F-A800-EF76E7475355}"/>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4">
            <a:extLst>
              <a:ext uri="{FF2B5EF4-FFF2-40B4-BE49-F238E27FC236}">
                <a16:creationId xmlns:a16="http://schemas.microsoft.com/office/drawing/2014/main" id="{E9BD45AB-5EB7-E340-861B-694154C82D3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5">
            <a:extLst>
              <a:ext uri="{FF2B5EF4-FFF2-40B4-BE49-F238E27FC236}">
                <a16:creationId xmlns:a16="http://schemas.microsoft.com/office/drawing/2014/main" id="{C84A90A5-BA07-3849-919A-8A0A4916DC52}"/>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6">
            <a:extLst>
              <a:ext uri="{FF2B5EF4-FFF2-40B4-BE49-F238E27FC236}">
                <a16:creationId xmlns:a16="http://schemas.microsoft.com/office/drawing/2014/main" id="{9EE804F3-6856-8840-8229-0115804B8FD2}"/>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7">
            <a:extLst>
              <a:ext uri="{FF2B5EF4-FFF2-40B4-BE49-F238E27FC236}">
                <a16:creationId xmlns:a16="http://schemas.microsoft.com/office/drawing/2014/main" id="{B2BD7B24-9D13-0545-A244-AC3A8DA995F2}"/>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8">
            <a:extLst>
              <a:ext uri="{FF2B5EF4-FFF2-40B4-BE49-F238E27FC236}">
                <a16:creationId xmlns:a16="http://schemas.microsoft.com/office/drawing/2014/main" id="{3EF98AFE-008F-314B-80F1-AD9EDB29C33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9">
            <a:extLst>
              <a:ext uri="{FF2B5EF4-FFF2-40B4-BE49-F238E27FC236}">
                <a16:creationId xmlns:a16="http://schemas.microsoft.com/office/drawing/2014/main" id="{066F7461-2700-E848-A19D-2B83D02DE3E3}"/>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60">
            <a:extLst>
              <a:ext uri="{FF2B5EF4-FFF2-40B4-BE49-F238E27FC236}">
                <a16:creationId xmlns:a16="http://schemas.microsoft.com/office/drawing/2014/main" id="{1AE917B2-48DC-4C47-8C1A-0284ECDCE4FB}"/>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61">
            <a:extLst>
              <a:ext uri="{FF2B5EF4-FFF2-40B4-BE49-F238E27FC236}">
                <a16:creationId xmlns:a16="http://schemas.microsoft.com/office/drawing/2014/main" id="{14623F8A-2CB8-674B-962A-6A00A6DF3EB5}"/>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2">
            <a:extLst>
              <a:ext uri="{FF2B5EF4-FFF2-40B4-BE49-F238E27FC236}">
                <a16:creationId xmlns:a16="http://schemas.microsoft.com/office/drawing/2014/main" id="{8CCADA18-E991-5242-BB5E-E7086FBF94EC}"/>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3">
            <a:extLst>
              <a:ext uri="{FF2B5EF4-FFF2-40B4-BE49-F238E27FC236}">
                <a16:creationId xmlns:a16="http://schemas.microsoft.com/office/drawing/2014/main" id="{434E7F38-0134-0943-A994-E0F9E7C9924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4">
            <a:extLst>
              <a:ext uri="{FF2B5EF4-FFF2-40B4-BE49-F238E27FC236}">
                <a16:creationId xmlns:a16="http://schemas.microsoft.com/office/drawing/2014/main" id="{3307E2ED-A107-474F-A9F1-B04AA427DBA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5">
            <a:extLst>
              <a:ext uri="{FF2B5EF4-FFF2-40B4-BE49-F238E27FC236}">
                <a16:creationId xmlns:a16="http://schemas.microsoft.com/office/drawing/2014/main" id="{36E3125D-C32C-AD47-A90D-BFE65A437DB8}"/>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6">
            <a:extLst>
              <a:ext uri="{FF2B5EF4-FFF2-40B4-BE49-F238E27FC236}">
                <a16:creationId xmlns:a16="http://schemas.microsoft.com/office/drawing/2014/main" id="{421CFB41-AF44-B44C-8EF0-86E0910701F7}"/>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7">
            <a:extLst>
              <a:ext uri="{FF2B5EF4-FFF2-40B4-BE49-F238E27FC236}">
                <a16:creationId xmlns:a16="http://schemas.microsoft.com/office/drawing/2014/main" id="{71C12504-6A8D-8A4B-A077-B12D1AD960DD}"/>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8">
            <a:extLst>
              <a:ext uri="{FF2B5EF4-FFF2-40B4-BE49-F238E27FC236}">
                <a16:creationId xmlns:a16="http://schemas.microsoft.com/office/drawing/2014/main" id="{04535830-9EAD-1141-8390-439E48EEA1DC}"/>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9">
            <a:extLst>
              <a:ext uri="{FF2B5EF4-FFF2-40B4-BE49-F238E27FC236}">
                <a16:creationId xmlns:a16="http://schemas.microsoft.com/office/drawing/2014/main" id="{6BAE3AFE-5AF7-904F-A167-1BDE8B0F103F}"/>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70">
            <a:extLst>
              <a:ext uri="{FF2B5EF4-FFF2-40B4-BE49-F238E27FC236}">
                <a16:creationId xmlns:a16="http://schemas.microsoft.com/office/drawing/2014/main" id="{9C814A17-F381-6E4D-B622-B25B68BABC31}"/>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71">
            <a:extLst>
              <a:ext uri="{FF2B5EF4-FFF2-40B4-BE49-F238E27FC236}">
                <a16:creationId xmlns:a16="http://schemas.microsoft.com/office/drawing/2014/main" id="{FA85980F-4F94-2C41-93FB-88388673D34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2">
            <a:extLst>
              <a:ext uri="{FF2B5EF4-FFF2-40B4-BE49-F238E27FC236}">
                <a16:creationId xmlns:a16="http://schemas.microsoft.com/office/drawing/2014/main" id="{E3C86EF4-B938-5B42-8218-E26557335207}"/>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3">
            <a:extLst>
              <a:ext uri="{FF2B5EF4-FFF2-40B4-BE49-F238E27FC236}">
                <a16:creationId xmlns:a16="http://schemas.microsoft.com/office/drawing/2014/main" id="{AD89FE96-DFE5-064C-BEC1-F9AC698551B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4">
            <a:extLst>
              <a:ext uri="{FF2B5EF4-FFF2-40B4-BE49-F238E27FC236}">
                <a16:creationId xmlns:a16="http://schemas.microsoft.com/office/drawing/2014/main" id="{747C1FC5-A37F-6241-914A-905BA2E64214}"/>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5">
            <a:extLst>
              <a:ext uri="{FF2B5EF4-FFF2-40B4-BE49-F238E27FC236}">
                <a16:creationId xmlns:a16="http://schemas.microsoft.com/office/drawing/2014/main" id="{79FBE595-F172-5447-8B25-92BAD14CFA78}"/>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6">
            <a:extLst>
              <a:ext uri="{FF2B5EF4-FFF2-40B4-BE49-F238E27FC236}">
                <a16:creationId xmlns:a16="http://schemas.microsoft.com/office/drawing/2014/main" id="{542F01F5-14F4-5D45-B33A-1A8FC720B4A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7">
            <a:extLst>
              <a:ext uri="{FF2B5EF4-FFF2-40B4-BE49-F238E27FC236}">
                <a16:creationId xmlns:a16="http://schemas.microsoft.com/office/drawing/2014/main" id="{DFF3838D-71BA-7345-87A4-16B4F532BA42}"/>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8">
            <a:extLst>
              <a:ext uri="{FF2B5EF4-FFF2-40B4-BE49-F238E27FC236}">
                <a16:creationId xmlns:a16="http://schemas.microsoft.com/office/drawing/2014/main" id="{61F2E315-9932-6F41-A0E3-E2EDAB427D0F}"/>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9">
            <a:extLst>
              <a:ext uri="{FF2B5EF4-FFF2-40B4-BE49-F238E27FC236}">
                <a16:creationId xmlns:a16="http://schemas.microsoft.com/office/drawing/2014/main" id="{222023AF-862D-984E-B1AF-BE4820CA11DB}"/>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80">
            <a:extLst>
              <a:ext uri="{FF2B5EF4-FFF2-40B4-BE49-F238E27FC236}">
                <a16:creationId xmlns:a16="http://schemas.microsoft.com/office/drawing/2014/main" id="{48F68600-A645-2347-BF5D-320A1129A738}"/>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81">
            <a:extLst>
              <a:ext uri="{FF2B5EF4-FFF2-40B4-BE49-F238E27FC236}">
                <a16:creationId xmlns:a16="http://schemas.microsoft.com/office/drawing/2014/main" id="{B48FD566-2FD5-0240-BDF6-F8C466843A83}"/>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2">
            <a:extLst>
              <a:ext uri="{FF2B5EF4-FFF2-40B4-BE49-F238E27FC236}">
                <a16:creationId xmlns:a16="http://schemas.microsoft.com/office/drawing/2014/main" id="{BC4DCF5D-449A-A84E-B55F-04E7371E4E47}"/>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3">
            <a:extLst>
              <a:ext uri="{FF2B5EF4-FFF2-40B4-BE49-F238E27FC236}">
                <a16:creationId xmlns:a16="http://schemas.microsoft.com/office/drawing/2014/main" id="{4546DA9B-B8A0-E24D-B693-BAE800A2CC58}"/>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4">
            <a:extLst>
              <a:ext uri="{FF2B5EF4-FFF2-40B4-BE49-F238E27FC236}">
                <a16:creationId xmlns:a16="http://schemas.microsoft.com/office/drawing/2014/main" id="{2FFE6A1E-9C76-B04E-A436-DE0C9F096E60}"/>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5">
            <a:extLst>
              <a:ext uri="{FF2B5EF4-FFF2-40B4-BE49-F238E27FC236}">
                <a16:creationId xmlns:a16="http://schemas.microsoft.com/office/drawing/2014/main" id="{CDF5A20E-6913-F24C-9894-EFBF2F532F9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6">
            <a:extLst>
              <a:ext uri="{FF2B5EF4-FFF2-40B4-BE49-F238E27FC236}">
                <a16:creationId xmlns:a16="http://schemas.microsoft.com/office/drawing/2014/main" id="{4EE4B99F-9192-614A-9129-F9986504120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7">
            <a:extLst>
              <a:ext uri="{FF2B5EF4-FFF2-40B4-BE49-F238E27FC236}">
                <a16:creationId xmlns:a16="http://schemas.microsoft.com/office/drawing/2014/main" id="{14A0306A-0B59-8047-B5FA-2498E20BB0B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8">
            <a:extLst>
              <a:ext uri="{FF2B5EF4-FFF2-40B4-BE49-F238E27FC236}">
                <a16:creationId xmlns:a16="http://schemas.microsoft.com/office/drawing/2014/main" id="{4DA75F1D-8F54-554A-9EEF-B4CB1436AE09}"/>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9">
            <a:extLst>
              <a:ext uri="{FF2B5EF4-FFF2-40B4-BE49-F238E27FC236}">
                <a16:creationId xmlns:a16="http://schemas.microsoft.com/office/drawing/2014/main" id="{43E5D6D3-AB43-4C44-A074-5A252B1F087A}"/>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90">
            <a:extLst>
              <a:ext uri="{FF2B5EF4-FFF2-40B4-BE49-F238E27FC236}">
                <a16:creationId xmlns:a16="http://schemas.microsoft.com/office/drawing/2014/main" id="{C45A6127-397D-AA4E-A8AD-2A9DCF133B0D}"/>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91">
            <a:extLst>
              <a:ext uri="{FF2B5EF4-FFF2-40B4-BE49-F238E27FC236}">
                <a16:creationId xmlns:a16="http://schemas.microsoft.com/office/drawing/2014/main" id="{065AD105-52AA-AE41-8D6A-CBA1DBD8984A}"/>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2">
            <a:extLst>
              <a:ext uri="{FF2B5EF4-FFF2-40B4-BE49-F238E27FC236}">
                <a16:creationId xmlns:a16="http://schemas.microsoft.com/office/drawing/2014/main" id="{32071ECD-ACF0-2C45-B79D-D0FCDD5D4576}"/>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3">
            <a:extLst>
              <a:ext uri="{FF2B5EF4-FFF2-40B4-BE49-F238E27FC236}">
                <a16:creationId xmlns:a16="http://schemas.microsoft.com/office/drawing/2014/main" id="{46BF54AB-62A6-9349-B98D-2F385C60125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4">
            <a:extLst>
              <a:ext uri="{FF2B5EF4-FFF2-40B4-BE49-F238E27FC236}">
                <a16:creationId xmlns:a16="http://schemas.microsoft.com/office/drawing/2014/main" id="{3C5F1837-97FD-6D45-AE73-60A8021C94C2}"/>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5">
            <a:extLst>
              <a:ext uri="{FF2B5EF4-FFF2-40B4-BE49-F238E27FC236}">
                <a16:creationId xmlns:a16="http://schemas.microsoft.com/office/drawing/2014/main" id="{D9B4EB93-06C9-5147-A937-ABC7688C72CC}"/>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6">
            <a:extLst>
              <a:ext uri="{FF2B5EF4-FFF2-40B4-BE49-F238E27FC236}">
                <a16:creationId xmlns:a16="http://schemas.microsoft.com/office/drawing/2014/main" id="{2B0F48A9-A548-0F45-A354-3B7E03B2A1BA}"/>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7">
            <a:extLst>
              <a:ext uri="{FF2B5EF4-FFF2-40B4-BE49-F238E27FC236}">
                <a16:creationId xmlns:a16="http://schemas.microsoft.com/office/drawing/2014/main" id="{6A56DD2B-FAD2-9747-8C6D-62EAF569B25B}"/>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8">
            <a:extLst>
              <a:ext uri="{FF2B5EF4-FFF2-40B4-BE49-F238E27FC236}">
                <a16:creationId xmlns:a16="http://schemas.microsoft.com/office/drawing/2014/main" id="{9B7794F8-60CA-6D49-A7BC-86E16B57E9D6}"/>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9">
            <a:extLst>
              <a:ext uri="{FF2B5EF4-FFF2-40B4-BE49-F238E27FC236}">
                <a16:creationId xmlns:a16="http://schemas.microsoft.com/office/drawing/2014/main" id="{B1583B95-ACF4-1549-BB0A-B27D00C67B97}"/>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100">
            <a:extLst>
              <a:ext uri="{FF2B5EF4-FFF2-40B4-BE49-F238E27FC236}">
                <a16:creationId xmlns:a16="http://schemas.microsoft.com/office/drawing/2014/main" id="{CE321006-F4D2-8E4A-B8BA-97C7A034DF9A}"/>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101">
            <a:extLst>
              <a:ext uri="{FF2B5EF4-FFF2-40B4-BE49-F238E27FC236}">
                <a16:creationId xmlns:a16="http://schemas.microsoft.com/office/drawing/2014/main" id="{B4BD22F3-D3D9-4F45-B9D3-1B668BF872E1}"/>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2">
            <a:extLst>
              <a:ext uri="{FF2B5EF4-FFF2-40B4-BE49-F238E27FC236}">
                <a16:creationId xmlns:a16="http://schemas.microsoft.com/office/drawing/2014/main" id="{02171380-18B8-2743-8F7E-9C8F20EC908B}"/>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0" name="Picture 7">
            <a:extLst>
              <a:ext uri="{FF2B5EF4-FFF2-40B4-BE49-F238E27FC236}">
                <a16:creationId xmlns:a16="http://schemas.microsoft.com/office/drawing/2014/main" id="{FFC4DB18-539D-C544-964F-1C71E9C1C27E}"/>
              </a:ext>
            </a:extLst>
          </p:cNvPr>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a:extLst>
              <a:ext uri="{FF2B5EF4-FFF2-40B4-BE49-F238E27FC236}">
                <a16:creationId xmlns:a16="http://schemas.microsoft.com/office/drawing/2014/main" id="{39AA39C9-A51E-1A40-8CC4-51F4FD18C2C5}"/>
              </a:ext>
            </a:extLst>
          </p:cNvPr>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8"/>
            <a:ext cx="6622051" cy="1292889"/>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980780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7772402" y="1016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87053036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9997200" y="1152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06" name="Rectangle 10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2433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7797803"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0269125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9965272"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11" name="Rectangle 110">
            <a:extLst>
              <a:ext uri="{FF2B5EF4-FFF2-40B4-BE49-F238E27FC236}">
                <a16:creationId xmlns:a16="http://schemas.microsoft.com/office/drawing/2014/main" id="{4DA98E40-C12A-FC45-8A71-63E2856FEF9C}"/>
              </a:ext>
            </a:extLst>
          </p:cNvPr>
          <p:cNvSpPr/>
          <p:nvPr userDrawn="1"/>
        </p:nvSpPr>
        <p:spPr>
          <a:xfrm>
            <a:off x="7798854" y="3454399"/>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spTree>
    <p:extLst>
      <p:ext uri="{BB962C8B-B14F-4D97-AF65-F5344CB8AC3E}">
        <p14:creationId xmlns:p14="http://schemas.microsoft.com/office/powerpoint/2010/main" val="41001889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6" name="Rectangle 5"/>
          <p:cNvSpPr/>
          <p:nvPr userDrawn="1"/>
        </p:nvSpPr>
        <p:spPr>
          <a:xfrm>
            <a:off x="0" y="648182"/>
            <a:ext cx="12191999" cy="3630893"/>
          </a:xfrm>
          <a:prstGeom prst="rect">
            <a:avLst/>
          </a:prstGeom>
          <a:gradFill flip="none" rotWithShape="1">
            <a:gsLst>
              <a:gs pos="0">
                <a:srgbClr val="777C85"/>
              </a:gs>
              <a:gs pos="50000">
                <a:srgbClr val="777C85">
                  <a:alpha val="50000"/>
                </a:srgbClr>
              </a:gs>
              <a:gs pos="100000">
                <a:srgbClr val="777C85">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srgbClr val="FFFFFF"/>
              </a:solidFill>
            </a:endParaRPr>
          </a:p>
        </p:txBody>
      </p:sp>
      <p:pic>
        <p:nvPicPr>
          <p:cNvPr id="7" name="Picture 6"/>
          <p:cNvPicPr>
            <a:picLocks noChangeAspect="1"/>
          </p:cNvPicPr>
          <p:nvPr userDrawn="1"/>
        </p:nvPicPr>
        <p:blipFill>
          <a:blip r:embed="rId2" cstate="email">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0" y="4279075"/>
            <a:ext cx="12191999" cy="2578607"/>
          </a:xfrm>
          <a:prstGeom prst="rect">
            <a:avLst/>
          </a:prstGeom>
        </p:spPr>
      </p:pic>
      <p:sp>
        <p:nvSpPr>
          <p:cNvPr id="8" name="Rectangle 7"/>
          <p:cNvSpPr/>
          <p:nvPr userDrawn="1"/>
        </p:nvSpPr>
        <p:spPr>
          <a:xfrm flipV="1">
            <a:off x="0" y="4279075"/>
            <a:ext cx="12191999" cy="45719"/>
          </a:xfrm>
          <a:prstGeom prst="rect">
            <a:avLst/>
          </a:prstGeom>
          <a:solidFill>
            <a:srgbClr val="285B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srgbClr val="FFFFFF"/>
              </a:solidFill>
            </a:endParaRPr>
          </a:p>
        </p:txBody>
      </p:sp>
      <p:pic>
        <p:nvPicPr>
          <p:cNvPr id="9" name="Picture 8"/>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13695075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613" y="10160"/>
            <a:ext cx="12178774" cy="6891492"/>
          </a:xfrm>
          <a:prstGeom prst="rect">
            <a:avLst/>
          </a:prstGeom>
        </p:spPr>
      </p:pic>
      <p:pic>
        <p:nvPicPr>
          <p:cNvPr id="8" name="Picture 7"/>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29701569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9_What is Cannabis?">
    <p:bg>
      <p:bgPr>
        <a:blipFill dpi="0" rotWithShape="1">
          <a:blip r:embed="rId2">
            <a:alphaModFix amt="4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C20501-9BD7-4184-B327-1B2CA3EB007A}"/>
              </a:ext>
            </a:extLst>
          </p:cNvPr>
          <p:cNvSpPr/>
          <p:nvPr userDrawn="1"/>
        </p:nvSpPr>
        <p:spPr>
          <a:xfrm>
            <a:off x="2600730"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The Plant</a:t>
            </a:r>
          </a:p>
        </p:txBody>
      </p:sp>
      <p:sp>
        <p:nvSpPr>
          <p:cNvPr id="10" name="Rectangle 9">
            <a:extLst>
              <a:ext uri="{FF2B5EF4-FFF2-40B4-BE49-F238E27FC236}">
                <a16:creationId xmlns:a16="http://schemas.microsoft.com/office/drawing/2014/main" id="{EBDC1227-6F89-4831-AFE5-BF4D54DD0DB4}"/>
              </a:ext>
            </a:extLst>
          </p:cNvPr>
          <p:cNvSpPr/>
          <p:nvPr userDrawn="1"/>
        </p:nvSpPr>
        <p:spPr>
          <a:xfrm>
            <a:off x="4922449"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Characteristics</a:t>
            </a:r>
          </a:p>
        </p:txBody>
      </p:sp>
      <p:sp>
        <p:nvSpPr>
          <p:cNvPr id="11" name="Rectangle 10">
            <a:extLst>
              <a:ext uri="{FF2B5EF4-FFF2-40B4-BE49-F238E27FC236}">
                <a16:creationId xmlns:a16="http://schemas.microsoft.com/office/drawing/2014/main" id="{5654F3F1-E854-48AC-B0BB-71AAD2B42338}"/>
              </a:ext>
            </a:extLst>
          </p:cNvPr>
          <p:cNvSpPr/>
          <p:nvPr userDrawn="1"/>
        </p:nvSpPr>
        <p:spPr>
          <a:xfrm>
            <a:off x="7244168"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latin typeface="Arial Unicode MS" panose="020B0604020202020204" pitchFamily="34" charset="-128"/>
              </a:rPr>
              <a:t>Effects</a:t>
            </a:r>
          </a:p>
        </p:txBody>
      </p:sp>
    </p:spTree>
    <p:extLst>
      <p:ext uri="{BB962C8B-B14F-4D97-AF65-F5344CB8AC3E}">
        <p14:creationId xmlns:p14="http://schemas.microsoft.com/office/powerpoint/2010/main" val="12696073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678757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417674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127803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299569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Rounded Corners 4">
            <a:extLst>
              <a:ext uri="{FF2B5EF4-FFF2-40B4-BE49-F238E27FC236}">
                <a16:creationId xmlns:a16="http://schemas.microsoft.com/office/drawing/2014/main" id="{168A9664-7B6A-4EB5-8A16-D65098DBA28B}"/>
              </a:ext>
            </a:extLst>
          </p:cNvPr>
          <p:cNvSpPr/>
          <p:nvPr userDrawn="1"/>
        </p:nvSpPr>
        <p:spPr>
          <a:xfrm>
            <a:off x="2924176" y="723900"/>
            <a:ext cx="6343649" cy="6134100"/>
          </a:xfrm>
          <a:prstGeom prst="roundRect">
            <a:avLst>
              <a:gd name="adj" fmla="val 0"/>
            </a:avLst>
          </a:prstGeom>
          <a:solidFill>
            <a:srgbClr val="60101C">
              <a:alpha val="78000"/>
            </a:srgb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eaLnBrk="1" fontAlgn="auto" hangingPunct="1">
              <a:lnSpc>
                <a:spcPts val="8000"/>
              </a:lnSpc>
              <a:spcBef>
                <a:spcPts val="0"/>
              </a:spcBef>
              <a:spcAft>
                <a:spcPts val="0"/>
              </a:spcAft>
            </a:pPr>
            <a:endParaRPr lang="en-CA" sz="6000">
              <a:solidFill>
                <a:prstClr val="white"/>
              </a:solidFill>
            </a:endParaRPr>
          </a:p>
        </p:txBody>
      </p:sp>
      <p:sp>
        <p:nvSpPr>
          <p:cNvPr id="8" name="Partial Circle 9">
            <a:extLst>
              <a:ext uri="{FF2B5EF4-FFF2-40B4-BE49-F238E27FC236}">
                <a16:creationId xmlns:a16="http://schemas.microsoft.com/office/drawing/2014/main" id="{F07AED7B-17A7-4ECC-A2EA-A370FE87AFCF}"/>
              </a:ext>
            </a:extLst>
          </p:cNvPr>
          <p:cNvSpPr/>
          <p:nvPr userDrawn="1"/>
        </p:nvSpPr>
        <p:spPr>
          <a:xfrm>
            <a:off x="8757558" y="5773331"/>
            <a:ext cx="1020534" cy="938594"/>
          </a:xfrm>
          <a:prstGeom prst="pie">
            <a:avLst>
              <a:gd name="adj1" fmla="val 5334734"/>
              <a:gd name="adj2" fmla="val 1620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prstClr val="black"/>
              </a:solidFill>
            </a:endParaRPr>
          </a:p>
        </p:txBody>
      </p:sp>
      <p:sp>
        <p:nvSpPr>
          <p:cNvPr id="9" name="Arrow: Chevron 10">
            <a:hlinkClick r:id="" action="ppaction://hlinkshowjump?jump=nextslide"/>
            <a:extLst>
              <a:ext uri="{FF2B5EF4-FFF2-40B4-BE49-F238E27FC236}">
                <a16:creationId xmlns:a16="http://schemas.microsoft.com/office/drawing/2014/main" id="{517F7348-6BD1-4BA0-92B1-88237A99C8A7}"/>
              </a:ext>
            </a:extLst>
          </p:cNvPr>
          <p:cNvSpPr/>
          <p:nvPr userDrawn="1"/>
        </p:nvSpPr>
        <p:spPr>
          <a:xfrm>
            <a:off x="8963025" y="5970730"/>
            <a:ext cx="247649" cy="542822"/>
          </a:xfrm>
          <a:prstGeom prst="chevron">
            <a:avLst/>
          </a:prstGeom>
          <a:solidFill>
            <a:srgbClr val="60101C"/>
          </a:solidFill>
          <a:ln>
            <a:solidFill>
              <a:srgbClr val="6010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CA" sz="1800">
              <a:solidFill>
                <a:prstClr val="black"/>
              </a:solidFill>
            </a:endParaRPr>
          </a:p>
        </p:txBody>
      </p:sp>
      <p:sp>
        <p:nvSpPr>
          <p:cNvPr id="12" name="Text Placeholder 7"/>
          <p:cNvSpPr>
            <a:spLocks noGrp="1"/>
          </p:cNvSpPr>
          <p:nvPr>
            <p:ph type="body" sz="quarter" idx="10"/>
          </p:nvPr>
        </p:nvSpPr>
        <p:spPr>
          <a:xfrm>
            <a:off x="2914651" y="1118665"/>
            <a:ext cx="6343650" cy="535531"/>
          </a:xfrm>
          <a:prstGeom prst="rect">
            <a:avLst/>
          </a:prstGeom>
        </p:spPr>
        <p:txBody>
          <a:bodyPr wrap="square" anchor="ctr">
            <a:spAutoFit/>
          </a:bodyPr>
          <a:lstStyle>
            <a:lvl1pPr marL="0" indent="0" algn="ctr">
              <a:buFontTx/>
              <a:buNone/>
              <a:defRPr lang="en-CA" sz="3200" b="1" dirty="0">
                <a:solidFill>
                  <a:prstClr val="white"/>
                </a:solidFill>
                <a:latin typeface="Arial" panose="020B0604020202020204" pitchFamily="34" charset="0"/>
                <a:cs typeface="Arial" panose="020B0604020202020204" pitchFamily="34" charset="0"/>
              </a:defRPr>
            </a:lvl1pPr>
          </a:lstStyle>
          <a:p>
            <a:pPr marL="0" lvl="0"/>
            <a:endParaRPr lang="en-CA"/>
          </a:p>
        </p:txBody>
      </p:sp>
      <p:sp>
        <p:nvSpPr>
          <p:cNvPr id="13" name="Text Placeholder 9"/>
          <p:cNvSpPr>
            <a:spLocks noGrp="1"/>
          </p:cNvSpPr>
          <p:nvPr>
            <p:ph type="body" sz="quarter" idx="11"/>
          </p:nvPr>
        </p:nvSpPr>
        <p:spPr>
          <a:xfrm>
            <a:off x="2924175" y="2311400"/>
            <a:ext cx="6343650" cy="400110"/>
          </a:xfrm>
          <a:prstGeom prst="rect">
            <a:avLst/>
          </a:prstGeom>
          <a:noFill/>
        </p:spPr>
        <p:txBody>
          <a:bodyPr wrap="square" rtlCol="0">
            <a:spAutoFit/>
          </a:bodyPr>
          <a:lstStyle>
            <a:lvl1pPr marL="0" indent="0">
              <a:buNone/>
              <a:defRPr lang="en-CA" sz="2000" dirty="0">
                <a:solidFill>
                  <a:schemeClr val="bg1"/>
                </a:solidFill>
                <a:latin typeface="Arial" panose="020B0604020202020204" pitchFamily="34" charset="0"/>
                <a:cs typeface="Arial" panose="020B0604020202020204" pitchFamily="34" charset="0"/>
              </a:defRPr>
            </a:lvl1pPr>
          </a:lstStyle>
          <a:p>
            <a:pPr marL="0" lvl="0">
              <a:lnSpc>
                <a:spcPts val="2400"/>
              </a:lnSpc>
            </a:pPr>
            <a:endParaRPr lang="en-CA"/>
          </a:p>
        </p:txBody>
      </p:sp>
    </p:spTree>
    <p:extLst>
      <p:ext uri="{BB962C8B-B14F-4D97-AF65-F5344CB8AC3E}">
        <p14:creationId xmlns:p14="http://schemas.microsoft.com/office/powerpoint/2010/main" val="295322391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48DEAE-FB48-6B49-BCD7-CF9D15885A9D}"/>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155AC21D-6867-5A42-9F18-265D109F5660}"/>
              </a:ext>
            </a:extLst>
          </p:cNvPr>
          <p:cNvSpPr>
            <a:spLocks noGrp="1"/>
          </p:cNvSpPr>
          <p:nvPr>
            <p:ph type="ctrTitle"/>
          </p:nvPr>
        </p:nvSpPr>
        <p:spPr>
          <a:xfrm>
            <a:off x="1524000" y="1122364"/>
            <a:ext cx="9144000" cy="1031557"/>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8AB26839-68C9-854B-973E-7D2681094E81}"/>
              </a:ext>
            </a:extLst>
          </p:cNvPr>
          <p:cNvSpPr>
            <a:spLocks noGrp="1"/>
          </p:cNvSpPr>
          <p:nvPr>
            <p:ph type="subTitle" idx="1"/>
          </p:nvPr>
        </p:nvSpPr>
        <p:spPr>
          <a:xfrm>
            <a:off x="1524000" y="2153920"/>
            <a:ext cx="9144000" cy="670560"/>
          </a:xfrm>
        </p:spPr>
        <p:txBody>
          <a:bodyPr>
            <a:normAutofit/>
          </a:bodyPr>
          <a:lstStyle>
            <a:lvl1pPr marL="0" indent="0" algn="ctr">
              <a:buNone/>
              <a:defRPr sz="18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233854224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862267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1B3BBD-6592-F841-91D7-00F4F8241672}"/>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2698" y="733"/>
            <a:ext cx="12204700" cy="6873628"/>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60101C">
                  <a:shade val="30000"/>
                  <a:satMod val="115000"/>
                  <a:alpha val="30000"/>
                </a:srgbClr>
              </a:gs>
              <a:gs pos="50000">
                <a:srgbClr val="60101C">
                  <a:shade val="67500"/>
                  <a:satMod val="115000"/>
                  <a:alpha val="80000"/>
                </a:srgbClr>
              </a:gs>
              <a:gs pos="100000">
                <a:srgbClr val="60101C">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0"/>
            <a:ext cx="7734300" cy="1676400"/>
          </a:xfrm>
        </p:spPr>
        <p:txBody>
          <a:bodyPr>
            <a:noAutofit/>
          </a:bodyPr>
          <a:lstStyle>
            <a:lvl1pPr marL="0" indent="0" algn="l">
              <a:buNone/>
              <a:defRPr sz="1891">
                <a:solidFill>
                  <a:schemeClr val="tx1">
                    <a:lumMod val="50000"/>
                  </a:schemeClr>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4601104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A3095E-013D-904A-9197-F5BF7263B6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
            <a:ext cx="12192000" cy="6852864"/>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2971265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CAEACE-E43E-9F4C-A5F6-0EE48F992EF4}"/>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3" y="8543"/>
            <a:ext cx="12204191" cy="6858000"/>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1">
                  <a:shade val="30000"/>
                  <a:satMod val="115000"/>
                  <a:alpha val="30000"/>
                </a:schemeClr>
              </a:gs>
              <a:gs pos="50000">
                <a:schemeClr val="tx1">
                  <a:shade val="67500"/>
                  <a:satMod val="115000"/>
                  <a:alpha val="80000"/>
                </a:schemeClr>
              </a:gs>
              <a:gs pos="100000">
                <a:schemeClr val="tx1">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gradFill flip="none" rotWithShape="1">
            <a:gsLst>
              <a:gs pos="0">
                <a:srgbClr val="B48B3B">
                  <a:shade val="30000"/>
                  <a:satMod val="115000"/>
                  <a:alpha val="30000"/>
                </a:srgb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8676235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B80F93-B029-8B4F-9C03-83105157E67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184" y="2"/>
            <a:ext cx="12181547" cy="6849453"/>
          </a:xfrm>
          <a:prstGeom prst="rect">
            <a:avLst/>
          </a:prstGeom>
        </p:spPr>
      </p:pic>
      <p:sp>
        <p:nvSpPr>
          <p:cNvPr id="7" name="Triangle 8">
            <a:extLst>
              <a:ext uri="{FF2B5EF4-FFF2-40B4-BE49-F238E27FC236}">
                <a16:creationId xmlns:a16="http://schemas.microsoft.com/office/drawing/2014/main" id="{2B75D6F7-E261-4040-A7ED-FE93E6F2C533}"/>
              </a:ext>
            </a:extLst>
          </p:cNvPr>
          <p:cNvSpPr/>
          <p:nvPr userDrawn="1"/>
        </p:nvSpPr>
        <p:spPr>
          <a:xfrm rot="5400000">
            <a:off x="328692" y="3956600"/>
            <a:ext cx="2581259" cy="3238633"/>
          </a:xfrm>
          <a:custGeom>
            <a:avLst/>
            <a:gdLst>
              <a:gd name="connsiteX0" fmla="*/ 0 w 4733778"/>
              <a:gd name="connsiteY0" fmla="*/ 4600136 h 4600136"/>
              <a:gd name="connsiteX1" fmla="*/ 2366889 w 4733778"/>
              <a:gd name="connsiteY1" fmla="*/ 0 h 4600136"/>
              <a:gd name="connsiteX2" fmla="*/ 4733778 w 4733778"/>
              <a:gd name="connsiteY2" fmla="*/ 4600136 h 4600136"/>
              <a:gd name="connsiteX3" fmla="*/ 0 w 4733778"/>
              <a:gd name="connsiteY3" fmla="*/ 4600136 h 4600136"/>
              <a:gd name="connsiteX0" fmla="*/ 0 w 4733778"/>
              <a:gd name="connsiteY0" fmla="*/ 9481625 h 9481625"/>
              <a:gd name="connsiteX1" fmla="*/ 4723227 w 4733778"/>
              <a:gd name="connsiteY1" fmla="*/ 0 h 9481625"/>
              <a:gd name="connsiteX2" fmla="*/ 4733778 w 4733778"/>
              <a:gd name="connsiteY2" fmla="*/ 9481625 h 9481625"/>
              <a:gd name="connsiteX3" fmla="*/ 0 w 4733778"/>
              <a:gd name="connsiteY3" fmla="*/ 9481625 h 9481625"/>
              <a:gd name="connsiteX0" fmla="*/ 0 w 4751362"/>
              <a:gd name="connsiteY0" fmla="*/ 11085342 h 11085342"/>
              <a:gd name="connsiteX1" fmla="*/ 4751362 w 4751362"/>
              <a:gd name="connsiteY1" fmla="*/ 0 h 11085342"/>
              <a:gd name="connsiteX2" fmla="*/ 4733778 w 4751362"/>
              <a:gd name="connsiteY2" fmla="*/ 11085342 h 11085342"/>
              <a:gd name="connsiteX3" fmla="*/ 0 w 4751362"/>
              <a:gd name="connsiteY3" fmla="*/ 11085342 h 11085342"/>
              <a:gd name="connsiteX0" fmla="*/ 0 w 7522697"/>
              <a:gd name="connsiteY0" fmla="*/ 11092375 h 11092375"/>
              <a:gd name="connsiteX1" fmla="*/ 7522697 w 7522697"/>
              <a:gd name="connsiteY1" fmla="*/ 0 h 11092375"/>
              <a:gd name="connsiteX2" fmla="*/ 7505113 w 7522697"/>
              <a:gd name="connsiteY2" fmla="*/ 11085342 h 11092375"/>
              <a:gd name="connsiteX3" fmla="*/ 0 w 7522697"/>
              <a:gd name="connsiteY3" fmla="*/ 11092375 h 11092375"/>
              <a:gd name="connsiteX0" fmla="*/ 0 w 8841699"/>
              <a:gd name="connsiteY0" fmla="*/ 11092375 h 11092375"/>
              <a:gd name="connsiteX1" fmla="*/ 8841699 w 8841699"/>
              <a:gd name="connsiteY1" fmla="*/ 0 h 11092375"/>
              <a:gd name="connsiteX2" fmla="*/ 8824115 w 8841699"/>
              <a:gd name="connsiteY2" fmla="*/ 11085342 h 11092375"/>
              <a:gd name="connsiteX3" fmla="*/ 0 w 8841699"/>
              <a:gd name="connsiteY3" fmla="*/ 11092375 h 11092375"/>
              <a:gd name="connsiteX0" fmla="*/ 0 w 8841699"/>
              <a:gd name="connsiteY0" fmla="*/ 11092375 h 11093434"/>
              <a:gd name="connsiteX1" fmla="*/ 8841699 w 8841699"/>
              <a:gd name="connsiteY1" fmla="*/ 0 h 11093434"/>
              <a:gd name="connsiteX2" fmla="*/ 8832207 w 8841699"/>
              <a:gd name="connsiteY2" fmla="*/ 11093434 h 11093434"/>
              <a:gd name="connsiteX3" fmla="*/ 0 w 8841699"/>
              <a:gd name="connsiteY3" fmla="*/ 11092375 h 11093434"/>
            </a:gdLst>
            <a:ahLst/>
            <a:cxnLst>
              <a:cxn ang="0">
                <a:pos x="connsiteX0" y="connsiteY0"/>
              </a:cxn>
              <a:cxn ang="0">
                <a:pos x="connsiteX1" y="connsiteY1"/>
              </a:cxn>
              <a:cxn ang="0">
                <a:pos x="connsiteX2" y="connsiteY2"/>
              </a:cxn>
              <a:cxn ang="0">
                <a:pos x="connsiteX3" y="connsiteY3"/>
              </a:cxn>
            </a:cxnLst>
            <a:rect l="l" t="t" r="r" b="b"/>
            <a:pathLst>
              <a:path w="8841699" h="11093434">
                <a:moveTo>
                  <a:pt x="0" y="11092375"/>
                </a:moveTo>
                <a:lnTo>
                  <a:pt x="8841699" y="0"/>
                </a:lnTo>
                <a:cubicBezTo>
                  <a:pt x="8835838" y="3695114"/>
                  <a:pt x="8838068" y="7398320"/>
                  <a:pt x="8832207" y="11093434"/>
                </a:cubicBezTo>
                <a:lnTo>
                  <a:pt x="0" y="11092375"/>
                </a:ln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1" name="Rectangle 10">
            <a:extLst>
              <a:ext uri="{FF2B5EF4-FFF2-40B4-BE49-F238E27FC236}">
                <a16:creationId xmlns:a16="http://schemas.microsoft.com/office/drawing/2014/main" id="{AE5EDEA0-74C9-0C41-BB25-A670DF2447E7}"/>
              </a:ext>
            </a:extLst>
          </p:cNvPr>
          <p:cNvSpPr/>
          <p:nvPr userDrawn="1"/>
        </p:nvSpPr>
        <p:spPr>
          <a:xfrm>
            <a:off x="3962400" y="4285287"/>
            <a:ext cx="8229600" cy="2257757"/>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3" name="Rectangle 22">
            <a:extLst>
              <a:ext uri="{FF2B5EF4-FFF2-40B4-BE49-F238E27FC236}">
                <a16:creationId xmlns:a16="http://schemas.microsoft.com/office/drawing/2014/main" id="{45BF0D37-9EC6-5B4E-8751-A24931F3C164}"/>
              </a:ext>
            </a:extLst>
          </p:cNvPr>
          <p:cNvSpPr/>
          <p:nvPr userDrawn="1"/>
        </p:nvSpPr>
        <p:spPr>
          <a:xfrm>
            <a:off x="-12698" y="42852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4" name="Rectangle 23">
            <a:extLst>
              <a:ext uri="{FF2B5EF4-FFF2-40B4-BE49-F238E27FC236}">
                <a16:creationId xmlns:a16="http://schemas.microsoft.com/office/drawing/2014/main" id="{EE427AFF-2578-0D45-B880-DD6AEF83047F}"/>
              </a:ext>
            </a:extLst>
          </p:cNvPr>
          <p:cNvSpPr/>
          <p:nvPr userDrawn="1"/>
        </p:nvSpPr>
        <p:spPr>
          <a:xfrm>
            <a:off x="-12698" y="5860086"/>
            <a:ext cx="3873500" cy="692049"/>
          </a:xfrm>
          <a:prstGeom prst="rect">
            <a:avLst/>
          </a:prstGeom>
          <a:gradFill flip="none" rotWithShape="1">
            <a:gsLst>
              <a:gs pos="0">
                <a:schemeClr val="tx2">
                  <a:shade val="30000"/>
                  <a:satMod val="115000"/>
                  <a:alpha val="30000"/>
                </a:schemeClr>
              </a:gs>
              <a:gs pos="50000">
                <a:schemeClr val="tx2">
                  <a:shade val="67500"/>
                  <a:satMod val="115000"/>
                  <a:alpha val="80000"/>
                </a:schemeClr>
              </a:gs>
              <a:gs pos="100000">
                <a:schemeClr val="tx2">
                  <a:shade val="100000"/>
                  <a:satMod val="11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25" name="Rectangle 24">
            <a:extLst>
              <a:ext uri="{FF2B5EF4-FFF2-40B4-BE49-F238E27FC236}">
                <a16:creationId xmlns:a16="http://schemas.microsoft.com/office/drawing/2014/main" id="{31AB445B-4421-994B-940D-83BCA0161046}"/>
              </a:ext>
            </a:extLst>
          </p:cNvPr>
          <p:cNvSpPr/>
          <p:nvPr userDrawn="1"/>
        </p:nvSpPr>
        <p:spPr>
          <a:xfrm>
            <a:off x="-12698" y="5072688"/>
            <a:ext cx="3873500" cy="6920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91">
              <a:solidFill>
                <a:srgbClr val="FFFFFF"/>
              </a:solidFill>
            </a:endParaRPr>
          </a:p>
        </p:txBody>
      </p:sp>
      <p:sp>
        <p:nvSpPr>
          <p:cNvPr id="14" name="Text Placeholder 13">
            <a:extLst>
              <a:ext uri="{FF2B5EF4-FFF2-40B4-BE49-F238E27FC236}">
                <a16:creationId xmlns:a16="http://schemas.microsoft.com/office/drawing/2014/main" id="{19B69CAB-3197-5343-A3E3-BF4AC4F64A64}"/>
              </a:ext>
            </a:extLst>
          </p:cNvPr>
          <p:cNvSpPr>
            <a:spLocks noGrp="1"/>
          </p:cNvSpPr>
          <p:nvPr>
            <p:ph type="body" sz="quarter" idx="10"/>
          </p:nvPr>
        </p:nvSpPr>
        <p:spPr>
          <a:xfrm>
            <a:off x="111680" y="44048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9" name="Text Placeholder 13">
            <a:extLst>
              <a:ext uri="{FF2B5EF4-FFF2-40B4-BE49-F238E27FC236}">
                <a16:creationId xmlns:a16="http://schemas.microsoft.com/office/drawing/2014/main" id="{2E8833B1-31E3-A84B-8DCC-0BAF57519F3E}"/>
              </a:ext>
            </a:extLst>
          </p:cNvPr>
          <p:cNvSpPr>
            <a:spLocks noGrp="1"/>
          </p:cNvSpPr>
          <p:nvPr>
            <p:ph type="body" sz="quarter" idx="14"/>
          </p:nvPr>
        </p:nvSpPr>
        <p:spPr>
          <a:xfrm>
            <a:off x="4229102" y="4572005"/>
            <a:ext cx="7734300" cy="405331"/>
          </a:xfrm>
        </p:spPr>
        <p:txBody>
          <a:bodyPr>
            <a:noAutofit/>
          </a:bodyPr>
          <a:lstStyle>
            <a:lvl1pPr marL="0" indent="0" algn="l">
              <a:buNone/>
              <a:defRPr sz="1891">
                <a:solidFill>
                  <a:schemeClr val="tx2"/>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6" name="Text Placeholder 13">
            <a:extLst>
              <a:ext uri="{FF2B5EF4-FFF2-40B4-BE49-F238E27FC236}">
                <a16:creationId xmlns:a16="http://schemas.microsoft.com/office/drawing/2014/main" id="{29FFFCC1-E624-AE4B-8857-9F0CEE145623}"/>
              </a:ext>
            </a:extLst>
          </p:cNvPr>
          <p:cNvSpPr>
            <a:spLocks noGrp="1"/>
          </p:cNvSpPr>
          <p:nvPr>
            <p:ph type="body" sz="quarter" idx="15"/>
          </p:nvPr>
        </p:nvSpPr>
        <p:spPr>
          <a:xfrm>
            <a:off x="111680" y="52049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27" name="Text Placeholder 13">
            <a:extLst>
              <a:ext uri="{FF2B5EF4-FFF2-40B4-BE49-F238E27FC236}">
                <a16:creationId xmlns:a16="http://schemas.microsoft.com/office/drawing/2014/main" id="{FFE36D83-294F-8549-BD57-3B2D5F559611}"/>
              </a:ext>
            </a:extLst>
          </p:cNvPr>
          <p:cNvSpPr>
            <a:spLocks noGrp="1"/>
          </p:cNvSpPr>
          <p:nvPr>
            <p:ph type="body" sz="quarter" idx="16"/>
          </p:nvPr>
        </p:nvSpPr>
        <p:spPr>
          <a:xfrm>
            <a:off x="111680" y="5979607"/>
            <a:ext cx="3596720" cy="433896"/>
          </a:xfrm>
        </p:spPr>
        <p:txBody>
          <a:bodyPr anchor="ctr">
            <a:noAutofit/>
          </a:bodyPr>
          <a:lstStyle>
            <a:lvl1pPr marL="0" indent="0" algn="ctr">
              <a:buNone/>
              <a:defRPr sz="1891">
                <a:solidFill>
                  <a:schemeClr val="bg1"/>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
        <p:nvSpPr>
          <p:cNvPr id="16" name="Text Placeholder 13">
            <a:extLst>
              <a:ext uri="{FF2B5EF4-FFF2-40B4-BE49-F238E27FC236}">
                <a16:creationId xmlns:a16="http://schemas.microsoft.com/office/drawing/2014/main" id="{0EC0DDEC-FA68-C64C-8802-8DDFFB5B1215}"/>
              </a:ext>
            </a:extLst>
          </p:cNvPr>
          <p:cNvSpPr>
            <a:spLocks noGrp="1"/>
          </p:cNvSpPr>
          <p:nvPr>
            <p:ph type="body" sz="quarter" idx="17"/>
          </p:nvPr>
        </p:nvSpPr>
        <p:spPr>
          <a:xfrm>
            <a:off x="4229102" y="5016503"/>
            <a:ext cx="7734300" cy="1244600"/>
          </a:xfrm>
        </p:spPr>
        <p:txBody>
          <a:bodyPr>
            <a:noAutofit/>
          </a:bodyPr>
          <a:lstStyle>
            <a:lvl1pPr marL="0" indent="0" algn="l">
              <a:buNone/>
              <a:defRPr sz="1419">
                <a:solidFill>
                  <a:srgbClr val="000000"/>
                </a:solidFill>
              </a:defRPr>
            </a:lvl1pPr>
            <a:lvl2pPr marL="360036" indent="0">
              <a:buNone/>
              <a:defRPr sz="1419">
                <a:solidFill>
                  <a:schemeClr val="bg1"/>
                </a:solidFill>
              </a:defRPr>
            </a:lvl2pPr>
            <a:lvl3pPr marL="720073" indent="0">
              <a:buNone/>
              <a:defRPr sz="1419">
                <a:solidFill>
                  <a:schemeClr val="bg1"/>
                </a:solidFill>
              </a:defRPr>
            </a:lvl3pPr>
            <a:lvl4pPr marL="1080108" indent="0">
              <a:buNone/>
              <a:defRPr sz="1419">
                <a:solidFill>
                  <a:schemeClr val="bg1"/>
                </a:solidFill>
              </a:defRPr>
            </a:lvl4pPr>
            <a:lvl5pPr marL="1440144" indent="0">
              <a:buNone/>
              <a:defRPr sz="1419">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9458745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3EC166C7-58D9-D54C-8FA4-A37907928391}"/>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6675" y="1"/>
            <a:ext cx="4503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8">
            <a:extLst>
              <a:ext uri="{FF2B5EF4-FFF2-40B4-BE49-F238E27FC236}">
                <a16:creationId xmlns:a16="http://schemas.microsoft.com/office/drawing/2014/main" id="{FA718A58-345B-8644-9D1D-8C0FF6FB854C}"/>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 name="Freeform 9">
            <a:extLst>
              <a:ext uri="{FF2B5EF4-FFF2-40B4-BE49-F238E27FC236}">
                <a16:creationId xmlns:a16="http://schemas.microsoft.com/office/drawing/2014/main" id="{BEFA4311-71EC-D94A-85D8-439039C8EC5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 name="Freeform 10">
            <a:extLst>
              <a:ext uri="{FF2B5EF4-FFF2-40B4-BE49-F238E27FC236}">
                <a16:creationId xmlns:a16="http://schemas.microsoft.com/office/drawing/2014/main" id="{BE5594E6-45AF-7840-92FC-93C4082E1C02}"/>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 name="Freeform 11">
            <a:extLst>
              <a:ext uri="{FF2B5EF4-FFF2-40B4-BE49-F238E27FC236}">
                <a16:creationId xmlns:a16="http://schemas.microsoft.com/office/drawing/2014/main" id="{7213FED2-20BD-5842-91EA-6484DCE0F69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 name="Freeform 12">
            <a:extLst>
              <a:ext uri="{FF2B5EF4-FFF2-40B4-BE49-F238E27FC236}">
                <a16:creationId xmlns:a16="http://schemas.microsoft.com/office/drawing/2014/main" id="{78B32532-F4A7-DB48-A527-19D3A79C7576}"/>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 name="Freeform 13">
            <a:extLst>
              <a:ext uri="{FF2B5EF4-FFF2-40B4-BE49-F238E27FC236}">
                <a16:creationId xmlns:a16="http://schemas.microsoft.com/office/drawing/2014/main" id="{F5150B60-7805-8141-8E00-1C907C95EA5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4">
            <a:extLst>
              <a:ext uri="{FF2B5EF4-FFF2-40B4-BE49-F238E27FC236}">
                <a16:creationId xmlns:a16="http://schemas.microsoft.com/office/drawing/2014/main" id="{1F9DE986-5D60-264D-82AE-5D5C4DAF0AF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5">
            <a:extLst>
              <a:ext uri="{FF2B5EF4-FFF2-40B4-BE49-F238E27FC236}">
                <a16:creationId xmlns:a16="http://schemas.microsoft.com/office/drawing/2014/main" id="{466C8E0C-5E84-F04E-AEFF-DCBADC882FEC}"/>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6">
            <a:extLst>
              <a:ext uri="{FF2B5EF4-FFF2-40B4-BE49-F238E27FC236}">
                <a16:creationId xmlns:a16="http://schemas.microsoft.com/office/drawing/2014/main" id="{D48C4AD7-7931-224B-8C2C-09863BCA3AB3}"/>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7">
            <a:extLst>
              <a:ext uri="{FF2B5EF4-FFF2-40B4-BE49-F238E27FC236}">
                <a16:creationId xmlns:a16="http://schemas.microsoft.com/office/drawing/2014/main" id="{ED01249F-4F45-FA4A-A710-5D89DAE681B4}"/>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8">
            <a:extLst>
              <a:ext uri="{FF2B5EF4-FFF2-40B4-BE49-F238E27FC236}">
                <a16:creationId xmlns:a16="http://schemas.microsoft.com/office/drawing/2014/main" id="{1673E035-CC88-CC48-A442-1690826987CE}"/>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9">
            <a:extLst>
              <a:ext uri="{FF2B5EF4-FFF2-40B4-BE49-F238E27FC236}">
                <a16:creationId xmlns:a16="http://schemas.microsoft.com/office/drawing/2014/main" id="{02DD6A72-9625-224E-A03D-B9F5D2B630F9}"/>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20">
            <a:extLst>
              <a:ext uri="{FF2B5EF4-FFF2-40B4-BE49-F238E27FC236}">
                <a16:creationId xmlns:a16="http://schemas.microsoft.com/office/drawing/2014/main" id="{09B03746-C943-DE48-B4CD-160C107BD168}"/>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21">
            <a:extLst>
              <a:ext uri="{FF2B5EF4-FFF2-40B4-BE49-F238E27FC236}">
                <a16:creationId xmlns:a16="http://schemas.microsoft.com/office/drawing/2014/main" id="{262451B9-83B5-C949-97DF-A0C5B09256B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2">
            <a:extLst>
              <a:ext uri="{FF2B5EF4-FFF2-40B4-BE49-F238E27FC236}">
                <a16:creationId xmlns:a16="http://schemas.microsoft.com/office/drawing/2014/main" id="{5547A894-406D-B847-9983-5A673472B2D4}"/>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3">
            <a:extLst>
              <a:ext uri="{FF2B5EF4-FFF2-40B4-BE49-F238E27FC236}">
                <a16:creationId xmlns:a16="http://schemas.microsoft.com/office/drawing/2014/main" id="{77AE348C-E205-6D4B-A671-35C8BF27D0A7}"/>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4">
            <a:extLst>
              <a:ext uri="{FF2B5EF4-FFF2-40B4-BE49-F238E27FC236}">
                <a16:creationId xmlns:a16="http://schemas.microsoft.com/office/drawing/2014/main" id="{0F78B017-D4F3-E64C-AEEC-957309739BD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5">
            <a:extLst>
              <a:ext uri="{FF2B5EF4-FFF2-40B4-BE49-F238E27FC236}">
                <a16:creationId xmlns:a16="http://schemas.microsoft.com/office/drawing/2014/main" id="{01FF7A86-931B-1A40-ABFD-0017782C4AD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6">
            <a:extLst>
              <a:ext uri="{FF2B5EF4-FFF2-40B4-BE49-F238E27FC236}">
                <a16:creationId xmlns:a16="http://schemas.microsoft.com/office/drawing/2014/main" id="{76C58C22-398A-AA40-8FC2-40646C6F12AE}"/>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7">
            <a:extLst>
              <a:ext uri="{FF2B5EF4-FFF2-40B4-BE49-F238E27FC236}">
                <a16:creationId xmlns:a16="http://schemas.microsoft.com/office/drawing/2014/main" id="{BACE6299-F9E0-E54D-8DEA-C785D4D9CCA0}"/>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8">
            <a:extLst>
              <a:ext uri="{FF2B5EF4-FFF2-40B4-BE49-F238E27FC236}">
                <a16:creationId xmlns:a16="http://schemas.microsoft.com/office/drawing/2014/main" id="{93268125-02B1-BD4F-8F1C-0DD7368B94B3}"/>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9">
            <a:extLst>
              <a:ext uri="{FF2B5EF4-FFF2-40B4-BE49-F238E27FC236}">
                <a16:creationId xmlns:a16="http://schemas.microsoft.com/office/drawing/2014/main" id="{5285A2CB-76A5-CC47-983D-9E039E08EF45}"/>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30">
            <a:extLst>
              <a:ext uri="{FF2B5EF4-FFF2-40B4-BE49-F238E27FC236}">
                <a16:creationId xmlns:a16="http://schemas.microsoft.com/office/drawing/2014/main" id="{FC98656D-8850-B44B-8123-636AAA6DB8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31">
            <a:extLst>
              <a:ext uri="{FF2B5EF4-FFF2-40B4-BE49-F238E27FC236}">
                <a16:creationId xmlns:a16="http://schemas.microsoft.com/office/drawing/2014/main" id="{2B6D3B6D-D976-7D47-A381-A6F331024632}"/>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2">
            <a:extLst>
              <a:ext uri="{FF2B5EF4-FFF2-40B4-BE49-F238E27FC236}">
                <a16:creationId xmlns:a16="http://schemas.microsoft.com/office/drawing/2014/main" id="{A056E4A6-602D-9342-B2BF-17409A51738D}"/>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3">
            <a:extLst>
              <a:ext uri="{FF2B5EF4-FFF2-40B4-BE49-F238E27FC236}">
                <a16:creationId xmlns:a16="http://schemas.microsoft.com/office/drawing/2014/main" id="{2C63BAD6-0CDF-BC4D-B484-F267DBAE0954}"/>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4">
            <a:extLst>
              <a:ext uri="{FF2B5EF4-FFF2-40B4-BE49-F238E27FC236}">
                <a16:creationId xmlns:a16="http://schemas.microsoft.com/office/drawing/2014/main" id="{AD9BF9AF-E28C-DA48-83E8-9B17DE4F1A19}"/>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5">
            <a:extLst>
              <a:ext uri="{FF2B5EF4-FFF2-40B4-BE49-F238E27FC236}">
                <a16:creationId xmlns:a16="http://schemas.microsoft.com/office/drawing/2014/main" id="{4CBAB280-D23F-CC47-8E71-EB5D51310B2B}"/>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6">
            <a:extLst>
              <a:ext uri="{FF2B5EF4-FFF2-40B4-BE49-F238E27FC236}">
                <a16:creationId xmlns:a16="http://schemas.microsoft.com/office/drawing/2014/main" id="{55D5BE92-02F0-9E43-BD2D-460BC9941C8A}"/>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7">
            <a:extLst>
              <a:ext uri="{FF2B5EF4-FFF2-40B4-BE49-F238E27FC236}">
                <a16:creationId xmlns:a16="http://schemas.microsoft.com/office/drawing/2014/main" id="{3042A875-3DC0-DC46-88A0-FDF7301F5CDE}"/>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8">
            <a:extLst>
              <a:ext uri="{FF2B5EF4-FFF2-40B4-BE49-F238E27FC236}">
                <a16:creationId xmlns:a16="http://schemas.microsoft.com/office/drawing/2014/main" id="{E9B46025-3FC0-604E-BA37-4A824C6419C1}"/>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9">
            <a:extLst>
              <a:ext uri="{FF2B5EF4-FFF2-40B4-BE49-F238E27FC236}">
                <a16:creationId xmlns:a16="http://schemas.microsoft.com/office/drawing/2014/main" id="{BFC29067-D249-5C4D-92AD-CF38E3B73986}"/>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40">
            <a:extLst>
              <a:ext uri="{FF2B5EF4-FFF2-40B4-BE49-F238E27FC236}">
                <a16:creationId xmlns:a16="http://schemas.microsoft.com/office/drawing/2014/main" id="{4B7DBB63-A4C7-9E4B-873E-9AFF44E3FA75}"/>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41">
            <a:extLst>
              <a:ext uri="{FF2B5EF4-FFF2-40B4-BE49-F238E27FC236}">
                <a16:creationId xmlns:a16="http://schemas.microsoft.com/office/drawing/2014/main" id="{BC953FF6-D4A3-264F-BABB-1055CE663EEF}"/>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2">
            <a:extLst>
              <a:ext uri="{FF2B5EF4-FFF2-40B4-BE49-F238E27FC236}">
                <a16:creationId xmlns:a16="http://schemas.microsoft.com/office/drawing/2014/main" id="{EDA748E4-A56E-A845-B545-B7AA6A40DB48}"/>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3">
            <a:extLst>
              <a:ext uri="{FF2B5EF4-FFF2-40B4-BE49-F238E27FC236}">
                <a16:creationId xmlns:a16="http://schemas.microsoft.com/office/drawing/2014/main" id="{B7BABE93-3FE4-A341-B68A-50198D9C2440}"/>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4">
            <a:extLst>
              <a:ext uri="{FF2B5EF4-FFF2-40B4-BE49-F238E27FC236}">
                <a16:creationId xmlns:a16="http://schemas.microsoft.com/office/drawing/2014/main" id="{857F3F37-BF53-804F-B29A-4583974D7E90}"/>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5">
            <a:extLst>
              <a:ext uri="{FF2B5EF4-FFF2-40B4-BE49-F238E27FC236}">
                <a16:creationId xmlns:a16="http://schemas.microsoft.com/office/drawing/2014/main" id="{88972D2E-5352-4443-ADF7-62F6AE41AEA5}"/>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6">
            <a:extLst>
              <a:ext uri="{FF2B5EF4-FFF2-40B4-BE49-F238E27FC236}">
                <a16:creationId xmlns:a16="http://schemas.microsoft.com/office/drawing/2014/main" id="{6DA9E3FD-5C11-1440-8858-4DEDFBD6B394}"/>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7">
            <a:extLst>
              <a:ext uri="{FF2B5EF4-FFF2-40B4-BE49-F238E27FC236}">
                <a16:creationId xmlns:a16="http://schemas.microsoft.com/office/drawing/2014/main" id="{80A54013-C66F-AA4F-B46C-B6DF07AFC05F}"/>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8">
            <a:extLst>
              <a:ext uri="{FF2B5EF4-FFF2-40B4-BE49-F238E27FC236}">
                <a16:creationId xmlns:a16="http://schemas.microsoft.com/office/drawing/2014/main" id="{30D91FF2-5E96-5D4F-9963-041A35739448}"/>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9">
            <a:extLst>
              <a:ext uri="{FF2B5EF4-FFF2-40B4-BE49-F238E27FC236}">
                <a16:creationId xmlns:a16="http://schemas.microsoft.com/office/drawing/2014/main" id="{A4C8E1CA-7CB2-5D46-994A-8AB679469EAD}"/>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50">
            <a:extLst>
              <a:ext uri="{FF2B5EF4-FFF2-40B4-BE49-F238E27FC236}">
                <a16:creationId xmlns:a16="http://schemas.microsoft.com/office/drawing/2014/main" id="{E5478CAA-0CE0-7D4F-B8F5-42B195D65980}"/>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51">
            <a:extLst>
              <a:ext uri="{FF2B5EF4-FFF2-40B4-BE49-F238E27FC236}">
                <a16:creationId xmlns:a16="http://schemas.microsoft.com/office/drawing/2014/main" id="{2F15DC44-327F-0346-95EF-300F02056FAF}"/>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2">
            <a:extLst>
              <a:ext uri="{FF2B5EF4-FFF2-40B4-BE49-F238E27FC236}">
                <a16:creationId xmlns:a16="http://schemas.microsoft.com/office/drawing/2014/main" id="{E8E539C5-7876-174F-A592-3162DED4A8B2}"/>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3">
            <a:extLst>
              <a:ext uri="{FF2B5EF4-FFF2-40B4-BE49-F238E27FC236}">
                <a16:creationId xmlns:a16="http://schemas.microsoft.com/office/drawing/2014/main" id="{0612532F-0F47-194F-A800-EF76E7475355}"/>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4">
            <a:extLst>
              <a:ext uri="{FF2B5EF4-FFF2-40B4-BE49-F238E27FC236}">
                <a16:creationId xmlns:a16="http://schemas.microsoft.com/office/drawing/2014/main" id="{E9BD45AB-5EB7-E340-861B-694154C82D3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5">
            <a:extLst>
              <a:ext uri="{FF2B5EF4-FFF2-40B4-BE49-F238E27FC236}">
                <a16:creationId xmlns:a16="http://schemas.microsoft.com/office/drawing/2014/main" id="{C84A90A5-BA07-3849-919A-8A0A4916DC52}"/>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6">
            <a:extLst>
              <a:ext uri="{FF2B5EF4-FFF2-40B4-BE49-F238E27FC236}">
                <a16:creationId xmlns:a16="http://schemas.microsoft.com/office/drawing/2014/main" id="{9EE804F3-6856-8840-8229-0115804B8FD2}"/>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7">
            <a:extLst>
              <a:ext uri="{FF2B5EF4-FFF2-40B4-BE49-F238E27FC236}">
                <a16:creationId xmlns:a16="http://schemas.microsoft.com/office/drawing/2014/main" id="{B2BD7B24-9D13-0545-A244-AC3A8DA995F2}"/>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8">
            <a:extLst>
              <a:ext uri="{FF2B5EF4-FFF2-40B4-BE49-F238E27FC236}">
                <a16:creationId xmlns:a16="http://schemas.microsoft.com/office/drawing/2014/main" id="{3EF98AFE-008F-314B-80F1-AD9EDB29C33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9">
            <a:extLst>
              <a:ext uri="{FF2B5EF4-FFF2-40B4-BE49-F238E27FC236}">
                <a16:creationId xmlns:a16="http://schemas.microsoft.com/office/drawing/2014/main" id="{066F7461-2700-E848-A19D-2B83D02DE3E3}"/>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60">
            <a:extLst>
              <a:ext uri="{FF2B5EF4-FFF2-40B4-BE49-F238E27FC236}">
                <a16:creationId xmlns:a16="http://schemas.microsoft.com/office/drawing/2014/main" id="{1AE917B2-48DC-4C47-8C1A-0284ECDCE4FB}"/>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61">
            <a:extLst>
              <a:ext uri="{FF2B5EF4-FFF2-40B4-BE49-F238E27FC236}">
                <a16:creationId xmlns:a16="http://schemas.microsoft.com/office/drawing/2014/main" id="{14623F8A-2CB8-674B-962A-6A00A6DF3EB5}"/>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2">
            <a:extLst>
              <a:ext uri="{FF2B5EF4-FFF2-40B4-BE49-F238E27FC236}">
                <a16:creationId xmlns:a16="http://schemas.microsoft.com/office/drawing/2014/main" id="{8CCADA18-E991-5242-BB5E-E7086FBF94EC}"/>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3">
            <a:extLst>
              <a:ext uri="{FF2B5EF4-FFF2-40B4-BE49-F238E27FC236}">
                <a16:creationId xmlns:a16="http://schemas.microsoft.com/office/drawing/2014/main" id="{434E7F38-0134-0943-A994-E0F9E7C9924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4">
            <a:extLst>
              <a:ext uri="{FF2B5EF4-FFF2-40B4-BE49-F238E27FC236}">
                <a16:creationId xmlns:a16="http://schemas.microsoft.com/office/drawing/2014/main" id="{3307E2ED-A107-474F-A9F1-B04AA427DBA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5">
            <a:extLst>
              <a:ext uri="{FF2B5EF4-FFF2-40B4-BE49-F238E27FC236}">
                <a16:creationId xmlns:a16="http://schemas.microsoft.com/office/drawing/2014/main" id="{36E3125D-C32C-AD47-A90D-BFE65A437DB8}"/>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6">
            <a:extLst>
              <a:ext uri="{FF2B5EF4-FFF2-40B4-BE49-F238E27FC236}">
                <a16:creationId xmlns:a16="http://schemas.microsoft.com/office/drawing/2014/main" id="{421CFB41-AF44-B44C-8EF0-86E0910701F7}"/>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7">
            <a:extLst>
              <a:ext uri="{FF2B5EF4-FFF2-40B4-BE49-F238E27FC236}">
                <a16:creationId xmlns:a16="http://schemas.microsoft.com/office/drawing/2014/main" id="{71C12504-6A8D-8A4B-A077-B12D1AD960DD}"/>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8">
            <a:extLst>
              <a:ext uri="{FF2B5EF4-FFF2-40B4-BE49-F238E27FC236}">
                <a16:creationId xmlns:a16="http://schemas.microsoft.com/office/drawing/2014/main" id="{04535830-9EAD-1141-8390-439E48EEA1DC}"/>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9">
            <a:extLst>
              <a:ext uri="{FF2B5EF4-FFF2-40B4-BE49-F238E27FC236}">
                <a16:creationId xmlns:a16="http://schemas.microsoft.com/office/drawing/2014/main" id="{6BAE3AFE-5AF7-904F-A167-1BDE8B0F103F}"/>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70">
            <a:extLst>
              <a:ext uri="{FF2B5EF4-FFF2-40B4-BE49-F238E27FC236}">
                <a16:creationId xmlns:a16="http://schemas.microsoft.com/office/drawing/2014/main" id="{9C814A17-F381-6E4D-B622-B25B68BABC31}"/>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71">
            <a:extLst>
              <a:ext uri="{FF2B5EF4-FFF2-40B4-BE49-F238E27FC236}">
                <a16:creationId xmlns:a16="http://schemas.microsoft.com/office/drawing/2014/main" id="{FA85980F-4F94-2C41-93FB-88388673D34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2">
            <a:extLst>
              <a:ext uri="{FF2B5EF4-FFF2-40B4-BE49-F238E27FC236}">
                <a16:creationId xmlns:a16="http://schemas.microsoft.com/office/drawing/2014/main" id="{E3C86EF4-B938-5B42-8218-E26557335207}"/>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3">
            <a:extLst>
              <a:ext uri="{FF2B5EF4-FFF2-40B4-BE49-F238E27FC236}">
                <a16:creationId xmlns:a16="http://schemas.microsoft.com/office/drawing/2014/main" id="{AD89FE96-DFE5-064C-BEC1-F9AC698551B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4">
            <a:extLst>
              <a:ext uri="{FF2B5EF4-FFF2-40B4-BE49-F238E27FC236}">
                <a16:creationId xmlns:a16="http://schemas.microsoft.com/office/drawing/2014/main" id="{747C1FC5-A37F-6241-914A-905BA2E64214}"/>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5">
            <a:extLst>
              <a:ext uri="{FF2B5EF4-FFF2-40B4-BE49-F238E27FC236}">
                <a16:creationId xmlns:a16="http://schemas.microsoft.com/office/drawing/2014/main" id="{79FBE595-F172-5447-8B25-92BAD14CFA78}"/>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6">
            <a:extLst>
              <a:ext uri="{FF2B5EF4-FFF2-40B4-BE49-F238E27FC236}">
                <a16:creationId xmlns:a16="http://schemas.microsoft.com/office/drawing/2014/main" id="{542F01F5-14F4-5D45-B33A-1A8FC720B4A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7">
            <a:extLst>
              <a:ext uri="{FF2B5EF4-FFF2-40B4-BE49-F238E27FC236}">
                <a16:creationId xmlns:a16="http://schemas.microsoft.com/office/drawing/2014/main" id="{DFF3838D-71BA-7345-87A4-16B4F532BA42}"/>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8">
            <a:extLst>
              <a:ext uri="{FF2B5EF4-FFF2-40B4-BE49-F238E27FC236}">
                <a16:creationId xmlns:a16="http://schemas.microsoft.com/office/drawing/2014/main" id="{61F2E315-9932-6F41-A0E3-E2EDAB427D0F}"/>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9">
            <a:extLst>
              <a:ext uri="{FF2B5EF4-FFF2-40B4-BE49-F238E27FC236}">
                <a16:creationId xmlns:a16="http://schemas.microsoft.com/office/drawing/2014/main" id="{222023AF-862D-984E-B1AF-BE4820CA11DB}"/>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80">
            <a:extLst>
              <a:ext uri="{FF2B5EF4-FFF2-40B4-BE49-F238E27FC236}">
                <a16:creationId xmlns:a16="http://schemas.microsoft.com/office/drawing/2014/main" id="{48F68600-A645-2347-BF5D-320A1129A738}"/>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81">
            <a:extLst>
              <a:ext uri="{FF2B5EF4-FFF2-40B4-BE49-F238E27FC236}">
                <a16:creationId xmlns:a16="http://schemas.microsoft.com/office/drawing/2014/main" id="{B48FD566-2FD5-0240-BDF6-F8C466843A83}"/>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2">
            <a:extLst>
              <a:ext uri="{FF2B5EF4-FFF2-40B4-BE49-F238E27FC236}">
                <a16:creationId xmlns:a16="http://schemas.microsoft.com/office/drawing/2014/main" id="{BC4DCF5D-449A-A84E-B55F-04E7371E4E47}"/>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3">
            <a:extLst>
              <a:ext uri="{FF2B5EF4-FFF2-40B4-BE49-F238E27FC236}">
                <a16:creationId xmlns:a16="http://schemas.microsoft.com/office/drawing/2014/main" id="{4546DA9B-B8A0-E24D-B693-BAE800A2CC58}"/>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4">
            <a:extLst>
              <a:ext uri="{FF2B5EF4-FFF2-40B4-BE49-F238E27FC236}">
                <a16:creationId xmlns:a16="http://schemas.microsoft.com/office/drawing/2014/main" id="{2FFE6A1E-9C76-B04E-A436-DE0C9F096E60}"/>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5">
            <a:extLst>
              <a:ext uri="{FF2B5EF4-FFF2-40B4-BE49-F238E27FC236}">
                <a16:creationId xmlns:a16="http://schemas.microsoft.com/office/drawing/2014/main" id="{CDF5A20E-6913-F24C-9894-EFBF2F532F9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6">
            <a:extLst>
              <a:ext uri="{FF2B5EF4-FFF2-40B4-BE49-F238E27FC236}">
                <a16:creationId xmlns:a16="http://schemas.microsoft.com/office/drawing/2014/main" id="{4EE4B99F-9192-614A-9129-F9986504120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7">
            <a:extLst>
              <a:ext uri="{FF2B5EF4-FFF2-40B4-BE49-F238E27FC236}">
                <a16:creationId xmlns:a16="http://schemas.microsoft.com/office/drawing/2014/main" id="{14A0306A-0B59-8047-B5FA-2498E20BB0B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8">
            <a:extLst>
              <a:ext uri="{FF2B5EF4-FFF2-40B4-BE49-F238E27FC236}">
                <a16:creationId xmlns:a16="http://schemas.microsoft.com/office/drawing/2014/main" id="{4DA75F1D-8F54-554A-9EEF-B4CB1436AE09}"/>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9">
            <a:extLst>
              <a:ext uri="{FF2B5EF4-FFF2-40B4-BE49-F238E27FC236}">
                <a16:creationId xmlns:a16="http://schemas.microsoft.com/office/drawing/2014/main" id="{43E5D6D3-AB43-4C44-A074-5A252B1F087A}"/>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90">
            <a:extLst>
              <a:ext uri="{FF2B5EF4-FFF2-40B4-BE49-F238E27FC236}">
                <a16:creationId xmlns:a16="http://schemas.microsoft.com/office/drawing/2014/main" id="{C45A6127-397D-AA4E-A8AD-2A9DCF133B0D}"/>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91">
            <a:extLst>
              <a:ext uri="{FF2B5EF4-FFF2-40B4-BE49-F238E27FC236}">
                <a16:creationId xmlns:a16="http://schemas.microsoft.com/office/drawing/2014/main" id="{065AD105-52AA-AE41-8D6A-CBA1DBD8984A}"/>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2">
            <a:extLst>
              <a:ext uri="{FF2B5EF4-FFF2-40B4-BE49-F238E27FC236}">
                <a16:creationId xmlns:a16="http://schemas.microsoft.com/office/drawing/2014/main" id="{32071ECD-ACF0-2C45-B79D-D0FCDD5D4576}"/>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3">
            <a:extLst>
              <a:ext uri="{FF2B5EF4-FFF2-40B4-BE49-F238E27FC236}">
                <a16:creationId xmlns:a16="http://schemas.microsoft.com/office/drawing/2014/main" id="{46BF54AB-62A6-9349-B98D-2F385C60125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4">
            <a:extLst>
              <a:ext uri="{FF2B5EF4-FFF2-40B4-BE49-F238E27FC236}">
                <a16:creationId xmlns:a16="http://schemas.microsoft.com/office/drawing/2014/main" id="{3C5F1837-97FD-6D45-AE73-60A8021C94C2}"/>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5">
            <a:extLst>
              <a:ext uri="{FF2B5EF4-FFF2-40B4-BE49-F238E27FC236}">
                <a16:creationId xmlns:a16="http://schemas.microsoft.com/office/drawing/2014/main" id="{D9B4EB93-06C9-5147-A937-ABC7688C72CC}"/>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6">
            <a:extLst>
              <a:ext uri="{FF2B5EF4-FFF2-40B4-BE49-F238E27FC236}">
                <a16:creationId xmlns:a16="http://schemas.microsoft.com/office/drawing/2014/main" id="{2B0F48A9-A548-0F45-A354-3B7E03B2A1BA}"/>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7">
            <a:extLst>
              <a:ext uri="{FF2B5EF4-FFF2-40B4-BE49-F238E27FC236}">
                <a16:creationId xmlns:a16="http://schemas.microsoft.com/office/drawing/2014/main" id="{6A56DD2B-FAD2-9747-8C6D-62EAF569B25B}"/>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8">
            <a:extLst>
              <a:ext uri="{FF2B5EF4-FFF2-40B4-BE49-F238E27FC236}">
                <a16:creationId xmlns:a16="http://schemas.microsoft.com/office/drawing/2014/main" id="{9B7794F8-60CA-6D49-A7BC-86E16B57E9D6}"/>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9">
            <a:extLst>
              <a:ext uri="{FF2B5EF4-FFF2-40B4-BE49-F238E27FC236}">
                <a16:creationId xmlns:a16="http://schemas.microsoft.com/office/drawing/2014/main" id="{B1583B95-ACF4-1549-BB0A-B27D00C67B97}"/>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100">
            <a:extLst>
              <a:ext uri="{FF2B5EF4-FFF2-40B4-BE49-F238E27FC236}">
                <a16:creationId xmlns:a16="http://schemas.microsoft.com/office/drawing/2014/main" id="{CE321006-F4D2-8E4A-B8BA-97C7A034DF9A}"/>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101">
            <a:extLst>
              <a:ext uri="{FF2B5EF4-FFF2-40B4-BE49-F238E27FC236}">
                <a16:creationId xmlns:a16="http://schemas.microsoft.com/office/drawing/2014/main" id="{B4BD22F3-D3D9-4F45-B9D3-1B668BF872E1}"/>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2">
            <a:extLst>
              <a:ext uri="{FF2B5EF4-FFF2-40B4-BE49-F238E27FC236}">
                <a16:creationId xmlns:a16="http://schemas.microsoft.com/office/drawing/2014/main" id="{02171380-18B8-2743-8F7E-9C8F20EC908B}"/>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0" name="Picture 7">
            <a:extLst>
              <a:ext uri="{FF2B5EF4-FFF2-40B4-BE49-F238E27FC236}">
                <a16:creationId xmlns:a16="http://schemas.microsoft.com/office/drawing/2014/main" id="{FFC4DB18-539D-C544-964F-1C71E9C1C27E}"/>
              </a:ext>
            </a:extLst>
          </p:cNvPr>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2">
            <a:extLst>
              <a:ext uri="{FF2B5EF4-FFF2-40B4-BE49-F238E27FC236}">
                <a16:creationId xmlns:a16="http://schemas.microsoft.com/office/drawing/2014/main" id="{39AA39C9-A51E-1A40-8CC4-51F4FD18C2C5}"/>
              </a:ext>
            </a:extLst>
          </p:cNvPr>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chemeClr val="tx1"/>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8"/>
            <a:ext cx="6622051" cy="1292889"/>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4489698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7772402" y="1016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74630481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79862529-3E93-204A-862E-4044C7A0AD7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Rectangle 7">
            <a:extLst>
              <a:ext uri="{FF2B5EF4-FFF2-40B4-BE49-F238E27FC236}">
                <a16:creationId xmlns:a16="http://schemas.microsoft.com/office/drawing/2014/main" id="{D478068B-4AE7-1448-9C49-E155E94658FA}"/>
              </a:ext>
            </a:extLst>
          </p:cNvPr>
          <p:cNvGrpSpPr>
            <a:grpSpLocks/>
          </p:cNvGrpSpPr>
          <p:nvPr userDrawn="1"/>
        </p:nvGrpSpPr>
        <p:grpSpPr bwMode="auto">
          <a:xfrm>
            <a:off x="9997200" y="115200"/>
            <a:ext cx="2095500" cy="3263901"/>
            <a:chOff x="4896" y="64"/>
            <a:chExt cx="1320" cy="2056"/>
          </a:xfrm>
        </p:grpSpPr>
        <p:pic>
          <p:nvPicPr>
            <p:cNvPr id="7" name="Rectangle 7">
              <a:extLst>
                <a:ext uri="{FF2B5EF4-FFF2-40B4-BE49-F238E27FC236}">
                  <a16:creationId xmlns:a16="http://schemas.microsoft.com/office/drawing/2014/main" id="{CB8CC9DF-0123-9C4F-82F6-76A464708E1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64"/>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4">
              <a:extLst>
                <a:ext uri="{FF2B5EF4-FFF2-40B4-BE49-F238E27FC236}">
                  <a16:creationId xmlns:a16="http://schemas.microsoft.com/office/drawing/2014/main" id="{FB88D6E4-2940-244A-9065-AC85AC648790}"/>
                </a:ext>
              </a:extLst>
            </p:cNvPr>
            <p:cNvSpPr txBox="1">
              <a:spLocks noChangeArrowheads="1"/>
            </p:cNvSpPr>
            <p:nvPr/>
          </p:nvSpPr>
          <p:spPr bwMode="auto">
            <a:xfrm>
              <a:off x="4906" y="73"/>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DBA948"/>
                </a:solidFill>
                <a:latin typeface="Franklin Gothic Book" panose="020B0503020102020204" pitchFamily="34" charset="0"/>
              </a:endParaRPr>
            </a:p>
          </p:txBody>
        </p:sp>
      </p:grpSp>
      <p:pic>
        <p:nvPicPr>
          <p:cNvPr id="9" name="Picture 10">
            <a:extLst>
              <a:ext uri="{FF2B5EF4-FFF2-40B4-BE49-F238E27FC236}">
                <a16:creationId xmlns:a16="http://schemas.microsoft.com/office/drawing/2014/main" id="{A719DF01-E03E-8C4B-9D1F-9AF6834BFB03}"/>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68261" y="-58736"/>
            <a:ext cx="767873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Freeform 11">
            <a:extLst>
              <a:ext uri="{FF2B5EF4-FFF2-40B4-BE49-F238E27FC236}">
                <a16:creationId xmlns:a16="http://schemas.microsoft.com/office/drawing/2014/main" id="{B85F52BA-7AE4-414B-88AE-5326168D4E67}"/>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1" name="Freeform 12">
            <a:extLst>
              <a:ext uri="{FF2B5EF4-FFF2-40B4-BE49-F238E27FC236}">
                <a16:creationId xmlns:a16="http://schemas.microsoft.com/office/drawing/2014/main" id="{35BC9245-C5F4-1D4E-A5A2-CE802D8831B9}"/>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2" name="Freeform 13">
            <a:extLst>
              <a:ext uri="{FF2B5EF4-FFF2-40B4-BE49-F238E27FC236}">
                <a16:creationId xmlns:a16="http://schemas.microsoft.com/office/drawing/2014/main" id="{A129ADB3-D00A-174A-A6C0-6D103F9A1DFC}"/>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BC39EFD0-7E3E-084C-A619-B8BF981A9D51}"/>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F3A83331-17E8-0A4D-931B-14D03869A5B8}"/>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E0173595-F79E-AD4A-9351-AABCD3296959}"/>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E017C76F-C45C-FA4E-8FC3-AC1B22A69345}"/>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C4F717BA-B04C-1449-A9CA-3D6C13146E01}"/>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738F7F81-A536-FD44-AE75-3DD47E70E837}"/>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D1FF6CB3-2193-0C4B-91C7-86652814A7C8}"/>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83814A61-8201-7646-99B0-A9ABB448E015}"/>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594CD49D-B3CE-3F48-86C7-9D612C727A80}"/>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9B7C5884-5845-A045-87EE-97AA902CEB9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043B7B3D-CF53-9E46-ABC1-9D112430CF3F}"/>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98637417-EAE4-004C-86B2-8A011FF8CE91}"/>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728DFA21-C3F7-4540-BADF-1677C0C74BB9}"/>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CF1F6A87-A47A-2F40-94BA-3C52F0BC5014}"/>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B10AB15C-BB0A-F94F-9229-32C89297FC66}"/>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4A8C36E0-7882-FE41-9FBE-EB0D977FA78D}"/>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9D4AC704-8CA5-384B-AFDA-23462D863D1B}"/>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497D7ABF-06DA-244D-B5ED-7A09A7E430DB}"/>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F37377A8-8716-C846-95B4-6FEB11B88D98}"/>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4AC84C2C-69E2-C748-9DF1-E903A29D0B6A}"/>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F30567FF-4DF4-CA4B-AB0F-733B73250F69}"/>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066ED237-07A8-1648-A6D1-72CD7B2FAE24}"/>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E5E9FE23-99FC-9E4A-9864-CCB6DB23AC0D}"/>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8C64903C-98C4-FD4C-8F18-A8B0091C6EF6}"/>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2CF9A1DB-7AD1-7640-A98D-64CC53E669BA}"/>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A97785DA-DDBA-954B-AAC3-BC6EF1833A89}"/>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58B06C55-41DF-814D-B21A-B6EC8BB996E1}"/>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755C2B34-760E-4A46-9018-EFD9A5A34639}"/>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1EEF34C4-DE44-9246-8D79-812D8E7B4DC1}"/>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1DD063D7-45ED-2441-B3E5-66361DA1B6DE}"/>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BDF0E3F-1946-7E41-96FF-5EA6CD7B411E}"/>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505A9BA6-DE17-0D42-8558-47796B66A871}"/>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24FBF241-8AD8-7F41-8640-0F4CA2956E9D}"/>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37CA8599-E1F7-664A-856B-DFDC66BDF60C}"/>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3E39C71F-A870-B94D-B4FF-E2F526002847}"/>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7B2DD593-CDF9-C849-AFD9-AD4B27DA62FE}"/>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D6D760B0-9065-BD44-9030-932E720CDA2D}"/>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1D411235-6B15-3341-9D67-20FDC830C71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532E87E4-6579-7347-93B1-00497CF6AB17}"/>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B3507B-4F08-5946-A6F1-7B02F4E8FF0D}"/>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E4636B9-630D-AA46-BC9E-17317DA55CFB}"/>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2FF7E599-5229-A943-80D9-79348319ADBE}"/>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97D5B8F4-2047-A549-9DD9-270037C3B11F}"/>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3050786B-ACDA-D742-B05A-B7F79F041BCC}"/>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8CC872AD-CDF5-C549-AAB3-0337DE6B0A2E}"/>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A8007C2B-D22D-9449-BFCF-0CDC37304EAA}"/>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57A2A5AE-70C1-6845-9907-F5F36907CE84}"/>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B566BD72-A325-014C-B709-69F63553A1E4}"/>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6800CB7F-526F-C042-AE21-2767AA1D35BC}"/>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3EA41626-ADC7-6D46-97B7-C47F74B4B886}"/>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7447C71C-A118-8D40-B2D4-0B6025AA2351}"/>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CC8BB5E3-608B-4E44-BCE0-363AB21BE860}"/>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73E619D2-0281-2840-8C09-68901493240E}"/>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2A141F8B-299E-E440-A64A-436CEE7C14CD}"/>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5405294A-D446-3C4B-AFE5-B33EB1D3FCF4}"/>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055C7425-EB8E-D940-AEAA-94C928ABE3C2}"/>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1F81F75B-D3EE-F54C-A696-4E0FDDF43F18}"/>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CFF162D1-50C5-7C48-9880-996CF8261328}"/>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9E9082DB-60C4-D544-9764-349DE6D1D583}"/>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E292A10B-4AD8-634B-A366-460C22D5D86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3B55B4D3-BBB2-3145-BAEB-592DAEC70857}"/>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8355B6B6-A409-9F40-B03D-79C61B07F1E0}"/>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2FE0B2DE-79C3-5A45-9D72-F5D0AFB31024}"/>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50291039-1C20-A449-B3E8-43DD9FD13C99}"/>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24C3112-D64D-FE43-9455-084DCA2B6FB1}"/>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DD33504E-4479-2645-A22B-399E388E2311}"/>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8031A43E-43A7-7842-A3FB-EDCC71901FCA}"/>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E22ABFE2-DDD5-E24C-BBE8-4B2E8169E15E}"/>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B7110496-B58F-234B-8A26-555FB581CCA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7BE9AB7C-219E-F54C-8060-05D982546B33}"/>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1EEDA0C5-19B9-334D-B0F6-D13F87E7A8A8}"/>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E07B9C8B-DDA3-5A40-9FAC-EBC119870F5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13C6E238-0EAF-5E46-9D57-F9F3405046E1}"/>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8F8A89C8-D544-3645-BCAB-4B2E44539613}"/>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8CFAE69B-E429-804E-B54E-0A63D317906E}"/>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6CF1583D-46DC-964F-AD72-A073841B2C9B}"/>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8FF2D602-7868-394C-A393-263E9E4BC63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E1FAEE6E-4CFF-3F4E-A301-42238D94C87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2F55401F-77DE-F340-B713-6B73094EE893}"/>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09FF3845-E655-5845-867F-DA11CE606E50}"/>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E50D4066-AE63-5A4B-A9E9-1F47EF09557B}"/>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31D35EB0-5963-AE4E-8E9B-4E825E38B9A0}"/>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32563232-FB98-994E-A5B9-70AF1D665F91}"/>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62C6F8E7-AE99-B041-8A2C-AFD342700278}"/>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8BC03714-8CFB-A245-87BE-A7255DFDADAB}"/>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81E31173-BEE9-9544-BDF3-DAB12727E676}"/>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4A1162BB-232E-DD4D-9EA8-D8CFB420317A}"/>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F662CAC3-E322-A84E-ADBE-5F65C52D7754}"/>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8496FC9B-C879-0B42-BB50-449E5B71BA53}"/>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04CE8F82-2395-914B-BA3D-26E64809318B}"/>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DAAEE7AA-D032-5245-8607-E3DAA0129C84}"/>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14A91546-7472-C849-A3FE-8D5ED4175A1D}"/>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8" name="Text Placeholder 8"/>
          <p:cNvSpPr>
            <a:spLocks noGrp="1"/>
          </p:cNvSpPr>
          <p:nvPr>
            <p:ph type="body" sz="quarter" idx="10"/>
          </p:nvPr>
        </p:nvSpPr>
        <p:spPr>
          <a:xfrm>
            <a:off x="625976"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625876"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625876"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06" name="Rectangle 10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05" name="Picture 2">
            <a:extLst>
              <a:ext uri="{FF2B5EF4-FFF2-40B4-BE49-F238E27FC236}">
                <a16:creationId xmlns:a16="http://schemas.microsoft.com/office/drawing/2014/main" id="{85C39E28-EC4C-344C-AD5E-906C28837BA2}"/>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86305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7797803"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26365412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867AA44E-FDDD-424D-909B-E51A18B36332}"/>
              </a:ext>
            </a:extLst>
          </p:cNvPr>
          <p:cNvPicPr>
            <a:picLocks noChangeAspect="1"/>
          </p:cNvPicPr>
          <p:nvPr userDrawn="1"/>
        </p:nvPicPr>
        <p:blipFill>
          <a:blip r:embed="rId2" cstate="email">
            <a:extLst>
              <a:ext uri="{28A0092B-C50C-407E-A947-70E740481C1C}">
                <a14:useLocalDpi xmlns:a14="http://schemas.microsoft.com/office/drawing/2010/main" val="0"/>
              </a:ext>
            </a:extLst>
          </a:blip>
          <a:srcRect/>
          <a:stretch>
            <a:fillRect/>
          </a:stretch>
        </p:blipFill>
        <p:spPr bwMode="auto">
          <a:xfrm>
            <a:off x="7683501" y="1"/>
            <a:ext cx="44926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DA98E40-C12A-FC45-8A71-63E2856FEF9C}"/>
              </a:ext>
            </a:extLst>
          </p:cNvPr>
          <p:cNvSpPr/>
          <p:nvPr userDrawn="1"/>
        </p:nvSpPr>
        <p:spPr>
          <a:xfrm>
            <a:off x="7788278" y="115888"/>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grpSp>
        <p:nvGrpSpPr>
          <p:cNvPr id="7" name="Rectangle 8">
            <a:extLst>
              <a:ext uri="{FF2B5EF4-FFF2-40B4-BE49-F238E27FC236}">
                <a16:creationId xmlns:a16="http://schemas.microsoft.com/office/drawing/2014/main" id="{437C53A5-DBF5-BE40-8C58-3290E0BF3BB8}"/>
              </a:ext>
            </a:extLst>
          </p:cNvPr>
          <p:cNvGrpSpPr>
            <a:grpSpLocks/>
          </p:cNvGrpSpPr>
          <p:nvPr userDrawn="1"/>
        </p:nvGrpSpPr>
        <p:grpSpPr bwMode="auto">
          <a:xfrm>
            <a:off x="9965272" y="3479800"/>
            <a:ext cx="2095500" cy="3263901"/>
            <a:chOff x="4896" y="2192"/>
            <a:chExt cx="1320" cy="2056"/>
          </a:xfrm>
        </p:grpSpPr>
        <p:pic>
          <p:nvPicPr>
            <p:cNvPr id="8" name="Rectangle 8">
              <a:extLst>
                <a:ext uri="{FF2B5EF4-FFF2-40B4-BE49-F238E27FC236}">
                  <a16:creationId xmlns:a16="http://schemas.microsoft.com/office/drawing/2014/main" id="{AAAC58AA-FA4E-B142-9E7D-010E9CE6BE64}"/>
                </a:ext>
              </a:extLst>
            </p:cNvPr>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96" y="2192"/>
              <a:ext cx="1320"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5">
              <a:extLst>
                <a:ext uri="{FF2B5EF4-FFF2-40B4-BE49-F238E27FC236}">
                  <a16:creationId xmlns:a16="http://schemas.microsoft.com/office/drawing/2014/main" id="{37BF4413-45CF-2041-B8F4-5979C1992B96}"/>
                </a:ext>
              </a:extLst>
            </p:cNvPr>
            <p:cNvSpPr txBox="1">
              <a:spLocks noChangeArrowheads="1"/>
            </p:cNvSpPr>
            <p:nvPr/>
          </p:nvSpPr>
          <p:spPr bwMode="auto">
            <a:xfrm>
              <a:off x="4906" y="2197"/>
              <a:ext cx="1313" cy="2050"/>
            </a:xfrm>
            <a:prstGeom prst="rect">
              <a:avLst/>
            </a:prstGeom>
            <a:noFill/>
            <a:ln>
              <a:noFill/>
            </a:ln>
          </p:spPr>
          <p:txBody>
            <a:bodyPr anchor="ct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algn="ctr" eaLnBrk="1" fontAlgn="auto" hangingPunct="1">
                <a:spcBef>
                  <a:spcPts val="0"/>
                </a:spcBef>
                <a:spcAft>
                  <a:spcPts val="0"/>
                </a:spcAft>
                <a:defRPr/>
              </a:pPr>
              <a:endParaRPr lang="en-US" altLang="en-US" sz="2200" b="1">
                <a:solidFill>
                  <a:srgbClr val="FFFFFF"/>
                </a:solidFill>
                <a:latin typeface="Franklin Gothic Book" panose="020B0503020102020204" pitchFamily="34" charset="0"/>
              </a:endParaRPr>
            </a:p>
          </p:txBody>
        </p:sp>
      </p:grpSp>
      <p:sp>
        <p:nvSpPr>
          <p:cNvPr id="10" name="Rectangle 9">
            <a:extLst>
              <a:ext uri="{FF2B5EF4-FFF2-40B4-BE49-F238E27FC236}">
                <a16:creationId xmlns:a16="http://schemas.microsoft.com/office/drawing/2014/main" id="{5BB3D4D3-84A9-D743-9BC9-7D24EEC13C4A}"/>
              </a:ext>
            </a:extLst>
          </p:cNvPr>
          <p:cNvSpPr/>
          <p:nvPr userDrawn="1"/>
        </p:nvSpPr>
        <p:spPr>
          <a:xfrm>
            <a:off x="9996489" y="115888"/>
            <a:ext cx="2084387"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pic>
        <p:nvPicPr>
          <p:cNvPr id="11" name="Picture 12">
            <a:extLst>
              <a:ext uri="{FF2B5EF4-FFF2-40B4-BE49-F238E27FC236}">
                <a16:creationId xmlns:a16="http://schemas.microsoft.com/office/drawing/2014/main" id="{B928B391-430D-B943-BB92-64852A713F61}"/>
              </a:ext>
            </a:extLst>
          </p:cNvPr>
          <p:cNvPicPr>
            <a:picLocks noChangeAspect="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 y="1"/>
            <a:ext cx="768032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13">
            <a:extLst>
              <a:ext uri="{FF2B5EF4-FFF2-40B4-BE49-F238E27FC236}">
                <a16:creationId xmlns:a16="http://schemas.microsoft.com/office/drawing/2014/main" id="{5456F023-3510-2146-BD88-F81F256F7654}"/>
              </a:ext>
            </a:extLst>
          </p:cNvPr>
          <p:cNvSpPr>
            <a:spLocks/>
          </p:cNvSpPr>
          <p:nvPr/>
        </p:nvSpPr>
        <p:spPr bwMode="auto">
          <a:xfrm>
            <a:off x="-7938"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3" name="Freeform 14">
            <a:extLst>
              <a:ext uri="{FF2B5EF4-FFF2-40B4-BE49-F238E27FC236}">
                <a16:creationId xmlns:a16="http://schemas.microsoft.com/office/drawing/2014/main" id="{ABD2D7B4-3DF0-1D4C-838B-B760E844B92B}"/>
              </a:ext>
            </a:extLst>
          </p:cNvPr>
          <p:cNvSpPr>
            <a:spLocks/>
          </p:cNvSpPr>
          <p:nvPr/>
        </p:nvSpPr>
        <p:spPr bwMode="auto">
          <a:xfrm>
            <a:off x="-7938"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4" name="Freeform 15">
            <a:extLst>
              <a:ext uri="{FF2B5EF4-FFF2-40B4-BE49-F238E27FC236}">
                <a16:creationId xmlns:a16="http://schemas.microsoft.com/office/drawing/2014/main" id="{BAADA0F6-D118-C042-A43E-3C7C5CC476FE}"/>
              </a:ext>
            </a:extLst>
          </p:cNvPr>
          <p:cNvSpPr>
            <a:spLocks/>
          </p:cNvSpPr>
          <p:nvPr/>
        </p:nvSpPr>
        <p:spPr bwMode="auto">
          <a:xfrm>
            <a:off x="18732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5" name="Freeform 16">
            <a:extLst>
              <a:ext uri="{FF2B5EF4-FFF2-40B4-BE49-F238E27FC236}">
                <a16:creationId xmlns:a16="http://schemas.microsoft.com/office/drawing/2014/main" id="{4026DB85-CC60-034C-8D1B-D5F60C200B36}"/>
              </a:ext>
            </a:extLst>
          </p:cNvPr>
          <p:cNvSpPr>
            <a:spLocks/>
          </p:cNvSpPr>
          <p:nvPr/>
        </p:nvSpPr>
        <p:spPr bwMode="auto">
          <a:xfrm>
            <a:off x="3825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6" name="Freeform 17">
            <a:extLst>
              <a:ext uri="{FF2B5EF4-FFF2-40B4-BE49-F238E27FC236}">
                <a16:creationId xmlns:a16="http://schemas.microsoft.com/office/drawing/2014/main" id="{3001FF57-F108-3E4D-914F-5EE181321F3C}"/>
              </a:ext>
            </a:extLst>
          </p:cNvPr>
          <p:cNvSpPr>
            <a:spLocks/>
          </p:cNvSpPr>
          <p:nvPr/>
        </p:nvSpPr>
        <p:spPr bwMode="auto">
          <a:xfrm>
            <a:off x="3825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7" name="Freeform 18">
            <a:extLst>
              <a:ext uri="{FF2B5EF4-FFF2-40B4-BE49-F238E27FC236}">
                <a16:creationId xmlns:a16="http://schemas.microsoft.com/office/drawing/2014/main" id="{D74B650B-B297-0B43-A1DE-F35161ED3286}"/>
              </a:ext>
            </a:extLst>
          </p:cNvPr>
          <p:cNvSpPr>
            <a:spLocks/>
          </p:cNvSpPr>
          <p:nvPr/>
        </p:nvSpPr>
        <p:spPr bwMode="auto">
          <a:xfrm>
            <a:off x="5778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686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8" name="Freeform 19">
            <a:extLst>
              <a:ext uri="{FF2B5EF4-FFF2-40B4-BE49-F238E27FC236}">
                <a16:creationId xmlns:a16="http://schemas.microsoft.com/office/drawing/2014/main" id="{8C7FFC58-E016-EC45-9793-8E3B2A7AD4DD}"/>
              </a:ext>
            </a:extLst>
          </p:cNvPr>
          <p:cNvSpPr>
            <a:spLocks/>
          </p:cNvSpPr>
          <p:nvPr/>
        </p:nvSpPr>
        <p:spPr bwMode="auto">
          <a:xfrm>
            <a:off x="7715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9" name="Freeform 20">
            <a:extLst>
              <a:ext uri="{FF2B5EF4-FFF2-40B4-BE49-F238E27FC236}">
                <a16:creationId xmlns:a16="http://schemas.microsoft.com/office/drawing/2014/main" id="{2AF5C386-BFB5-994B-84E2-F9A65B598608}"/>
              </a:ext>
            </a:extLst>
          </p:cNvPr>
          <p:cNvSpPr>
            <a:spLocks/>
          </p:cNvSpPr>
          <p:nvPr/>
        </p:nvSpPr>
        <p:spPr bwMode="auto">
          <a:xfrm>
            <a:off x="7715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0" name="Freeform 21">
            <a:extLst>
              <a:ext uri="{FF2B5EF4-FFF2-40B4-BE49-F238E27FC236}">
                <a16:creationId xmlns:a16="http://schemas.microsoft.com/office/drawing/2014/main" id="{09352CBF-56C0-9245-9026-46F3A408D8D0}"/>
              </a:ext>
            </a:extLst>
          </p:cNvPr>
          <p:cNvSpPr>
            <a:spLocks/>
          </p:cNvSpPr>
          <p:nvPr/>
        </p:nvSpPr>
        <p:spPr bwMode="auto">
          <a:xfrm>
            <a:off x="9667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411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1" name="Freeform 22">
            <a:extLst>
              <a:ext uri="{FF2B5EF4-FFF2-40B4-BE49-F238E27FC236}">
                <a16:creationId xmlns:a16="http://schemas.microsoft.com/office/drawing/2014/main" id="{834ACA4E-FCD4-BB43-B6E9-38F161718F3F}"/>
              </a:ext>
            </a:extLst>
          </p:cNvPr>
          <p:cNvSpPr>
            <a:spLocks/>
          </p:cNvSpPr>
          <p:nvPr/>
        </p:nvSpPr>
        <p:spPr bwMode="auto">
          <a:xfrm>
            <a:off x="11620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2" name="Freeform 23">
            <a:extLst>
              <a:ext uri="{FF2B5EF4-FFF2-40B4-BE49-F238E27FC236}">
                <a16:creationId xmlns:a16="http://schemas.microsoft.com/office/drawing/2014/main" id="{7B97EA77-BB6F-7A4A-A9A1-C7B5DD5762C9}"/>
              </a:ext>
            </a:extLst>
          </p:cNvPr>
          <p:cNvSpPr>
            <a:spLocks/>
          </p:cNvSpPr>
          <p:nvPr/>
        </p:nvSpPr>
        <p:spPr bwMode="auto">
          <a:xfrm>
            <a:off x="11620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3" name="Freeform 24">
            <a:extLst>
              <a:ext uri="{FF2B5EF4-FFF2-40B4-BE49-F238E27FC236}">
                <a16:creationId xmlns:a16="http://schemas.microsoft.com/office/drawing/2014/main" id="{9C84BD0D-BD06-8646-A129-B57CBE2771C6}"/>
              </a:ext>
            </a:extLst>
          </p:cNvPr>
          <p:cNvSpPr>
            <a:spLocks/>
          </p:cNvSpPr>
          <p:nvPr/>
        </p:nvSpPr>
        <p:spPr bwMode="auto">
          <a:xfrm>
            <a:off x="13573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9097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4" name="Freeform 25">
            <a:extLst>
              <a:ext uri="{FF2B5EF4-FFF2-40B4-BE49-F238E27FC236}">
                <a16:creationId xmlns:a16="http://schemas.microsoft.com/office/drawing/2014/main" id="{CD7EB16C-A7CF-8241-92D5-1F065FD15BC6}"/>
              </a:ext>
            </a:extLst>
          </p:cNvPr>
          <p:cNvSpPr>
            <a:spLocks/>
          </p:cNvSpPr>
          <p:nvPr/>
        </p:nvSpPr>
        <p:spPr bwMode="auto">
          <a:xfrm>
            <a:off x="1550990"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5" name="Freeform 26">
            <a:extLst>
              <a:ext uri="{FF2B5EF4-FFF2-40B4-BE49-F238E27FC236}">
                <a16:creationId xmlns:a16="http://schemas.microsoft.com/office/drawing/2014/main" id="{B7E1BDAF-A30C-904E-8532-A4016EB39759}"/>
              </a:ext>
            </a:extLst>
          </p:cNvPr>
          <p:cNvSpPr>
            <a:spLocks/>
          </p:cNvSpPr>
          <p:nvPr/>
        </p:nvSpPr>
        <p:spPr bwMode="auto">
          <a:xfrm>
            <a:off x="1550990"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6" name="Freeform 27">
            <a:extLst>
              <a:ext uri="{FF2B5EF4-FFF2-40B4-BE49-F238E27FC236}">
                <a16:creationId xmlns:a16="http://schemas.microsoft.com/office/drawing/2014/main" id="{61AC4079-F94F-034C-8FED-56D5AB323279}"/>
              </a:ext>
            </a:extLst>
          </p:cNvPr>
          <p:cNvSpPr>
            <a:spLocks/>
          </p:cNvSpPr>
          <p:nvPr/>
        </p:nvSpPr>
        <p:spPr bwMode="auto">
          <a:xfrm>
            <a:off x="174625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784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7" name="Freeform 28">
            <a:extLst>
              <a:ext uri="{FF2B5EF4-FFF2-40B4-BE49-F238E27FC236}">
                <a16:creationId xmlns:a16="http://schemas.microsoft.com/office/drawing/2014/main" id="{3B195CD6-91DD-2944-A14E-669C2234F138}"/>
              </a:ext>
            </a:extLst>
          </p:cNvPr>
          <p:cNvSpPr>
            <a:spLocks/>
          </p:cNvSpPr>
          <p:nvPr/>
        </p:nvSpPr>
        <p:spPr bwMode="auto">
          <a:xfrm>
            <a:off x="19415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8" name="Freeform 29">
            <a:extLst>
              <a:ext uri="{FF2B5EF4-FFF2-40B4-BE49-F238E27FC236}">
                <a16:creationId xmlns:a16="http://schemas.microsoft.com/office/drawing/2014/main" id="{70B2D722-B885-4549-A736-89BF516781B0}"/>
              </a:ext>
            </a:extLst>
          </p:cNvPr>
          <p:cNvSpPr>
            <a:spLocks/>
          </p:cNvSpPr>
          <p:nvPr/>
        </p:nvSpPr>
        <p:spPr bwMode="auto">
          <a:xfrm>
            <a:off x="19415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29" name="Freeform 30">
            <a:extLst>
              <a:ext uri="{FF2B5EF4-FFF2-40B4-BE49-F238E27FC236}">
                <a16:creationId xmlns:a16="http://schemas.microsoft.com/office/drawing/2014/main" id="{79C68DA2-6188-194E-94CD-274A904519B4}"/>
              </a:ext>
            </a:extLst>
          </p:cNvPr>
          <p:cNvSpPr>
            <a:spLocks/>
          </p:cNvSpPr>
          <p:nvPr/>
        </p:nvSpPr>
        <p:spPr bwMode="auto">
          <a:xfrm>
            <a:off x="21367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509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0" name="Freeform 31">
            <a:extLst>
              <a:ext uri="{FF2B5EF4-FFF2-40B4-BE49-F238E27FC236}">
                <a16:creationId xmlns:a16="http://schemas.microsoft.com/office/drawing/2014/main" id="{5F31825B-25ED-DD4B-AC1B-9A232AFB4F92}"/>
              </a:ext>
            </a:extLst>
          </p:cNvPr>
          <p:cNvSpPr>
            <a:spLocks/>
          </p:cNvSpPr>
          <p:nvPr/>
        </p:nvSpPr>
        <p:spPr bwMode="auto">
          <a:xfrm>
            <a:off x="23304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1" name="Freeform 32">
            <a:extLst>
              <a:ext uri="{FF2B5EF4-FFF2-40B4-BE49-F238E27FC236}">
                <a16:creationId xmlns:a16="http://schemas.microsoft.com/office/drawing/2014/main" id="{3D1E7363-47A0-AC49-AECC-FFFD5099D455}"/>
              </a:ext>
            </a:extLst>
          </p:cNvPr>
          <p:cNvSpPr>
            <a:spLocks/>
          </p:cNvSpPr>
          <p:nvPr/>
        </p:nvSpPr>
        <p:spPr bwMode="auto">
          <a:xfrm>
            <a:off x="23304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2" name="Freeform 33">
            <a:extLst>
              <a:ext uri="{FF2B5EF4-FFF2-40B4-BE49-F238E27FC236}">
                <a16:creationId xmlns:a16="http://schemas.microsoft.com/office/drawing/2014/main" id="{C74C75FD-D082-D744-843D-4F5877B231B4}"/>
              </a:ext>
            </a:extLst>
          </p:cNvPr>
          <p:cNvSpPr>
            <a:spLocks/>
          </p:cNvSpPr>
          <p:nvPr/>
        </p:nvSpPr>
        <p:spPr bwMode="auto">
          <a:xfrm>
            <a:off x="25257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8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3" name="Freeform 34">
            <a:extLst>
              <a:ext uri="{FF2B5EF4-FFF2-40B4-BE49-F238E27FC236}">
                <a16:creationId xmlns:a16="http://schemas.microsoft.com/office/drawing/2014/main" id="{BC13ACAA-5570-1A47-8049-8F50A91AE093}"/>
              </a:ext>
            </a:extLst>
          </p:cNvPr>
          <p:cNvSpPr>
            <a:spLocks/>
          </p:cNvSpPr>
          <p:nvPr/>
        </p:nvSpPr>
        <p:spPr bwMode="auto">
          <a:xfrm>
            <a:off x="27209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4" name="Freeform 35">
            <a:extLst>
              <a:ext uri="{FF2B5EF4-FFF2-40B4-BE49-F238E27FC236}">
                <a16:creationId xmlns:a16="http://schemas.microsoft.com/office/drawing/2014/main" id="{F323240C-163D-2A41-AE3B-722A48088B63}"/>
              </a:ext>
            </a:extLst>
          </p:cNvPr>
          <p:cNvSpPr>
            <a:spLocks/>
          </p:cNvSpPr>
          <p:nvPr/>
        </p:nvSpPr>
        <p:spPr bwMode="auto">
          <a:xfrm>
            <a:off x="27209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5" name="Freeform 36">
            <a:extLst>
              <a:ext uri="{FF2B5EF4-FFF2-40B4-BE49-F238E27FC236}">
                <a16:creationId xmlns:a16="http://schemas.microsoft.com/office/drawing/2014/main" id="{706573BC-3855-F645-A7FE-575572B88BED}"/>
              </a:ext>
            </a:extLst>
          </p:cNvPr>
          <p:cNvSpPr>
            <a:spLocks/>
          </p:cNvSpPr>
          <p:nvPr/>
        </p:nvSpPr>
        <p:spPr bwMode="auto">
          <a:xfrm>
            <a:off x="29162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882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6" name="Freeform 37">
            <a:extLst>
              <a:ext uri="{FF2B5EF4-FFF2-40B4-BE49-F238E27FC236}">
                <a16:creationId xmlns:a16="http://schemas.microsoft.com/office/drawing/2014/main" id="{A6E4308C-594E-8643-8C76-4EABE4FB5E5A}"/>
              </a:ext>
            </a:extLst>
          </p:cNvPr>
          <p:cNvSpPr>
            <a:spLocks/>
          </p:cNvSpPr>
          <p:nvPr/>
        </p:nvSpPr>
        <p:spPr bwMode="auto">
          <a:xfrm>
            <a:off x="31099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7" name="Freeform 38">
            <a:extLst>
              <a:ext uri="{FF2B5EF4-FFF2-40B4-BE49-F238E27FC236}">
                <a16:creationId xmlns:a16="http://schemas.microsoft.com/office/drawing/2014/main" id="{EC68C70A-1764-3649-AC1D-588B43D44043}"/>
              </a:ext>
            </a:extLst>
          </p:cNvPr>
          <p:cNvSpPr>
            <a:spLocks/>
          </p:cNvSpPr>
          <p:nvPr/>
        </p:nvSpPr>
        <p:spPr bwMode="auto">
          <a:xfrm>
            <a:off x="31099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8" name="Freeform 39">
            <a:extLst>
              <a:ext uri="{FF2B5EF4-FFF2-40B4-BE49-F238E27FC236}">
                <a16:creationId xmlns:a16="http://schemas.microsoft.com/office/drawing/2014/main" id="{BBD3B542-4182-7D49-A62F-6FA43FE1F917}"/>
              </a:ext>
            </a:extLst>
          </p:cNvPr>
          <p:cNvSpPr>
            <a:spLocks/>
          </p:cNvSpPr>
          <p:nvPr/>
        </p:nvSpPr>
        <p:spPr bwMode="auto">
          <a:xfrm>
            <a:off x="33051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607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39" name="Freeform 40">
            <a:extLst>
              <a:ext uri="{FF2B5EF4-FFF2-40B4-BE49-F238E27FC236}">
                <a16:creationId xmlns:a16="http://schemas.microsoft.com/office/drawing/2014/main" id="{B5F9CBE2-7956-394F-AE4B-3531F50CD2BE}"/>
              </a:ext>
            </a:extLst>
          </p:cNvPr>
          <p:cNvSpPr>
            <a:spLocks/>
          </p:cNvSpPr>
          <p:nvPr/>
        </p:nvSpPr>
        <p:spPr bwMode="auto">
          <a:xfrm>
            <a:off x="35004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0" name="Freeform 41">
            <a:extLst>
              <a:ext uri="{FF2B5EF4-FFF2-40B4-BE49-F238E27FC236}">
                <a16:creationId xmlns:a16="http://schemas.microsoft.com/office/drawing/2014/main" id="{CF40E3F4-B8EF-564E-8524-7717898E622F}"/>
              </a:ext>
            </a:extLst>
          </p:cNvPr>
          <p:cNvSpPr>
            <a:spLocks/>
          </p:cNvSpPr>
          <p:nvPr/>
        </p:nvSpPr>
        <p:spPr bwMode="auto">
          <a:xfrm>
            <a:off x="35004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1" name="Freeform 42">
            <a:extLst>
              <a:ext uri="{FF2B5EF4-FFF2-40B4-BE49-F238E27FC236}">
                <a16:creationId xmlns:a16="http://schemas.microsoft.com/office/drawing/2014/main" id="{2B7B6CAE-00DF-6949-9E40-4C48D937AA96}"/>
              </a:ext>
            </a:extLst>
          </p:cNvPr>
          <p:cNvSpPr>
            <a:spLocks/>
          </p:cNvSpPr>
          <p:nvPr/>
        </p:nvSpPr>
        <p:spPr bwMode="auto">
          <a:xfrm>
            <a:off x="369411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294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2" name="Freeform 43">
            <a:extLst>
              <a:ext uri="{FF2B5EF4-FFF2-40B4-BE49-F238E27FC236}">
                <a16:creationId xmlns:a16="http://schemas.microsoft.com/office/drawing/2014/main" id="{5D58934D-C42B-9142-BE2B-6DB2AAD19AE0}"/>
              </a:ext>
            </a:extLst>
          </p:cNvPr>
          <p:cNvSpPr>
            <a:spLocks/>
          </p:cNvSpPr>
          <p:nvPr/>
        </p:nvSpPr>
        <p:spPr bwMode="auto">
          <a:xfrm>
            <a:off x="38893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3" name="Freeform 44">
            <a:extLst>
              <a:ext uri="{FF2B5EF4-FFF2-40B4-BE49-F238E27FC236}">
                <a16:creationId xmlns:a16="http://schemas.microsoft.com/office/drawing/2014/main" id="{C32685D5-54C6-AF45-8590-7A146B95BF5B}"/>
              </a:ext>
            </a:extLst>
          </p:cNvPr>
          <p:cNvSpPr>
            <a:spLocks/>
          </p:cNvSpPr>
          <p:nvPr/>
        </p:nvSpPr>
        <p:spPr bwMode="auto">
          <a:xfrm>
            <a:off x="38893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4" name="Freeform 45">
            <a:extLst>
              <a:ext uri="{FF2B5EF4-FFF2-40B4-BE49-F238E27FC236}">
                <a16:creationId xmlns:a16="http://schemas.microsoft.com/office/drawing/2014/main" id="{2C50F2F7-E2A6-3845-844F-AAF99E2B3488}"/>
              </a:ext>
            </a:extLst>
          </p:cNvPr>
          <p:cNvSpPr>
            <a:spLocks/>
          </p:cNvSpPr>
          <p:nvPr/>
        </p:nvSpPr>
        <p:spPr bwMode="auto">
          <a:xfrm>
            <a:off x="40846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195"/>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5" name="Freeform 46">
            <a:extLst>
              <a:ext uri="{FF2B5EF4-FFF2-40B4-BE49-F238E27FC236}">
                <a16:creationId xmlns:a16="http://schemas.microsoft.com/office/drawing/2014/main" id="{BFEBEA05-E33F-184E-AE71-33322D60AE56}"/>
              </a:ext>
            </a:extLst>
          </p:cNvPr>
          <p:cNvSpPr>
            <a:spLocks/>
          </p:cNvSpPr>
          <p:nvPr/>
        </p:nvSpPr>
        <p:spPr bwMode="auto">
          <a:xfrm>
            <a:off x="42783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6" name="Freeform 47">
            <a:extLst>
              <a:ext uri="{FF2B5EF4-FFF2-40B4-BE49-F238E27FC236}">
                <a16:creationId xmlns:a16="http://schemas.microsoft.com/office/drawing/2014/main" id="{E8501F06-1DB7-554C-83A0-EF3D6E31BFAF}"/>
              </a:ext>
            </a:extLst>
          </p:cNvPr>
          <p:cNvSpPr>
            <a:spLocks/>
          </p:cNvSpPr>
          <p:nvPr/>
        </p:nvSpPr>
        <p:spPr bwMode="auto">
          <a:xfrm>
            <a:off x="42783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7" name="Freeform 48">
            <a:extLst>
              <a:ext uri="{FF2B5EF4-FFF2-40B4-BE49-F238E27FC236}">
                <a16:creationId xmlns:a16="http://schemas.microsoft.com/office/drawing/2014/main" id="{C47F8F72-6D98-F944-AAF1-72843581419B}"/>
              </a:ext>
            </a:extLst>
          </p:cNvPr>
          <p:cNvSpPr>
            <a:spLocks/>
          </p:cNvSpPr>
          <p:nvPr/>
        </p:nvSpPr>
        <p:spPr bwMode="auto">
          <a:xfrm>
            <a:off x="44735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705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8" name="Freeform 49">
            <a:extLst>
              <a:ext uri="{FF2B5EF4-FFF2-40B4-BE49-F238E27FC236}">
                <a16:creationId xmlns:a16="http://schemas.microsoft.com/office/drawing/2014/main" id="{B3EFAAB8-9B99-8347-AB3B-810AEA315469}"/>
              </a:ext>
            </a:extLst>
          </p:cNvPr>
          <p:cNvSpPr>
            <a:spLocks/>
          </p:cNvSpPr>
          <p:nvPr/>
        </p:nvSpPr>
        <p:spPr bwMode="auto">
          <a:xfrm>
            <a:off x="46767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49" name="Freeform 50">
            <a:extLst>
              <a:ext uri="{FF2B5EF4-FFF2-40B4-BE49-F238E27FC236}">
                <a16:creationId xmlns:a16="http://schemas.microsoft.com/office/drawing/2014/main" id="{4BE9674C-780A-B641-8607-942D5C54F3F3}"/>
              </a:ext>
            </a:extLst>
          </p:cNvPr>
          <p:cNvSpPr>
            <a:spLocks/>
          </p:cNvSpPr>
          <p:nvPr/>
        </p:nvSpPr>
        <p:spPr bwMode="auto">
          <a:xfrm>
            <a:off x="46767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0" name="Freeform 51">
            <a:extLst>
              <a:ext uri="{FF2B5EF4-FFF2-40B4-BE49-F238E27FC236}">
                <a16:creationId xmlns:a16="http://schemas.microsoft.com/office/drawing/2014/main" id="{BC69A084-2D62-CB47-AA36-1BDA6A79EB89}"/>
              </a:ext>
            </a:extLst>
          </p:cNvPr>
          <p:cNvSpPr>
            <a:spLocks/>
          </p:cNvSpPr>
          <p:nvPr/>
        </p:nvSpPr>
        <p:spPr bwMode="auto">
          <a:xfrm>
            <a:off x="48720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392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1" name="Freeform 52">
            <a:extLst>
              <a:ext uri="{FF2B5EF4-FFF2-40B4-BE49-F238E27FC236}">
                <a16:creationId xmlns:a16="http://schemas.microsoft.com/office/drawing/2014/main" id="{67C46ABA-A623-0D48-A1EF-6D1139C84E96}"/>
              </a:ext>
            </a:extLst>
          </p:cNvPr>
          <p:cNvSpPr>
            <a:spLocks/>
          </p:cNvSpPr>
          <p:nvPr/>
        </p:nvSpPr>
        <p:spPr bwMode="auto">
          <a:xfrm>
            <a:off x="50657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2" name="Freeform 53">
            <a:extLst>
              <a:ext uri="{FF2B5EF4-FFF2-40B4-BE49-F238E27FC236}">
                <a16:creationId xmlns:a16="http://schemas.microsoft.com/office/drawing/2014/main" id="{5159D642-ACC6-E24F-8D96-71CE1DD609E4}"/>
              </a:ext>
            </a:extLst>
          </p:cNvPr>
          <p:cNvSpPr>
            <a:spLocks/>
          </p:cNvSpPr>
          <p:nvPr/>
        </p:nvSpPr>
        <p:spPr bwMode="auto">
          <a:xfrm>
            <a:off x="50657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3" name="Freeform 54">
            <a:extLst>
              <a:ext uri="{FF2B5EF4-FFF2-40B4-BE49-F238E27FC236}">
                <a16:creationId xmlns:a16="http://schemas.microsoft.com/office/drawing/2014/main" id="{2573CB29-5884-9648-A2A8-FC30660EEACA}"/>
              </a:ext>
            </a:extLst>
          </p:cNvPr>
          <p:cNvSpPr>
            <a:spLocks/>
          </p:cNvSpPr>
          <p:nvPr/>
        </p:nvSpPr>
        <p:spPr bwMode="auto">
          <a:xfrm>
            <a:off x="52609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6117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4" name="Freeform 55">
            <a:extLst>
              <a:ext uri="{FF2B5EF4-FFF2-40B4-BE49-F238E27FC236}">
                <a16:creationId xmlns:a16="http://schemas.microsoft.com/office/drawing/2014/main" id="{F6AF68E4-AAE6-574B-9CA5-67FD4F2D2694}"/>
              </a:ext>
            </a:extLst>
          </p:cNvPr>
          <p:cNvSpPr>
            <a:spLocks/>
          </p:cNvSpPr>
          <p:nvPr/>
        </p:nvSpPr>
        <p:spPr bwMode="auto">
          <a:xfrm>
            <a:off x="54562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5" name="Freeform 56">
            <a:extLst>
              <a:ext uri="{FF2B5EF4-FFF2-40B4-BE49-F238E27FC236}">
                <a16:creationId xmlns:a16="http://schemas.microsoft.com/office/drawing/2014/main" id="{D4988118-31EF-A14D-A4BF-C79F0EAC8788}"/>
              </a:ext>
            </a:extLst>
          </p:cNvPr>
          <p:cNvSpPr>
            <a:spLocks/>
          </p:cNvSpPr>
          <p:nvPr/>
        </p:nvSpPr>
        <p:spPr bwMode="auto">
          <a:xfrm>
            <a:off x="54562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6" name="Freeform 57">
            <a:extLst>
              <a:ext uri="{FF2B5EF4-FFF2-40B4-BE49-F238E27FC236}">
                <a16:creationId xmlns:a16="http://schemas.microsoft.com/office/drawing/2014/main" id="{B0FEC4B6-F591-214B-ABE1-5852B35A88E6}"/>
              </a:ext>
            </a:extLst>
          </p:cNvPr>
          <p:cNvSpPr>
            <a:spLocks/>
          </p:cNvSpPr>
          <p:nvPr/>
        </p:nvSpPr>
        <p:spPr bwMode="auto">
          <a:xfrm>
            <a:off x="56515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803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7" name="Freeform 58">
            <a:extLst>
              <a:ext uri="{FF2B5EF4-FFF2-40B4-BE49-F238E27FC236}">
                <a16:creationId xmlns:a16="http://schemas.microsoft.com/office/drawing/2014/main" id="{6C2A4476-EB79-D64B-B592-CBFC251A6F83}"/>
              </a:ext>
            </a:extLst>
          </p:cNvPr>
          <p:cNvSpPr>
            <a:spLocks/>
          </p:cNvSpPr>
          <p:nvPr/>
        </p:nvSpPr>
        <p:spPr bwMode="auto">
          <a:xfrm>
            <a:off x="58451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8" name="Freeform 59">
            <a:extLst>
              <a:ext uri="{FF2B5EF4-FFF2-40B4-BE49-F238E27FC236}">
                <a16:creationId xmlns:a16="http://schemas.microsoft.com/office/drawing/2014/main" id="{EEF49AB0-94C5-A94B-B4F2-475DDA45F9C0}"/>
              </a:ext>
            </a:extLst>
          </p:cNvPr>
          <p:cNvSpPr>
            <a:spLocks/>
          </p:cNvSpPr>
          <p:nvPr/>
        </p:nvSpPr>
        <p:spPr bwMode="auto">
          <a:xfrm>
            <a:off x="58451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59" name="Freeform 60">
            <a:extLst>
              <a:ext uri="{FF2B5EF4-FFF2-40B4-BE49-F238E27FC236}">
                <a16:creationId xmlns:a16="http://schemas.microsoft.com/office/drawing/2014/main" id="{2266A4D8-5A0D-DA48-BAE9-4AFFF945477C}"/>
              </a:ext>
            </a:extLst>
          </p:cNvPr>
          <p:cNvSpPr>
            <a:spLocks/>
          </p:cNvSpPr>
          <p:nvPr/>
        </p:nvSpPr>
        <p:spPr bwMode="auto">
          <a:xfrm>
            <a:off x="60404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490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0" name="Freeform 61">
            <a:extLst>
              <a:ext uri="{FF2B5EF4-FFF2-40B4-BE49-F238E27FC236}">
                <a16:creationId xmlns:a16="http://schemas.microsoft.com/office/drawing/2014/main" id="{6439B815-9520-5D41-B02A-BEDECF33B343}"/>
              </a:ext>
            </a:extLst>
          </p:cNvPr>
          <p:cNvSpPr>
            <a:spLocks/>
          </p:cNvSpPr>
          <p:nvPr/>
        </p:nvSpPr>
        <p:spPr bwMode="auto">
          <a:xfrm>
            <a:off x="62341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1" name="Freeform 62">
            <a:extLst>
              <a:ext uri="{FF2B5EF4-FFF2-40B4-BE49-F238E27FC236}">
                <a16:creationId xmlns:a16="http://schemas.microsoft.com/office/drawing/2014/main" id="{ED75C05C-3151-D543-8786-AED07F507653}"/>
              </a:ext>
            </a:extLst>
          </p:cNvPr>
          <p:cNvSpPr>
            <a:spLocks/>
          </p:cNvSpPr>
          <p:nvPr/>
        </p:nvSpPr>
        <p:spPr bwMode="auto">
          <a:xfrm>
            <a:off x="62341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2" name="Freeform 63">
            <a:extLst>
              <a:ext uri="{FF2B5EF4-FFF2-40B4-BE49-F238E27FC236}">
                <a16:creationId xmlns:a16="http://schemas.microsoft.com/office/drawing/2014/main" id="{537C0574-A459-E845-B02B-D1792769EEFA}"/>
              </a:ext>
            </a:extLst>
          </p:cNvPr>
          <p:cNvSpPr>
            <a:spLocks/>
          </p:cNvSpPr>
          <p:nvPr/>
        </p:nvSpPr>
        <p:spPr bwMode="auto">
          <a:xfrm>
            <a:off x="64293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5215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3" name="Freeform 64">
            <a:extLst>
              <a:ext uri="{FF2B5EF4-FFF2-40B4-BE49-F238E27FC236}">
                <a16:creationId xmlns:a16="http://schemas.microsoft.com/office/drawing/2014/main" id="{EC355892-15B7-2041-B13C-879863AE0925}"/>
              </a:ext>
            </a:extLst>
          </p:cNvPr>
          <p:cNvSpPr>
            <a:spLocks/>
          </p:cNvSpPr>
          <p:nvPr/>
        </p:nvSpPr>
        <p:spPr bwMode="auto">
          <a:xfrm>
            <a:off x="66246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4" name="Freeform 65">
            <a:extLst>
              <a:ext uri="{FF2B5EF4-FFF2-40B4-BE49-F238E27FC236}">
                <a16:creationId xmlns:a16="http://schemas.microsoft.com/office/drawing/2014/main" id="{BEE04512-4D59-EB47-B493-2F1D02B3915E}"/>
              </a:ext>
            </a:extLst>
          </p:cNvPr>
          <p:cNvSpPr>
            <a:spLocks/>
          </p:cNvSpPr>
          <p:nvPr/>
        </p:nvSpPr>
        <p:spPr bwMode="auto">
          <a:xfrm>
            <a:off x="66246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5" name="Freeform 66">
            <a:extLst>
              <a:ext uri="{FF2B5EF4-FFF2-40B4-BE49-F238E27FC236}">
                <a16:creationId xmlns:a16="http://schemas.microsoft.com/office/drawing/2014/main" id="{088F7A62-9FF7-6B4B-91A9-90A57A5D3693}"/>
              </a:ext>
            </a:extLst>
          </p:cNvPr>
          <p:cNvSpPr>
            <a:spLocks/>
          </p:cNvSpPr>
          <p:nvPr/>
        </p:nvSpPr>
        <p:spPr bwMode="auto">
          <a:xfrm>
            <a:off x="68199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901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6" name="Freeform 67">
            <a:extLst>
              <a:ext uri="{FF2B5EF4-FFF2-40B4-BE49-F238E27FC236}">
                <a16:creationId xmlns:a16="http://schemas.microsoft.com/office/drawing/2014/main" id="{9F53E406-6BC4-BA40-9BBB-A5E737C0AB43}"/>
              </a:ext>
            </a:extLst>
          </p:cNvPr>
          <p:cNvSpPr>
            <a:spLocks/>
          </p:cNvSpPr>
          <p:nvPr/>
        </p:nvSpPr>
        <p:spPr bwMode="auto">
          <a:xfrm>
            <a:off x="70135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7" name="Freeform 68">
            <a:extLst>
              <a:ext uri="{FF2B5EF4-FFF2-40B4-BE49-F238E27FC236}">
                <a16:creationId xmlns:a16="http://schemas.microsoft.com/office/drawing/2014/main" id="{16F347D7-71DE-AA47-80CD-5671D4830527}"/>
              </a:ext>
            </a:extLst>
          </p:cNvPr>
          <p:cNvSpPr>
            <a:spLocks/>
          </p:cNvSpPr>
          <p:nvPr/>
        </p:nvSpPr>
        <p:spPr bwMode="auto">
          <a:xfrm>
            <a:off x="70135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8" name="Freeform 69">
            <a:extLst>
              <a:ext uri="{FF2B5EF4-FFF2-40B4-BE49-F238E27FC236}">
                <a16:creationId xmlns:a16="http://schemas.microsoft.com/office/drawing/2014/main" id="{554A2A3B-9A40-F042-8957-ED68A8C79ACF}"/>
              </a:ext>
            </a:extLst>
          </p:cNvPr>
          <p:cNvSpPr>
            <a:spLocks/>
          </p:cNvSpPr>
          <p:nvPr/>
        </p:nvSpPr>
        <p:spPr bwMode="auto">
          <a:xfrm>
            <a:off x="7208838" y="6589714"/>
            <a:ext cx="119063" cy="119061"/>
          </a:xfrm>
          <a:custGeom>
            <a:avLst/>
            <a:gdLst>
              <a:gd name="T0" fmla="*/ 256163978 w 95250"/>
              <a:gd name="T1" fmla="*/ 256207189 h 95250"/>
              <a:gd name="T2" fmla="*/ 2147483646 w 95250"/>
              <a:gd name="T3" fmla="*/ 256207189 h 95250"/>
              <a:gd name="T4" fmla="*/ 2147483646 w 95250"/>
              <a:gd name="T5" fmla="*/ 2147483646 h 95250"/>
              <a:gd name="T6" fmla="*/ 256163978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4588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69" name="Freeform 70">
            <a:extLst>
              <a:ext uri="{FF2B5EF4-FFF2-40B4-BE49-F238E27FC236}">
                <a16:creationId xmlns:a16="http://schemas.microsoft.com/office/drawing/2014/main" id="{C21246C2-AAEF-A541-A278-48E80FD83E1B}"/>
              </a:ext>
            </a:extLst>
          </p:cNvPr>
          <p:cNvSpPr>
            <a:spLocks/>
          </p:cNvSpPr>
          <p:nvPr/>
        </p:nvSpPr>
        <p:spPr bwMode="auto">
          <a:xfrm>
            <a:off x="74041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0" name="Freeform 71">
            <a:extLst>
              <a:ext uri="{FF2B5EF4-FFF2-40B4-BE49-F238E27FC236}">
                <a16:creationId xmlns:a16="http://schemas.microsoft.com/office/drawing/2014/main" id="{96A98854-D9D4-5943-83FD-0E7AA06FE68C}"/>
              </a:ext>
            </a:extLst>
          </p:cNvPr>
          <p:cNvSpPr>
            <a:spLocks/>
          </p:cNvSpPr>
          <p:nvPr/>
        </p:nvSpPr>
        <p:spPr bwMode="auto">
          <a:xfrm>
            <a:off x="74041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1" name="Freeform 72">
            <a:extLst>
              <a:ext uri="{FF2B5EF4-FFF2-40B4-BE49-F238E27FC236}">
                <a16:creationId xmlns:a16="http://schemas.microsoft.com/office/drawing/2014/main" id="{00D8215B-B28E-F944-8F72-FDB85DF4DE9B}"/>
              </a:ext>
            </a:extLst>
          </p:cNvPr>
          <p:cNvSpPr>
            <a:spLocks/>
          </p:cNvSpPr>
          <p:nvPr/>
        </p:nvSpPr>
        <p:spPr bwMode="auto">
          <a:xfrm>
            <a:off x="75993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4313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2" name="Freeform 73">
            <a:extLst>
              <a:ext uri="{FF2B5EF4-FFF2-40B4-BE49-F238E27FC236}">
                <a16:creationId xmlns:a16="http://schemas.microsoft.com/office/drawing/2014/main" id="{398515E0-0E27-7844-A865-0D1C9CA3321B}"/>
              </a:ext>
            </a:extLst>
          </p:cNvPr>
          <p:cNvSpPr>
            <a:spLocks/>
          </p:cNvSpPr>
          <p:nvPr/>
        </p:nvSpPr>
        <p:spPr bwMode="auto">
          <a:xfrm>
            <a:off x="77930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3" name="Freeform 74">
            <a:extLst>
              <a:ext uri="{FF2B5EF4-FFF2-40B4-BE49-F238E27FC236}">
                <a16:creationId xmlns:a16="http://schemas.microsoft.com/office/drawing/2014/main" id="{B01FD5BB-F289-684A-96ED-BF4B8B56FFEB}"/>
              </a:ext>
            </a:extLst>
          </p:cNvPr>
          <p:cNvSpPr>
            <a:spLocks/>
          </p:cNvSpPr>
          <p:nvPr/>
        </p:nvSpPr>
        <p:spPr bwMode="auto">
          <a:xfrm>
            <a:off x="77930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4" name="Freeform 75">
            <a:extLst>
              <a:ext uri="{FF2B5EF4-FFF2-40B4-BE49-F238E27FC236}">
                <a16:creationId xmlns:a16="http://schemas.microsoft.com/office/drawing/2014/main" id="{BC1D55F5-B7B6-BD4F-AA4C-542FC39CEF4E}"/>
              </a:ext>
            </a:extLst>
          </p:cNvPr>
          <p:cNvSpPr>
            <a:spLocks/>
          </p:cNvSpPr>
          <p:nvPr/>
        </p:nvSpPr>
        <p:spPr bwMode="auto">
          <a:xfrm>
            <a:off x="79883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999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5" name="Freeform 76">
            <a:extLst>
              <a:ext uri="{FF2B5EF4-FFF2-40B4-BE49-F238E27FC236}">
                <a16:creationId xmlns:a16="http://schemas.microsoft.com/office/drawing/2014/main" id="{5B325DD1-D2A4-CE47-A6A0-42034DCAA55A}"/>
              </a:ext>
            </a:extLst>
          </p:cNvPr>
          <p:cNvSpPr>
            <a:spLocks/>
          </p:cNvSpPr>
          <p:nvPr/>
        </p:nvSpPr>
        <p:spPr bwMode="auto">
          <a:xfrm>
            <a:off x="81835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6" name="Freeform 77">
            <a:extLst>
              <a:ext uri="{FF2B5EF4-FFF2-40B4-BE49-F238E27FC236}">
                <a16:creationId xmlns:a16="http://schemas.microsoft.com/office/drawing/2014/main" id="{ABB793F2-5D69-7A44-AECD-D5E733927E43}"/>
              </a:ext>
            </a:extLst>
          </p:cNvPr>
          <p:cNvSpPr>
            <a:spLocks/>
          </p:cNvSpPr>
          <p:nvPr/>
        </p:nvSpPr>
        <p:spPr bwMode="auto">
          <a:xfrm>
            <a:off x="81835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7" name="Freeform 78">
            <a:extLst>
              <a:ext uri="{FF2B5EF4-FFF2-40B4-BE49-F238E27FC236}">
                <a16:creationId xmlns:a16="http://schemas.microsoft.com/office/drawing/2014/main" id="{D1ED1145-4E88-644B-8289-FBBB6C757FFE}"/>
              </a:ext>
            </a:extLst>
          </p:cNvPr>
          <p:cNvSpPr>
            <a:spLocks/>
          </p:cNvSpPr>
          <p:nvPr/>
        </p:nvSpPr>
        <p:spPr bwMode="auto">
          <a:xfrm>
            <a:off x="8378827"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36862"/>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8" name="Freeform 79">
            <a:extLst>
              <a:ext uri="{FF2B5EF4-FFF2-40B4-BE49-F238E27FC236}">
                <a16:creationId xmlns:a16="http://schemas.microsoft.com/office/drawing/2014/main" id="{6BDAD87E-04B4-BB4C-8D96-BE7DEA6A51FA}"/>
              </a:ext>
            </a:extLst>
          </p:cNvPr>
          <p:cNvSpPr>
            <a:spLocks/>
          </p:cNvSpPr>
          <p:nvPr/>
        </p:nvSpPr>
        <p:spPr bwMode="auto">
          <a:xfrm>
            <a:off x="85725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79" name="Freeform 80">
            <a:extLst>
              <a:ext uri="{FF2B5EF4-FFF2-40B4-BE49-F238E27FC236}">
                <a16:creationId xmlns:a16="http://schemas.microsoft.com/office/drawing/2014/main" id="{500B46EA-811F-6B47-B726-C99D6A53D076}"/>
              </a:ext>
            </a:extLst>
          </p:cNvPr>
          <p:cNvSpPr>
            <a:spLocks/>
          </p:cNvSpPr>
          <p:nvPr/>
        </p:nvSpPr>
        <p:spPr bwMode="auto">
          <a:xfrm>
            <a:off x="85725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0" name="Freeform 81">
            <a:extLst>
              <a:ext uri="{FF2B5EF4-FFF2-40B4-BE49-F238E27FC236}">
                <a16:creationId xmlns:a16="http://schemas.microsoft.com/office/drawing/2014/main" id="{9C96B7F1-A0FD-7543-98C9-BD0C185FC294}"/>
              </a:ext>
            </a:extLst>
          </p:cNvPr>
          <p:cNvSpPr>
            <a:spLocks/>
          </p:cNvSpPr>
          <p:nvPr/>
        </p:nvSpPr>
        <p:spPr bwMode="auto">
          <a:xfrm>
            <a:off x="87677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4117"/>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1" name="Freeform 82">
            <a:extLst>
              <a:ext uri="{FF2B5EF4-FFF2-40B4-BE49-F238E27FC236}">
                <a16:creationId xmlns:a16="http://schemas.microsoft.com/office/drawing/2014/main" id="{D053C69C-9A73-9444-921B-C2AA24672B59}"/>
              </a:ext>
            </a:extLst>
          </p:cNvPr>
          <p:cNvSpPr>
            <a:spLocks/>
          </p:cNvSpPr>
          <p:nvPr/>
        </p:nvSpPr>
        <p:spPr bwMode="auto">
          <a:xfrm>
            <a:off x="896302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2" name="Freeform 83">
            <a:extLst>
              <a:ext uri="{FF2B5EF4-FFF2-40B4-BE49-F238E27FC236}">
                <a16:creationId xmlns:a16="http://schemas.microsoft.com/office/drawing/2014/main" id="{0975A98B-287A-A248-B642-689917DA33CB}"/>
              </a:ext>
            </a:extLst>
          </p:cNvPr>
          <p:cNvSpPr>
            <a:spLocks/>
          </p:cNvSpPr>
          <p:nvPr/>
        </p:nvSpPr>
        <p:spPr bwMode="auto">
          <a:xfrm>
            <a:off x="896302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3" name="Freeform 84">
            <a:extLst>
              <a:ext uri="{FF2B5EF4-FFF2-40B4-BE49-F238E27FC236}">
                <a16:creationId xmlns:a16="http://schemas.microsoft.com/office/drawing/2014/main" id="{43EF4FC5-6FA3-024E-B9D5-56CAA6AFD692}"/>
              </a:ext>
            </a:extLst>
          </p:cNvPr>
          <p:cNvSpPr>
            <a:spLocks/>
          </p:cNvSpPr>
          <p:nvPr/>
        </p:nvSpPr>
        <p:spPr bwMode="auto">
          <a:xfrm>
            <a:off x="9158290"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3098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4" name="Freeform 85">
            <a:extLst>
              <a:ext uri="{FF2B5EF4-FFF2-40B4-BE49-F238E27FC236}">
                <a16:creationId xmlns:a16="http://schemas.microsoft.com/office/drawing/2014/main" id="{4BE1BE99-C70A-8E4D-B35C-4A9B24D6C5DB}"/>
              </a:ext>
            </a:extLst>
          </p:cNvPr>
          <p:cNvSpPr>
            <a:spLocks/>
          </p:cNvSpPr>
          <p:nvPr/>
        </p:nvSpPr>
        <p:spPr bwMode="auto">
          <a:xfrm>
            <a:off x="935355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5" name="Freeform 86">
            <a:extLst>
              <a:ext uri="{FF2B5EF4-FFF2-40B4-BE49-F238E27FC236}">
                <a16:creationId xmlns:a16="http://schemas.microsoft.com/office/drawing/2014/main" id="{FEAAF026-62F3-CA49-8B5E-EA478135224A}"/>
              </a:ext>
            </a:extLst>
          </p:cNvPr>
          <p:cNvSpPr>
            <a:spLocks/>
          </p:cNvSpPr>
          <p:nvPr/>
        </p:nvSpPr>
        <p:spPr bwMode="auto">
          <a:xfrm>
            <a:off x="935355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6" name="Freeform 87">
            <a:extLst>
              <a:ext uri="{FF2B5EF4-FFF2-40B4-BE49-F238E27FC236}">
                <a16:creationId xmlns:a16="http://schemas.microsoft.com/office/drawing/2014/main" id="{07F431A0-53B8-5049-936B-E8220394F60C}"/>
              </a:ext>
            </a:extLst>
          </p:cNvPr>
          <p:cNvSpPr>
            <a:spLocks/>
          </p:cNvSpPr>
          <p:nvPr/>
        </p:nvSpPr>
        <p:spPr bwMode="auto">
          <a:xfrm>
            <a:off x="9548814"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784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7" name="Freeform 88">
            <a:extLst>
              <a:ext uri="{FF2B5EF4-FFF2-40B4-BE49-F238E27FC236}">
                <a16:creationId xmlns:a16="http://schemas.microsoft.com/office/drawing/2014/main" id="{5B5FD3CD-55D2-294C-85D6-4CDAC7AAF565}"/>
              </a:ext>
            </a:extLst>
          </p:cNvPr>
          <p:cNvSpPr>
            <a:spLocks/>
          </p:cNvSpPr>
          <p:nvPr/>
        </p:nvSpPr>
        <p:spPr bwMode="auto">
          <a:xfrm>
            <a:off x="97440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8" name="Freeform 89">
            <a:extLst>
              <a:ext uri="{FF2B5EF4-FFF2-40B4-BE49-F238E27FC236}">
                <a16:creationId xmlns:a16="http://schemas.microsoft.com/office/drawing/2014/main" id="{D2C99CFE-E580-EE41-8278-C5906E7AB329}"/>
              </a:ext>
            </a:extLst>
          </p:cNvPr>
          <p:cNvSpPr>
            <a:spLocks/>
          </p:cNvSpPr>
          <p:nvPr/>
        </p:nvSpPr>
        <p:spPr bwMode="auto">
          <a:xfrm>
            <a:off x="97440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89" name="Freeform 90">
            <a:extLst>
              <a:ext uri="{FF2B5EF4-FFF2-40B4-BE49-F238E27FC236}">
                <a16:creationId xmlns:a16="http://schemas.microsoft.com/office/drawing/2014/main" id="{EF019C59-6623-6B49-866F-BA41E1A01253}"/>
              </a:ext>
            </a:extLst>
          </p:cNvPr>
          <p:cNvSpPr>
            <a:spLocks/>
          </p:cNvSpPr>
          <p:nvPr/>
        </p:nvSpPr>
        <p:spPr bwMode="auto">
          <a:xfrm>
            <a:off x="99393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509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0" name="Freeform 91">
            <a:extLst>
              <a:ext uri="{FF2B5EF4-FFF2-40B4-BE49-F238E27FC236}">
                <a16:creationId xmlns:a16="http://schemas.microsoft.com/office/drawing/2014/main" id="{7ACCC72C-C48B-614D-AE3C-0FA1238E76C1}"/>
              </a:ext>
            </a:extLst>
          </p:cNvPr>
          <p:cNvSpPr>
            <a:spLocks/>
          </p:cNvSpPr>
          <p:nvPr/>
        </p:nvSpPr>
        <p:spPr bwMode="auto">
          <a:xfrm>
            <a:off x="10133014"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1" name="Freeform 92">
            <a:extLst>
              <a:ext uri="{FF2B5EF4-FFF2-40B4-BE49-F238E27FC236}">
                <a16:creationId xmlns:a16="http://schemas.microsoft.com/office/drawing/2014/main" id="{627B250A-AEE4-3945-8533-57ABB55B3BF7}"/>
              </a:ext>
            </a:extLst>
          </p:cNvPr>
          <p:cNvSpPr>
            <a:spLocks/>
          </p:cNvSpPr>
          <p:nvPr/>
        </p:nvSpPr>
        <p:spPr bwMode="auto">
          <a:xfrm>
            <a:off x="10133014"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7" y="7144"/>
                </a:lnTo>
                <a:lnTo>
                  <a:pt x="88107"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2" name="Freeform 93">
            <a:extLst>
              <a:ext uri="{FF2B5EF4-FFF2-40B4-BE49-F238E27FC236}">
                <a16:creationId xmlns:a16="http://schemas.microsoft.com/office/drawing/2014/main" id="{ACDC1784-89D5-C841-A7F8-00CB2843E3F3}"/>
              </a:ext>
            </a:extLst>
          </p:cNvPr>
          <p:cNvSpPr>
            <a:spLocks/>
          </p:cNvSpPr>
          <p:nvPr/>
        </p:nvSpPr>
        <p:spPr bwMode="auto">
          <a:xfrm>
            <a:off x="10328277"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21960"/>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3" name="Freeform 94">
            <a:extLst>
              <a:ext uri="{FF2B5EF4-FFF2-40B4-BE49-F238E27FC236}">
                <a16:creationId xmlns:a16="http://schemas.microsoft.com/office/drawing/2014/main" id="{F230C8D6-DC95-6245-98C8-AA57B637A7D2}"/>
              </a:ext>
            </a:extLst>
          </p:cNvPr>
          <p:cNvSpPr>
            <a:spLocks/>
          </p:cNvSpPr>
          <p:nvPr/>
        </p:nvSpPr>
        <p:spPr bwMode="auto">
          <a:xfrm>
            <a:off x="105235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4" name="Freeform 95">
            <a:extLst>
              <a:ext uri="{FF2B5EF4-FFF2-40B4-BE49-F238E27FC236}">
                <a16:creationId xmlns:a16="http://schemas.microsoft.com/office/drawing/2014/main" id="{6FFC0732-9961-8046-966B-5FEA344BD048}"/>
              </a:ext>
            </a:extLst>
          </p:cNvPr>
          <p:cNvSpPr>
            <a:spLocks/>
          </p:cNvSpPr>
          <p:nvPr/>
        </p:nvSpPr>
        <p:spPr bwMode="auto">
          <a:xfrm>
            <a:off x="105235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5" name="Freeform 96">
            <a:extLst>
              <a:ext uri="{FF2B5EF4-FFF2-40B4-BE49-F238E27FC236}">
                <a16:creationId xmlns:a16="http://schemas.microsoft.com/office/drawing/2014/main" id="{442E96D6-FA2B-EC49-84C9-CBA211CEF17F}"/>
              </a:ext>
            </a:extLst>
          </p:cNvPr>
          <p:cNvSpPr>
            <a:spLocks/>
          </p:cNvSpPr>
          <p:nvPr/>
        </p:nvSpPr>
        <p:spPr bwMode="auto">
          <a:xfrm>
            <a:off x="10718801" y="6589714"/>
            <a:ext cx="119063" cy="119061"/>
          </a:xfrm>
          <a:custGeom>
            <a:avLst/>
            <a:gdLst>
              <a:gd name="T0" fmla="*/ 256279274 w 95250"/>
              <a:gd name="T1" fmla="*/ 256207189 h 95250"/>
              <a:gd name="T2" fmla="*/ 2147483646 w 95250"/>
              <a:gd name="T3" fmla="*/ 256207189 h 95250"/>
              <a:gd name="T4" fmla="*/ 2147483646 w 95250"/>
              <a:gd name="T5" fmla="*/ 2147483646 h 95250"/>
              <a:gd name="T6" fmla="*/ 256279274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3" y="7144"/>
                </a:moveTo>
                <a:lnTo>
                  <a:pt x="88106" y="7144"/>
                </a:lnTo>
                <a:lnTo>
                  <a:pt x="88106" y="88106"/>
                </a:lnTo>
                <a:lnTo>
                  <a:pt x="7143" y="88106"/>
                </a:lnTo>
                <a:lnTo>
                  <a:pt x="7143" y="7144"/>
                </a:lnTo>
                <a:close/>
              </a:path>
            </a:pathLst>
          </a:custGeom>
          <a:solidFill>
            <a:schemeClr val="tx2">
              <a:alpha val="18823"/>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6" name="Freeform 97">
            <a:extLst>
              <a:ext uri="{FF2B5EF4-FFF2-40B4-BE49-F238E27FC236}">
                <a16:creationId xmlns:a16="http://schemas.microsoft.com/office/drawing/2014/main" id="{707DE14B-E4DD-9843-95CE-5E7DA2FBA3C8}"/>
              </a:ext>
            </a:extLst>
          </p:cNvPr>
          <p:cNvSpPr>
            <a:spLocks/>
          </p:cNvSpPr>
          <p:nvPr/>
        </p:nvSpPr>
        <p:spPr bwMode="auto">
          <a:xfrm>
            <a:off x="10912477"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7" name="Freeform 98">
            <a:extLst>
              <a:ext uri="{FF2B5EF4-FFF2-40B4-BE49-F238E27FC236}">
                <a16:creationId xmlns:a16="http://schemas.microsoft.com/office/drawing/2014/main" id="{DA6AD1F6-4ED8-1246-8BD4-499B29891524}"/>
              </a:ext>
            </a:extLst>
          </p:cNvPr>
          <p:cNvSpPr>
            <a:spLocks/>
          </p:cNvSpPr>
          <p:nvPr/>
        </p:nvSpPr>
        <p:spPr bwMode="auto">
          <a:xfrm>
            <a:off x="10912477"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8" name="Freeform 99">
            <a:extLst>
              <a:ext uri="{FF2B5EF4-FFF2-40B4-BE49-F238E27FC236}">
                <a16:creationId xmlns:a16="http://schemas.microsoft.com/office/drawing/2014/main" id="{20A47719-6AA5-694C-BE27-215ECEF69971}"/>
              </a:ext>
            </a:extLst>
          </p:cNvPr>
          <p:cNvSpPr>
            <a:spLocks/>
          </p:cNvSpPr>
          <p:nvPr/>
        </p:nvSpPr>
        <p:spPr bwMode="auto">
          <a:xfrm>
            <a:off x="11107738"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6078"/>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99" name="Freeform 100">
            <a:extLst>
              <a:ext uri="{FF2B5EF4-FFF2-40B4-BE49-F238E27FC236}">
                <a16:creationId xmlns:a16="http://schemas.microsoft.com/office/drawing/2014/main" id="{F8D82B63-FDFB-1C44-8D4F-FBA968B8C93E}"/>
              </a:ext>
            </a:extLst>
          </p:cNvPr>
          <p:cNvSpPr>
            <a:spLocks/>
          </p:cNvSpPr>
          <p:nvPr/>
        </p:nvSpPr>
        <p:spPr bwMode="auto">
          <a:xfrm>
            <a:off x="11303001" y="6427788"/>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0" name="Freeform 101">
            <a:extLst>
              <a:ext uri="{FF2B5EF4-FFF2-40B4-BE49-F238E27FC236}">
                <a16:creationId xmlns:a16="http://schemas.microsoft.com/office/drawing/2014/main" id="{0D4189E5-A314-174E-BA37-ED1FB1809F92}"/>
              </a:ext>
            </a:extLst>
          </p:cNvPr>
          <p:cNvSpPr>
            <a:spLocks/>
          </p:cNvSpPr>
          <p:nvPr/>
        </p:nvSpPr>
        <p:spPr bwMode="auto">
          <a:xfrm>
            <a:off x="11303001" y="6753229"/>
            <a:ext cx="119063" cy="119063"/>
          </a:xfrm>
          <a:custGeom>
            <a:avLst/>
            <a:gdLst>
              <a:gd name="T0" fmla="*/ 256285720 w 95250"/>
              <a:gd name="T1" fmla="*/ 256285720 h 95250"/>
              <a:gd name="T2" fmla="*/ 2147483646 w 95250"/>
              <a:gd name="T3" fmla="*/ 256285720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1" name="Freeform 102">
            <a:extLst>
              <a:ext uri="{FF2B5EF4-FFF2-40B4-BE49-F238E27FC236}">
                <a16:creationId xmlns:a16="http://schemas.microsoft.com/office/drawing/2014/main" id="{E0CA3AD9-419C-B84D-8304-F51AD9BF50BD}"/>
              </a:ext>
            </a:extLst>
          </p:cNvPr>
          <p:cNvSpPr>
            <a:spLocks/>
          </p:cNvSpPr>
          <p:nvPr/>
        </p:nvSpPr>
        <p:spPr bwMode="auto">
          <a:xfrm>
            <a:off x="11498262" y="6589714"/>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2941"/>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2" name="Freeform 103">
            <a:extLst>
              <a:ext uri="{FF2B5EF4-FFF2-40B4-BE49-F238E27FC236}">
                <a16:creationId xmlns:a16="http://schemas.microsoft.com/office/drawing/2014/main" id="{CFD12DBC-2A1B-434D-A690-207E270D14A3}"/>
              </a:ext>
            </a:extLst>
          </p:cNvPr>
          <p:cNvSpPr>
            <a:spLocks/>
          </p:cNvSpPr>
          <p:nvPr/>
        </p:nvSpPr>
        <p:spPr bwMode="auto">
          <a:xfrm>
            <a:off x="11691938"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3" name="Freeform 104">
            <a:extLst>
              <a:ext uri="{FF2B5EF4-FFF2-40B4-BE49-F238E27FC236}">
                <a16:creationId xmlns:a16="http://schemas.microsoft.com/office/drawing/2014/main" id="{A4B634ED-6091-F249-9203-2ED53D73A17C}"/>
              </a:ext>
            </a:extLst>
          </p:cNvPr>
          <p:cNvSpPr>
            <a:spLocks/>
          </p:cNvSpPr>
          <p:nvPr/>
        </p:nvSpPr>
        <p:spPr bwMode="auto">
          <a:xfrm>
            <a:off x="11691938"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4" name="Freeform 105">
            <a:extLst>
              <a:ext uri="{FF2B5EF4-FFF2-40B4-BE49-F238E27FC236}">
                <a16:creationId xmlns:a16="http://schemas.microsoft.com/office/drawing/2014/main" id="{78CAA2FC-6CE4-DE4F-900C-972B81D256A7}"/>
              </a:ext>
            </a:extLst>
          </p:cNvPr>
          <p:cNvSpPr>
            <a:spLocks/>
          </p:cNvSpPr>
          <p:nvPr/>
        </p:nvSpPr>
        <p:spPr bwMode="auto">
          <a:xfrm>
            <a:off x="11887201" y="6589714"/>
            <a:ext cx="119063" cy="119061"/>
          </a:xfrm>
          <a:custGeom>
            <a:avLst/>
            <a:gdLst>
              <a:gd name="T0" fmla="*/ 256285720 w 95250"/>
              <a:gd name="T1" fmla="*/ 256207189 h 95250"/>
              <a:gd name="T2" fmla="*/ 2147483646 w 95250"/>
              <a:gd name="T3" fmla="*/ 256207189 h 95250"/>
              <a:gd name="T4" fmla="*/ 2147483646 w 95250"/>
              <a:gd name="T5" fmla="*/ 2147483646 h 95250"/>
              <a:gd name="T6" fmla="*/ 256285720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10196"/>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5" name="Freeform 106">
            <a:extLst>
              <a:ext uri="{FF2B5EF4-FFF2-40B4-BE49-F238E27FC236}">
                <a16:creationId xmlns:a16="http://schemas.microsoft.com/office/drawing/2014/main" id="{B08CE726-E8F3-9D45-8133-33455DA3D55F}"/>
              </a:ext>
            </a:extLst>
          </p:cNvPr>
          <p:cNvSpPr>
            <a:spLocks/>
          </p:cNvSpPr>
          <p:nvPr/>
        </p:nvSpPr>
        <p:spPr bwMode="auto">
          <a:xfrm>
            <a:off x="12082462" y="6427788"/>
            <a:ext cx="119063" cy="119061"/>
          </a:xfrm>
          <a:custGeom>
            <a:avLst/>
            <a:gdLst>
              <a:gd name="T0" fmla="*/ 256207189 w 95250"/>
              <a:gd name="T1" fmla="*/ 256207189 h 95250"/>
              <a:gd name="T2" fmla="*/ 2147483646 w 95250"/>
              <a:gd name="T3" fmla="*/ 256207189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sp>
        <p:nvSpPr>
          <p:cNvPr id="106" name="Freeform 107">
            <a:extLst>
              <a:ext uri="{FF2B5EF4-FFF2-40B4-BE49-F238E27FC236}">
                <a16:creationId xmlns:a16="http://schemas.microsoft.com/office/drawing/2014/main" id="{AC8C774F-43F5-5743-89EB-70D0D5081A31}"/>
              </a:ext>
            </a:extLst>
          </p:cNvPr>
          <p:cNvSpPr>
            <a:spLocks/>
          </p:cNvSpPr>
          <p:nvPr/>
        </p:nvSpPr>
        <p:spPr bwMode="auto">
          <a:xfrm>
            <a:off x="12082462" y="6753229"/>
            <a:ext cx="119063" cy="119063"/>
          </a:xfrm>
          <a:custGeom>
            <a:avLst/>
            <a:gdLst>
              <a:gd name="T0" fmla="*/ 256207189 w 95250"/>
              <a:gd name="T1" fmla="*/ 256285720 h 95250"/>
              <a:gd name="T2" fmla="*/ 2147483646 w 95250"/>
              <a:gd name="T3" fmla="*/ 256285720 h 95250"/>
              <a:gd name="T4" fmla="*/ 2147483646 w 95250"/>
              <a:gd name="T5" fmla="*/ 2147483646 h 95250"/>
              <a:gd name="T6" fmla="*/ 256207189 w 95250"/>
              <a:gd name="T7" fmla="*/ 2147483646 h 952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5250" h="95250">
                <a:moveTo>
                  <a:pt x="7144" y="7144"/>
                </a:moveTo>
                <a:lnTo>
                  <a:pt x="88106" y="7144"/>
                </a:lnTo>
                <a:lnTo>
                  <a:pt x="88106" y="88106"/>
                </a:lnTo>
                <a:lnTo>
                  <a:pt x="7144" y="88106"/>
                </a:lnTo>
                <a:lnTo>
                  <a:pt x="7144" y="7144"/>
                </a:lnTo>
                <a:close/>
              </a:path>
            </a:pathLst>
          </a:custGeom>
          <a:solidFill>
            <a:schemeClr val="tx2">
              <a:alpha val="7059"/>
            </a:schemeClr>
          </a:soli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anchor="ctr"/>
          <a:lstStyle/>
          <a:p>
            <a:pPr eaLnBrk="1" fontAlgn="auto" hangingPunct="1">
              <a:spcBef>
                <a:spcPts val="0"/>
              </a:spcBef>
              <a:spcAft>
                <a:spcPts val="0"/>
              </a:spcAft>
            </a:pPr>
            <a:endParaRPr lang="en-CA" sz="811">
              <a:solidFill>
                <a:srgbClr val="60101C"/>
              </a:solidFill>
              <a:latin typeface="Arial" panose="020B0604020202020204"/>
              <a:ea typeface="+mn-ea"/>
            </a:endParaRPr>
          </a:p>
        </p:txBody>
      </p:sp>
      <p:pic>
        <p:nvPicPr>
          <p:cNvPr id="107" name="Picture 2">
            <a:extLst>
              <a:ext uri="{FF2B5EF4-FFF2-40B4-BE49-F238E27FC236}">
                <a16:creationId xmlns:a16="http://schemas.microsoft.com/office/drawing/2014/main" id="{C80E2EDD-DB4B-664B-A1FF-314E5EDEE325}"/>
              </a:ext>
            </a:extLst>
          </p:cNvPr>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0" y="1"/>
            <a:ext cx="12192000"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 name="Text Placeholder 8"/>
          <p:cNvSpPr>
            <a:spLocks noGrp="1"/>
          </p:cNvSpPr>
          <p:nvPr>
            <p:ph type="body" sz="quarter" idx="10"/>
          </p:nvPr>
        </p:nvSpPr>
        <p:spPr>
          <a:xfrm>
            <a:off x="587477" y="789813"/>
            <a:ext cx="6622051" cy="746127"/>
          </a:xfrm>
        </p:spPr>
        <p:txBody>
          <a:bodyPr>
            <a:noAutofit/>
          </a:bodyPr>
          <a:lstStyle>
            <a:lvl1pPr marL="0" indent="0">
              <a:buNone/>
              <a:defRPr sz="4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09" name="Text Placeholder 10"/>
          <p:cNvSpPr>
            <a:spLocks noGrp="1"/>
          </p:cNvSpPr>
          <p:nvPr>
            <p:ph type="body" sz="quarter" idx="11"/>
          </p:nvPr>
        </p:nvSpPr>
        <p:spPr>
          <a:xfrm>
            <a:off x="587377" y="1742485"/>
            <a:ext cx="6622051" cy="435027"/>
          </a:xfrm>
        </p:spPr>
        <p:txBody>
          <a:bodyPr>
            <a:noAutofit/>
          </a:bodyPr>
          <a:lstStyle>
            <a:lvl1pPr marL="0" indent="0">
              <a:lnSpc>
                <a:spcPct val="100000"/>
              </a:lnSpc>
              <a:buNone/>
              <a:defRPr sz="2400" b="1">
                <a:solidFill>
                  <a:srgbClr val="60101C"/>
                </a:solidFill>
                <a:latin typeface="Arial" panose="020B0604020202020204" pitchFamily="34" charset="0"/>
                <a:cs typeface="Arial" panose="020B0604020202020204" pitchFamily="34" charset="0"/>
              </a:defRPr>
            </a:lvl1pPr>
          </a:lstStyle>
          <a:p>
            <a:pPr lvl="0"/>
            <a:endParaRPr lang="en-US"/>
          </a:p>
        </p:txBody>
      </p:sp>
      <p:sp>
        <p:nvSpPr>
          <p:cNvPr id="110" name="Text Placeholder 10"/>
          <p:cNvSpPr>
            <a:spLocks noGrp="1"/>
          </p:cNvSpPr>
          <p:nvPr>
            <p:ph type="body" sz="quarter" idx="12"/>
          </p:nvPr>
        </p:nvSpPr>
        <p:spPr>
          <a:xfrm>
            <a:off x="587377" y="2191938"/>
            <a:ext cx="6622051" cy="3317711"/>
          </a:xfrm>
        </p:spPr>
        <p:txBody>
          <a:bodyPr>
            <a:normAutofit/>
          </a:bodyPr>
          <a:lstStyle>
            <a:lvl1pPr marL="0" indent="0">
              <a:lnSpc>
                <a:spcPct val="100000"/>
              </a:lnSpc>
              <a:buNone/>
              <a:defRPr sz="2400">
                <a:solidFill>
                  <a:schemeClr val="tx1">
                    <a:lumMod val="50000"/>
                  </a:schemeClr>
                </a:solidFill>
                <a:latin typeface="Arial" panose="020B0604020202020204" pitchFamily="34" charset="0"/>
                <a:cs typeface="Arial" panose="020B0604020202020204" pitchFamily="34" charset="0"/>
              </a:defRPr>
            </a:lvl1pPr>
          </a:lstStyle>
          <a:p>
            <a:pPr lvl="0"/>
            <a:endParaRPr lang="en-US"/>
          </a:p>
        </p:txBody>
      </p:sp>
      <p:sp>
        <p:nvSpPr>
          <p:cNvPr id="111" name="Rectangle 110">
            <a:extLst>
              <a:ext uri="{FF2B5EF4-FFF2-40B4-BE49-F238E27FC236}">
                <a16:creationId xmlns:a16="http://schemas.microsoft.com/office/drawing/2014/main" id="{4DA98E40-C12A-FC45-8A71-63E2856FEF9C}"/>
              </a:ext>
            </a:extLst>
          </p:cNvPr>
          <p:cNvSpPr/>
          <p:nvPr userDrawn="1"/>
        </p:nvSpPr>
        <p:spPr>
          <a:xfrm>
            <a:off x="7798854" y="3454399"/>
            <a:ext cx="2084389" cy="3254376"/>
          </a:xfrm>
          <a:prstGeom prst="rect">
            <a:avLst/>
          </a:prstGeom>
          <a:solidFill>
            <a:schemeClr val="accent3"/>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2200" b="1">
              <a:solidFill>
                <a:srgbClr val="021E4E"/>
              </a:solidFill>
            </a:endParaRPr>
          </a:p>
        </p:txBody>
      </p:sp>
    </p:spTree>
    <p:extLst>
      <p:ext uri="{BB962C8B-B14F-4D97-AF65-F5344CB8AC3E}">
        <p14:creationId xmlns:p14="http://schemas.microsoft.com/office/powerpoint/2010/main" val="370483072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613" y="10160"/>
            <a:ext cx="12178774" cy="6891492"/>
          </a:xfrm>
          <a:prstGeom prst="rect">
            <a:avLst/>
          </a:prstGeom>
        </p:spPr>
      </p:pic>
      <p:pic>
        <p:nvPicPr>
          <p:cNvPr id="8" name="Picture 7"/>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150389318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9_What is Cannabis?">
    <p:bg>
      <p:bgPr>
        <a:blipFill dpi="0" rotWithShape="1">
          <a:blip r:embed="rId2">
            <a:alphaModFix amt="4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C20501-9BD7-4184-B327-1B2CA3EB007A}"/>
              </a:ext>
            </a:extLst>
          </p:cNvPr>
          <p:cNvSpPr/>
          <p:nvPr userDrawn="1"/>
        </p:nvSpPr>
        <p:spPr>
          <a:xfrm>
            <a:off x="2600730"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The Plant</a:t>
            </a:r>
          </a:p>
        </p:txBody>
      </p:sp>
      <p:sp>
        <p:nvSpPr>
          <p:cNvPr id="10" name="Rectangle 9">
            <a:extLst>
              <a:ext uri="{FF2B5EF4-FFF2-40B4-BE49-F238E27FC236}">
                <a16:creationId xmlns:a16="http://schemas.microsoft.com/office/drawing/2014/main" id="{EBDC1227-6F89-4831-AFE5-BF4D54DD0DB4}"/>
              </a:ext>
            </a:extLst>
          </p:cNvPr>
          <p:cNvSpPr/>
          <p:nvPr userDrawn="1"/>
        </p:nvSpPr>
        <p:spPr>
          <a:xfrm>
            <a:off x="4922449"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cs typeface="Arial" panose="020B0604020202020204" pitchFamily="34" charset="0"/>
              </a:rPr>
              <a:t>Characteristics</a:t>
            </a:r>
          </a:p>
        </p:txBody>
      </p:sp>
      <p:sp>
        <p:nvSpPr>
          <p:cNvPr id="11" name="Rectangle 10">
            <a:extLst>
              <a:ext uri="{FF2B5EF4-FFF2-40B4-BE49-F238E27FC236}">
                <a16:creationId xmlns:a16="http://schemas.microsoft.com/office/drawing/2014/main" id="{5654F3F1-E854-48AC-B0BB-71AAD2B42338}"/>
              </a:ext>
            </a:extLst>
          </p:cNvPr>
          <p:cNvSpPr/>
          <p:nvPr userDrawn="1"/>
        </p:nvSpPr>
        <p:spPr>
          <a:xfrm>
            <a:off x="7244168" y="1457325"/>
            <a:ext cx="2304000" cy="409554"/>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r>
              <a:rPr lang="en-CA" sz="2000" b="1">
                <a:solidFill>
                  <a:srgbClr val="FFFFFF">
                    <a:lumMod val="95000"/>
                  </a:srgbClr>
                </a:solidFill>
                <a:latin typeface="Arial Unicode MS" panose="020B0604020202020204" pitchFamily="34" charset="-128"/>
              </a:rPr>
              <a:t>Effects</a:t>
            </a:r>
          </a:p>
        </p:txBody>
      </p:sp>
    </p:spTree>
    <p:extLst>
      <p:ext uri="{BB962C8B-B14F-4D97-AF65-F5344CB8AC3E}">
        <p14:creationId xmlns:p14="http://schemas.microsoft.com/office/powerpoint/2010/main" val="306785276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95445289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842850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559210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595380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7_Title Slide">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0" y="700506"/>
            <a:ext cx="12193057" cy="6157493"/>
          </a:xfrm>
          <a:prstGeom prst="rect">
            <a:avLst/>
          </a:prstGeom>
        </p:spPr>
      </p:pic>
      <p:sp>
        <p:nvSpPr>
          <p:cNvPr id="4" name="Rectangle 3">
            <a:extLst>
              <a:ext uri="{FF2B5EF4-FFF2-40B4-BE49-F238E27FC236}">
                <a16:creationId xmlns:a16="http://schemas.microsoft.com/office/drawing/2014/main" id="{9BAFE74F-19AA-304F-A108-4CC3DEC924A7}"/>
              </a:ext>
            </a:extLst>
          </p:cNvPr>
          <p:cNvSpPr/>
          <p:nvPr userDrawn="1"/>
        </p:nvSpPr>
        <p:spPr>
          <a:xfrm>
            <a:off x="76202" y="1155700"/>
            <a:ext cx="12190016" cy="4489450"/>
          </a:xfrm>
          <a:prstGeom prst="rect">
            <a:avLst/>
          </a:prstGeom>
          <a:solidFill>
            <a:srgbClr val="60101C">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10"/>
          </a:p>
        </p:txBody>
      </p:sp>
      <p:sp>
        <p:nvSpPr>
          <p:cNvPr id="6" name="Title 1">
            <a:extLst>
              <a:ext uri="{FF2B5EF4-FFF2-40B4-BE49-F238E27FC236}">
                <a16:creationId xmlns:a16="http://schemas.microsoft.com/office/drawing/2014/main" id="{AE6950D2-4AB8-BB43-8457-F428BE1A003D}"/>
              </a:ext>
            </a:extLst>
          </p:cNvPr>
          <p:cNvSpPr>
            <a:spLocks noGrp="1"/>
          </p:cNvSpPr>
          <p:nvPr>
            <p:ph type="title" hasCustomPrompt="1"/>
          </p:nvPr>
        </p:nvSpPr>
        <p:spPr>
          <a:xfrm>
            <a:off x="838201" y="1552577"/>
            <a:ext cx="10515599" cy="509458"/>
          </a:xfrm>
        </p:spPr>
        <p:txBody>
          <a:bodyPr>
            <a:noAutofit/>
          </a:bodyPr>
          <a:lstStyle>
            <a:lvl1pPr algn="ctr">
              <a:defRPr sz="4400" b="1">
                <a:solidFill>
                  <a:schemeClr val="bg1"/>
                </a:solidFill>
                <a:latin typeface="Arial" panose="020B0604020202020204" pitchFamily="34" charset="0"/>
                <a:cs typeface="Arial" panose="020B0604020202020204" pitchFamily="34" charset="0"/>
              </a:defRPr>
            </a:lvl1pPr>
          </a:lstStyle>
          <a:p>
            <a:r>
              <a:rPr lang="en-US"/>
              <a:t>Continuum of Internet Gaming</a:t>
            </a:r>
          </a:p>
        </p:txBody>
      </p:sp>
      <p:sp>
        <p:nvSpPr>
          <p:cNvPr id="10" name="Oval 9">
            <a:extLst>
              <a:ext uri="{FF2B5EF4-FFF2-40B4-BE49-F238E27FC236}">
                <a16:creationId xmlns:a16="http://schemas.microsoft.com/office/drawing/2014/main" id="{6FE33564-D125-CF4D-B5C5-4BDC60030A82}"/>
              </a:ext>
            </a:extLst>
          </p:cNvPr>
          <p:cNvSpPr/>
          <p:nvPr userDrawn="1"/>
        </p:nvSpPr>
        <p:spPr>
          <a:xfrm>
            <a:off x="967523" y="4177869"/>
            <a:ext cx="2254375" cy="2255109"/>
          </a:xfrm>
          <a:prstGeom prst="ellipse">
            <a:avLst/>
          </a:pr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2700000" scaled="1"/>
            <a:tileRect/>
          </a:gradFill>
          <a:ln w="38100">
            <a:solidFill>
              <a:schemeClr val="bg1"/>
            </a:solidFill>
          </a:ln>
          <a:effectLst>
            <a:glow rad="76200">
              <a:schemeClr val="tx1">
                <a:alpha val="1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10"/>
          </a:p>
        </p:txBody>
      </p:sp>
      <p:sp>
        <p:nvSpPr>
          <p:cNvPr id="9" name="Oval 8">
            <a:extLst>
              <a:ext uri="{FF2B5EF4-FFF2-40B4-BE49-F238E27FC236}">
                <a16:creationId xmlns:a16="http://schemas.microsoft.com/office/drawing/2014/main" id="{BF10B66B-A259-C145-B4E6-45000AB3F85C}"/>
              </a:ext>
            </a:extLst>
          </p:cNvPr>
          <p:cNvSpPr/>
          <p:nvPr userDrawn="1"/>
        </p:nvSpPr>
        <p:spPr>
          <a:xfrm>
            <a:off x="3672313" y="4177869"/>
            <a:ext cx="2254375" cy="2255109"/>
          </a:xfrm>
          <a:prstGeom prst="ellipse">
            <a:avLst/>
          </a:prstGeom>
          <a:gradFill flip="none" rotWithShape="1">
            <a:gsLst>
              <a:gs pos="0">
                <a:srgbClr val="FFCC00">
                  <a:shade val="30000"/>
                  <a:satMod val="115000"/>
                </a:srgbClr>
              </a:gs>
              <a:gs pos="50000">
                <a:srgbClr val="FFCC00">
                  <a:shade val="67500"/>
                  <a:satMod val="115000"/>
                </a:srgbClr>
              </a:gs>
              <a:gs pos="100000">
                <a:srgbClr val="FFCC00">
                  <a:shade val="100000"/>
                  <a:satMod val="115000"/>
                </a:srgbClr>
              </a:gs>
            </a:gsLst>
            <a:lin ang="2700000" scaled="1"/>
            <a:tileRect/>
          </a:gradFill>
          <a:ln w="38100">
            <a:solidFill>
              <a:schemeClr val="bg1"/>
            </a:solidFill>
          </a:ln>
          <a:effectLst>
            <a:glow rad="76200">
              <a:schemeClr val="tx1">
                <a:alpha val="1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10"/>
          </a:p>
        </p:txBody>
      </p:sp>
      <p:sp>
        <p:nvSpPr>
          <p:cNvPr id="11" name="Oval 10">
            <a:extLst>
              <a:ext uri="{FF2B5EF4-FFF2-40B4-BE49-F238E27FC236}">
                <a16:creationId xmlns:a16="http://schemas.microsoft.com/office/drawing/2014/main" id="{31E6D661-F884-E94C-BC91-6D1C7DDAE4CC}"/>
              </a:ext>
            </a:extLst>
          </p:cNvPr>
          <p:cNvSpPr/>
          <p:nvPr userDrawn="1"/>
        </p:nvSpPr>
        <p:spPr>
          <a:xfrm>
            <a:off x="6377103" y="4177869"/>
            <a:ext cx="2254375" cy="2255109"/>
          </a:xfrm>
          <a:prstGeom prst="ellipse">
            <a:avLst/>
          </a:prstGeom>
          <a:gradFill flip="none" rotWithShape="1">
            <a:gsLst>
              <a:gs pos="0">
                <a:srgbClr val="E68F10">
                  <a:shade val="30000"/>
                  <a:satMod val="115000"/>
                </a:srgbClr>
              </a:gs>
              <a:gs pos="50000">
                <a:srgbClr val="E68F10">
                  <a:shade val="67500"/>
                  <a:satMod val="115000"/>
                </a:srgbClr>
              </a:gs>
              <a:gs pos="100000">
                <a:srgbClr val="E68F10">
                  <a:shade val="100000"/>
                  <a:satMod val="115000"/>
                </a:srgbClr>
              </a:gs>
            </a:gsLst>
            <a:lin ang="2700000" scaled="1"/>
            <a:tileRect/>
          </a:gradFill>
          <a:ln w="38100">
            <a:solidFill>
              <a:schemeClr val="bg1"/>
            </a:solidFill>
          </a:ln>
          <a:effectLst>
            <a:glow rad="76200">
              <a:schemeClr val="tx1">
                <a:alpha val="1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10"/>
          </a:p>
        </p:txBody>
      </p:sp>
      <p:sp>
        <p:nvSpPr>
          <p:cNvPr id="12" name="Oval 11">
            <a:extLst>
              <a:ext uri="{FF2B5EF4-FFF2-40B4-BE49-F238E27FC236}">
                <a16:creationId xmlns:a16="http://schemas.microsoft.com/office/drawing/2014/main" id="{CC045AEF-2A25-8742-9C7A-2693A411F371}"/>
              </a:ext>
            </a:extLst>
          </p:cNvPr>
          <p:cNvSpPr/>
          <p:nvPr userDrawn="1"/>
        </p:nvSpPr>
        <p:spPr>
          <a:xfrm>
            <a:off x="9081892" y="4177869"/>
            <a:ext cx="2254375" cy="2255109"/>
          </a:xfrm>
          <a:prstGeom prst="ellipse">
            <a:avLst/>
          </a:prstGeom>
          <a:gradFill flip="none" rotWithShape="1">
            <a:gsLst>
              <a:gs pos="0">
                <a:srgbClr val="CC0000">
                  <a:shade val="30000"/>
                  <a:satMod val="115000"/>
                </a:srgbClr>
              </a:gs>
              <a:gs pos="50000">
                <a:srgbClr val="CC0000">
                  <a:shade val="67500"/>
                  <a:satMod val="115000"/>
                </a:srgbClr>
              </a:gs>
              <a:gs pos="100000">
                <a:srgbClr val="CC0000">
                  <a:shade val="100000"/>
                  <a:satMod val="115000"/>
                </a:srgbClr>
              </a:gs>
            </a:gsLst>
            <a:lin ang="2700000" scaled="1"/>
            <a:tileRect/>
          </a:gradFill>
          <a:ln w="38100">
            <a:solidFill>
              <a:schemeClr val="bg1"/>
            </a:solidFill>
          </a:ln>
          <a:effectLst>
            <a:glow rad="76200">
              <a:schemeClr val="tx1">
                <a:alpha val="1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10"/>
          </a:p>
        </p:txBody>
      </p:sp>
      <p:sp>
        <p:nvSpPr>
          <p:cNvPr id="18" name="Text Placeholder 14">
            <a:extLst>
              <a:ext uri="{FF2B5EF4-FFF2-40B4-BE49-F238E27FC236}">
                <a16:creationId xmlns:a16="http://schemas.microsoft.com/office/drawing/2014/main" id="{FDF5F45A-7231-BA4A-A184-D8B94DA5F5D5}"/>
              </a:ext>
            </a:extLst>
          </p:cNvPr>
          <p:cNvSpPr>
            <a:spLocks noGrp="1"/>
          </p:cNvSpPr>
          <p:nvPr>
            <p:ph type="body" sz="quarter" idx="15"/>
          </p:nvPr>
        </p:nvSpPr>
        <p:spPr>
          <a:xfrm>
            <a:off x="838200" y="2154709"/>
            <a:ext cx="10515598" cy="1467365"/>
          </a:xfrm>
        </p:spPr>
        <p:txBody>
          <a:bodyPr anchor="ctr">
            <a:noAutofit/>
          </a:bodyPr>
          <a:lstStyle>
            <a:lvl1pPr marL="0" indent="0" algn="ctr">
              <a:buNone/>
              <a:defRPr sz="2249">
                <a:solidFill>
                  <a:schemeClr val="bg1"/>
                </a:solidFill>
              </a:defRPr>
            </a:lvl1pPr>
            <a:lvl2pPr marL="457054" indent="0" algn="ctr">
              <a:buNone/>
              <a:defRPr sz="2249">
                <a:solidFill>
                  <a:schemeClr val="bg1"/>
                </a:solidFill>
              </a:defRPr>
            </a:lvl2pPr>
            <a:lvl3pPr marL="914107" indent="0" algn="ctr">
              <a:buNone/>
              <a:defRPr sz="2249">
                <a:solidFill>
                  <a:schemeClr val="bg1"/>
                </a:solidFill>
              </a:defRPr>
            </a:lvl3pPr>
            <a:lvl4pPr marL="1371161" indent="0" algn="ctr">
              <a:buNone/>
              <a:defRPr sz="2249">
                <a:solidFill>
                  <a:schemeClr val="bg1"/>
                </a:solidFill>
              </a:defRPr>
            </a:lvl4pPr>
            <a:lvl5pPr marL="1828215" indent="0" algn="ctr">
              <a:buNone/>
              <a:defRPr sz="2249">
                <a:solidFill>
                  <a:schemeClr val="bg1"/>
                </a:solidFill>
              </a:defRPr>
            </a:lvl5pPr>
          </a:lstStyle>
          <a:p>
            <a:pPr lvl="0"/>
            <a:r>
              <a:rPr lang="en-US"/>
              <a:t>Click to edit Master text styles</a:t>
            </a:r>
          </a:p>
        </p:txBody>
      </p:sp>
      <p:pic>
        <p:nvPicPr>
          <p:cNvPr id="19" name="Picture 18"/>
          <p:cNvPicPr>
            <a:picLocks noChangeAspect="1"/>
          </p:cNvPicPr>
          <p:nvPr userDrawn="1"/>
        </p:nvPicPr>
        <p:blipFill>
          <a:blip r:embed="rId3"/>
          <a:stretch>
            <a:fillRect/>
          </a:stretch>
        </p:blipFill>
        <p:spPr>
          <a:xfrm>
            <a:off x="0" y="-22223"/>
            <a:ext cx="12193057" cy="865707"/>
          </a:xfrm>
          <a:prstGeom prst="rect">
            <a:avLst/>
          </a:prstGeom>
        </p:spPr>
      </p:pic>
    </p:spTree>
    <p:extLst>
      <p:ext uri="{BB962C8B-B14F-4D97-AF65-F5344CB8AC3E}">
        <p14:creationId xmlns:p14="http://schemas.microsoft.com/office/powerpoint/2010/main" val="231028735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6.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theme" Target="../theme/theme7.xml"/><Relationship Id="rId1" Type="http://schemas.openxmlformats.org/officeDocument/2006/relationships/slideLayout" Target="../slideLayouts/slideLayout2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image" Target="../media/image21.png"/><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19" Type="http://schemas.openxmlformats.org/officeDocument/2006/relationships/theme" Target="../theme/theme8.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slideLayout" Target="../slideLayouts/slideLayout57.xml"/><Relationship Id="rId3" Type="http://schemas.openxmlformats.org/officeDocument/2006/relationships/slideLayout" Target="../slideLayouts/slideLayout42.xml"/><Relationship Id="rId21" Type="http://schemas.openxmlformats.org/officeDocument/2006/relationships/image" Target="../media/image21.png"/><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theme" Target="../theme/theme9.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18" Type="http://schemas.openxmlformats.org/officeDocument/2006/relationships/slideLayout" Target="../slideLayouts/slideLayout7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17" Type="http://schemas.openxmlformats.org/officeDocument/2006/relationships/slideLayout" Target="../slideLayouts/slideLayout75.xml"/><Relationship Id="rId2" Type="http://schemas.openxmlformats.org/officeDocument/2006/relationships/slideLayout" Target="../slideLayouts/slideLayout60.xml"/><Relationship Id="rId16" Type="http://schemas.openxmlformats.org/officeDocument/2006/relationships/slideLayout" Target="../slideLayouts/slideLayout74.xml"/><Relationship Id="rId20" Type="http://schemas.openxmlformats.org/officeDocument/2006/relationships/image" Target="../media/image21.png"/><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5" Type="http://schemas.openxmlformats.org/officeDocument/2006/relationships/slideLayout" Target="../slideLayouts/slideLayout73.xml"/><Relationship Id="rId10" Type="http://schemas.openxmlformats.org/officeDocument/2006/relationships/slideLayout" Target="../slideLayouts/slideLayout68.xml"/><Relationship Id="rId19" Type="http://schemas.openxmlformats.org/officeDocument/2006/relationships/theme" Target="../theme/theme10.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slideLayout" Target="../slideLayouts/slideLayout7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11.xml"/><Relationship Id="rId1" Type="http://schemas.openxmlformats.org/officeDocument/2006/relationships/slideLayout" Target="../slideLayouts/slideLayout77.xml"/><Relationship Id="rId4" Type="http://schemas.openxmlformats.org/officeDocument/2006/relationships/image" Target="../media/image29.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slideLayout" Target="../slideLayouts/slideLayout90.xml"/><Relationship Id="rId18" Type="http://schemas.openxmlformats.org/officeDocument/2006/relationships/slideLayout" Target="../slideLayouts/slideLayout9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slideLayout" Target="../slideLayouts/slideLayout89.xml"/><Relationship Id="rId17" Type="http://schemas.openxmlformats.org/officeDocument/2006/relationships/slideLayout" Target="../slideLayouts/slideLayout94.xml"/><Relationship Id="rId2" Type="http://schemas.openxmlformats.org/officeDocument/2006/relationships/slideLayout" Target="../slideLayouts/slideLayout79.xml"/><Relationship Id="rId16" Type="http://schemas.openxmlformats.org/officeDocument/2006/relationships/slideLayout" Target="../slideLayouts/slideLayout93.xml"/><Relationship Id="rId20" Type="http://schemas.openxmlformats.org/officeDocument/2006/relationships/image" Target="../media/image21.png"/><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5" Type="http://schemas.openxmlformats.org/officeDocument/2006/relationships/slideLayout" Target="../slideLayouts/slideLayout92.xml"/><Relationship Id="rId10" Type="http://schemas.openxmlformats.org/officeDocument/2006/relationships/slideLayout" Target="../slideLayouts/slideLayout87.xml"/><Relationship Id="rId19" Type="http://schemas.openxmlformats.org/officeDocument/2006/relationships/theme" Target="../theme/theme12.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752475"/>
            <a:ext cx="10515600" cy="98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838200" y="2052638"/>
            <a:ext cx="10515600" cy="41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247650"/>
          </a:xfrm>
          <a:prstGeom prst="rect">
            <a:avLst/>
          </a:prstGeom>
        </p:spPr>
        <p:txBody>
          <a:bodyPr vert="horz" lIns="91440" tIns="45720" rIns="91440" bIns="45720" rtlCol="0" anchor="ctr"/>
          <a:lstStyle>
            <a:lvl1pPr algn="l" eaLnBrk="1" fontAlgn="auto" hangingPunct="1">
              <a:spcBef>
                <a:spcPts val="0"/>
              </a:spcBef>
              <a:spcAft>
                <a:spcPts val="0"/>
              </a:spcAft>
              <a:defRPr sz="900">
                <a:solidFill>
                  <a:srgbClr val="000000">
                    <a:tint val="75000"/>
                  </a:srgbClr>
                </a:solidFill>
                <a:latin typeface="Calibri" panose="020F0502020204030204"/>
                <a:ea typeface="+mn-ea"/>
                <a:cs typeface="+mn-cs"/>
              </a:defRPr>
            </a:lvl1pPr>
          </a:lstStyle>
          <a:p>
            <a:pPr>
              <a:defRPr/>
            </a:pPr>
            <a:fld id="{8C543948-9F82-4CC3-9722-B94CDE00E39E}" type="datetimeFigureOut">
              <a:rPr lang="en-US"/>
              <a:pPr>
                <a:defRPr/>
              </a:pPr>
              <a:t>5/28/2026</a:t>
            </a:fld>
            <a:endParaRPr lang="en-US"/>
          </a:p>
        </p:txBody>
      </p:sp>
      <p:sp>
        <p:nvSpPr>
          <p:cNvPr id="5" name="Footer Placeholder 4"/>
          <p:cNvSpPr>
            <a:spLocks noGrp="1"/>
          </p:cNvSpPr>
          <p:nvPr>
            <p:ph type="ftr" sz="quarter" idx="3"/>
          </p:nvPr>
        </p:nvSpPr>
        <p:spPr>
          <a:xfrm>
            <a:off x="4038600" y="6356350"/>
            <a:ext cx="4114800" cy="247650"/>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rgbClr val="000000">
                    <a:tint val="75000"/>
                  </a:srgbClr>
                </a:solidFill>
                <a:latin typeface="Calibri" panose="020F0502020204030204"/>
                <a:ea typeface="+mn-ea"/>
                <a:cs typeface="+mn-cs"/>
              </a:defRPr>
            </a:lvl1pPr>
          </a:lstStyle>
          <a:p>
            <a:pPr>
              <a:defRPr/>
            </a:pPr>
            <a:endParaRPr lang="en-US"/>
          </a:p>
        </p:txBody>
      </p:sp>
      <p:sp>
        <p:nvSpPr>
          <p:cNvPr id="6" name="Slide Number Placeholder 5"/>
          <p:cNvSpPr>
            <a:spLocks noGrp="1"/>
          </p:cNvSpPr>
          <p:nvPr>
            <p:ph type="sldNum" sz="quarter" idx="4"/>
          </p:nvPr>
        </p:nvSpPr>
        <p:spPr>
          <a:xfrm>
            <a:off x="8610600" y="6356350"/>
            <a:ext cx="2743200" cy="247650"/>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Calibri" panose="020F0502020204030204" pitchFamily="34" charset="0"/>
              </a:defRPr>
            </a:lvl1pPr>
          </a:lstStyle>
          <a:p>
            <a:pPr>
              <a:defRPr/>
            </a:pPr>
            <a:fld id="{37B197DF-B6F3-4957-8910-D7878E7766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91908" r:id="rId1"/>
  </p:sldLayoutIdLst>
  <p:txStyles>
    <p:titleStyle>
      <a:lvl1pPr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j-ea"/>
          <a:cs typeface="Arial" panose="020B0604020202020204" pitchFamily="34" charset="0"/>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22"/>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userDrawn="1"/>
        </p:nvSpPr>
        <p:spPr>
          <a:xfrm>
            <a:off x="9174163" y="989013"/>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3c</a:t>
            </a:r>
          </a:p>
        </p:txBody>
      </p:sp>
      <p:sp>
        <p:nvSpPr>
          <p:cNvPr id="9" name="Rectangle 8"/>
          <p:cNvSpPr/>
          <p:nvPr userDrawn="1"/>
        </p:nvSpPr>
        <p:spPr>
          <a:xfrm>
            <a:off x="9174163" y="2244725"/>
            <a:ext cx="3017837" cy="1119188"/>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3d</a:t>
            </a:r>
          </a:p>
        </p:txBody>
      </p:sp>
      <p:sp>
        <p:nvSpPr>
          <p:cNvPr id="10" name="Rectangle 9"/>
          <p:cNvSpPr/>
          <p:nvPr userDrawn="1"/>
        </p:nvSpPr>
        <p:spPr>
          <a:xfrm>
            <a:off x="9174163" y="3502025"/>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4</a:t>
            </a:r>
          </a:p>
        </p:txBody>
      </p:sp>
      <p:sp>
        <p:nvSpPr>
          <p:cNvPr id="11" name="Rectangle 10"/>
          <p:cNvSpPr/>
          <p:nvPr userDrawn="1"/>
        </p:nvSpPr>
        <p:spPr>
          <a:xfrm>
            <a:off x="0" y="985838"/>
            <a:ext cx="3017838" cy="1119187"/>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1</a:t>
            </a:r>
          </a:p>
        </p:txBody>
      </p:sp>
      <p:sp>
        <p:nvSpPr>
          <p:cNvPr id="12" name="Rectangle 11"/>
          <p:cNvSpPr/>
          <p:nvPr userDrawn="1"/>
        </p:nvSpPr>
        <p:spPr>
          <a:xfrm>
            <a:off x="0" y="2243138"/>
            <a:ext cx="3017838" cy="1119187"/>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2</a:t>
            </a:r>
          </a:p>
        </p:txBody>
      </p:sp>
      <p:sp>
        <p:nvSpPr>
          <p:cNvPr id="13" name="Rectangle 12"/>
          <p:cNvSpPr/>
          <p:nvPr userDrawn="1"/>
        </p:nvSpPr>
        <p:spPr>
          <a:xfrm>
            <a:off x="0" y="3498850"/>
            <a:ext cx="3017838"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3a</a:t>
            </a:r>
          </a:p>
        </p:txBody>
      </p:sp>
      <p:sp>
        <p:nvSpPr>
          <p:cNvPr id="14" name="Rectangle 13"/>
          <p:cNvSpPr/>
          <p:nvPr userDrawn="1"/>
        </p:nvSpPr>
        <p:spPr>
          <a:xfrm>
            <a:off x="0" y="4754563"/>
            <a:ext cx="3017838"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3b</a:t>
            </a:r>
          </a:p>
        </p:txBody>
      </p:sp>
      <p:sp>
        <p:nvSpPr>
          <p:cNvPr id="15" name="Rectangle 14"/>
          <p:cNvSpPr/>
          <p:nvPr userDrawn="1"/>
        </p:nvSpPr>
        <p:spPr>
          <a:xfrm>
            <a:off x="3017838" y="1004888"/>
            <a:ext cx="6156325" cy="4848225"/>
          </a:xfrm>
          <a:prstGeom prst="rect">
            <a:avLst/>
          </a:prstGeom>
          <a:solidFill>
            <a:srgbClr val="171E1C">
              <a:alpha val="74000"/>
            </a:srgbClr>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solidFill>
                <a:srgbClr val="B3B4B5"/>
              </a:solidFill>
            </a:endParaRPr>
          </a:p>
        </p:txBody>
      </p:sp>
      <p:sp>
        <p:nvSpPr>
          <p:cNvPr id="16" name="Rectangle 15"/>
          <p:cNvSpPr>
            <a:spLocks noChangeArrowheads="1"/>
          </p:cNvSpPr>
          <p:nvPr userDrawn="1"/>
        </p:nvSpPr>
        <p:spPr bwMode="auto">
          <a:xfrm>
            <a:off x="2557463" y="1641475"/>
            <a:ext cx="7077075" cy="769938"/>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defRPr/>
            </a:pPr>
            <a:r>
              <a:rPr lang="fr-FR" altLang="en-US" sz="4400" err="1">
                <a:solidFill>
                  <a:prstClr val="white"/>
                </a:solidFill>
                <a:ea typeface="Casual"/>
                <a:cs typeface="Arial" panose="020B0604020202020204" pitchFamily="34" charset="0"/>
              </a:rPr>
              <a:t>Supervisor</a:t>
            </a:r>
            <a:r>
              <a:rPr lang="fr-FR" altLang="en-US" sz="4400">
                <a:solidFill>
                  <a:prstClr val="white"/>
                </a:solidFill>
                <a:ea typeface="Casual"/>
                <a:cs typeface="Arial" panose="020B0604020202020204" pitchFamily="34" charset="0"/>
              </a:rPr>
              <a:t> </a:t>
            </a:r>
            <a:r>
              <a:rPr lang="fr-FR" altLang="en-US" sz="4400" err="1">
                <a:solidFill>
                  <a:prstClr val="white"/>
                </a:solidFill>
                <a:ea typeface="Casual"/>
                <a:cs typeface="Arial" panose="020B0604020202020204" pitchFamily="34" charset="0"/>
              </a:rPr>
              <a:t>Process</a:t>
            </a:r>
            <a:endParaRPr lang="fr-FR" altLang="en-US" sz="4400">
              <a:solidFill>
                <a:prstClr val="white"/>
              </a:solidFill>
              <a:ea typeface="Casual"/>
              <a:cs typeface="Arial" panose="020B0604020202020204" pitchFamily="34" charset="0"/>
            </a:endParaRPr>
          </a:p>
        </p:txBody>
      </p:sp>
      <p:sp>
        <p:nvSpPr>
          <p:cNvPr id="17" name="Rectangle 16"/>
          <p:cNvSpPr>
            <a:spLocks noChangeArrowheads="1"/>
          </p:cNvSpPr>
          <p:nvPr userDrawn="1"/>
        </p:nvSpPr>
        <p:spPr bwMode="auto">
          <a:xfrm>
            <a:off x="3300413" y="3486150"/>
            <a:ext cx="5591175" cy="708025"/>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defRPr/>
            </a:pPr>
            <a:r>
              <a:rPr lang="en-US" altLang="en-US" sz="4000">
                <a:solidFill>
                  <a:prstClr val="white"/>
                </a:solidFill>
                <a:cs typeface="Arial" panose="020B0604020202020204" pitchFamily="34" charset="0"/>
              </a:rPr>
              <a:t>What is it?</a:t>
            </a:r>
          </a:p>
        </p:txBody>
      </p:sp>
      <p:sp>
        <p:nvSpPr>
          <p:cNvPr id="18" name="Rectangle 17"/>
          <p:cNvSpPr>
            <a:spLocks noChangeArrowheads="1"/>
          </p:cNvSpPr>
          <p:nvPr userDrawn="1"/>
        </p:nvSpPr>
        <p:spPr bwMode="auto">
          <a:xfrm>
            <a:off x="3597275" y="4524375"/>
            <a:ext cx="4997450" cy="369888"/>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defRPr/>
            </a:pPr>
            <a:r>
              <a:rPr lang="en-US" altLang="en-US" i="1">
                <a:solidFill>
                  <a:prstClr val="white"/>
                </a:solidFill>
                <a:cs typeface="Arial" panose="020B0604020202020204" pitchFamily="34" charset="0"/>
              </a:rPr>
              <a:t>Click on the tabs to learn more.  </a:t>
            </a:r>
          </a:p>
        </p:txBody>
      </p:sp>
      <p:sp>
        <p:nvSpPr>
          <p:cNvPr id="19" name="Rectangle 18"/>
          <p:cNvSpPr/>
          <p:nvPr userDrawn="1"/>
        </p:nvSpPr>
        <p:spPr>
          <a:xfrm>
            <a:off x="9174163" y="4756150"/>
            <a:ext cx="3017837" cy="1117600"/>
          </a:xfrm>
          <a:prstGeom prst="rect">
            <a:avLst/>
          </a:prstGeom>
          <a:solidFill>
            <a:schemeClr val="bg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3600" err="1">
                <a:solidFill>
                  <a:srgbClr val="17201D"/>
                </a:solidFill>
                <a:latin typeface="Arial" panose="020B0604020202020204" pitchFamily="34" charset="0"/>
                <a:cs typeface="Arial" panose="020B0604020202020204" pitchFamily="34" charset="0"/>
              </a:rPr>
              <a:t>Step</a:t>
            </a:r>
            <a:r>
              <a:rPr lang="fr-FR" sz="3600">
                <a:solidFill>
                  <a:srgbClr val="17201D"/>
                </a:solidFill>
                <a:latin typeface="Arial" panose="020B0604020202020204" pitchFamily="34" charset="0"/>
                <a:cs typeface="Arial" panose="020B0604020202020204" pitchFamily="34" charset="0"/>
              </a:rPr>
              <a:t> 5</a:t>
            </a:r>
          </a:p>
        </p:txBody>
      </p:sp>
    </p:spTree>
  </p:cSld>
  <p:clrMap bg1="lt1" tx1="dk1" bg2="lt2" tx2="dk2" accent1="accent1" accent2="accent2" accent3="accent3" accent4="accent4" accent5="accent5" accent6="accent6" hlink="hlink" folHlink="folHlink"/>
  <p:sldLayoutIdLst>
    <p:sldLayoutId id="214749191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nodeType="afterGroup">
                            <p:stCondLst>
                              <p:cond delay="500"/>
                            </p:stCondLst>
                            <p:childTnLst>
                              <p:par>
                                <p:cTn id="9" presetID="2" presetClass="entr" presetSubtype="8"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0-#ppt_w/2"/>
                                          </p:val>
                                        </p:tav>
                                        <p:tav tm="100000">
                                          <p:val>
                                            <p:strVal val="#ppt_x"/>
                                          </p:val>
                                        </p:tav>
                                      </p:tavLst>
                                    </p:anim>
                                    <p:anim calcmode="lin" valueType="num">
                                      <p:cBhvr additive="base">
                                        <p:cTn id="12" dur="500" fill="hold"/>
                                        <p:tgtEl>
                                          <p:spTgt spid="11"/>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0-#ppt_w/2"/>
                                          </p:val>
                                        </p:tav>
                                        <p:tav tm="100000">
                                          <p:val>
                                            <p:strVal val="#ppt_x"/>
                                          </p:val>
                                        </p:tav>
                                      </p:tavLst>
                                    </p:anim>
                                    <p:anim calcmode="lin" valueType="num">
                                      <p:cBhvr additive="base">
                                        <p:cTn id="16" dur="500" fill="hold"/>
                                        <p:tgtEl>
                                          <p:spTgt spid="1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0-#ppt_w/2"/>
                                          </p:val>
                                        </p:tav>
                                        <p:tav tm="100000">
                                          <p:val>
                                            <p:strVal val="#ppt_x"/>
                                          </p:val>
                                        </p:tav>
                                      </p:tavLst>
                                    </p:anim>
                                    <p:anim calcmode="lin" valueType="num">
                                      <p:cBhvr additive="base">
                                        <p:cTn id="24" dur="500" fill="hold"/>
                                        <p:tgtEl>
                                          <p:spTgt spid="1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1+#ppt_w/2"/>
                                          </p:val>
                                        </p:tav>
                                        <p:tav tm="100000">
                                          <p:val>
                                            <p:strVal val="#ppt_x"/>
                                          </p:val>
                                        </p:tav>
                                      </p:tavLst>
                                    </p:anim>
                                    <p:anim calcmode="lin" valueType="num">
                                      <p:cBhvr additive="base">
                                        <p:cTn id="28" dur="500" fill="hold"/>
                                        <p:tgtEl>
                                          <p:spTgt spid="8"/>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1+#ppt_w/2"/>
                                          </p:val>
                                        </p:tav>
                                        <p:tav tm="100000">
                                          <p:val>
                                            <p:strVal val="#ppt_x"/>
                                          </p:val>
                                        </p:tav>
                                      </p:tavLst>
                                    </p:anim>
                                    <p:anim calcmode="lin" valueType="num">
                                      <p:cBhvr additive="base">
                                        <p:cTn id="36" dur="500" fill="hold"/>
                                        <p:tgtEl>
                                          <p:spTgt spid="10"/>
                                        </p:tgtEl>
                                        <p:attrNameLst>
                                          <p:attrName>ppt_y</p:attrName>
                                        </p:attrNameLst>
                                      </p:cBhvr>
                                      <p:tavLst>
                                        <p:tav tm="0">
                                          <p:val>
                                            <p:strVal val="#ppt_y"/>
                                          </p:val>
                                        </p:tav>
                                        <p:tav tm="100000">
                                          <p:val>
                                            <p:strVal val="#ppt_y"/>
                                          </p:val>
                                        </p:tav>
                                      </p:tavLst>
                                    </p:anim>
                                  </p:childTnLst>
                                </p:cTn>
                              </p:par>
                              <p:par>
                                <p:cTn id="37" presetID="10"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500"/>
                                        <p:tgtEl>
                                          <p:spTgt spid="1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par>
                          <p:cTn id="43" fill="hold" nodeType="afterGroup">
                            <p:stCondLst>
                              <p:cond delay="1000"/>
                            </p:stCondLst>
                            <p:childTnLst>
                              <p:par>
                                <p:cTn id="44" presetID="10" presetClass="entr" presetSubtype="0" fill="hold" grpId="0" nodeType="after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2" presetClass="entr" presetSubtype="2"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1+#ppt_w/2"/>
                                          </p:val>
                                        </p:tav>
                                        <p:tav tm="100000">
                                          <p:val>
                                            <p:strVal val="#ppt_x"/>
                                          </p:val>
                                        </p:tav>
                                      </p:tavLst>
                                    </p:anim>
                                    <p:anim calcmode="lin" valueType="num">
                                      <p:cBhvr additive="base">
                                        <p:cTn id="50"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p:bldP spid="17" grpId="0"/>
      <p:bldP spid="18" grpId="0"/>
      <p:bldP spid="19" grpId="0" animBg="1"/>
    </p:bldLst>
  </p:timing>
  <p:txStyles>
    <p:titleStyle>
      <a:lvl1pPr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j-ea"/>
          <a:cs typeface="Arial" panose="020B0604020202020204" pitchFamily="34" charset="0"/>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cs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075"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rgbClr val="021E4E">
                    <a:tint val="75000"/>
                  </a:srgbClr>
                </a:solidFill>
                <a:latin typeface="Franklin Gothic Book" panose="020B0503020102020204"/>
                <a:ea typeface="+mn-ea"/>
                <a:cs typeface="+mn-cs"/>
              </a:defRPr>
            </a:lvl1pPr>
          </a:lstStyle>
          <a:p>
            <a:pPr>
              <a:defRPr/>
            </a:pPr>
            <a:fld id="{16573A6A-A9C6-4058-A4C9-4B77E637D03F}" type="datetimeFigureOut">
              <a:rPr lang="en-US"/>
              <a:pPr>
                <a:defRPr/>
              </a:pPr>
              <a:t>5/28/2026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rgbClr val="021E4E">
                    <a:tint val="75000"/>
                  </a:srgbClr>
                </a:solidFill>
                <a:latin typeface="Franklin Gothic Book" panose="020B0503020102020204"/>
                <a:ea typeface="+mn-ea"/>
                <a:cs typeface="+mn-cs"/>
              </a:defRPr>
            </a:lvl1pPr>
          </a:lstStyle>
          <a:p>
            <a:pPr>
              <a:defRPr/>
            </a:pP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B96"/>
                </a:solidFill>
                <a:latin typeface="Franklin Gothic Book" panose="020B0503020102020204" pitchFamily="34" charset="0"/>
              </a:defRPr>
            </a:lvl1pPr>
          </a:lstStyle>
          <a:p>
            <a:pPr>
              <a:defRPr/>
            </a:pPr>
            <a:fld id="{B21DDF0C-E3E1-4F5E-BF4F-35531EBAB5C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91916" r:id="rId1"/>
    <p:sldLayoutId id="2147491917" r:id="rId2"/>
    <p:sldLayoutId id="2147491918" r:id="rId3"/>
    <p:sldLayoutId id="2147491919" r:id="rId4"/>
    <p:sldLayoutId id="2147491920" r:id="rId5"/>
  </p:sldLayoutIdLst>
  <p:txStyles>
    <p:titleStyle>
      <a:lvl1pPr algn="l" rtl="0" eaLnBrk="0" fontAlgn="base" hangingPunct="0">
        <a:lnSpc>
          <a:spcPct val="90000"/>
        </a:lnSpc>
        <a:spcBef>
          <a:spcPct val="0"/>
        </a:spcBef>
        <a:spcAft>
          <a:spcPct val="0"/>
        </a:spcAft>
        <a:defRPr sz="4400" kern="1200">
          <a:solidFill>
            <a:srgbClr val="60101C"/>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2pPr>
      <a:lvl3pPr algn="l" rtl="0" eaLnBrk="0" fontAlgn="base" hangingPunct="0">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3pPr>
      <a:lvl4pPr algn="l" rtl="0" eaLnBrk="0" fontAlgn="base" hangingPunct="0">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4pPr>
      <a:lvl5pPr algn="l" rtl="0" eaLnBrk="0" fontAlgn="base" hangingPunct="0">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5pPr>
      <a:lvl6pPr marL="457200" algn="l" rtl="0" fontAlgn="base">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6pPr>
      <a:lvl7pPr marL="914400" algn="l" rtl="0" fontAlgn="base">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7pPr>
      <a:lvl8pPr marL="1371600" algn="l" rtl="0" fontAlgn="base">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8pPr>
      <a:lvl9pPr marL="1828800" algn="l" rtl="0" fontAlgn="base">
        <a:lnSpc>
          <a:spcPct val="90000"/>
        </a:lnSpc>
        <a:spcBef>
          <a:spcPct val="0"/>
        </a:spcBef>
        <a:spcAft>
          <a:spcPct val="0"/>
        </a:spcAft>
        <a:defRPr sz="4400">
          <a:solidFill>
            <a:srgbClr val="60101C"/>
          </a:solidFill>
          <a:latin typeface="Arial" panose="020B0604020202020204" pitchFamily="34" charset="0"/>
          <a:cs typeface="Arial" panose="020B06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8" descr="A picture containing laptop&#10;&#10;Description automatically generated"/>
          <p:cNvPicPr>
            <a:picLocks noChangeAspect="1" noChangeArrowheads="1"/>
          </p:cNvPicPr>
          <p:nvPr userDrawn="1"/>
        </p:nvPicPr>
        <p:blipFill>
          <a:blip r:embed="rId9"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itle Placeholder 1"/>
          <p:cNvSpPr>
            <a:spLocks noGrp="1" noChangeArrowheads="1"/>
          </p:cNvSpPr>
          <p:nvPr>
            <p:ph type="title"/>
          </p:nvPr>
        </p:nvSpPr>
        <p:spPr bwMode="auto">
          <a:xfrm>
            <a:off x="838200" y="752475"/>
            <a:ext cx="10515600" cy="98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4100" name="Text Placeholder 2"/>
          <p:cNvSpPr>
            <a:spLocks noGrp="1" noChangeArrowheads="1"/>
          </p:cNvSpPr>
          <p:nvPr>
            <p:ph type="body" idx="1"/>
          </p:nvPr>
        </p:nvSpPr>
        <p:spPr bwMode="auto">
          <a:xfrm>
            <a:off x="838200" y="2052638"/>
            <a:ext cx="10515600" cy="41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247650"/>
          </a:xfrm>
          <a:prstGeom prst="rect">
            <a:avLst/>
          </a:prstGeom>
        </p:spPr>
        <p:txBody>
          <a:bodyPr vert="horz" lIns="91440" tIns="45720" rIns="91440" bIns="45720" rtlCol="0" anchor="ctr"/>
          <a:lstStyle>
            <a:lvl1pPr algn="l">
              <a:defRPr sz="1200">
                <a:solidFill>
                  <a:schemeClr val="tx1">
                    <a:tint val="75000"/>
                  </a:schemeClr>
                </a:solidFill>
                <a:ea typeface="ヒラギノ角ゴ Pro W3" panose="020B0300000000000000" pitchFamily="34" charset="-128"/>
                <a:cs typeface="ヒラギノ角ゴ Pro W3" panose="020B0300000000000000" pitchFamily="34" charset="-128"/>
              </a:defRPr>
            </a:lvl1pPr>
          </a:lstStyle>
          <a:p>
            <a:pPr>
              <a:defRPr/>
            </a:pPr>
            <a:fld id="{8CCE6108-B379-4496-98AC-8EDBFE39A71C}" type="datetimeFigureOut">
              <a:rPr lang="en-US"/>
              <a:pPr>
                <a:defRPr/>
              </a:pPr>
              <a:t>5/28/2026</a:t>
            </a:fld>
            <a:endParaRPr lang="en-US"/>
          </a:p>
        </p:txBody>
      </p:sp>
      <p:sp>
        <p:nvSpPr>
          <p:cNvPr id="5" name="Footer Placeholder 4"/>
          <p:cNvSpPr>
            <a:spLocks noGrp="1"/>
          </p:cNvSpPr>
          <p:nvPr>
            <p:ph type="ftr" sz="quarter" idx="3"/>
          </p:nvPr>
        </p:nvSpPr>
        <p:spPr>
          <a:xfrm>
            <a:off x="4038600" y="6356350"/>
            <a:ext cx="4114800" cy="247650"/>
          </a:xfrm>
          <a:prstGeom prst="rect">
            <a:avLst/>
          </a:prstGeom>
        </p:spPr>
        <p:txBody>
          <a:bodyPr vert="horz" lIns="91440" tIns="45720" rIns="91440" bIns="45720" rtlCol="0" anchor="ctr"/>
          <a:lstStyle>
            <a:lvl1pPr algn="ctr">
              <a:defRPr sz="1200">
                <a:solidFill>
                  <a:schemeClr val="tx1">
                    <a:tint val="75000"/>
                  </a:schemeClr>
                </a:solidFill>
                <a:ea typeface="ヒラギノ角ゴ Pro W3" panose="020B0300000000000000" pitchFamily="34" charset="-128"/>
                <a:cs typeface="ヒラギノ角ゴ Pro W3" panose="020B0300000000000000" pitchFamily="34" charset="-128"/>
              </a:defRPr>
            </a:lvl1pPr>
          </a:lstStyle>
          <a:p>
            <a:pPr>
              <a:defRPr/>
            </a:pPr>
            <a:endParaRPr lang="en-US"/>
          </a:p>
        </p:txBody>
      </p:sp>
      <p:sp>
        <p:nvSpPr>
          <p:cNvPr id="6" name="Slide Number Placeholder 5"/>
          <p:cNvSpPr>
            <a:spLocks noGrp="1"/>
          </p:cNvSpPr>
          <p:nvPr>
            <p:ph type="sldNum" sz="quarter" idx="4"/>
          </p:nvPr>
        </p:nvSpPr>
        <p:spPr>
          <a:xfrm>
            <a:off x="8610600" y="6356350"/>
            <a:ext cx="2743200" cy="247650"/>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9D8A8B"/>
                </a:solidFill>
              </a:defRPr>
            </a:lvl1pPr>
          </a:lstStyle>
          <a:p>
            <a:pPr>
              <a:defRPr/>
            </a:pPr>
            <a:fld id="{ACA41976-1021-4FD7-84C1-DB4A6C8AF67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91921" r:id="rId1"/>
    <p:sldLayoutId id="2147491939" r:id="rId2"/>
    <p:sldLayoutId id="2147491981" r:id="rId3"/>
    <p:sldLayoutId id="2147491982" r:id="rId4"/>
    <p:sldLayoutId id="2147491983" r:id="rId5"/>
    <p:sldLayoutId id="2147491984" r:id="rId6"/>
    <p:sldLayoutId id="2147492027" r:id="rId7"/>
  </p:sldLayoutIdLst>
  <p:txStyles>
    <p:titleStyle>
      <a:lvl1pPr algn="l" rtl="0" eaLnBrk="0" fontAlgn="base" hangingPunct="0">
        <a:lnSpc>
          <a:spcPct val="90000"/>
        </a:lnSpc>
        <a:spcBef>
          <a:spcPct val="0"/>
        </a:spcBef>
        <a:spcAft>
          <a:spcPct val="0"/>
        </a:spcAft>
        <a:defRPr sz="4400" kern="1200">
          <a:solidFill>
            <a:srgbClr val="000000"/>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2pPr>
      <a:lvl3pPr algn="l" rtl="0" eaLnBrk="0" fontAlgn="base" hangingPunct="0">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3pPr>
      <a:lvl4pPr algn="l" rtl="0" eaLnBrk="0" fontAlgn="base" hangingPunct="0">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4pPr>
      <a:lvl5pPr algn="l" rtl="0" eaLnBrk="0" fontAlgn="base" hangingPunct="0">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5pPr>
      <a:lvl6pPr marL="457200" algn="l" rtl="0" fontAlgn="base">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6pPr>
      <a:lvl7pPr marL="914400" algn="l" rtl="0" fontAlgn="base">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7pPr>
      <a:lvl8pPr marL="1371600" algn="l" rtl="0" fontAlgn="base">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8pPr>
      <a:lvl9pPr marL="1828800" algn="l" rtl="0" fontAlgn="base">
        <a:lnSpc>
          <a:spcPct val="90000"/>
        </a:lnSpc>
        <a:spcBef>
          <a:spcPct val="0"/>
        </a:spcBef>
        <a:spcAft>
          <a:spcPct val="0"/>
        </a:spcAft>
        <a:defRPr sz="4400">
          <a:solidFill>
            <a:srgbClr val="000000"/>
          </a:solidFill>
          <a:latin typeface="Arial" panose="020B0604020202020204" pitchFamily="34" charset="0"/>
          <a:cs typeface="Arial" panose="020B06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80808"/>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80808"/>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80808"/>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80808"/>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8" descr="A picture containing laptop&#10;&#10;Description automatically generated"/>
          <p:cNvPicPr>
            <a:picLocks noChangeAspect="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itle Placeholder 1"/>
          <p:cNvSpPr>
            <a:spLocks noGrp="1"/>
          </p:cNvSpPr>
          <p:nvPr>
            <p:ph type="title"/>
          </p:nvPr>
        </p:nvSpPr>
        <p:spPr bwMode="auto">
          <a:xfrm>
            <a:off x="838200" y="752475"/>
            <a:ext cx="10515600" cy="98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148" name="Text Placeholder 2"/>
          <p:cNvSpPr>
            <a:spLocks noGrp="1"/>
          </p:cNvSpPr>
          <p:nvPr>
            <p:ph type="body" idx="1"/>
          </p:nvPr>
        </p:nvSpPr>
        <p:spPr bwMode="auto">
          <a:xfrm>
            <a:off x="838200" y="2052638"/>
            <a:ext cx="10515600" cy="41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247650"/>
          </a:xfrm>
          <a:prstGeom prst="rect">
            <a:avLst/>
          </a:prstGeom>
        </p:spPr>
        <p:txBody>
          <a:bodyPr vert="horz" lIns="91440" tIns="45720" rIns="91440" bIns="45720" rtlCol="0" anchor="ctr"/>
          <a:lstStyle>
            <a:lvl1pPr algn="l" eaLnBrk="1" fontAlgn="auto" hangingPunct="1">
              <a:spcBef>
                <a:spcPts val="0"/>
              </a:spcBef>
              <a:spcAft>
                <a:spcPts val="0"/>
              </a:spcAft>
              <a:defRPr sz="1200">
                <a:solidFill>
                  <a:srgbClr val="000000">
                    <a:tint val="75000"/>
                  </a:srgbClr>
                </a:solidFill>
                <a:latin typeface="Calibri" panose="020F0502020204030204"/>
                <a:ea typeface="+mn-ea"/>
              </a:defRPr>
            </a:lvl1pPr>
          </a:lstStyle>
          <a:p>
            <a:pPr>
              <a:defRPr/>
            </a:pPr>
            <a:fld id="{FEA712E0-C578-4FA6-8720-6423AA060C48}" type="datetimeFigureOut">
              <a:rPr lang="en-US"/>
              <a:pPr>
                <a:defRPr/>
              </a:pPr>
              <a:t>5/28/2026</a:t>
            </a:fld>
            <a:endParaRPr lang="en-US"/>
          </a:p>
        </p:txBody>
      </p:sp>
      <p:sp>
        <p:nvSpPr>
          <p:cNvPr id="5" name="Footer Placeholder 4"/>
          <p:cNvSpPr>
            <a:spLocks noGrp="1"/>
          </p:cNvSpPr>
          <p:nvPr>
            <p:ph type="ftr" sz="quarter" idx="3"/>
          </p:nvPr>
        </p:nvSpPr>
        <p:spPr>
          <a:xfrm>
            <a:off x="4038600" y="6356350"/>
            <a:ext cx="4114800" cy="247650"/>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rgbClr val="000000">
                    <a:tint val="75000"/>
                  </a:srgbClr>
                </a:solidFill>
                <a:latin typeface="Calibri" panose="020F0502020204030204"/>
                <a:ea typeface="+mn-ea"/>
              </a:defRPr>
            </a:lvl1pPr>
          </a:lstStyle>
          <a:p>
            <a:pPr>
              <a:defRPr/>
            </a:pPr>
            <a:endParaRPr lang="en-US"/>
          </a:p>
        </p:txBody>
      </p:sp>
      <p:sp>
        <p:nvSpPr>
          <p:cNvPr id="6" name="Slide Number Placeholder 5"/>
          <p:cNvSpPr>
            <a:spLocks noGrp="1"/>
          </p:cNvSpPr>
          <p:nvPr>
            <p:ph type="sldNum" sz="quarter" idx="4"/>
          </p:nvPr>
        </p:nvSpPr>
        <p:spPr>
          <a:xfrm>
            <a:off x="8610600" y="6356350"/>
            <a:ext cx="2743200" cy="247650"/>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5051F4DF-42A7-4FC4-B63F-DDDAB88A20C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91932" r:id="rId1"/>
  </p:sldLayoutIdLst>
  <p:txStyles>
    <p:titleStyle>
      <a:lvl1pPr algn="l" rtl="0" eaLnBrk="0" fontAlgn="base" hangingPunct="0">
        <a:lnSpc>
          <a:spcPct val="90000"/>
        </a:lnSpc>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l" rtl="0" eaLnBrk="0" fontAlgn="base" hangingPunct="0">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l" rtl="0" eaLnBrk="0" fontAlgn="base" hangingPunct="0">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l" rtl="0" eaLnBrk="0" fontAlgn="base" hangingPunct="0">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l" rtl="0" fontAlgn="base">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l" rtl="0" fontAlgn="base">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l" rtl="0" fontAlgn="base">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l" rtl="0" fontAlgn="base">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17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CA" altLang="en-US"/>
          </a:p>
        </p:txBody>
      </p:sp>
      <p:sp>
        <p:nvSpPr>
          <p:cNvPr id="717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CA"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ea typeface="ヒラギノ角ゴ Pro W3"/>
                <a:cs typeface="ヒラギノ角ゴ Pro W3"/>
              </a:defRPr>
            </a:lvl1pPr>
          </a:lstStyle>
          <a:p>
            <a:pPr>
              <a:defRPr/>
            </a:pPr>
            <a:fld id="{CE65E5DA-292E-4CE8-A3C8-5EB8F3F80076}" type="datetimeFigureOut">
              <a:rPr lang="en-CA"/>
              <a:pPr>
                <a:defRPr/>
              </a:pPr>
              <a:t>2026-05-28</a:t>
            </a:fld>
            <a:endParaRPr lang="en-CA"/>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ea typeface="ヒラギノ角ゴ Pro W3"/>
                <a:cs typeface="ヒラギノ角ゴ Pro W3"/>
              </a:defRPr>
            </a:lvl1pPr>
          </a:lstStyle>
          <a:p>
            <a:pPr>
              <a:defRPr/>
            </a:pPr>
            <a:endParaRPr lang="en-CA"/>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a:defRPr/>
            </a:pPr>
            <a:fld id="{DC1FC784-7069-4DC5-B737-0124C60E6E6B}" type="slidenum">
              <a:rPr lang="en-CA" altLang="en-US"/>
              <a:pPr>
                <a:defRPr/>
              </a:pPr>
              <a:t>‹#›</a:t>
            </a:fld>
            <a:endParaRPr lang="en-CA" altLang="en-US"/>
          </a:p>
        </p:txBody>
      </p:sp>
    </p:spTree>
  </p:cSld>
  <p:clrMap bg1="lt1" tx1="dk1" bg2="lt2" tx2="dk2" accent1="accent1" accent2="accent2" accent3="accent3" accent4="accent4" accent5="accent5" accent6="accent6" hlink="hlink" folHlink="folHlink"/>
  <p:sldLayoutIdLst>
    <p:sldLayoutId id="2147491933" r:id="rId1"/>
    <p:sldLayoutId id="2147491934" r:id="rId2"/>
    <p:sldLayoutId id="2147491935" r:id="rId3"/>
    <p:sldLayoutId id="2147491936" r:id="rId4"/>
    <p:sldLayoutId id="2147491938" r:id="rId5"/>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194" name="Picture 1"/>
          <p:cNvPicPr>
            <a:picLocks noChangeAspect="1" noChangeArrowheads="1"/>
          </p:cNvPicPr>
          <p:nvPr userDrawn="1"/>
        </p:nvPicPr>
        <p:blipFill>
          <a:blip r:embed="rId3" cstate="email">
            <a:extLst>
              <a:ext uri="{28A0092B-C50C-407E-A947-70E740481C1C}">
                <a14:useLocalDpi xmlns:a14="http://schemas.microsoft.com/office/drawing/2010/main" val="0"/>
              </a:ext>
            </a:extLst>
          </a:blip>
          <a:srcRect/>
          <a:stretch>
            <a:fillRect/>
          </a:stretch>
        </p:blipFill>
        <p:spPr bwMode="auto">
          <a:xfrm>
            <a:off x="3175" y="-71438"/>
            <a:ext cx="12209463" cy="5102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8"/>
          <p:cNvPicPr>
            <a:picLocks noChangeAspect="1" noChangeArrowheads="1"/>
          </p:cNvPicPr>
          <p:nvPr userDrawn="1"/>
        </p:nvPicPr>
        <p:blipFill>
          <a:blip r:embed="rId4"/>
          <a:srcRect t="-2" r="4048" b="-4459"/>
          <a:stretch>
            <a:fillRect/>
          </a:stretch>
        </p:blipFill>
        <p:spPr bwMode="auto">
          <a:xfrm>
            <a:off x="0" y="5030788"/>
            <a:ext cx="3078163" cy="1916112"/>
          </a:xfrm>
          <a:prstGeom prst="rect">
            <a:avLst/>
          </a:prstGeom>
          <a:noFill/>
          <a:ln>
            <a:noFill/>
          </a:ln>
          <a:effectLst>
            <a:outerShdw blurRad="50800" dist="50800" dir="5400000" sx="9000" sy="9000" algn="ctr" rotWithShape="0">
              <a:srgbClr val="000000">
                <a:alpha val="4313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2"/>
          <p:cNvPicPr>
            <a:picLocks noChangeAspect="1" noChangeArrowheads="1"/>
          </p:cNvPicPr>
          <p:nvPr userDrawn="1"/>
        </p:nvPicPr>
        <p:blipFill>
          <a:blip r:embed="rId5"/>
          <a:srcRect r="3667" b="3900"/>
          <a:stretch>
            <a:fillRect/>
          </a:stretch>
        </p:blipFill>
        <p:spPr bwMode="auto">
          <a:xfrm>
            <a:off x="2900363" y="5026025"/>
            <a:ext cx="3186112" cy="1831975"/>
          </a:xfrm>
          <a:prstGeom prst="rect">
            <a:avLst/>
          </a:prstGeom>
          <a:noFill/>
          <a:ln>
            <a:noFill/>
          </a:ln>
          <a:effectLst>
            <a:outerShdw blurRad="50800" dist="50800" dir="5400000" sx="9000" sy="9000" algn="ctr" rotWithShape="0">
              <a:srgbClr val="000000">
                <a:alpha val="4313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3"/>
          <p:cNvPicPr>
            <a:picLocks noChangeAspect="1" noChangeArrowheads="1"/>
          </p:cNvPicPr>
          <p:nvPr userDrawn="1"/>
        </p:nvPicPr>
        <p:blipFill>
          <a:blip r:embed="rId6"/>
          <a:srcRect r="3516" b="16277"/>
          <a:stretch>
            <a:fillRect/>
          </a:stretch>
        </p:blipFill>
        <p:spPr bwMode="auto">
          <a:xfrm>
            <a:off x="5946775" y="5026025"/>
            <a:ext cx="3189288" cy="1839913"/>
          </a:xfrm>
          <a:prstGeom prst="rect">
            <a:avLst/>
          </a:prstGeom>
          <a:noFill/>
          <a:ln>
            <a:noFill/>
          </a:ln>
          <a:effectLst>
            <a:outerShdw blurRad="50800" dist="50800" dir="5400000" sx="9000" sy="9000" algn="ctr" rotWithShape="0">
              <a:srgbClr val="000000">
                <a:alpha val="4313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4"/>
          <p:cNvPicPr>
            <a:picLocks noChangeAspect="1" noChangeArrowheads="1"/>
          </p:cNvPicPr>
          <p:nvPr userDrawn="1"/>
        </p:nvPicPr>
        <p:blipFill>
          <a:blip r:embed="rId7"/>
          <a:srcRect r="3767" b="1505"/>
          <a:stretch>
            <a:fillRect/>
          </a:stretch>
        </p:blipFill>
        <p:spPr bwMode="auto">
          <a:xfrm>
            <a:off x="9117013" y="5021263"/>
            <a:ext cx="3074987" cy="1836737"/>
          </a:xfrm>
          <a:prstGeom prst="rect">
            <a:avLst/>
          </a:prstGeom>
          <a:noFill/>
          <a:ln>
            <a:noFill/>
          </a:ln>
          <a:effectLst>
            <a:outerShdw blurRad="50800" dist="50800" dir="5400000" sx="9000" sy="9000" algn="ctr" rotWithShape="0">
              <a:srgbClr val="000000">
                <a:alpha val="4313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9" name="Frame"/>
          <p:cNvGrpSpPr>
            <a:grpSpLocks/>
          </p:cNvGrpSpPr>
          <p:nvPr userDrawn="1"/>
        </p:nvGrpSpPr>
        <p:grpSpPr bwMode="auto">
          <a:xfrm>
            <a:off x="1588" y="5102225"/>
            <a:ext cx="12211050" cy="1771650"/>
            <a:chOff x="-19050" y="5091113"/>
            <a:chExt cx="12211050" cy="1771650"/>
          </a:xfrm>
        </p:grpSpPr>
        <p:sp>
          <p:nvSpPr>
            <p:cNvPr id="14" name="Rectangle 13"/>
            <p:cNvSpPr/>
            <p:nvPr/>
          </p:nvSpPr>
          <p:spPr>
            <a:xfrm>
              <a:off x="-19050" y="5097463"/>
              <a:ext cx="12211050" cy="1760538"/>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p>
          </p:txBody>
        </p:sp>
        <p:cxnSp>
          <p:nvCxnSpPr>
            <p:cNvPr id="15" name="Straight Connector 14"/>
            <p:cNvCxnSpPr/>
            <p:nvPr/>
          </p:nvCxnSpPr>
          <p:spPr>
            <a:xfrm flipH="1">
              <a:off x="3033712" y="5091113"/>
              <a:ext cx="1588" cy="1771650"/>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endCxn id="14" idx="2"/>
            </p:cNvCxnSpPr>
            <p:nvPr/>
          </p:nvCxnSpPr>
          <p:spPr>
            <a:xfrm flipH="1">
              <a:off x="6086475" y="5091113"/>
              <a:ext cx="3175" cy="1766888"/>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9144000" y="5091113"/>
              <a:ext cx="0" cy="1766888"/>
            </a:xfrm>
            <a:prstGeom prst="line">
              <a:avLst/>
            </a:prstGeom>
            <a:ln w="28575">
              <a:noFill/>
            </a:ln>
          </p:spPr>
          <p:style>
            <a:lnRef idx="1">
              <a:schemeClr val="accent1"/>
            </a:lnRef>
            <a:fillRef idx="0">
              <a:schemeClr val="accent1"/>
            </a:fillRef>
            <a:effectRef idx="0">
              <a:schemeClr val="accent1"/>
            </a:effectRef>
            <a:fontRef idx="minor">
              <a:schemeClr val="tx1"/>
            </a:fontRef>
          </p:style>
        </p:cxnSp>
      </p:grpSp>
    </p:spTree>
  </p:cSld>
  <p:clrMap bg1="lt1" tx1="dk1" bg2="lt2" tx2="dk2" accent1="accent1" accent2="accent2" accent3="accent3" accent4="accent4" accent5="accent5" accent6="accent6" hlink="hlink" folHlink="folHlink"/>
  <p:sldLayoutIdLst>
    <p:sldLayoutId id="2147491905"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descr="A picture containing laptop&#10;&#10;Description automatically generated">
            <a:extLst>
              <a:ext uri="{FF2B5EF4-FFF2-40B4-BE49-F238E27FC236}">
                <a16:creationId xmlns:a16="http://schemas.microsoft.com/office/drawing/2014/main" id="{2876A3E8-0AA9-0F41-8FA4-974D598EE0E3}"/>
              </a:ext>
            </a:extLst>
          </p:cNvPr>
          <p:cNvPicPr>
            <a:picLocks noChangeAspect="1"/>
          </p:cNvPicPr>
          <p:nvPr userDrawn="1"/>
        </p:nvPicPr>
        <p:blipFill>
          <a:blip r:embed="rId20"/>
          <a:stretch>
            <a:fillRect/>
          </a:stretch>
        </p:blipFill>
        <p:spPr>
          <a:xfrm>
            <a:off x="0" y="1"/>
            <a:ext cx="12192000" cy="6858000"/>
          </a:xfrm>
          <a:prstGeom prst="rect">
            <a:avLst/>
          </a:prstGeom>
        </p:spPr>
      </p:pic>
      <p:sp>
        <p:nvSpPr>
          <p:cNvPr id="2" name="Title Placeholder 1">
            <a:extLst>
              <a:ext uri="{FF2B5EF4-FFF2-40B4-BE49-F238E27FC236}">
                <a16:creationId xmlns:a16="http://schemas.microsoft.com/office/drawing/2014/main" id="{5275AA92-D45B-3743-A0F6-CEDAD8EC6FA5}"/>
              </a:ext>
            </a:extLst>
          </p:cNvPr>
          <p:cNvSpPr>
            <a:spLocks noGrp="1"/>
          </p:cNvSpPr>
          <p:nvPr>
            <p:ph type="title"/>
          </p:nvPr>
        </p:nvSpPr>
        <p:spPr>
          <a:xfrm>
            <a:off x="838200" y="751841"/>
            <a:ext cx="10515600" cy="98409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74CCB4-61AF-5C4C-A193-C3071E2B9CB2}"/>
              </a:ext>
            </a:extLst>
          </p:cNvPr>
          <p:cNvSpPr>
            <a:spLocks noGrp="1"/>
          </p:cNvSpPr>
          <p:nvPr>
            <p:ph type="body" idx="1"/>
          </p:nvPr>
        </p:nvSpPr>
        <p:spPr>
          <a:xfrm>
            <a:off x="838200" y="2052321"/>
            <a:ext cx="10515600" cy="412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07CB85-69EA-004E-A2C4-BE637D3D3FCE}"/>
              </a:ext>
            </a:extLst>
          </p:cNvPr>
          <p:cNvSpPr>
            <a:spLocks noGrp="1"/>
          </p:cNvSpPr>
          <p:nvPr>
            <p:ph type="dt" sz="half" idx="2"/>
          </p:nvPr>
        </p:nvSpPr>
        <p:spPr>
          <a:xfrm>
            <a:off x="838200" y="6356352"/>
            <a:ext cx="2743200" cy="247651"/>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E0B0E737-9CD1-8544-9E77-5F48B4744EBA}" type="datetimeFigureOut">
              <a:rPr lang="en-US" smtClean="0">
                <a:solidFill>
                  <a:srgbClr val="60101C">
                    <a:tint val="75000"/>
                  </a:srgbClr>
                </a:solidFill>
                <a:latin typeface="Arial" panose="020B0604020202020204"/>
                <a:ea typeface="+mn-ea"/>
              </a:rPr>
              <a:pPr eaLnBrk="1" fontAlgn="auto" hangingPunct="1">
                <a:spcBef>
                  <a:spcPts val="0"/>
                </a:spcBef>
                <a:spcAft>
                  <a:spcPts val="0"/>
                </a:spcAft>
              </a:pPr>
              <a:t>5/28/2026</a:t>
            </a:fld>
            <a:endParaRPr lang="en-US">
              <a:solidFill>
                <a:srgbClr val="60101C">
                  <a:tint val="75000"/>
                </a:srgbClr>
              </a:solidFill>
              <a:latin typeface="Arial" panose="020B0604020202020204"/>
              <a:ea typeface="+mn-ea"/>
            </a:endParaRPr>
          </a:p>
        </p:txBody>
      </p:sp>
      <p:sp>
        <p:nvSpPr>
          <p:cNvPr id="5" name="Footer Placeholder 4">
            <a:extLst>
              <a:ext uri="{FF2B5EF4-FFF2-40B4-BE49-F238E27FC236}">
                <a16:creationId xmlns:a16="http://schemas.microsoft.com/office/drawing/2014/main" id="{15F43FF8-75C5-BF4F-9E63-DA02EA79B611}"/>
              </a:ext>
            </a:extLst>
          </p:cNvPr>
          <p:cNvSpPr>
            <a:spLocks noGrp="1"/>
          </p:cNvSpPr>
          <p:nvPr>
            <p:ph type="ftr" sz="quarter" idx="3"/>
          </p:nvPr>
        </p:nvSpPr>
        <p:spPr>
          <a:xfrm>
            <a:off x="4038600" y="6356352"/>
            <a:ext cx="4114800" cy="247651"/>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srgbClr val="60101C">
                  <a:tint val="75000"/>
                </a:srgbClr>
              </a:solidFill>
              <a:latin typeface="Arial" panose="020B0604020202020204"/>
              <a:ea typeface="+mn-ea"/>
            </a:endParaRPr>
          </a:p>
        </p:txBody>
      </p:sp>
      <p:sp>
        <p:nvSpPr>
          <p:cNvPr id="6" name="Slide Number Placeholder 5">
            <a:extLst>
              <a:ext uri="{FF2B5EF4-FFF2-40B4-BE49-F238E27FC236}">
                <a16:creationId xmlns:a16="http://schemas.microsoft.com/office/drawing/2014/main" id="{5F293DA9-603E-A24B-87AE-43DB409F8AA8}"/>
              </a:ext>
            </a:extLst>
          </p:cNvPr>
          <p:cNvSpPr>
            <a:spLocks noGrp="1"/>
          </p:cNvSpPr>
          <p:nvPr>
            <p:ph type="sldNum" sz="quarter" idx="4"/>
          </p:nvPr>
        </p:nvSpPr>
        <p:spPr>
          <a:xfrm>
            <a:off x="8610600" y="6356351"/>
            <a:ext cx="2743200" cy="247652"/>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9259B4C1-7DAD-8142-9C54-2E1DF52A94C8}" type="slidenum">
              <a:rPr lang="en-US" smtClean="0">
                <a:solidFill>
                  <a:srgbClr val="60101C">
                    <a:tint val="75000"/>
                  </a:srgbClr>
                </a:solidFill>
                <a:latin typeface="Arial" panose="020B0604020202020204"/>
                <a:ea typeface="+mn-ea"/>
              </a:rPr>
              <a:pPr eaLnBrk="1" fontAlgn="auto" hangingPunct="1">
                <a:spcBef>
                  <a:spcPts val="0"/>
                </a:spcBef>
                <a:spcAft>
                  <a:spcPts val="0"/>
                </a:spcAft>
              </a:pPr>
              <a:t>‹#›</a:t>
            </a:fld>
            <a:endParaRPr lang="en-US">
              <a:solidFill>
                <a:srgbClr val="60101C">
                  <a:tint val="75000"/>
                </a:srgbClr>
              </a:solidFill>
              <a:latin typeface="Arial" panose="020B0604020202020204"/>
              <a:ea typeface="+mn-ea"/>
            </a:endParaRPr>
          </a:p>
        </p:txBody>
      </p:sp>
    </p:spTree>
    <p:extLst>
      <p:ext uri="{BB962C8B-B14F-4D97-AF65-F5344CB8AC3E}">
        <p14:creationId xmlns:p14="http://schemas.microsoft.com/office/powerpoint/2010/main" val="3472728496"/>
      </p:ext>
    </p:extLst>
  </p:cSld>
  <p:clrMap bg1="lt1" tx1="dk1" bg2="lt2" tx2="dk2" accent1="accent1" accent2="accent2" accent3="accent3" accent4="accent4" accent5="accent5" accent6="accent6" hlink="hlink" folHlink="folHlink"/>
  <p:sldLayoutIdLst>
    <p:sldLayoutId id="2147491941" r:id="rId1"/>
    <p:sldLayoutId id="2147491942" r:id="rId2"/>
    <p:sldLayoutId id="2147491943" r:id="rId3"/>
    <p:sldLayoutId id="2147491944" r:id="rId4"/>
    <p:sldLayoutId id="2147491945" r:id="rId5"/>
    <p:sldLayoutId id="2147491946" r:id="rId6"/>
    <p:sldLayoutId id="2147491947" r:id="rId7"/>
    <p:sldLayoutId id="2147491948" r:id="rId8"/>
    <p:sldLayoutId id="2147491949" r:id="rId9"/>
    <p:sldLayoutId id="2147491950" r:id="rId10"/>
    <p:sldLayoutId id="2147491951" r:id="rId11"/>
    <p:sldLayoutId id="2147491952" r:id="rId12"/>
    <p:sldLayoutId id="2147491953" r:id="rId13"/>
    <p:sldLayoutId id="2147491954" r:id="rId14"/>
    <p:sldLayoutId id="2147491955" r:id="rId15"/>
    <p:sldLayoutId id="2147491956" r:id="rId16"/>
    <p:sldLayoutId id="2147491957" r:id="rId17"/>
    <p:sldLayoutId id="2147491958" r:id="rId18"/>
  </p:sldLayoutIdLst>
  <p:txStyles>
    <p:titleStyle>
      <a:lvl1pPr algn="l" defTabSz="914377" rtl="0" eaLnBrk="1" latinLnBrk="0" hangingPunct="1">
        <a:lnSpc>
          <a:spcPct val="90000"/>
        </a:lnSpc>
        <a:spcBef>
          <a:spcPct val="0"/>
        </a:spcBef>
        <a:buNone/>
        <a:defRPr sz="4400" kern="1200">
          <a:solidFill>
            <a:srgbClr val="000000"/>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rgbClr val="000000"/>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rgbClr val="080808"/>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rgbClr val="080808"/>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descr="A picture containing laptop&#10;&#10;Description automatically generated">
            <a:extLst>
              <a:ext uri="{FF2B5EF4-FFF2-40B4-BE49-F238E27FC236}">
                <a16:creationId xmlns:a16="http://schemas.microsoft.com/office/drawing/2014/main" id="{2876A3E8-0AA9-0F41-8FA4-974D598EE0E3}"/>
              </a:ext>
            </a:extLst>
          </p:cNvPr>
          <p:cNvPicPr>
            <a:picLocks noChangeAspect="1"/>
          </p:cNvPicPr>
          <p:nvPr userDrawn="1"/>
        </p:nvPicPr>
        <p:blipFill>
          <a:blip r:embed="rId21"/>
          <a:stretch>
            <a:fillRect/>
          </a:stretch>
        </p:blipFill>
        <p:spPr>
          <a:xfrm>
            <a:off x="0" y="1"/>
            <a:ext cx="12192000" cy="6858000"/>
          </a:xfrm>
          <a:prstGeom prst="rect">
            <a:avLst/>
          </a:prstGeom>
        </p:spPr>
      </p:pic>
      <p:sp>
        <p:nvSpPr>
          <p:cNvPr id="2" name="Title Placeholder 1">
            <a:extLst>
              <a:ext uri="{FF2B5EF4-FFF2-40B4-BE49-F238E27FC236}">
                <a16:creationId xmlns:a16="http://schemas.microsoft.com/office/drawing/2014/main" id="{5275AA92-D45B-3743-A0F6-CEDAD8EC6FA5}"/>
              </a:ext>
            </a:extLst>
          </p:cNvPr>
          <p:cNvSpPr>
            <a:spLocks noGrp="1"/>
          </p:cNvSpPr>
          <p:nvPr>
            <p:ph type="title"/>
          </p:nvPr>
        </p:nvSpPr>
        <p:spPr>
          <a:xfrm>
            <a:off x="838200" y="751841"/>
            <a:ext cx="10515600" cy="98409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74CCB4-61AF-5C4C-A193-C3071E2B9CB2}"/>
              </a:ext>
            </a:extLst>
          </p:cNvPr>
          <p:cNvSpPr>
            <a:spLocks noGrp="1"/>
          </p:cNvSpPr>
          <p:nvPr>
            <p:ph type="body" idx="1"/>
          </p:nvPr>
        </p:nvSpPr>
        <p:spPr>
          <a:xfrm>
            <a:off x="838200" y="2052321"/>
            <a:ext cx="10515600" cy="412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07CB85-69EA-004E-A2C4-BE637D3D3FCE}"/>
              </a:ext>
            </a:extLst>
          </p:cNvPr>
          <p:cNvSpPr>
            <a:spLocks noGrp="1"/>
          </p:cNvSpPr>
          <p:nvPr>
            <p:ph type="dt" sz="half" idx="2"/>
          </p:nvPr>
        </p:nvSpPr>
        <p:spPr>
          <a:xfrm>
            <a:off x="838200" y="6356352"/>
            <a:ext cx="2743200" cy="247651"/>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E0B0E737-9CD1-8544-9E77-5F48B4744EBA}" type="datetimeFigureOut">
              <a:rPr lang="en-US" smtClean="0">
                <a:solidFill>
                  <a:srgbClr val="60101C">
                    <a:tint val="75000"/>
                  </a:srgbClr>
                </a:solidFill>
                <a:latin typeface="Arial" panose="020B0604020202020204"/>
                <a:ea typeface="+mn-ea"/>
              </a:rPr>
              <a:pPr eaLnBrk="1" fontAlgn="auto" hangingPunct="1">
                <a:spcBef>
                  <a:spcPts val="0"/>
                </a:spcBef>
                <a:spcAft>
                  <a:spcPts val="0"/>
                </a:spcAft>
              </a:pPr>
              <a:t>5/28/2026</a:t>
            </a:fld>
            <a:endParaRPr lang="en-US">
              <a:solidFill>
                <a:srgbClr val="60101C">
                  <a:tint val="75000"/>
                </a:srgbClr>
              </a:solidFill>
              <a:latin typeface="Arial" panose="020B0604020202020204"/>
              <a:ea typeface="+mn-ea"/>
            </a:endParaRPr>
          </a:p>
        </p:txBody>
      </p:sp>
      <p:sp>
        <p:nvSpPr>
          <p:cNvPr id="5" name="Footer Placeholder 4">
            <a:extLst>
              <a:ext uri="{FF2B5EF4-FFF2-40B4-BE49-F238E27FC236}">
                <a16:creationId xmlns:a16="http://schemas.microsoft.com/office/drawing/2014/main" id="{15F43FF8-75C5-BF4F-9E63-DA02EA79B611}"/>
              </a:ext>
            </a:extLst>
          </p:cNvPr>
          <p:cNvSpPr>
            <a:spLocks noGrp="1"/>
          </p:cNvSpPr>
          <p:nvPr>
            <p:ph type="ftr" sz="quarter" idx="3"/>
          </p:nvPr>
        </p:nvSpPr>
        <p:spPr>
          <a:xfrm>
            <a:off x="4038600" y="6356352"/>
            <a:ext cx="4114800" cy="247651"/>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srgbClr val="60101C">
                  <a:tint val="75000"/>
                </a:srgbClr>
              </a:solidFill>
              <a:latin typeface="Arial" panose="020B0604020202020204"/>
              <a:ea typeface="+mn-ea"/>
            </a:endParaRPr>
          </a:p>
        </p:txBody>
      </p:sp>
      <p:sp>
        <p:nvSpPr>
          <p:cNvPr id="6" name="Slide Number Placeholder 5">
            <a:extLst>
              <a:ext uri="{FF2B5EF4-FFF2-40B4-BE49-F238E27FC236}">
                <a16:creationId xmlns:a16="http://schemas.microsoft.com/office/drawing/2014/main" id="{5F293DA9-603E-A24B-87AE-43DB409F8AA8}"/>
              </a:ext>
            </a:extLst>
          </p:cNvPr>
          <p:cNvSpPr>
            <a:spLocks noGrp="1"/>
          </p:cNvSpPr>
          <p:nvPr>
            <p:ph type="sldNum" sz="quarter" idx="4"/>
          </p:nvPr>
        </p:nvSpPr>
        <p:spPr>
          <a:xfrm>
            <a:off x="8610600" y="6356351"/>
            <a:ext cx="2743200" cy="247652"/>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9259B4C1-7DAD-8142-9C54-2E1DF52A94C8}" type="slidenum">
              <a:rPr lang="en-US" smtClean="0">
                <a:solidFill>
                  <a:srgbClr val="60101C">
                    <a:tint val="75000"/>
                  </a:srgbClr>
                </a:solidFill>
                <a:latin typeface="Arial" panose="020B0604020202020204"/>
                <a:ea typeface="+mn-ea"/>
              </a:rPr>
              <a:pPr eaLnBrk="1" fontAlgn="auto" hangingPunct="1">
                <a:spcBef>
                  <a:spcPts val="0"/>
                </a:spcBef>
                <a:spcAft>
                  <a:spcPts val="0"/>
                </a:spcAft>
              </a:pPr>
              <a:t>‹#›</a:t>
            </a:fld>
            <a:endParaRPr lang="en-US">
              <a:solidFill>
                <a:srgbClr val="60101C">
                  <a:tint val="75000"/>
                </a:srgbClr>
              </a:solidFill>
              <a:latin typeface="Arial" panose="020B0604020202020204"/>
              <a:ea typeface="+mn-ea"/>
            </a:endParaRPr>
          </a:p>
        </p:txBody>
      </p:sp>
    </p:spTree>
    <p:extLst>
      <p:ext uri="{BB962C8B-B14F-4D97-AF65-F5344CB8AC3E}">
        <p14:creationId xmlns:p14="http://schemas.microsoft.com/office/powerpoint/2010/main" val="2739514358"/>
      </p:ext>
    </p:extLst>
  </p:cSld>
  <p:clrMap bg1="lt1" tx1="dk1" bg2="lt2" tx2="dk2" accent1="accent1" accent2="accent2" accent3="accent3" accent4="accent4" accent5="accent5" accent6="accent6" hlink="hlink" folHlink="folHlink"/>
  <p:sldLayoutIdLst>
    <p:sldLayoutId id="2147491960" r:id="rId1"/>
    <p:sldLayoutId id="2147491961" r:id="rId2"/>
    <p:sldLayoutId id="2147491962" r:id="rId3"/>
    <p:sldLayoutId id="2147491963" r:id="rId4"/>
    <p:sldLayoutId id="2147491964" r:id="rId5"/>
    <p:sldLayoutId id="2147491965" r:id="rId6"/>
    <p:sldLayoutId id="2147491966" r:id="rId7"/>
    <p:sldLayoutId id="2147491967" r:id="rId8"/>
    <p:sldLayoutId id="2147491968" r:id="rId9"/>
    <p:sldLayoutId id="2147491969" r:id="rId10"/>
    <p:sldLayoutId id="2147491970" r:id="rId11"/>
    <p:sldLayoutId id="2147491972" r:id="rId12"/>
    <p:sldLayoutId id="2147491973" r:id="rId13"/>
    <p:sldLayoutId id="2147491974" r:id="rId14"/>
    <p:sldLayoutId id="2147491975" r:id="rId15"/>
    <p:sldLayoutId id="2147491976" r:id="rId16"/>
    <p:sldLayoutId id="2147491977" r:id="rId17"/>
    <p:sldLayoutId id="2147491978" r:id="rId18"/>
    <p:sldLayoutId id="2147491979" r:id="rId19"/>
  </p:sldLayoutIdLst>
  <p:txStyles>
    <p:titleStyle>
      <a:lvl1pPr algn="l" defTabSz="914377" rtl="0" eaLnBrk="1" latinLnBrk="0" hangingPunct="1">
        <a:lnSpc>
          <a:spcPct val="90000"/>
        </a:lnSpc>
        <a:spcBef>
          <a:spcPct val="0"/>
        </a:spcBef>
        <a:buNone/>
        <a:defRPr sz="4400" kern="1200">
          <a:solidFill>
            <a:srgbClr val="000000"/>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rgbClr val="000000"/>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rgbClr val="080808"/>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rgbClr val="080808"/>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descr="A picture containing laptop&#10;&#10;Description automatically generated">
            <a:extLst>
              <a:ext uri="{FF2B5EF4-FFF2-40B4-BE49-F238E27FC236}">
                <a16:creationId xmlns:a16="http://schemas.microsoft.com/office/drawing/2014/main" id="{2876A3E8-0AA9-0F41-8FA4-974D598EE0E3}"/>
              </a:ext>
            </a:extLst>
          </p:cNvPr>
          <p:cNvPicPr>
            <a:picLocks noChangeAspect="1"/>
          </p:cNvPicPr>
          <p:nvPr userDrawn="1"/>
        </p:nvPicPr>
        <p:blipFill>
          <a:blip r:embed="rId20"/>
          <a:stretch>
            <a:fillRect/>
          </a:stretch>
        </p:blipFill>
        <p:spPr>
          <a:xfrm>
            <a:off x="0" y="1"/>
            <a:ext cx="12192000" cy="6858000"/>
          </a:xfrm>
          <a:prstGeom prst="rect">
            <a:avLst/>
          </a:prstGeom>
        </p:spPr>
      </p:pic>
      <p:sp>
        <p:nvSpPr>
          <p:cNvPr id="2" name="Title Placeholder 1">
            <a:extLst>
              <a:ext uri="{FF2B5EF4-FFF2-40B4-BE49-F238E27FC236}">
                <a16:creationId xmlns:a16="http://schemas.microsoft.com/office/drawing/2014/main" id="{5275AA92-D45B-3743-A0F6-CEDAD8EC6FA5}"/>
              </a:ext>
            </a:extLst>
          </p:cNvPr>
          <p:cNvSpPr>
            <a:spLocks noGrp="1"/>
          </p:cNvSpPr>
          <p:nvPr>
            <p:ph type="title"/>
          </p:nvPr>
        </p:nvSpPr>
        <p:spPr>
          <a:xfrm>
            <a:off x="838200" y="751841"/>
            <a:ext cx="10515600" cy="98409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74CCB4-61AF-5C4C-A193-C3071E2B9CB2}"/>
              </a:ext>
            </a:extLst>
          </p:cNvPr>
          <p:cNvSpPr>
            <a:spLocks noGrp="1"/>
          </p:cNvSpPr>
          <p:nvPr>
            <p:ph type="body" idx="1"/>
          </p:nvPr>
        </p:nvSpPr>
        <p:spPr>
          <a:xfrm>
            <a:off x="838200" y="2052321"/>
            <a:ext cx="10515600" cy="412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07CB85-69EA-004E-A2C4-BE637D3D3FCE}"/>
              </a:ext>
            </a:extLst>
          </p:cNvPr>
          <p:cNvSpPr>
            <a:spLocks noGrp="1"/>
          </p:cNvSpPr>
          <p:nvPr>
            <p:ph type="dt" sz="half" idx="2"/>
          </p:nvPr>
        </p:nvSpPr>
        <p:spPr>
          <a:xfrm>
            <a:off x="838200" y="6356352"/>
            <a:ext cx="2743200" cy="247651"/>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E0B0E737-9CD1-8544-9E77-5F48B4744EBA}" type="datetimeFigureOut">
              <a:rPr lang="en-US" smtClean="0">
                <a:solidFill>
                  <a:srgbClr val="60101C">
                    <a:tint val="75000"/>
                  </a:srgbClr>
                </a:solidFill>
                <a:latin typeface="Arial" panose="020B0604020202020204"/>
                <a:ea typeface="+mn-ea"/>
              </a:rPr>
              <a:pPr eaLnBrk="1" fontAlgn="auto" hangingPunct="1">
                <a:spcBef>
                  <a:spcPts val="0"/>
                </a:spcBef>
                <a:spcAft>
                  <a:spcPts val="0"/>
                </a:spcAft>
              </a:pPr>
              <a:t>5/28/2026</a:t>
            </a:fld>
            <a:endParaRPr lang="en-US">
              <a:solidFill>
                <a:srgbClr val="60101C">
                  <a:tint val="75000"/>
                </a:srgbClr>
              </a:solidFill>
              <a:latin typeface="Arial" panose="020B0604020202020204"/>
              <a:ea typeface="+mn-ea"/>
            </a:endParaRPr>
          </a:p>
        </p:txBody>
      </p:sp>
      <p:sp>
        <p:nvSpPr>
          <p:cNvPr id="5" name="Footer Placeholder 4">
            <a:extLst>
              <a:ext uri="{FF2B5EF4-FFF2-40B4-BE49-F238E27FC236}">
                <a16:creationId xmlns:a16="http://schemas.microsoft.com/office/drawing/2014/main" id="{15F43FF8-75C5-BF4F-9E63-DA02EA79B611}"/>
              </a:ext>
            </a:extLst>
          </p:cNvPr>
          <p:cNvSpPr>
            <a:spLocks noGrp="1"/>
          </p:cNvSpPr>
          <p:nvPr>
            <p:ph type="ftr" sz="quarter" idx="3"/>
          </p:nvPr>
        </p:nvSpPr>
        <p:spPr>
          <a:xfrm>
            <a:off x="4038600" y="6356352"/>
            <a:ext cx="4114800" cy="247651"/>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srgbClr val="60101C">
                  <a:tint val="75000"/>
                </a:srgbClr>
              </a:solidFill>
              <a:latin typeface="Arial" panose="020B0604020202020204"/>
              <a:ea typeface="+mn-ea"/>
            </a:endParaRPr>
          </a:p>
        </p:txBody>
      </p:sp>
      <p:sp>
        <p:nvSpPr>
          <p:cNvPr id="6" name="Slide Number Placeholder 5">
            <a:extLst>
              <a:ext uri="{FF2B5EF4-FFF2-40B4-BE49-F238E27FC236}">
                <a16:creationId xmlns:a16="http://schemas.microsoft.com/office/drawing/2014/main" id="{5F293DA9-603E-A24B-87AE-43DB409F8AA8}"/>
              </a:ext>
            </a:extLst>
          </p:cNvPr>
          <p:cNvSpPr>
            <a:spLocks noGrp="1"/>
          </p:cNvSpPr>
          <p:nvPr>
            <p:ph type="sldNum" sz="quarter" idx="4"/>
          </p:nvPr>
        </p:nvSpPr>
        <p:spPr>
          <a:xfrm>
            <a:off x="8610600" y="6356351"/>
            <a:ext cx="2743200" cy="247652"/>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9259B4C1-7DAD-8142-9C54-2E1DF52A94C8}" type="slidenum">
              <a:rPr lang="en-US" smtClean="0">
                <a:solidFill>
                  <a:srgbClr val="60101C">
                    <a:tint val="75000"/>
                  </a:srgbClr>
                </a:solidFill>
                <a:latin typeface="Arial" panose="020B0604020202020204"/>
                <a:ea typeface="+mn-ea"/>
              </a:rPr>
              <a:pPr eaLnBrk="1" fontAlgn="auto" hangingPunct="1">
                <a:spcBef>
                  <a:spcPts val="0"/>
                </a:spcBef>
                <a:spcAft>
                  <a:spcPts val="0"/>
                </a:spcAft>
              </a:pPr>
              <a:t>‹#›</a:t>
            </a:fld>
            <a:endParaRPr lang="en-US">
              <a:solidFill>
                <a:srgbClr val="60101C">
                  <a:tint val="75000"/>
                </a:srgbClr>
              </a:solidFill>
              <a:latin typeface="Arial" panose="020B0604020202020204"/>
              <a:ea typeface="+mn-ea"/>
            </a:endParaRPr>
          </a:p>
        </p:txBody>
      </p:sp>
    </p:spTree>
    <p:extLst>
      <p:ext uri="{BB962C8B-B14F-4D97-AF65-F5344CB8AC3E}">
        <p14:creationId xmlns:p14="http://schemas.microsoft.com/office/powerpoint/2010/main" val="3643145699"/>
      </p:ext>
    </p:extLst>
  </p:cSld>
  <p:clrMap bg1="lt1" tx1="dk1" bg2="lt2" tx2="dk2" accent1="accent1" accent2="accent2" accent3="accent3" accent4="accent4" accent5="accent5" accent6="accent6" hlink="hlink" folHlink="folHlink"/>
  <p:sldLayoutIdLst>
    <p:sldLayoutId id="2147491987" r:id="rId1"/>
    <p:sldLayoutId id="2147491988" r:id="rId2"/>
    <p:sldLayoutId id="2147491989" r:id="rId3"/>
    <p:sldLayoutId id="2147491990" r:id="rId4"/>
    <p:sldLayoutId id="2147491991" r:id="rId5"/>
    <p:sldLayoutId id="2147491992" r:id="rId6"/>
    <p:sldLayoutId id="2147491993" r:id="rId7"/>
    <p:sldLayoutId id="2147491994" r:id="rId8"/>
    <p:sldLayoutId id="2147491995" r:id="rId9"/>
    <p:sldLayoutId id="2147491996" r:id="rId10"/>
    <p:sldLayoutId id="2147491997" r:id="rId11"/>
    <p:sldLayoutId id="2147491998" r:id="rId12"/>
    <p:sldLayoutId id="2147491999" r:id="rId13"/>
    <p:sldLayoutId id="2147492000" r:id="rId14"/>
    <p:sldLayoutId id="2147492001" r:id="rId15"/>
    <p:sldLayoutId id="2147492002" r:id="rId16"/>
    <p:sldLayoutId id="2147492003" r:id="rId17"/>
    <p:sldLayoutId id="2147492004" r:id="rId18"/>
  </p:sldLayoutIdLst>
  <p:txStyles>
    <p:titleStyle>
      <a:lvl1pPr algn="l" defTabSz="914377" rtl="0" eaLnBrk="1" latinLnBrk="0" hangingPunct="1">
        <a:lnSpc>
          <a:spcPct val="90000"/>
        </a:lnSpc>
        <a:spcBef>
          <a:spcPct val="0"/>
        </a:spcBef>
        <a:buNone/>
        <a:defRPr sz="4400" kern="1200">
          <a:solidFill>
            <a:srgbClr val="000000"/>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rgbClr val="000000"/>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rgbClr val="080808"/>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rgbClr val="080808"/>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pic>
        <p:nvPicPr>
          <p:cNvPr id="9" name="Picture 8"/>
          <p:cNvPicPr>
            <a:picLocks noChangeAspect="1"/>
          </p:cNvPicPr>
          <p:nvPr userDrawn="1"/>
        </p:nvPicPr>
        <p:blipFill>
          <a:blip r:embed="rId4" cstate="email">
            <a:extLst>
              <a:ext uri="{28A0092B-C50C-407E-A947-70E740481C1C}">
                <a14:useLocalDpi xmlns:a14="http://schemas.microsoft.com/office/drawing/2010/main" val="0"/>
              </a:ext>
            </a:extLst>
          </a:blip>
          <a:stretch>
            <a:fillRect/>
          </a:stretch>
        </p:blipFill>
        <p:spPr>
          <a:xfrm>
            <a:off x="0" y="700715"/>
            <a:ext cx="12192000" cy="6156960"/>
          </a:xfrm>
          <a:prstGeom prst="rect">
            <a:avLst/>
          </a:prstGeom>
        </p:spPr>
      </p:pic>
      <p:pic>
        <p:nvPicPr>
          <p:cNvPr id="10" name="Picture 9"/>
          <p:cNvPicPr>
            <a:picLocks noChangeAspect="1"/>
          </p:cNvPicPr>
          <p:nvPr userDrawn="1"/>
        </p:nvPicPr>
        <p:blipFill>
          <a:blip r:embed="rId3" cstate="email">
            <a:extLst>
              <a:ext uri="{28A0092B-C50C-407E-A947-70E740481C1C}">
                <a14:useLocalDpi xmlns:a14="http://schemas.microsoft.com/office/drawing/2010/main" val="0"/>
              </a:ext>
            </a:extLst>
          </a:blip>
          <a:stretch>
            <a:fillRect/>
          </a:stretch>
        </p:blipFill>
        <p:spPr>
          <a:xfrm>
            <a:off x="0" y="0"/>
            <a:ext cx="12192000" cy="865632"/>
          </a:xfrm>
          <a:prstGeom prst="rect">
            <a:avLst/>
          </a:prstGeom>
        </p:spPr>
      </p:pic>
    </p:spTree>
    <p:extLst>
      <p:ext uri="{BB962C8B-B14F-4D97-AF65-F5344CB8AC3E}">
        <p14:creationId xmlns:p14="http://schemas.microsoft.com/office/powerpoint/2010/main" val="3877838827"/>
      </p:ext>
    </p:extLst>
  </p:cSld>
  <p:clrMap bg1="lt1" tx1="dk1" bg2="lt2" tx2="dk2" accent1="accent1" accent2="accent2" accent3="accent3" accent4="accent4" accent5="accent5" accent6="accent6" hlink="hlink" folHlink="folHlink"/>
  <p:sldLayoutIdLst>
    <p:sldLayoutId id="21474920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descr="A picture containing laptop&#10;&#10;Description automatically generated">
            <a:extLst>
              <a:ext uri="{FF2B5EF4-FFF2-40B4-BE49-F238E27FC236}">
                <a16:creationId xmlns:a16="http://schemas.microsoft.com/office/drawing/2014/main" id="{2876A3E8-0AA9-0F41-8FA4-974D598EE0E3}"/>
              </a:ext>
            </a:extLst>
          </p:cNvPr>
          <p:cNvPicPr>
            <a:picLocks noChangeAspect="1"/>
          </p:cNvPicPr>
          <p:nvPr userDrawn="1"/>
        </p:nvPicPr>
        <p:blipFill>
          <a:blip r:embed="rId20"/>
          <a:stretch>
            <a:fillRect/>
          </a:stretch>
        </p:blipFill>
        <p:spPr>
          <a:xfrm>
            <a:off x="0" y="1"/>
            <a:ext cx="12192000" cy="6858000"/>
          </a:xfrm>
          <a:prstGeom prst="rect">
            <a:avLst/>
          </a:prstGeom>
        </p:spPr>
      </p:pic>
      <p:sp>
        <p:nvSpPr>
          <p:cNvPr id="2" name="Title Placeholder 1">
            <a:extLst>
              <a:ext uri="{FF2B5EF4-FFF2-40B4-BE49-F238E27FC236}">
                <a16:creationId xmlns:a16="http://schemas.microsoft.com/office/drawing/2014/main" id="{5275AA92-D45B-3743-A0F6-CEDAD8EC6FA5}"/>
              </a:ext>
            </a:extLst>
          </p:cNvPr>
          <p:cNvSpPr>
            <a:spLocks noGrp="1"/>
          </p:cNvSpPr>
          <p:nvPr>
            <p:ph type="title"/>
          </p:nvPr>
        </p:nvSpPr>
        <p:spPr>
          <a:xfrm>
            <a:off x="838200" y="751841"/>
            <a:ext cx="10515600" cy="98409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74CCB4-61AF-5C4C-A193-C3071E2B9CB2}"/>
              </a:ext>
            </a:extLst>
          </p:cNvPr>
          <p:cNvSpPr>
            <a:spLocks noGrp="1"/>
          </p:cNvSpPr>
          <p:nvPr>
            <p:ph type="body" idx="1"/>
          </p:nvPr>
        </p:nvSpPr>
        <p:spPr>
          <a:xfrm>
            <a:off x="838200" y="2052321"/>
            <a:ext cx="10515600" cy="412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07CB85-69EA-004E-A2C4-BE637D3D3FCE}"/>
              </a:ext>
            </a:extLst>
          </p:cNvPr>
          <p:cNvSpPr>
            <a:spLocks noGrp="1"/>
          </p:cNvSpPr>
          <p:nvPr>
            <p:ph type="dt" sz="half" idx="2"/>
          </p:nvPr>
        </p:nvSpPr>
        <p:spPr>
          <a:xfrm>
            <a:off x="838200" y="6356352"/>
            <a:ext cx="2743200" cy="247651"/>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E0B0E737-9CD1-8544-9E77-5F48B4744EBA}" type="datetimeFigureOut">
              <a:rPr lang="en-US" smtClean="0">
                <a:solidFill>
                  <a:srgbClr val="60101C">
                    <a:tint val="75000"/>
                  </a:srgbClr>
                </a:solidFill>
                <a:latin typeface="Arial" panose="020B0604020202020204"/>
                <a:ea typeface="+mn-ea"/>
              </a:rPr>
              <a:pPr eaLnBrk="1" fontAlgn="auto" hangingPunct="1">
                <a:spcBef>
                  <a:spcPts val="0"/>
                </a:spcBef>
                <a:spcAft>
                  <a:spcPts val="0"/>
                </a:spcAft>
              </a:pPr>
              <a:t>5/28/2026</a:t>
            </a:fld>
            <a:endParaRPr lang="en-US">
              <a:solidFill>
                <a:srgbClr val="60101C">
                  <a:tint val="75000"/>
                </a:srgbClr>
              </a:solidFill>
              <a:latin typeface="Arial" panose="020B0604020202020204"/>
              <a:ea typeface="+mn-ea"/>
            </a:endParaRPr>
          </a:p>
        </p:txBody>
      </p:sp>
      <p:sp>
        <p:nvSpPr>
          <p:cNvPr id="5" name="Footer Placeholder 4">
            <a:extLst>
              <a:ext uri="{FF2B5EF4-FFF2-40B4-BE49-F238E27FC236}">
                <a16:creationId xmlns:a16="http://schemas.microsoft.com/office/drawing/2014/main" id="{15F43FF8-75C5-BF4F-9E63-DA02EA79B611}"/>
              </a:ext>
            </a:extLst>
          </p:cNvPr>
          <p:cNvSpPr>
            <a:spLocks noGrp="1"/>
          </p:cNvSpPr>
          <p:nvPr>
            <p:ph type="ftr" sz="quarter" idx="3"/>
          </p:nvPr>
        </p:nvSpPr>
        <p:spPr>
          <a:xfrm>
            <a:off x="4038600" y="6356352"/>
            <a:ext cx="4114800" cy="247651"/>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srgbClr val="60101C">
                  <a:tint val="75000"/>
                </a:srgbClr>
              </a:solidFill>
              <a:latin typeface="Arial" panose="020B0604020202020204"/>
              <a:ea typeface="+mn-ea"/>
            </a:endParaRPr>
          </a:p>
        </p:txBody>
      </p:sp>
      <p:sp>
        <p:nvSpPr>
          <p:cNvPr id="6" name="Slide Number Placeholder 5">
            <a:extLst>
              <a:ext uri="{FF2B5EF4-FFF2-40B4-BE49-F238E27FC236}">
                <a16:creationId xmlns:a16="http://schemas.microsoft.com/office/drawing/2014/main" id="{5F293DA9-603E-A24B-87AE-43DB409F8AA8}"/>
              </a:ext>
            </a:extLst>
          </p:cNvPr>
          <p:cNvSpPr>
            <a:spLocks noGrp="1"/>
          </p:cNvSpPr>
          <p:nvPr>
            <p:ph type="sldNum" sz="quarter" idx="4"/>
          </p:nvPr>
        </p:nvSpPr>
        <p:spPr>
          <a:xfrm>
            <a:off x="8610600" y="6356351"/>
            <a:ext cx="2743200" cy="247652"/>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9259B4C1-7DAD-8142-9C54-2E1DF52A94C8}" type="slidenum">
              <a:rPr lang="en-US" smtClean="0">
                <a:solidFill>
                  <a:srgbClr val="60101C">
                    <a:tint val="75000"/>
                  </a:srgbClr>
                </a:solidFill>
                <a:latin typeface="Arial" panose="020B0604020202020204"/>
                <a:ea typeface="+mn-ea"/>
              </a:rPr>
              <a:pPr eaLnBrk="1" fontAlgn="auto" hangingPunct="1">
                <a:spcBef>
                  <a:spcPts val="0"/>
                </a:spcBef>
                <a:spcAft>
                  <a:spcPts val="0"/>
                </a:spcAft>
              </a:pPr>
              <a:t>‹#›</a:t>
            </a:fld>
            <a:endParaRPr lang="en-US">
              <a:solidFill>
                <a:srgbClr val="60101C">
                  <a:tint val="75000"/>
                </a:srgbClr>
              </a:solidFill>
              <a:latin typeface="Arial" panose="020B0604020202020204"/>
              <a:ea typeface="+mn-ea"/>
            </a:endParaRPr>
          </a:p>
        </p:txBody>
      </p:sp>
    </p:spTree>
    <p:extLst>
      <p:ext uri="{BB962C8B-B14F-4D97-AF65-F5344CB8AC3E}">
        <p14:creationId xmlns:p14="http://schemas.microsoft.com/office/powerpoint/2010/main" val="2221118635"/>
      </p:ext>
    </p:extLst>
  </p:cSld>
  <p:clrMap bg1="lt1" tx1="dk1" bg2="lt2" tx2="dk2" accent1="accent1" accent2="accent2" accent3="accent3" accent4="accent4" accent5="accent5" accent6="accent6" hlink="hlink" folHlink="folHlink"/>
  <p:sldLayoutIdLst>
    <p:sldLayoutId id="2147492008" r:id="rId1"/>
    <p:sldLayoutId id="2147492009" r:id="rId2"/>
    <p:sldLayoutId id="2147492010" r:id="rId3"/>
    <p:sldLayoutId id="2147492011" r:id="rId4"/>
    <p:sldLayoutId id="2147492012" r:id="rId5"/>
    <p:sldLayoutId id="2147492013" r:id="rId6"/>
    <p:sldLayoutId id="2147492014" r:id="rId7"/>
    <p:sldLayoutId id="2147492015" r:id="rId8"/>
    <p:sldLayoutId id="2147492016" r:id="rId9"/>
    <p:sldLayoutId id="2147492017" r:id="rId10"/>
    <p:sldLayoutId id="2147492018" r:id="rId11"/>
    <p:sldLayoutId id="2147492020" r:id="rId12"/>
    <p:sldLayoutId id="2147492021" r:id="rId13"/>
    <p:sldLayoutId id="2147492022" r:id="rId14"/>
    <p:sldLayoutId id="2147492023" r:id="rId15"/>
    <p:sldLayoutId id="2147492024" r:id="rId16"/>
    <p:sldLayoutId id="2147492025" r:id="rId17"/>
    <p:sldLayoutId id="2147492026" r:id="rId18"/>
  </p:sldLayoutIdLst>
  <p:txStyles>
    <p:titleStyle>
      <a:lvl1pPr algn="l" defTabSz="914377" rtl="0" eaLnBrk="1" latinLnBrk="0" hangingPunct="1">
        <a:lnSpc>
          <a:spcPct val="90000"/>
        </a:lnSpc>
        <a:spcBef>
          <a:spcPct val="0"/>
        </a:spcBef>
        <a:buNone/>
        <a:defRPr sz="4400" kern="1200">
          <a:solidFill>
            <a:srgbClr val="000000"/>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rgbClr val="000000"/>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rgbClr val="080808"/>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rgbClr val="080808"/>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rgbClr val="080808"/>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38.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41.xml"/><Relationship Id="rId5" Type="http://schemas.openxmlformats.org/officeDocument/2006/relationships/image" Target="../media/image43.png"/><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55.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55.xml"/><Relationship Id="rId4" Type="http://schemas.openxmlformats.org/officeDocument/2006/relationships/hyperlink" Target="https://www.ccsa.ca/sites/default/files/2023-01/CCSA_Canadas_Guidance_on_Alcohol_and_Health_Final_Report_en.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6.xml"/><Relationship Id="rId1" Type="http://schemas.openxmlformats.org/officeDocument/2006/relationships/slideLayout" Target="../slideLayouts/slideLayout55.xml"/><Relationship Id="rId5" Type="http://schemas.openxmlformats.org/officeDocument/2006/relationships/image" Target="../media/image47.png"/><Relationship Id="rId4" Type="http://schemas.openxmlformats.org/officeDocument/2006/relationships/image" Target="../media/image46.jpe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56.xml"/></Relationships>
</file>

<file path=ppt/slides/_rels/slide1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56.xml"/><Relationship Id="rId4" Type="http://schemas.openxmlformats.org/officeDocument/2006/relationships/image" Target="../media/image40.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55.xml"/></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9.xml"/><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0.xml"/><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1.xml"/><Relationship Id="rId1" Type="http://schemas.openxmlformats.org/officeDocument/2006/relationships/slideLayout" Target="../slideLayouts/slideLayout4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5.xml"/><Relationship Id="rId1" Type="http://schemas.openxmlformats.org/officeDocument/2006/relationships/tags" Target="../tags/tag2.xml"/><Relationship Id="rId5" Type="http://schemas.openxmlformats.org/officeDocument/2006/relationships/image" Target="../media/image52.png"/><Relationship Id="rId4" Type="http://schemas.openxmlformats.org/officeDocument/2006/relationships/image" Target="../media/image40.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2.xml"/><Relationship Id="rId1" Type="http://schemas.openxmlformats.org/officeDocument/2006/relationships/tags" Target="../tags/tag3.xml"/><Relationship Id="rId5" Type="http://schemas.openxmlformats.org/officeDocument/2006/relationships/image" Target="../media/image53.png"/><Relationship Id="rId4" Type="http://schemas.openxmlformats.org/officeDocument/2006/relationships/slide" Target="slide26.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5.xml"/><Relationship Id="rId1" Type="http://schemas.openxmlformats.org/officeDocument/2006/relationships/slideLayout" Target="../slideLayouts/slideLayout5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7.xml"/><Relationship Id="rId1" Type="http://schemas.openxmlformats.org/officeDocument/2006/relationships/tags" Target="../tags/tag4.xml"/><Relationship Id="rId5" Type="http://schemas.openxmlformats.org/officeDocument/2006/relationships/image" Target="../media/image53.png"/><Relationship Id="rId4" Type="http://schemas.openxmlformats.org/officeDocument/2006/relationships/slide" Target="slide32.xml"/></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7.xml"/><Relationship Id="rId1" Type="http://schemas.openxmlformats.org/officeDocument/2006/relationships/slideLayout" Target="../slideLayouts/slideLayout55.xml"/><Relationship Id="rId4" Type="http://schemas.openxmlformats.org/officeDocument/2006/relationships/image" Target="../media/image40.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6.xml"/><Relationship Id="rId1" Type="http://schemas.openxmlformats.org/officeDocument/2006/relationships/tags" Target="../tags/tag5.xml"/><Relationship Id="rId5" Type="http://schemas.openxmlformats.org/officeDocument/2006/relationships/image" Target="../media/image56.png"/><Relationship Id="rId4" Type="http://schemas.openxmlformats.org/officeDocument/2006/relationships/image" Target="../media/image55.PNG"/></Relationships>
</file>

<file path=ppt/slides/_rels/slide3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58.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1.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8.xml"/><Relationship Id="rId5" Type="http://schemas.openxmlformats.org/officeDocument/2006/relationships/image" Target="../media/image61.jpe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2.xml"/><Relationship Id="rId1" Type="http://schemas.openxmlformats.org/officeDocument/2006/relationships/tags" Target="../tags/tag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79.xml"/><Relationship Id="rId5" Type="http://schemas.openxmlformats.org/officeDocument/2006/relationships/image" Target="../media/image63.pn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1.xml"/><Relationship Id="rId1" Type="http://schemas.openxmlformats.org/officeDocument/2006/relationships/tags" Target="../tags/tag7.xml"/><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1.xml"/><Relationship Id="rId1" Type="http://schemas.openxmlformats.org/officeDocument/2006/relationships/tags" Target="../tags/tag8.xml"/><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1.xml"/><Relationship Id="rId1" Type="http://schemas.openxmlformats.org/officeDocument/2006/relationships/tags" Target="../tags/tag9.xml"/><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1.xml"/><Relationship Id="rId1" Type="http://schemas.openxmlformats.org/officeDocument/2006/relationships/tags" Target="../tags/tag10.xml"/><Relationship Id="rId4" Type="http://schemas.openxmlformats.org/officeDocument/2006/relationships/image" Target="../media/image5.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1.xml"/><Relationship Id="rId1" Type="http://schemas.openxmlformats.org/officeDocument/2006/relationships/tags" Target="../tags/tag11.xml"/><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2.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8.xml"/><Relationship Id="rId1" Type="http://schemas.openxmlformats.org/officeDocument/2006/relationships/video" Target="https://www.youtube.com/embed/lA-Fy4XNJ5c?feature=oembed" TargetMode="External"/><Relationship Id="rId5" Type="http://schemas.openxmlformats.org/officeDocument/2006/relationships/image" Target="../media/image66.jpeg"/><Relationship Id="rId4" Type="http://schemas.openxmlformats.org/officeDocument/2006/relationships/image" Target="../media/image65.jpeg"/></Relationships>
</file>

<file path=ppt/slides/_rels/slide4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4.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5.xml"/><Relationship Id="rId1" Type="http://schemas.openxmlformats.org/officeDocument/2006/relationships/slideLayout" Target="../slideLayouts/slideLayout8.xml"/><Relationship Id="rId4" Type="http://schemas.openxmlformats.org/officeDocument/2006/relationships/image" Target="../media/image39.jpeg"/></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6.xml"/><Relationship Id="rId1" Type="http://schemas.openxmlformats.org/officeDocument/2006/relationships/slideLayout" Target="../slideLayouts/slideLayout10.xml"/><Relationship Id="rId4" Type="http://schemas.openxmlformats.org/officeDocument/2006/relationships/image" Target="../media/image69.jpeg"/></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7.xml"/><Relationship Id="rId1" Type="http://schemas.openxmlformats.org/officeDocument/2006/relationships/slideLayout" Target="../slideLayouts/slideLayout23.xml"/><Relationship Id="rId5" Type="http://schemas.openxmlformats.org/officeDocument/2006/relationships/image" Target="../media/image71.jpeg"/><Relationship Id="rId4" Type="http://schemas.openxmlformats.org/officeDocument/2006/relationships/image" Target="../media/image70.png"/></Relationships>
</file>

<file path=ppt/slides/_rels/slide4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9.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50.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1.xml"/><Relationship Id="rId1" Type="http://schemas.openxmlformats.org/officeDocument/2006/relationships/slideLayout" Target="../slideLayouts/slideLayout8.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s>
</file>

<file path=ppt/slides/_rels/slide5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78.jpeg"/><Relationship Id="rId7" Type="http://schemas.openxmlformats.org/officeDocument/2006/relationships/diagramData" Target="../diagrams/data1.xml"/><Relationship Id="rId2" Type="http://schemas.openxmlformats.org/officeDocument/2006/relationships/notesSlide" Target="../notesSlides/notesSlide52.xml"/><Relationship Id="rId1" Type="http://schemas.openxmlformats.org/officeDocument/2006/relationships/slideLayout" Target="../slideLayouts/slideLayout8.xml"/><Relationship Id="rId6" Type="http://schemas.openxmlformats.org/officeDocument/2006/relationships/image" Target="../media/image81.jpeg"/><Relationship Id="rId11" Type="http://schemas.microsoft.com/office/2007/relationships/diagramDrawing" Target="../diagrams/drawing1.xml"/><Relationship Id="rId5" Type="http://schemas.openxmlformats.org/officeDocument/2006/relationships/image" Target="../media/image80.jpeg"/><Relationship Id="rId10" Type="http://schemas.openxmlformats.org/officeDocument/2006/relationships/diagramColors" Target="../diagrams/colors1.xml"/><Relationship Id="rId4" Type="http://schemas.openxmlformats.org/officeDocument/2006/relationships/image" Target="../media/image79.jpeg"/><Relationship Id="rId9" Type="http://schemas.openxmlformats.org/officeDocument/2006/relationships/diagramQuickStyle" Target="../diagrams/quickStyle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56.xml"/><Relationship Id="rId1" Type="http://schemas.openxmlformats.org/officeDocument/2006/relationships/slideLayout" Target="../slideLayouts/slideLayout8.xml"/><Relationship Id="rId5" Type="http://schemas.openxmlformats.org/officeDocument/2006/relationships/image" Target="../media/image83.png"/><Relationship Id="rId4" Type="http://schemas.openxmlformats.org/officeDocument/2006/relationships/image" Target="../media/image5.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2.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6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3.xml"/><Relationship Id="rId1" Type="http://schemas.openxmlformats.org/officeDocument/2006/relationships/slideLayout" Target="../slideLayouts/slideLayout8.xml"/><Relationship Id="rId5" Type="http://schemas.openxmlformats.org/officeDocument/2006/relationships/image" Target="../media/image86.png"/><Relationship Id="rId4" Type="http://schemas.openxmlformats.org/officeDocument/2006/relationships/image" Target="../media/image83.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8.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6.xml"/><Relationship Id="rId1" Type="http://schemas.openxmlformats.org/officeDocument/2006/relationships/slideLayout" Target="../slideLayouts/slideLayout8.xml"/><Relationship Id="rId4" Type="http://schemas.openxmlformats.org/officeDocument/2006/relationships/image" Target="../media/image88.png"/></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xml"/></Relationships>
</file>

<file path=ppt/slides/_rels/slide7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8.xml"/><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9.xml"/><Relationship Id="rId1" Type="http://schemas.openxmlformats.org/officeDocument/2006/relationships/slideLayout" Target="../slideLayouts/slideLayout8.xml"/></Relationships>
</file>

<file path=ppt/slides/_rels/slide7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70.xml"/><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93.png"/><Relationship Id="rId4" Type="http://schemas.openxmlformats.org/officeDocument/2006/relationships/image" Target="../media/image92.jpeg"/></Relationships>
</file>

<file path=ppt/slides/_rels/slide7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71.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7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2.xml"/><Relationship Id="rId1" Type="http://schemas.openxmlformats.org/officeDocument/2006/relationships/slideLayout" Target="../slideLayouts/slideLayout10.xml"/><Relationship Id="rId5" Type="http://schemas.openxmlformats.org/officeDocument/2006/relationships/image" Target="../media/image96.png"/><Relationship Id="rId4" Type="http://schemas.openxmlformats.org/officeDocument/2006/relationships/image" Target="../media/image95.png"/></Relationships>
</file>

<file path=ppt/slides/_rels/slide7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3.xml"/><Relationship Id="rId1" Type="http://schemas.openxmlformats.org/officeDocument/2006/relationships/slideLayout" Target="../slideLayouts/slideLayout19.xml"/><Relationship Id="rId4" Type="http://schemas.openxmlformats.org/officeDocument/2006/relationships/image" Target="../media/image98.png"/></Relationships>
</file>

<file path=ppt/slides/_rels/slide7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74.xml"/><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75.xml"/><Relationship Id="rId1" Type="http://schemas.openxmlformats.org/officeDocument/2006/relationships/slideLayout" Target="../slideLayouts/slideLayout10.xml"/><Relationship Id="rId5" Type="http://schemas.openxmlformats.org/officeDocument/2006/relationships/image" Target="../media/image100.jpg"/><Relationship Id="rId4" Type="http://schemas.openxmlformats.org/officeDocument/2006/relationships/image" Target="../media/image31.PNG"/></Relationships>
</file>

<file path=ppt/slides/_rels/slide8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76.xml"/><Relationship Id="rId1" Type="http://schemas.openxmlformats.org/officeDocument/2006/relationships/slideLayout" Target="../slideLayouts/slideLayout75.xml"/><Relationship Id="rId4" Type="http://schemas.openxmlformats.org/officeDocument/2006/relationships/hyperlink" Target="https://www.pexels.com/photo/man-holding-black-game-controller-133579/" TargetMode="Externa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74.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75.xml"/></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60.xml"/><Relationship Id="rId1" Type="http://schemas.openxmlformats.org/officeDocument/2006/relationships/tags" Target="../tags/tag12.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s>
</file>

<file path=ppt/slides/_rels/slide84.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80.xml"/><Relationship Id="rId1" Type="http://schemas.openxmlformats.org/officeDocument/2006/relationships/slideLayout" Target="../slideLayouts/slideLayout60.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77.xml"/></Relationships>
</file>

<file path=ppt/slides/_rels/slide86.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82.xml"/><Relationship Id="rId1" Type="http://schemas.openxmlformats.org/officeDocument/2006/relationships/slideLayout" Target="../slideLayouts/slideLayout79.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95.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79.xml"/></Relationships>
</file>

<file path=ppt/slides/_rels/slide8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5.xml"/><Relationship Id="rId1" Type="http://schemas.openxmlformats.org/officeDocument/2006/relationships/slideLayout" Target="../slideLayouts/slideLayout93.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6.xml"/><Relationship Id="rId1" Type="http://schemas.openxmlformats.org/officeDocument/2006/relationships/slideLayout" Target="../slideLayouts/slideLayout9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7.xml"/><Relationship Id="rId1" Type="http://schemas.openxmlformats.org/officeDocument/2006/relationships/slideLayout" Target="../slideLayouts/slideLayout93.xml"/></Relationships>
</file>

<file path=ppt/slides/_rels/slide9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8.xml"/><Relationship Id="rId1" Type="http://schemas.openxmlformats.org/officeDocument/2006/relationships/slideLayout" Target="../slideLayouts/slideLayout93.xml"/></Relationships>
</file>

<file path=ppt/slides/_rels/slide9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9.xml"/><Relationship Id="rId1" Type="http://schemas.openxmlformats.org/officeDocument/2006/relationships/slideLayout" Target="../slideLayouts/slideLayout93.xml"/></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9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7.png"/><Relationship Id="rId5" Type="http://schemas.openxmlformats.org/officeDocument/2006/relationships/image" Target="../media/image39.jpeg"/><Relationship Id="rId4" Type="http://schemas.openxmlformats.org/officeDocument/2006/relationships/notesSlide" Target="../notesSlides/notesSlide90.xml"/></Relationships>
</file>

<file path=ppt/slides/_rels/slide9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91.xml"/><Relationship Id="rId1" Type="http://schemas.openxmlformats.org/officeDocument/2006/relationships/slideLayout" Target="../slideLayouts/slideLayout93.xml"/></Relationships>
</file>

<file path=ppt/slides/_rels/slide96.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92.xml"/><Relationship Id="rId1" Type="http://schemas.openxmlformats.org/officeDocument/2006/relationships/slideLayout" Target="../slideLayouts/slideLayout79.xml"/><Relationship Id="rId5" Type="http://schemas.openxmlformats.org/officeDocument/2006/relationships/image" Target="../media/image111.png"/><Relationship Id="rId4" Type="http://schemas.openxmlformats.org/officeDocument/2006/relationships/image" Target="../media/image110.jpeg"/></Relationships>
</file>

<file path=ppt/slides/_rels/slide9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3.xml"/><Relationship Id="rId1" Type="http://schemas.openxmlformats.org/officeDocument/2006/relationships/slideLayout" Target="../slideLayouts/slideLayout8.xml"/><Relationship Id="rId5" Type="http://schemas.openxmlformats.org/officeDocument/2006/relationships/image" Target="../media/image112.png"/><Relationship Id="rId4" Type="http://schemas.openxmlformats.org/officeDocument/2006/relationships/image" Target="../media/image5.png"/></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ubtitle 2"/>
          <p:cNvSpPr txBox="1">
            <a:spLocks/>
          </p:cNvSpPr>
          <p:nvPr/>
        </p:nvSpPr>
        <p:spPr bwMode="auto">
          <a:xfrm>
            <a:off x="3429000" y="6400800"/>
            <a:ext cx="6400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Arial" panose="020B0604020202020204" pitchFamily="34" charset="0"/>
                <a:cs typeface="Arial" panose="020B060402020202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Arial" panose="020B0604020202020204" pitchFamily="34" charset="0"/>
                <a:cs typeface="Arial" panose="020B060402020202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fr-FR" sz="900"/>
          </a:p>
        </p:txBody>
      </p:sp>
      <p:sp>
        <p:nvSpPr>
          <p:cNvPr id="69635" name="Rectangle 6"/>
          <p:cNvSpPr>
            <a:spLocks noChangeArrowheads="1"/>
          </p:cNvSpPr>
          <p:nvPr/>
        </p:nvSpPr>
        <p:spPr bwMode="auto">
          <a:xfrm>
            <a:off x="1981200" y="2514600"/>
            <a:ext cx="434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Arial" panose="020B0604020202020204" pitchFamily="34" charset="0"/>
                <a:cs typeface="Arial" panose="020B060402020202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Arial" panose="020B0604020202020204" pitchFamily="34" charset="0"/>
                <a:cs typeface="Arial" panose="020B060402020202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fr-FR" sz="2400" b="1"/>
          </a:p>
        </p:txBody>
      </p:sp>
      <p:sp>
        <p:nvSpPr>
          <p:cNvPr id="69636" name="Rectangle 7"/>
          <p:cNvSpPr>
            <a:spLocks noChangeArrowheads="1"/>
          </p:cNvSpPr>
          <p:nvPr/>
        </p:nvSpPr>
        <p:spPr bwMode="auto">
          <a:xfrm>
            <a:off x="1790700" y="1543050"/>
            <a:ext cx="8610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Arial" panose="020B0604020202020204" pitchFamily="34" charset="0"/>
                <a:cs typeface="Arial" panose="020B060402020202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Arial" panose="020B0604020202020204" pitchFamily="34" charset="0"/>
                <a:cs typeface="Arial" panose="020B060402020202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3600" b="1">
                <a:solidFill>
                  <a:srgbClr val="60101C"/>
                </a:solidFill>
                <a:latin typeface="Arial Black" panose="020B0A04020102020204" pitchFamily="34" charset="0"/>
              </a:rPr>
              <a:t>Alcohol, Other Drugs, Gambling and Gaming Awareness</a:t>
            </a:r>
            <a:endParaRPr lang="fr-CA" altLang="fr-FR" sz="3600" b="1">
              <a:solidFill>
                <a:srgbClr val="60101C"/>
              </a:solidFill>
              <a:latin typeface="Arial Black" panose="020B0A04020102020204" pitchFamily="34" charset="0"/>
            </a:endParaRPr>
          </a:p>
        </p:txBody>
      </p:sp>
      <p:sp>
        <p:nvSpPr>
          <p:cNvPr id="69637" name="Rectangle 7"/>
          <p:cNvSpPr>
            <a:spLocks noChangeArrowheads="1"/>
          </p:cNvSpPr>
          <p:nvPr/>
        </p:nvSpPr>
        <p:spPr bwMode="auto">
          <a:xfrm>
            <a:off x="2895600" y="5828477"/>
            <a:ext cx="640080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750"/>
              </a:spcBef>
              <a:buFont typeface="Arial" panose="020B0604020202020204" pitchFamily="34" charset="0"/>
              <a:buChar char="•"/>
              <a:defRPr sz="2100">
                <a:solidFill>
                  <a:schemeClr val="tx1"/>
                </a:solidFill>
                <a:latin typeface="Arial" panose="020B0604020202020204" pitchFamily="34" charset="0"/>
                <a:cs typeface="Arial" panose="020B060402020202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Arial" panose="020B0604020202020204" pitchFamily="34" charset="0"/>
                <a:cs typeface="Arial" panose="020B060402020202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3200" b="1" dirty="0">
                <a:solidFill>
                  <a:srgbClr val="60101C"/>
                </a:solidFill>
                <a:latin typeface="Arial"/>
                <a:ea typeface="ヒラギノ角ゴ Pro W3"/>
                <a:cs typeface="Arial"/>
              </a:rPr>
              <a:t>Supervisor Training: Day One</a:t>
            </a:r>
          </a:p>
          <a:p>
            <a:pPr algn="ctr">
              <a:lnSpc>
                <a:spcPct val="100000"/>
              </a:lnSpc>
              <a:spcBef>
                <a:spcPct val="0"/>
              </a:spcBef>
              <a:buNone/>
            </a:pPr>
            <a:r>
              <a:rPr lang="en-US" altLang="fr-FR" sz="2000" b="1">
                <a:solidFill>
                  <a:srgbClr val="60101C"/>
                </a:solidFill>
                <a:latin typeface="Arial"/>
                <a:ea typeface="ヒラギノ角ゴ Pro W3"/>
                <a:cs typeface="Arial"/>
              </a:rPr>
              <a:t>3 June 2026</a:t>
            </a:r>
            <a:endParaRPr lang="en-US" altLang="fr-FR" sz="2000" b="1">
              <a:solidFill>
                <a:srgbClr val="60101C"/>
              </a:solidFill>
              <a:latin typeface="Arial"/>
            </a:endParaRPr>
          </a:p>
          <a:p>
            <a:pPr>
              <a:lnSpc>
                <a:spcPct val="100000"/>
              </a:lnSpc>
              <a:spcBef>
                <a:spcPct val="0"/>
              </a:spcBef>
              <a:buNone/>
            </a:pPr>
            <a:endParaRPr lang="fr-CA" altLang="fr-FR" sz="3600" b="1" dirty="0">
              <a:latin typeface="Arial Black" panose="020B0A040201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331" y="1452283"/>
            <a:ext cx="11259716" cy="4055632"/>
          </a:xfrm>
          <a:prstGeom prst="rect">
            <a:avLst/>
          </a:prstGeom>
        </p:spPr>
      </p:pic>
    </p:spTree>
    <p:extLst>
      <p:ext uri="{BB962C8B-B14F-4D97-AF65-F5344CB8AC3E}">
        <p14:creationId xmlns:p14="http://schemas.microsoft.com/office/powerpoint/2010/main" val="3622708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BCCBB1D-F0FD-F125-035C-43D25FC60943}"/>
              </a:ext>
            </a:extLst>
          </p:cNvPr>
          <p:cNvSpPr/>
          <p:nvPr/>
        </p:nvSpPr>
        <p:spPr>
          <a:xfrm>
            <a:off x="838200" y="1066800"/>
            <a:ext cx="10849948" cy="5578933"/>
          </a:xfrm>
          <a:prstGeom prst="rect">
            <a:avLst/>
          </a:prstGeom>
        </p:spPr>
        <p:txBody>
          <a:bodyPr wrap="square" lIns="38576" tIns="19289" rIns="38576" bIns="19289" anchor="t">
            <a:spAutoFit/>
          </a:bodyPr>
          <a:lstStyle/>
          <a:p>
            <a:pPr eaLnBrk="0" fontAlgn="base" hangingPunct="0">
              <a:spcBef>
                <a:spcPct val="0"/>
              </a:spcBef>
              <a:spcAft>
                <a:spcPct val="0"/>
              </a:spcAft>
            </a:pPr>
            <a:r>
              <a:rPr lang="en-US" b="1">
                <a:solidFill>
                  <a:srgbClr val="000000"/>
                </a:solidFill>
                <a:latin typeface="Calibri"/>
                <a:ea typeface="ＭＳ Ｐゴシック"/>
                <a:cs typeface="Calibri"/>
              </a:rPr>
              <a:t>Indigenous Land Acknowledgement</a:t>
            </a:r>
            <a:r>
              <a:rPr lang="en-US">
                <a:solidFill>
                  <a:srgbClr val="000000"/>
                </a:solidFill>
                <a:latin typeface="Calibri"/>
                <a:ea typeface="ＭＳ Ｐゴシック"/>
                <a:cs typeface="Calibri"/>
              </a:rPr>
              <a:t> </a:t>
            </a:r>
          </a:p>
          <a:p>
            <a:pPr eaLnBrk="0" fontAlgn="base" hangingPunct="0">
              <a:spcBef>
                <a:spcPct val="0"/>
              </a:spcBef>
              <a:spcAft>
                <a:spcPct val="0"/>
              </a:spcAft>
            </a:pPr>
            <a:endParaRPr lang="en-US">
              <a:solidFill>
                <a:srgbClr val="000000"/>
              </a:solidFill>
              <a:latin typeface="Segoe UI" panose="020B0502040204020203" pitchFamily="34" charset="0"/>
              <a:ea typeface="ＭＳ Ｐゴシック" charset="0"/>
              <a:cs typeface="Segoe UI"/>
            </a:endParaRPr>
          </a:p>
          <a:p>
            <a:pPr eaLnBrk="0" fontAlgn="base" hangingPunct="0">
              <a:spcBef>
                <a:spcPct val="0"/>
              </a:spcBef>
              <a:spcAft>
                <a:spcPct val="0"/>
              </a:spcAft>
            </a:pPr>
            <a:r>
              <a:rPr lang="en-US">
                <a:solidFill>
                  <a:srgbClr val="FF0000"/>
                </a:solidFill>
                <a:latin typeface="Calibri"/>
                <a:ea typeface="ＭＳ Ｐゴシック"/>
                <a:cs typeface="Calibri"/>
              </a:rPr>
              <a:t>As a sign of respect, recognition and reflection... </a:t>
            </a:r>
          </a:p>
          <a:p>
            <a:pPr eaLnBrk="0" fontAlgn="base" hangingPunct="0">
              <a:spcBef>
                <a:spcPct val="0"/>
              </a:spcBef>
              <a:spcAft>
                <a:spcPct val="0"/>
              </a:spcAft>
            </a:pPr>
            <a:endParaRPr lang="en-US">
              <a:solidFill>
                <a:srgbClr val="000000"/>
              </a:solidFill>
              <a:latin typeface="Segoe UI" panose="020B0502040204020203" pitchFamily="34" charset="0"/>
              <a:ea typeface="ＭＳ Ｐゴシック" charset="0"/>
              <a:cs typeface="Segoe UI"/>
            </a:endParaRPr>
          </a:p>
          <a:p>
            <a:pPr eaLnBrk="0" fontAlgn="base" hangingPunct="0">
              <a:spcBef>
                <a:spcPct val="0"/>
              </a:spcBef>
              <a:spcAft>
                <a:spcPct val="0"/>
              </a:spcAft>
            </a:pPr>
            <a:r>
              <a:rPr lang="en-US">
                <a:latin typeface="Calibri"/>
                <a:ea typeface="ＭＳ Ｐゴシック"/>
                <a:cs typeface="Calibri"/>
              </a:rPr>
              <a:t>We</a:t>
            </a:r>
            <a:r>
              <a:rPr lang="en-US">
                <a:solidFill>
                  <a:srgbClr val="FF0000"/>
                </a:solidFill>
                <a:latin typeface="Calibri"/>
                <a:ea typeface="ＭＳ Ｐゴシック"/>
                <a:cs typeface="Calibri"/>
              </a:rPr>
              <a:t> </a:t>
            </a:r>
            <a:r>
              <a:rPr lang="en-US">
                <a:solidFill>
                  <a:srgbClr val="000000"/>
                </a:solidFill>
                <a:latin typeface="Calibri"/>
                <a:ea typeface="ＭＳ Ｐゴシック"/>
                <a:cs typeface="Calibri"/>
              </a:rPr>
              <a:t>would like to begin by acknowledging that the land on which we gather is the traditional territory of the;</a:t>
            </a:r>
          </a:p>
          <a:p>
            <a:pPr eaLnBrk="0" fontAlgn="base" hangingPunct="0">
              <a:spcBef>
                <a:spcPct val="0"/>
              </a:spcBef>
              <a:spcAft>
                <a:spcPct val="0"/>
              </a:spcAft>
            </a:pPr>
            <a:r>
              <a:rPr lang="en-US">
                <a:solidFill>
                  <a:srgbClr val="000000"/>
                </a:solidFill>
                <a:latin typeface="Calibri"/>
                <a:ea typeface="ＭＳ Ｐゴシック"/>
                <a:cs typeface="Calibri"/>
              </a:rPr>
              <a:t>  </a:t>
            </a:r>
          </a:p>
          <a:p>
            <a:pPr eaLnBrk="0" fontAlgn="base" hangingPunct="0">
              <a:spcBef>
                <a:spcPct val="0"/>
              </a:spcBef>
              <a:spcAft>
                <a:spcPct val="0"/>
              </a:spcAft>
              <a:buFont typeface="+mj-lt"/>
              <a:buAutoNum type="arabicPeriod"/>
            </a:pPr>
            <a:r>
              <a:rPr lang="en-US">
                <a:solidFill>
                  <a:srgbClr val="000000"/>
                </a:solidFill>
                <a:latin typeface="Calibri"/>
                <a:ea typeface="ＭＳ Ｐゴシック"/>
                <a:cs typeface="Calibri"/>
              </a:rPr>
              <a:t> </a:t>
            </a:r>
            <a:r>
              <a:rPr lang="en-CA">
                <a:latin typeface="Calibri"/>
                <a:ea typeface="ＭＳ Ｐゴシック"/>
                <a:cs typeface="Times"/>
              </a:rPr>
              <a:t>Huron Wendat</a:t>
            </a:r>
          </a:p>
          <a:p>
            <a:pPr eaLnBrk="0" fontAlgn="base" hangingPunct="0">
              <a:spcBef>
                <a:spcPct val="0"/>
              </a:spcBef>
              <a:spcAft>
                <a:spcPct val="0"/>
              </a:spcAft>
              <a:buFont typeface="+mj-lt"/>
              <a:buAutoNum type="arabicPeriod"/>
            </a:pPr>
            <a:r>
              <a:rPr lang="en-CA">
                <a:latin typeface="Calibri"/>
                <a:ea typeface="ＭＳ Ｐゴシック"/>
                <a:cs typeface="Times"/>
              </a:rPr>
              <a:t> Anishinaabeg </a:t>
            </a:r>
          </a:p>
          <a:p>
            <a:pPr eaLnBrk="0" fontAlgn="base" hangingPunct="0">
              <a:spcBef>
                <a:spcPct val="0"/>
              </a:spcBef>
              <a:spcAft>
                <a:spcPct val="0"/>
              </a:spcAft>
              <a:buFont typeface="+mj-lt"/>
              <a:buAutoNum type="arabicPeriod"/>
            </a:pPr>
            <a:r>
              <a:rPr lang="en-CA">
                <a:latin typeface="Calibri"/>
                <a:ea typeface="ＭＳ Ｐゴシック"/>
                <a:cs typeface="Times"/>
              </a:rPr>
              <a:t> Haudenosaunee Peoples</a:t>
            </a:r>
          </a:p>
          <a:p>
            <a:pPr eaLnBrk="0" fontAlgn="base" hangingPunct="0">
              <a:spcBef>
                <a:spcPct val="0"/>
              </a:spcBef>
              <a:spcAft>
                <a:spcPct val="0"/>
              </a:spcAft>
              <a:buFont typeface="+mj-lt"/>
              <a:buAutoNum type="arabicPeriod"/>
            </a:pPr>
            <a:endParaRPr lang="en-CA">
              <a:solidFill>
                <a:srgbClr val="000000"/>
              </a:solidFill>
              <a:latin typeface="Calibri" panose="020F0502020204030204" pitchFamily="34" charset="0"/>
              <a:ea typeface="ＭＳ Ｐゴシック" charset="0"/>
              <a:cs typeface="Calibri"/>
            </a:endParaRPr>
          </a:p>
          <a:p>
            <a:pPr eaLnBrk="0" fontAlgn="base" hangingPunct="0">
              <a:spcBef>
                <a:spcPct val="0"/>
              </a:spcBef>
              <a:spcAft>
                <a:spcPct val="0"/>
              </a:spcAft>
            </a:pPr>
            <a:endParaRPr lang="en-US">
              <a:solidFill>
                <a:srgbClr val="000000"/>
              </a:solidFill>
              <a:latin typeface="Calibri" panose="020F0502020204030204" pitchFamily="34" charset="0"/>
              <a:ea typeface="ＭＳ Ｐゴシック" charset="0"/>
              <a:cs typeface="Calibri"/>
            </a:endParaRPr>
          </a:p>
          <a:p>
            <a:pPr eaLnBrk="0" fontAlgn="base" hangingPunct="0">
              <a:spcBef>
                <a:spcPct val="0"/>
              </a:spcBef>
              <a:spcAft>
                <a:spcPct val="0"/>
              </a:spcAft>
            </a:pPr>
            <a:r>
              <a:rPr lang="en-US">
                <a:solidFill>
                  <a:srgbClr val="FF0000"/>
                </a:solidFill>
                <a:latin typeface="Calibri"/>
                <a:ea typeface="ＭＳ Ｐゴシック"/>
                <a:cs typeface="Calibri"/>
              </a:rPr>
              <a:t>“We recognize their strength and wisdom; their stewardship of the land and water, the  plants and animals and affirm our commitment and responsibility in improving our relationships.” </a:t>
            </a:r>
          </a:p>
        </p:txBody>
      </p:sp>
    </p:spTree>
    <p:extLst>
      <p:ext uri="{BB962C8B-B14F-4D97-AF65-F5344CB8AC3E}">
        <p14:creationId xmlns:p14="http://schemas.microsoft.com/office/powerpoint/2010/main" val="1834037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487727" y="864868"/>
            <a:ext cx="7516887" cy="5809701"/>
          </a:xfrm>
          <a:prstGeom prst="rect">
            <a:avLst/>
          </a:prstGeom>
        </p:spPr>
      </p:pic>
    </p:spTree>
    <p:extLst>
      <p:ext uri="{BB962C8B-B14F-4D97-AF65-F5344CB8AC3E}">
        <p14:creationId xmlns:p14="http://schemas.microsoft.com/office/powerpoint/2010/main" val="1305338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92225" y="0"/>
            <a:ext cx="19081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510646" y="1605379"/>
            <a:ext cx="7067550" cy="830997"/>
          </a:xfrm>
          <a:prstGeom prst="rect">
            <a:avLst/>
          </a:prstGeom>
          <a:noFill/>
        </p:spPr>
        <p:txBody>
          <a:bodyPr lIns="91440" tIns="45720" rIns="91440" bIns="45720" anchor="t">
            <a:spAutoFit/>
          </a:bodyPr>
          <a:lstStyle/>
          <a:p>
            <a:pPr>
              <a:defRPr/>
            </a:pPr>
            <a:r>
              <a:rPr lang="en-CA">
                <a:solidFill>
                  <a:schemeClr val="accent4">
                    <a:lumMod val="50000"/>
                  </a:schemeClr>
                </a:solidFill>
                <a:latin typeface="Calibri Light"/>
                <a:ea typeface="Calibri Light"/>
                <a:cs typeface="Calibri Light"/>
              </a:rPr>
              <a:t>What are the signs and symptoms of alcohol/drug use and gambling/gaming?</a:t>
            </a:r>
          </a:p>
        </p:txBody>
      </p:sp>
      <p:sp>
        <p:nvSpPr>
          <p:cNvPr id="10" name="TextBox 9"/>
          <p:cNvSpPr txBox="1"/>
          <p:nvPr/>
        </p:nvSpPr>
        <p:spPr>
          <a:xfrm>
            <a:off x="4521200" y="2805127"/>
            <a:ext cx="7010400" cy="830997"/>
          </a:xfrm>
          <a:prstGeom prst="rect">
            <a:avLst/>
          </a:prstGeom>
          <a:noFill/>
        </p:spPr>
        <p:txBody>
          <a:bodyPr lIns="91440" tIns="45720" rIns="91440" bIns="45720" anchor="t">
            <a:spAutoFit/>
          </a:bodyPr>
          <a:lstStyle/>
          <a:p>
            <a:pPr>
              <a:defRPr/>
            </a:pPr>
            <a:r>
              <a:rPr lang="en-CA">
                <a:solidFill>
                  <a:schemeClr val="accent4">
                    <a:lumMod val="50000"/>
                  </a:schemeClr>
                </a:solidFill>
                <a:latin typeface="Calibri Light"/>
                <a:ea typeface="Calibri Light"/>
                <a:cs typeface="Calibri Light"/>
              </a:rPr>
              <a:t>What are DND’s policies on alcohol/drug use and gambling, and how would you apply them?</a:t>
            </a:r>
          </a:p>
        </p:txBody>
      </p:sp>
      <p:pic>
        <p:nvPicPr>
          <p:cNvPr id="71685" name="Picture 8"/>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396830" y="1396251"/>
            <a:ext cx="1105051" cy="1054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6" name="Picture 10"/>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368075" y="2577860"/>
            <a:ext cx="1133806" cy="1011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7" name="Picture 11"/>
          <p:cNvPicPr>
            <a:picLocks noChangeAspect="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425585" y="5070474"/>
            <a:ext cx="1162561" cy="1184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8" name="Picture 12"/>
          <p:cNvPicPr>
            <a:picLocks noChangeAspect="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425584" y="3788224"/>
            <a:ext cx="1076297" cy="1140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4521200" y="4025925"/>
            <a:ext cx="7037388" cy="830997"/>
          </a:xfrm>
          <a:prstGeom prst="rect">
            <a:avLst/>
          </a:prstGeom>
          <a:noFill/>
        </p:spPr>
        <p:txBody>
          <a:bodyPr lIns="91440" tIns="45720" rIns="91440" bIns="45720" anchor="t">
            <a:spAutoFit/>
          </a:bodyPr>
          <a:lstStyle/>
          <a:p>
            <a:pPr>
              <a:defRPr/>
            </a:pPr>
            <a:r>
              <a:rPr lang="en-CA">
                <a:solidFill>
                  <a:schemeClr val="accent4">
                    <a:lumMod val="50000"/>
                  </a:schemeClr>
                </a:solidFill>
                <a:latin typeface="Calibri Light"/>
                <a:ea typeface="Calibri Light"/>
                <a:cs typeface="Calibri Light"/>
              </a:rPr>
              <a:t>What is the role of the supervisor in promoting</a:t>
            </a:r>
          </a:p>
          <a:p>
            <a:pPr>
              <a:defRPr/>
            </a:pPr>
            <a:r>
              <a:rPr lang="en-CA">
                <a:solidFill>
                  <a:schemeClr val="accent4">
                    <a:lumMod val="50000"/>
                  </a:schemeClr>
                </a:solidFill>
                <a:latin typeface="Calibri Light"/>
                <a:ea typeface="Calibri Light"/>
                <a:cs typeface="Calibri Light"/>
              </a:rPr>
              <a:t>an addiction-free work environment? </a:t>
            </a:r>
          </a:p>
        </p:txBody>
      </p:sp>
      <p:sp>
        <p:nvSpPr>
          <p:cNvPr id="15" name="TextBox 14"/>
          <p:cNvSpPr txBox="1"/>
          <p:nvPr/>
        </p:nvSpPr>
        <p:spPr>
          <a:xfrm>
            <a:off x="4521200" y="5289550"/>
            <a:ext cx="7010400" cy="830997"/>
          </a:xfrm>
          <a:prstGeom prst="rect">
            <a:avLst/>
          </a:prstGeom>
          <a:noFill/>
        </p:spPr>
        <p:txBody>
          <a:bodyPr lIns="91440" tIns="45720" rIns="91440" bIns="45720" anchor="t">
            <a:spAutoFit/>
          </a:bodyPr>
          <a:lstStyle/>
          <a:p>
            <a:pPr>
              <a:defRPr/>
            </a:pPr>
            <a:r>
              <a:rPr lang="en-CA">
                <a:solidFill>
                  <a:schemeClr val="accent4">
                    <a:lumMod val="50000"/>
                  </a:schemeClr>
                </a:solidFill>
                <a:latin typeface="Calibri Light"/>
                <a:ea typeface="Calibri Light"/>
                <a:cs typeface="Calibri Light"/>
              </a:rPr>
              <a:t>How would you develop strategies to support</a:t>
            </a:r>
          </a:p>
          <a:p>
            <a:pPr>
              <a:defRPr/>
            </a:pPr>
            <a:r>
              <a:rPr lang="en-CA">
                <a:solidFill>
                  <a:schemeClr val="accent4">
                    <a:lumMod val="50000"/>
                  </a:schemeClr>
                </a:solidFill>
                <a:latin typeface="Calibri Light"/>
                <a:ea typeface="Calibri Light"/>
                <a:cs typeface="Calibri Light"/>
              </a:rPr>
              <a:t>an addiction-free work environment?</a:t>
            </a:r>
          </a:p>
        </p:txBody>
      </p:sp>
      <p:sp>
        <p:nvSpPr>
          <p:cNvPr id="4" name="TextBox 3"/>
          <p:cNvSpPr txBox="1"/>
          <p:nvPr/>
        </p:nvSpPr>
        <p:spPr>
          <a:xfrm>
            <a:off x="2155825" y="1035050"/>
            <a:ext cx="976313" cy="4878388"/>
          </a:xfrm>
          <a:prstGeom prst="rect">
            <a:avLst/>
          </a:prstGeom>
          <a:noFill/>
        </p:spPr>
        <p:txBody>
          <a:bodyPr vert="vert">
            <a:spAutoFit/>
          </a:bodyPr>
          <a:lstStyle/>
          <a:p>
            <a:pPr>
              <a:defRPr/>
            </a:pPr>
            <a:r>
              <a:rPr lang="en-CA" sz="5143" b="1">
                <a:solidFill>
                  <a:schemeClr val="bg1"/>
                </a:solidFill>
                <a:ea typeface="ヒラギノ角ゴ Pro W3" pitchFamily="-106" charset="-128"/>
              </a:rPr>
              <a:t>Key Objectives</a:t>
            </a:r>
          </a:p>
        </p:txBody>
      </p:sp>
      <p:sp>
        <p:nvSpPr>
          <p:cNvPr id="5" name="TextBox 4"/>
          <p:cNvSpPr txBox="1"/>
          <p:nvPr/>
        </p:nvSpPr>
        <p:spPr>
          <a:xfrm>
            <a:off x="4185249" y="909129"/>
            <a:ext cx="5080000" cy="561975"/>
          </a:xfrm>
          <a:prstGeom prst="rect">
            <a:avLst/>
          </a:prstGeom>
          <a:noFill/>
        </p:spPr>
        <p:txBody>
          <a:bodyPr lIns="91440" tIns="45720" rIns="91440" bIns="45720" anchor="t">
            <a:spAutoFit/>
          </a:bodyPr>
          <a:lstStyle/>
          <a:p>
            <a:pPr algn="ctr">
              <a:defRPr/>
            </a:pPr>
            <a:r>
              <a:rPr lang="en-CA" sz="3000" b="1" dirty="0">
                <a:solidFill>
                  <a:srgbClr val="000000"/>
                </a:solidFill>
                <a:latin typeface="Calibri Light"/>
                <a:ea typeface="Calibri Light"/>
                <a:cs typeface="Calibri Light"/>
              </a:rPr>
              <a:t>How would you answer?</a:t>
            </a:r>
          </a:p>
        </p:txBody>
      </p:sp>
      <p:sp>
        <p:nvSpPr>
          <p:cNvPr id="13" name="Line 3"/>
          <p:cNvSpPr>
            <a:spLocks noChangeShapeType="1"/>
          </p:cNvSpPr>
          <p:nvPr/>
        </p:nvSpPr>
        <p:spPr bwMode="auto">
          <a:xfrm>
            <a:off x="1287463" y="6400800"/>
            <a:ext cx="2227262" cy="6350"/>
          </a:xfrm>
          <a:prstGeom prst="line">
            <a:avLst/>
          </a:prstGeom>
          <a:noFill/>
          <a:ln w="76200">
            <a:solidFill>
              <a:schemeClr val="bg1"/>
            </a:solidFill>
            <a:round/>
            <a:headEnd/>
            <a:tailEnd/>
          </a:ln>
        </p:spPr>
        <p:txBody>
          <a:bodyPr/>
          <a:lstStyle/>
          <a:p>
            <a:pPr>
              <a:defRPr/>
            </a:pPr>
            <a:endParaRPr lang="en-US" sz="2286">
              <a:ea typeface="ヒラギノ角ゴ Pro W3" pitchFamily="-106" charset="-128"/>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4"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idx="4294967295"/>
          </p:nvPr>
        </p:nvSpPr>
        <p:spPr>
          <a:xfrm>
            <a:off x="453211" y="631800"/>
            <a:ext cx="11829964" cy="1408156"/>
          </a:xfrm>
        </p:spPr>
        <p:txBody>
          <a:bodyPr/>
          <a:lstStyle/>
          <a:p>
            <a:pPr algn="ctr">
              <a:spcBef>
                <a:spcPct val="50000"/>
              </a:spcBef>
            </a:pPr>
            <a:r>
              <a:rPr lang="en-CA" altLang="en-US" sz="3200" b="1">
                <a:solidFill>
                  <a:srgbClr val="60101C"/>
                </a:solidFill>
              </a:rPr>
              <a:t>MHCM  Applied to Substance Use and Addiction  </a:t>
            </a:r>
            <a:br>
              <a:rPr lang="en-CA" altLang="en-US" sz="3200" b="1">
                <a:solidFill>
                  <a:srgbClr val="60101C"/>
                </a:solidFill>
              </a:rPr>
            </a:br>
            <a:r>
              <a:rPr lang="en-CA" altLang="en-US" sz="3200" b="1">
                <a:solidFill>
                  <a:srgbClr val="60101C"/>
                </a:solidFill>
              </a:rPr>
              <a:t>Chain of Command</a:t>
            </a:r>
            <a:endParaRPr lang="en-US" altLang="en-US" sz="3200" b="1">
              <a:solidFill>
                <a:srgbClr val="60101C"/>
              </a:solidFill>
            </a:endParaRPr>
          </a:p>
        </p:txBody>
      </p:sp>
      <p:sp>
        <p:nvSpPr>
          <p:cNvPr id="94211" name="Rectangle 3"/>
          <p:cNvSpPr>
            <a:spLocks noChangeArrowheads="1"/>
          </p:cNvSpPr>
          <p:nvPr/>
        </p:nvSpPr>
        <p:spPr bwMode="auto">
          <a:xfrm>
            <a:off x="1925638" y="2024063"/>
            <a:ext cx="2170112" cy="3581400"/>
          </a:xfrm>
          <a:prstGeom prst="rect">
            <a:avLst/>
          </a:prstGeom>
          <a:solidFill>
            <a:srgbClr val="02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12" name="Rectangle 4"/>
          <p:cNvSpPr>
            <a:spLocks noChangeArrowheads="1"/>
          </p:cNvSpPr>
          <p:nvPr/>
        </p:nvSpPr>
        <p:spPr bwMode="auto">
          <a:xfrm>
            <a:off x="8137525" y="2024063"/>
            <a:ext cx="2130425" cy="3581400"/>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13" name="Rectangle 5"/>
          <p:cNvSpPr>
            <a:spLocks noChangeArrowheads="1"/>
          </p:cNvSpPr>
          <p:nvPr/>
        </p:nvSpPr>
        <p:spPr bwMode="auto">
          <a:xfrm>
            <a:off x="6153150" y="2024063"/>
            <a:ext cx="2070100" cy="3581400"/>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14" name="Rectangle 6"/>
          <p:cNvSpPr>
            <a:spLocks noChangeArrowheads="1"/>
          </p:cNvSpPr>
          <p:nvPr/>
        </p:nvSpPr>
        <p:spPr bwMode="auto">
          <a:xfrm>
            <a:off x="4057650" y="2024063"/>
            <a:ext cx="2095500" cy="3581400"/>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15" name="Text Box 7"/>
          <p:cNvSpPr txBox="1">
            <a:spLocks noChangeArrowheads="1"/>
          </p:cNvSpPr>
          <p:nvPr/>
        </p:nvSpPr>
        <p:spPr bwMode="auto">
          <a:xfrm>
            <a:off x="8210550" y="2032000"/>
            <a:ext cx="2057400"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500" b="1">
                <a:ea typeface="MS PGothic" panose="020B0600070205080204" pitchFamily="34" charset="-128"/>
              </a:rPr>
              <a:t>Ill</a:t>
            </a:r>
          </a:p>
        </p:txBody>
      </p:sp>
      <p:sp>
        <p:nvSpPr>
          <p:cNvPr id="94216" name="Text Box 8"/>
          <p:cNvSpPr txBox="1">
            <a:spLocks noChangeArrowheads="1"/>
          </p:cNvSpPr>
          <p:nvPr/>
        </p:nvSpPr>
        <p:spPr bwMode="auto">
          <a:xfrm>
            <a:off x="1962150" y="2032000"/>
            <a:ext cx="2057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600" b="1">
                <a:ea typeface="MS PGothic" panose="020B0600070205080204" pitchFamily="34" charset="-128"/>
              </a:rPr>
              <a:t>Healthy</a:t>
            </a:r>
            <a:endParaRPr lang="en-US" altLang="fr-FR" sz="1800" b="1">
              <a:ea typeface="MS PGothic" panose="020B0600070205080204" pitchFamily="34" charset="-128"/>
            </a:endParaRPr>
          </a:p>
        </p:txBody>
      </p:sp>
      <p:sp>
        <p:nvSpPr>
          <p:cNvPr id="94217" name="Text Box 9"/>
          <p:cNvSpPr txBox="1">
            <a:spLocks noChangeArrowheads="1"/>
          </p:cNvSpPr>
          <p:nvPr/>
        </p:nvSpPr>
        <p:spPr bwMode="auto">
          <a:xfrm>
            <a:off x="4095750" y="2032000"/>
            <a:ext cx="2057400"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500" b="1">
                <a:ea typeface="MS PGothic" panose="020B0600070205080204" pitchFamily="34" charset="-128"/>
              </a:rPr>
              <a:t>Reacting</a:t>
            </a:r>
          </a:p>
        </p:txBody>
      </p:sp>
      <p:sp>
        <p:nvSpPr>
          <p:cNvPr id="94218" name="Text Box 10"/>
          <p:cNvSpPr txBox="1">
            <a:spLocks noChangeArrowheads="1"/>
          </p:cNvSpPr>
          <p:nvPr/>
        </p:nvSpPr>
        <p:spPr bwMode="auto">
          <a:xfrm>
            <a:off x="6153150" y="2032000"/>
            <a:ext cx="2057400"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500" b="1">
                <a:solidFill>
                  <a:srgbClr val="60101C"/>
                </a:solidFill>
                <a:ea typeface="MS PGothic" panose="020B0600070205080204" pitchFamily="34" charset="-128"/>
              </a:rPr>
              <a:t>Injured</a:t>
            </a:r>
          </a:p>
        </p:txBody>
      </p:sp>
      <p:sp>
        <p:nvSpPr>
          <p:cNvPr id="94219" name="Text Box 14"/>
          <p:cNvSpPr txBox="1">
            <a:spLocks noChangeArrowheads="1"/>
          </p:cNvSpPr>
          <p:nvPr/>
        </p:nvSpPr>
        <p:spPr bwMode="auto">
          <a:xfrm>
            <a:off x="8250238" y="3246438"/>
            <a:ext cx="2057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200" b="1">
                <a:ea typeface="MS PGothic" panose="020B0600070205080204" pitchFamily="34" charset="-128"/>
              </a:rPr>
              <a:t>Chain of Command</a:t>
            </a:r>
          </a:p>
        </p:txBody>
      </p:sp>
      <p:sp>
        <p:nvSpPr>
          <p:cNvPr id="94220" name="Text Box 18"/>
          <p:cNvSpPr txBox="1">
            <a:spLocks noChangeArrowheads="1"/>
          </p:cNvSpPr>
          <p:nvPr/>
        </p:nvSpPr>
        <p:spPr bwMode="auto">
          <a:xfrm>
            <a:off x="1962150" y="4670425"/>
            <a:ext cx="2057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200" b="1">
                <a:solidFill>
                  <a:srgbClr val="60101C"/>
                </a:solidFill>
                <a:ea typeface="MS PGothic" panose="020B0600070205080204" pitchFamily="34" charset="-128"/>
              </a:rPr>
              <a:t>Health Services</a:t>
            </a:r>
          </a:p>
        </p:txBody>
      </p:sp>
      <p:sp>
        <p:nvSpPr>
          <p:cNvPr id="94221" name="Rectangle 19"/>
          <p:cNvSpPr>
            <a:spLocks noChangeArrowheads="1"/>
          </p:cNvSpPr>
          <p:nvPr/>
        </p:nvSpPr>
        <p:spPr bwMode="auto">
          <a:xfrm>
            <a:off x="1885950" y="2401888"/>
            <a:ext cx="8458200" cy="4905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22" name="Line 23"/>
          <p:cNvSpPr>
            <a:spLocks noChangeShapeType="1"/>
          </p:cNvSpPr>
          <p:nvPr/>
        </p:nvSpPr>
        <p:spPr bwMode="auto">
          <a:xfrm flipV="1">
            <a:off x="1885950" y="3463925"/>
            <a:ext cx="8510588" cy="1196975"/>
          </a:xfrm>
          <a:prstGeom prst="line">
            <a:avLst/>
          </a:prstGeom>
          <a:noFill/>
          <a:ln w="25400">
            <a:solidFill>
              <a:srgbClr val="FFFFFF"/>
            </a:solidFill>
            <a:prstDash val="sysDash"/>
            <a:round/>
            <a:headEnd/>
            <a:tailEnd/>
          </a:ln>
          <a:extLst>
            <a:ext uri="{909E8E84-426E-40DD-AFC4-6F175D3DCCD1}">
              <a14:hiddenFill xmlns:a14="http://schemas.microsoft.com/office/drawing/2010/main">
                <a:noFill/>
              </a14:hiddenFill>
            </a:ext>
          </a:extLst>
        </p:spPr>
        <p:txBody>
          <a:bodyPr/>
          <a:lstStyle/>
          <a:p>
            <a:endParaRPr lang="en-CA">
              <a:solidFill>
                <a:srgbClr val="60101C"/>
              </a:solidFill>
            </a:endParaRPr>
          </a:p>
        </p:txBody>
      </p:sp>
      <p:sp>
        <p:nvSpPr>
          <p:cNvPr id="94223" name="Text Box 14"/>
          <p:cNvSpPr txBox="1">
            <a:spLocks noChangeArrowheads="1"/>
          </p:cNvSpPr>
          <p:nvPr/>
        </p:nvSpPr>
        <p:spPr bwMode="auto">
          <a:xfrm>
            <a:off x="6181725" y="3203575"/>
            <a:ext cx="20574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400" b="1">
                <a:ea typeface="MS PGothic" panose="020B0600070205080204" pitchFamily="34" charset="-128"/>
              </a:rPr>
              <a:t>Chain of Command</a:t>
            </a:r>
          </a:p>
        </p:txBody>
      </p:sp>
      <p:sp>
        <p:nvSpPr>
          <p:cNvPr id="94224" name="Text Box 14"/>
          <p:cNvSpPr txBox="1">
            <a:spLocks noChangeArrowheads="1"/>
          </p:cNvSpPr>
          <p:nvPr/>
        </p:nvSpPr>
        <p:spPr bwMode="auto">
          <a:xfrm>
            <a:off x="4029075" y="3173413"/>
            <a:ext cx="20574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600" b="1">
                <a:ea typeface="MS PGothic" panose="020B0600070205080204" pitchFamily="34" charset="-128"/>
              </a:rPr>
              <a:t>Chain of Command</a:t>
            </a:r>
          </a:p>
        </p:txBody>
      </p:sp>
      <p:sp>
        <p:nvSpPr>
          <p:cNvPr id="94225" name="Text Box 14"/>
          <p:cNvSpPr txBox="1">
            <a:spLocks noChangeArrowheads="1"/>
          </p:cNvSpPr>
          <p:nvPr/>
        </p:nvSpPr>
        <p:spPr bwMode="auto">
          <a:xfrm>
            <a:off x="1939925" y="3127375"/>
            <a:ext cx="205740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2000" b="1">
                <a:ea typeface="MS PGothic" panose="020B0600070205080204" pitchFamily="34" charset="-128"/>
              </a:rPr>
              <a:t>Chain of Command</a:t>
            </a:r>
          </a:p>
        </p:txBody>
      </p:sp>
      <p:sp>
        <p:nvSpPr>
          <p:cNvPr id="94226" name="Text Box 18"/>
          <p:cNvSpPr txBox="1">
            <a:spLocks noChangeArrowheads="1"/>
          </p:cNvSpPr>
          <p:nvPr/>
        </p:nvSpPr>
        <p:spPr bwMode="auto">
          <a:xfrm>
            <a:off x="4089400" y="4660900"/>
            <a:ext cx="20574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400" b="1">
                <a:ea typeface="MS PGothic" panose="020B0600070205080204" pitchFamily="34" charset="-128"/>
              </a:rPr>
              <a:t>Health Services</a:t>
            </a:r>
          </a:p>
        </p:txBody>
      </p:sp>
      <p:sp>
        <p:nvSpPr>
          <p:cNvPr id="94227" name="Text Box 18"/>
          <p:cNvSpPr txBox="1">
            <a:spLocks noChangeArrowheads="1"/>
          </p:cNvSpPr>
          <p:nvPr/>
        </p:nvSpPr>
        <p:spPr bwMode="auto">
          <a:xfrm>
            <a:off x="6215063" y="4622800"/>
            <a:ext cx="20574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1600" b="1">
                <a:ea typeface="MS PGothic" panose="020B0600070205080204" pitchFamily="34" charset="-128"/>
              </a:rPr>
              <a:t>Health Services</a:t>
            </a:r>
          </a:p>
        </p:txBody>
      </p:sp>
      <p:sp>
        <p:nvSpPr>
          <p:cNvPr id="94228" name="Text Box 18"/>
          <p:cNvSpPr txBox="1">
            <a:spLocks noChangeArrowheads="1"/>
          </p:cNvSpPr>
          <p:nvPr/>
        </p:nvSpPr>
        <p:spPr bwMode="auto">
          <a:xfrm>
            <a:off x="8120063" y="4564063"/>
            <a:ext cx="22764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2000" b="1">
                <a:ea typeface="MS PGothic" panose="020B0600070205080204" pitchFamily="34" charset="-128"/>
              </a:rPr>
              <a:t>Health Services</a:t>
            </a:r>
          </a:p>
        </p:txBody>
      </p:sp>
      <p:sp>
        <p:nvSpPr>
          <p:cNvPr id="94229" name="Rectangle 30"/>
          <p:cNvSpPr>
            <a:spLocks noChangeArrowheads="1"/>
          </p:cNvSpPr>
          <p:nvPr/>
        </p:nvSpPr>
        <p:spPr bwMode="auto">
          <a:xfrm>
            <a:off x="5029200" y="2525713"/>
            <a:ext cx="2133600" cy="228600"/>
          </a:xfrm>
          <a:prstGeom prst="rect">
            <a:avLst/>
          </a:prstGeom>
          <a:gradFill rotWithShape="0">
            <a:gsLst>
              <a:gs pos="0">
                <a:srgbClr val="FFFF00"/>
              </a:gs>
              <a:gs pos="100000">
                <a:srgbClr val="FF66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0" name="Rectangle 32"/>
          <p:cNvSpPr>
            <a:spLocks noChangeArrowheads="1"/>
          </p:cNvSpPr>
          <p:nvPr/>
        </p:nvSpPr>
        <p:spPr bwMode="auto">
          <a:xfrm>
            <a:off x="7034270" y="2525713"/>
            <a:ext cx="2234588" cy="228600"/>
          </a:xfrm>
          <a:prstGeom prst="rect">
            <a:avLst/>
          </a:prstGeom>
          <a:gradFill rotWithShape="0">
            <a:gsLst>
              <a:gs pos="0">
                <a:srgbClr val="FF6600"/>
              </a:gs>
              <a:gs pos="100000">
                <a:srgbClr val="FF00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1" name="Rectangle 33"/>
          <p:cNvSpPr>
            <a:spLocks noChangeArrowheads="1"/>
          </p:cNvSpPr>
          <p:nvPr/>
        </p:nvSpPr>
        <p:spPr bwMode="auto">
          <a:xfrm>
            <a:off x="2913063" y="2525713"/>
            <a:ext cx="2133600" cy="228600"/>
          </a:xfrm>
          <a:prstGeom prst="rect">
            <a:avLst/>
          </a:prstGeom>
          <a:gradFill rotWithShape="0">
            <a:gsLst>
              <a:gs pos="0">
                <a:srgbClr val="00FF00"/>
              </a:gs>
              <a:gs pos="100000">
                <a:srgbClr val="FFFF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2" name="Rectangle 34"/>
          <p:cNvSpPr>
            <a:spLocks noChangeArrowheads="1"/>
          </p:cNvSpPr>
          <p:nvPr/>
        </p:nvSpPr>
        <p:spPr bwMode="auto">
          <a:xfrm>
            <a:off x="9104313" y="2525713"/>
            <a:ext cx="685800" cy="228600"/>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3" name="Rectangle 35"/>
          <p:cNvSpPr>
            <a:spLocks noChangeArrowheads="1"/>
          </p:cNvSpPr>
          <p:nvPr/>
        </p:nvSpPr>
        <p:spPr bwMode="auto">
          <a:xfrm>
            <a:off x="2398713" y="2525713"/>
            <a:ext cx="666750" cy="228600"/>
          </a:xfrm>
          <a:prstGeom prst="rect">
            <a:avLst/>
          </a:prstGeom>
          <a:solidFill>
            <a:srgbClr val="00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4" name="AutoShape 36"/>
          <p:cNvSpPr>
            <a:spLocks noChangeArrowheads="1"/>
          </p:cNvSpPr>
          <p:nvPr/>
        </p:nvSpPr>
        <p:spPr bwMode="auto">
          <a:xfrm rot="-5400000">
            <a:off x="2010569" y="2334419"/>
            <a:ext cx="360362" cy="609600"/>
          </a:xfrm>
          <a:prstGeom prst="triangle">
            <a:avLst>
              <a:gd name="adj" fmla="val 50000"/>
            </a:avLst>
          </a:prstGeom>
          <a:solidFill>
            <a:srgbClr val="00FF00"/>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5" name="AutoShape 37"/>
          <p:cNvSpPr>
            <a:spLocks noChangeArrowheads="1"/>
          </p:cNvSpPr>
          <p:nvPr/>
        </p:nvSpPr>
        <p:spPr bwMode="auto">
          <a:xfrm rot="5400000">
            <a:off x="9819482" y="2334419"/>
            <a:ext cx="360362" cy="609600"/>
          </a:xfrm>
          <a:prstGeom prst="triangle">
            <a:avLst>
              <a:gd name="adj" fmla="val 50000"/>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endParaRPr lang="fr-FR" altLang="fr-FR" sz="1800">
              <a:solidFill>
                <a:srgbClr val="60101C"/>
              </a:solidFill>
              <a:ea typeface="MS PGothic" panose="020B0600070205080204" pitchFamily="34" charset="-128"/>
              <a:cs typeface="Arial Unicode MS" panose="020B0604020202020204" pitchFamily="34" charset="-128"/>
            </a:endParaRPr>
          </a:p>
        </p:txBody>
      </p:sp>
      <p:sp>
        <p:nvSpPr>
          <p:cNvPr id="94236" name="Rectangle 29"/>
          <p:cNvSpPr>
            <a:spLocks noChangeArrowheads="1"/>
          </p:cNvSpPr>
          <p:nvPr/>
        </p:nvSpPr>
        <p:spPr bwMode="auto">
          <a:xfrm>
            <a:off x="9605706" y="6580488"/>
            <a:ext cx="25827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50000"/>
              </a:spcBef>
              <a:buFontTx/>
              <a:buNone/>
            </a:pPr>
            <a:r>
              <a:rPr lang="en-CA" altLang="fr-FR" sz="1200">
                <a:latin typeface="Arial"/>
                <a:ea typeface="MS PGothic"/>
                <a:cs typeface="Arial Unicode MS"/>
              </a:rPr>
              <a:t>Adapted from the US Marine Corps</a:t>
            </a:r>
          </a:p>
        </p:txBody>
      </p:sp>
      <p:sp>
        <p:nvSpPr>
          <p:cNvPr id="2" name="TextBox 1">
            <a:extLst>
              <a:ext uri="{FF2B5EF4-FFF2-40B4-BE49-F238E27FC236}">
                <a16:creationId xmlns:a16="http://schemas.microsoft.com/office/drawing/2014/main" id="{F4E06435-E8D2-1AC9-8851-F2ACEA8E2EA4}"/>
              </a:ext>
            </a:extLst>
          </p:cNvPr>
          <p:cNvSpPr txBox="1"/>
          <p:nvPr/>
        </p:nvSpPr>
        <p:spPr>
          <a:xfrm>
            <a:off x="-1" y="3054726"/>
            <a:ext cx="1970615" cy="13137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latin typeface="Arial"/>
                <a:ea typeface="ヒラギノ角ゴ Pro W3"/>
                <a:cs typeface="Arial"/>
              </a:rPr>
              <a:t>Effective Communication &amp; Lead by Example</a:t>
            </a:r>
            <a:endParaRPr lang="en-US" sz="2000">
              <a:cs typeface="Arial"/>
            </a:endParaRPr>
          </a:p>
        </p:txBody>
      </p:sp>
    </p:spTree>
    <p:extLst>
      <p:ext uri="{BB962C8B-B14F-4D97-AF65-F5344CB8AC3E}">
        <p14:creationId xmlns:p14="http://schemas.microsoft.com/office/powerpoint/2010/main" val="3683532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Placeholder 1"/>
          <p:cNvSpPr>
            <a:spLocks noGrp="1"/>
          </p:cNvSpPr>
          <p:nvPr>
            <p:ph type="body" sz="quarter" idx="10"/>
          </p:nvPr>
        </p:nvSpPr>
        <p:spPr>
          <a:xfrm>
            <a:off x="352137" y="749236"/>
            <a:ext cx="13846092" cy="1647825"/>
          </a:xfrm>
        </p:spPr>
        <p:txBody>
          <a:bodyPr/>
          <a:lstStyle/>
          <a:p>
            <a:pPr eaLnBrk="1" hangingPunct="1">
              <a:lnSpc>
                <a:spcPts val="4400"/>
              </a:lnSpc>
              <a:spcBef>
                <a:spcPct val="0"/>
              </a:spcBef>
            </a:pPr>
            <a:r>
              <a:rPr lang="en-US" altLang="fr-FR" sz="3200">
                <a:latin typeface="Calibri Light"/>
                <a:ea typeface="Calibri Light"/>
                <a:cs typeface="Calibri Light"/>
              </a:rPr>
              <a:t>Alcohol, Other Drugs, </a:t>
            </a:r>
          </a:p>
          <a:p>
            <a:pPr eaLnBrk="1" hangingPunct="1">
              <a:lnSpc>
                <a:spcPts val="4400"/>
              </a:lnSpc>
              <a:spcBef>
                <a:spcPct val="0"/>
              </a:spcBef>
            </a:pPr>
            <a:r>
              <a:rPr lang="en-US" altLang="fr-FR" sz="3200">
                <a:latin typeface="Calibri Light"/>
                <a:ea typeface="Calibri Light"/>
                <a:cs typeface="Calibri Light"/>
              </a:rPr>
              <a:t>Gambling and Gaming </a:t>
            </a:r>
          </a:p>
          <a:p>
            <a:pPr eaLnBrk="1" hangingPunct="1">
              <a:lnSpc>
                <a:spcPts val="4400"/>
              </a:lnSpc>
              <a:spcBef>
                <a:spcPct val="0"/>
              </a:spcBef>
            </a:pPr>
            <a:r>
              <a:rPr lang="en-US" altLang="fr-FR" sz="3200">
                <a:latin typeface="Calibri Light"/>
                <a:ea typeface="Calibri Light"/>
                <a:cs typeface="Calibri Light"/>
              </a:rPr>
              <a:t>Awareness</a:t>
            </a:r>
            <a:endParaRPr lang="en-CA" altLang="en-US" sz="3200">
              <a:latin typeface="Calibri Light"/>
              <a:ea typeface="Calibri Light"/>
              <a:cs typeface="Calibri Light"/>
            </a:endParaRPr>
          </a:p>
        </p:txBody>
      </p:sp>
      <p:sp>
        <p:nvSpPr>
          <p:cNvPr id="8" name="Title 7"/>
          <p:cNvSpPr>
            <a:spLocks noGrp="1"/>
          </p:cNvSpPr>
          <p:nvPr>
            <p:ph type="title" idx="4294967295"/>
          </p:nvPr>
        </p:nvSpPr>
        <p:spPr>
          <a:xfrm>
            <a:off x="346529" y="3563446"/>
            <a:ext cx="7848600" cy="576263"/>
          </a:xfrm>
        </p:spPr>
        <p:txBody>
          <a:bodyPr rtlCol="0">
            <a:normAutofit fontScale="90000"/>
          </a:bodyPr>
          <a:lstStyle/>
          <a:p>
            <a:pPr eaLnBrk="1" fontAlgn="auto" hangingPunct="1">
              <a:spcAft>
                <a:spcPts val="0"/>
              </a:spcAft>
              <a:defRPr/>
            </a:pPr>
            <a:br>
              <a:rPr lang="en-US" altLang="en-US" sz="3100" b="1" i="1" dirty="0">
                <a:solidFill>
                  <a:schemeClr val="tx1">
                    <a:lumMod val="50000"/>
                  </a:schemeClr>
                </a:solidFill>
                <a:latin typeface="Calibri Light"/>
                <a:ea typeface="Calibri Light"/>
                <a:cs typeface="Calibri Light"/>
              </a:rPr>
            </a:br>
            <a:r>
              <a:rPr lang="en-US" altLang="en-US" sz="3100" b="1" i="1" dirty="0">
                <a:solidFill>
                  <a:schemeClr val="tx1">
                    <a:lumMod val="50000"/>
                  </a:schemeClr>
                </a:solidFill>
                <a:latin typeface="Calibri Light"/>
                <a:ea typeface="Calibri Light"/>
                <a:cs typeface="Calibri Light"/>
              </a:rPr>
              <a:t>Welcome!</a:t>
            </a:r>
            <a:br>
              <a:rPr lang="en-US" altLang="en-US" sz="3100" b="1" i="1" dirty="0">
                <a:latin typeface="Calibri Light"/>
                <a:ea typeface="Calibri Light"/>
                <a:cs typeface="Calibri Light"/>
              </a:rPr>
            </a:br>
            <a:br>
              <a:rPr lang="en-US" altLang="en-US" sz="2400" b="1" dirty="0">
                <a:latin typeface="Calibri Light"/>
                <a:ea typeface="Calibri Light"/>
                <a:cs typeface="Calibri Light"/>
              </a:rPr>
            </a:br>
            <a:r>
              <a:rPr lang="en-US" altLang="en-US" sz="2700" i="1" dirty="0">
                <a:solidFill>
                  <a:schemeClr val="tx1">
                    <a:lumMod val="50000"/>
                  </a:schemeClr>
                </a:solidFill>
                <a:latin typeface="Calibri"/>
                <a:cs typeface="Calibri"/>
              </a:rPr>
              <a:t>Jackie </a:t>
            </a:r>
            <a:r>
              <a:rPr lang="en-US" altLang="en-US" sz="2700" i="1" dirty="0" err="1">
                <a:solidFill>
                  <a:schemeClr val="tx1">
                    <a:lumMod val="50000"/>
                  </a:schemeClr>
                </a:solidFill>
                <a:latin typeface="Calibri"/>
                <a:cs typeface="Calibri"/>
              </a:rPr>
              <a:t>LeSarge</a:t>
            </a:r>
            <a:r>
              <a:rPr lang="en-US" altLang="en-US" sz="2700" i="1" dirty="0">
                <a:solidFill>
                  <a:schemeClr val="tx1">
                    <a:lumMod val="50000"/>
                  </a:schemeClr>
                </a:solidFill>
                <a:latin typeface="Calibri"/>
                <a:cs typeface="Calibri"/>
              </a:rPr>
              <a:t>, </a:t>
            </a:r>
            <a:r>
              <a:rPr lang="en-US" sz="2700" i="1" dirty="0">
                <a:solidFill>
                  <a:schemeClr val="tx1">
                    <a:lumMod val="50000"/>
                  </a:schemeClr>
                </a:solidFill>
                <a:latin typeface="Calibri"/>
                <a:cs typeface="Calibri"/>
              </a:rPr>
              <a:t>Health Promotion Specialist</a:t>
            </a:r>
            <a:br>
              <a:rPr lang="en-US" altLang="en-US" sz="2700" i="1" dirty="0">
                <a:latin typeface="Calibri"/>
                <a:cs typeface="Calibri"/>
              </a:rPr>
            </a:br>
            <a:r>
              <a:rPr lang="en-US" altLang="en-US" sz="2700" i="1" dirty="0">
                <a:solidFill>
                  <a:schemeClr val="tx1">
                    <a:lumMod val="50000"/>
                  </a:schemeClr>
                </a:solidFill>
                <a:latin typeface="Calibri"/>
                <a:cs typeface="Calibri"/>
              </a:rPr>
              <a:t>Jeremy Mayer, Base Addiction Counsellor</a:t>
            </a:r>
            <a:br>
              <a:rPr lang="en-US" altLang="en-US" sz="2700" i="1" dirty="0">
                <a:latin typeface="Calibri"/>
                <a:cs typeface="Calibri"/>
              </a:rPr>
            </a:br>
            <a:r>
              <a:rPr lang="en-US" altLang="en-US" sz="2700" i="1" dirty="0">
                <a:solidFill>
                  <a:schemeClr val="tx1">
                    <a:lumMod val="50000"/>
                  </a:schemeClr>
                </a:solidFill>
                <a:latin typeface="Calibri"/>
                <a:cs typeface="Calibri"/>
              </a:rPr>
              <a:t>MWO Stacy Taylor</a:t>
            </a:r>
            <a:br>
              <a:rPr lang="en-US" altLang="en-US" sz="2700" i="1" dirty="0">
                <a:latin typeface="Calibri" panose="020F0502020204030204" pitchFamily="34" charset="0"/>
                <a:cs typeface="Calibri" panose="020F0502020204030204" pitchFamily="34" charset="0"/>
              </a:rPr>
            </a:br>
            <a:br>
              <a:rPr lang="en-US" altLang="en-US" sz="2200" i="1" dirty="0">
                <a:latin typeface="Calibri" panose="020F0502020204030204" pitchFamily="34" charset="0"/>
                <a:cs typeface="Calibri" panose="020F0502020204030204" pitchFamily="34" charset="0"/>
              </a:rPr>
            </a:br>
            <a:br>
              <a:rPr lang="en-US" altLang="en-US" sz="2200" i="1" dirty="0">
                <a:latin typeface="Calibri" panose="020F0502020204030204" pitchFamily="34" charset="0"/>
                <a:cs typeface="Calibri" panose="020F0502020204030204" pitchFamily="34" charset="0"/>
              </a:rPr>
            </a:br>
            <a:endParaRPr lang="en-US" altLang="en-US" sz="2400" i="1">
              <a:solidFill>
                <a:schemeClr val="tx1">
                  <a:lumMod val="50000"/>
                </a:schemeClr>
              </a:solidFill>
              <a:latin typeface="Calibri" panose="020F0502020204030204" pitchFamily="34" charset="0"/>
              <a:cs typeface="Calibri" panose="020F0502020204030204" pitchFamily="34" charset="0"/>
            </a:endParaRPr>
          </a:p>
        </p:txBody>
      </p:sp>
      <p:sp>
        <p:nvSpPr>
          <p:cNvPr id="5" name="Text Placeholder 3"/>
          <p:cNvSpPr>
            <a:spLocks noGrp="1"/>
          </p:cNvSpPr>
          <p:nvPr>
            <p:ph type="body" sz="quarter" idx="11"/>
          </p:nvPr>
        </p:nvSpPr>
        <p:spPr>
          <a:xfrm>
            <a:off x="533645" y="4672047"/>
            <a:ext cx="6621463" cy="434975"/>
          </a:xfrm>
        </p:spPr>
        <p:txBody>
          <a:bodyPr>
            <a:normAutofit lnSpcReduction="10000"/>
          </a:bodyPr>
          <a:lstStyle/>
          <a:p>
            <a:pPr marL="342900" indent="-342900" eaLnBrk="1" hangingPunct="1">
              <a:buFont typeface="Arial" panose="020B0604020202020204" pitchFamily="34" charset="0"/>
              <a:buChar char="•"/>
            </a:pPr>
            <a:r>
              <a:rPr lang="en-US" altLang="en-US" b="1">
                <a:latin typeface="Calibri Light"/>
                <a:ea typeface="Calibri Light"/>
                <a:cs typeface="Calibri Light"/>
              </a:rPr>
              <a:t>Housekeeping</a:t>
            </a:r>
          </a:p>
          <a:p>
            <a:pPr eaLnBrk="1" hangingPunct="1"/>
            <a:endParaRPr lang="en-US" altLang="en-US" dirty="0">
              <a:latin typeface="Calibri Light"/>
              <a:ea typeface="Calibri Light"/>
              <a:cs typeface="Calibri Light"/>
            </a:endParaRPr>
          </a:p>
        </p:txBody>
      </p:sp>
      <p:sp>
        <p:nvSpPr>
          <p:cNvPr id="2" name="Rectangle 1"/>
          <p:cNvSpPr/>
          <p:nvPr/>
        </p:nvSpPr>
        <p:spPr>
          <a:xfrm>
            <a:off x="533645" y="5034123"/>
            <a:ext cx="3239156" cy="461665"/>
          </a:xfrm>
          <a:prstGeom prst="rect">
            <a:avLst/>
          </a:prstGeom>
        </p:spPr>
        <p:txBody>
          <a:bodyPr wrap="none" lIns="91440" tIns="45720" rIns="91440" bIns="45720" anchor="t">
            <a:spAutoFit/>
          </a:bodyPr>
          <a:lstStyle/>
          <a:p>
            <a:pPr marL="342900" indent="-342900" eaLnBrk="1" hangingPunct="1">
              <a:buFont typeface="Arial" panose="020B0604020202020204" pitchFamily="34" charset="0"/>
              <a:buChar char="•"/>
            </a:pPr>
            <a:r>
              <a:rPr lang="en-CA" altLang="en-US" b="1">
                <a:solidFill>
                  <a:schemeClr val="tx1">
                    <a:lumMod val="75000"/>
                  </a:schemeClr>
                </a:solidFill>
                <a:latin typeface="Calibri Light"/>
                <a:ea typeface="Calibri Light"/>
                <a:cs typeface="Calibri Light"/>
              </a:rPr>
              <a:t>Collaborative Learning</a:t>
            </a:r>
          </a:p>
        </p:txBody>
      </p:sp>
      <p:sp>
        <p:nvSpPr>
          <p:cNvPr id="7" name="Text Placeholder 2"/>
          <p:cNvSpPr txBox="1">
            <a:spLocks/>
          </p:cNvSpPr>
          <p:nvPr/>
        </p:nvSpPr>
        <p:spPr bwMode="auto">
          <a:xfrm>
            <a:off x="533645" y="5397067"/>
            <a:ext cx="6621463" cy="43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0" indent="0" algn="l" rtl="0" eaLnBrk="0" fontAlgn="base" hangingPunct="0">
              <a:lnSpc>
                <a:spcPct val="100000"/>
              </a:lnSpc>
              <a:spcBef>
                <a:spcPts val="1000"/>
              </a:spcBef>
              <a:spcAft>
                <a:spcPct val="0"/>
              </a:spcAft>
              <a:buFont typeface="Arial" panose="020B0604020202020204" pitchFamily="34" charset="0"/>
              <a:buNone/>
              <a:defRPr sz="2400" kern="1200">
                <a:solidFill>
                  <a:schemeClr val="tx1">
                    <a:lumMod val="50000"/>
                  </a:schemeClr>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eaLnBrk="1" hangingPunct="1">
              <a:buFont typeface="Arial" panose="020B0604020202020204" pitchFamily="34" charset="0"/>
              <a:buChar char="•"/>
            </a:pPr>
            <a:r>
              <a:rPr lang="en-US" altLang="en-US" b="1">
                <a:solidFill>
                  <a:schemeClr val="tx1"/>
                </a:solidFill>
                <a:latin typeface="Calibri Light"/>
                <a:ea typeface="Calibri Light"/>
                <a:cs typeface="Calibri Light"/>
              </a:rPr>
              <a:t>Respect</a:t>
            </a:r>
            <a:r>
              <a:rPr lang="en-US" altLang="en-US" b="1">
                <a:latin typeface="Calibri Light"/>
                <a:ea typeface="Calibri Light"/>
                <a:cs typeface="Calibri Light"/>
              </a:rPr>
              <a:t> Confidentiality</a:t>
            </a:r>
          </a:p>
        </p:txBody>
      </p:sp>
    </p:spTree>
    <p:extLst>
      <p:ext uri="{BB962C8B-B14F-4D97-AF65-F5344CB8AC3E}">
        <p14:creationId xmlns:p14="http://schemas.microsoft.com/office/powerpoint/2010/main" val="2890150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3"/>
          <p:cNvSpPr>
            <a:spLocks noGrp="1"/>
          </p:cNvSpPr>
          <p:nvPr>
            <p:ph type="body" sz="quarter" idx="10"/>
          </p:nvPr>
        </p:nvSpPr>
        <p:spPr>
          <a:xfrm>
            <a:off x="533400" y="937404"/>
            <a:ext cx="6621463" cy="2486025"/>
          </a:xfrm>
        </p:spPr>
        <p:txBody>
          <a:bodyPr/>
          <a:lstStyle/>
          <a:p>
            <a:pPr eaLnBrk="1" hangingPunct="1"/>
            <a:r>
              <a:rPr lang="en-US" altLang="en-US">
                <a:latin typeface="Calibri Light"/>
                <a:ea typeface="Calibri Light"/>
                <a:cs typeface="Calibri Light"/>
              </a:rPr>
              <a:t>Introductions</a:t>
            </a:r>
          </a:p>
        </p:txBody>
      </p:sp>
      <p:sp>
        <p:nvSpPr>
          <p:cNvPr id="10" name="Text Placeholder 3"/>
          <p:cNvSpPr>
            <a:spLocks noGrp="1"/>
          </p:cNvSpPr>
          <p:nvPr>
            <p:ph type="body" sz="quarter" idx="11"/>
          </p:nvPr>
        </p:nvSpPr>
        <p:spPr>
          <a:xfrm>
            <a:off x="533400" y="1981200"/>
            <a:ext cx="9248775" cy="434975"/>
          </a:xfrm>
        </p:spPr>
        <p:txBody>
          <a:bodyPr>
            <a:noAutofit/>
          </a:bodyPr>
          <a:lstStyle/>
          <a:p>
            <a:pPr marL="457200" indent="-457200" eaLnBrk="1" hangingPunct="1">
              <a:buAutoNum type="arabicPeriod"/>
            </a:pPr>
            <a:r>
              <a:rPr lang="en-CA" altLang="en-US" sz="3200" b="1">
                <a:latin typeface="Calibri Light"/>
                <a:ea typeface="Calibri Light"/>
                <a:cs typeface="Calibri Light"/>
              </a:rPr>
              <a:t>Name</a:t>
            </a:r>
          </a:p>
          <a:p>
            <a:pPr marL="457200" indent="-457200" eaLnBrk="1" hangingPunct="1">
              <a:buAutoNum type="arabicPeriod"/>
            </a:pPr>
            <a:r>
              <a:rPr lang="en-CA" altLang="en-US" sz="3200" b="1">
                <a:solidFill>
                  <a:srgbClr val="000000"/>
                </a:solidFill>
                <a:latin typeface="Calibri Light"/>
                <a:ea typeface="Calibri Light"/>
                <a:cs typeface="Calibri Light"/>
              </a:rPr>
              <a:t>Years in the military</a:t>
            </a:r>
          </a:p>
          <a:p>
            <a:pPr marL="457200" indent="-457200" eaLnBrk="1" hangingPunct="1">
              <a:buAutoNum type="arabicPeriod"/>
            </a:pPr>
            <a:r>
              <a:rPr lang="en-CA" altLang="en-US" sz="3200" b="1">
                <a:solidFill>
                  <a:srgbClr val="000000"/>
                </a:solidFill>
                <a:latin typeface="Calibri Light"/>
                <a:ea typeface="Calibri Light"/>
                <a:cs typeface="Calibri Light"/>
              </a:rPr>
              <a:t>Your expectations for this training?</a:t>
            </a:r>
          </a:p>
          <a:p>
            <a:pPr marL="457200" indent="-457200" eaLnBrk="1" hangingPunct="1">
              <a:buAutoNum type="arabicPeriod"/>
            </a:pPr>
            <a:endParaRPr lang="en-CA" altLang="en-US" sz="3200">
              <a:solidFill>
                <a:srgbClr val="000000"/>
              </a:solidFill>
            </a:endParaRPr>
          </a:p>
        </p:txBody>
      </p:sp>
      <p:sp>
        <p:nvSpPr>
          <p:cNvPr id="11" name="Text Placeholder 5"/>
          <p:cNvSpPr txBox="1">
            <a:spLocks/>
          </p:cNvSpPr>
          <p:nvPr/>
        </p:nvSpPr>
        <p:spPr>
          <a:xfrm>
            <a:off x="533400" y="4365325"/>
            <a:ext cx="6783388" cy="3317875"/>
          </a:xfrm>
          <a:prstGeom prst="rect">
            <a:avLst/>
          </a:prstGeom>
        </p:spPr>
        <p:txBody>
          <a:bodyPr lIns="91440" tIns="45720" rIns="91440" bIns="45720" rtlCol="0" anchor="t">
            <a:norm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US" altLang="en-US" sz="2000" i="1">
                <a:solidFill>
                  <a:srgbClr val="C00000"/>
                </a:solidFill>
                <a:latin typeface="Arial"/>
                <a:cs typeface="Arial"/>
              </a:rPr>
              <a:t>Optional:</a:t>
            </a:r>
            <a:r>
              <a:rPr lang="en-US" altLang="en-US" dirty="0">
                <a:solidFill>
                  <a:srgbClr val="000000"/>
                </a:solidFill>
                <a:latin typeface="Arial"/>
                <a:cs typeface="Arial"/>
              </a:rPr>
              <a:t> </a:t>
            </a:r>
            <a:endParaRPr lang="en-US" altLang="fr-FR" sz="2000" dirty="0">
              <a:solidFill>
                <a:srgbClr val="000000"/>
              </a:solidFill>
              <a:latin typeface="Arial"/>
            </a:endParaRPr>
          </a:p>
          <a:p>
            <a:pPr marL="0" indent="0">
              <a:buNone/>
              <a:defRPr/>
            </a:pPr>
            <a:r>
              <a:rPr lang="en-US" altLang="en-US" sz="2400" dirty="0">
                <a:solidFill>
                  <a:srgbClr val="000000"/>
                </a:solidFill>
                <a:latin typeface="Calibri Light"/>
                <a:ea typeface="Calibri Light"/>
                <a:cs typeface="Calibri Light"/>
              </a:rPr>
              <a:t>What are </a:t>
            </a:r>
            <a:r>
              <a:rPr lang="en-US" altLang="fr-FR" sz="2400" dirty="0">
                <a:solidFill>
                  <a:srgbClr val="000000"/>
                </a:solidFill>
                <a:latin typeface="Calibri Light"/>
                <a:ea typeface="Calibri Light"/>
                <a:cs typeface="Calibri Light"/>
              </a:rPr>
              <a:t>challenges you notice at work regarding substance use, gambling and/or gaming?</a:t>
            </a:r>
          </a:p>
          <a:p>
            <a:pPr marL="0" indent="0">
              <a:buNone/>
              <a:defRPr/>
            </a:pPr>
            <a:endParaRPr lang="en-US" altLang="fr-FR" sz="2000">
              <a:cs typeface="ヒラギノ角ゴ Pro W3"/>
            </a:endParaRPr>
          </a:p>
          <a:p>
            <a:pPr>
              <a:defRPr/>
            </a:pPr>
            <a:endParaRPr lang="en-US" altLang="en-US" sz="2000"/>
          </a:p>
        </p:txBody>
      </p:sp>
    </p:spTree>
    <p:extLst>
      <p:ext uri="{BB962C8B-B14F-4D97-AF65-F5344CB8AC3E}">
        <p14:creationId xmlns:p14="http://schemas.microsoft.com/office/powerpoint/2010/main" val="3568263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1979613"/>
            <a:ext cx="12192000" cy="2222500"/>
          </a:xfrm>
          <a:prstGeom prst="rect">
            <a:avLst/>
          </a:prstGeom>
          <a:gradFill flip="none" rotWithShape="1">
            <a:gsLst>
              <a:gs pos="0">
                <a:schemeClr val="bg1">
                  <a:alpha val="30000"/>
                </a:schemeClr>
              </a:gs>
              <a:gs pos="50000">
                <a:srgbClr val="547258">
                  <a:shade val="67500"/>
                  <a:satMod val="115000"/>
                  <a:alpha val="53000"/>
                </a:srgbClr>
              </a:gs>
              <a:gs pos="100000">
                <a:srgbClr val="547258">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solidFill>
                <a:prstClr val="white"/>
              </a:solidFill>
            </a:endParaRPr>
          </a:p>
        </p:txBody>
      </p:sp>
      <p:sp>
        <p:nvSpPr>
          <p:cNvPr id="86019" name="TextBox 6"/>
          <p:cNvSpPr txBox="1">
            <a:spLocks noChangeArrowheads="1"/>
          </p:cNvSpPr>
          <p:nvPr/>
        </p:nvSpPr>
        <p:spPr bwMode="auto">
          <a:xfrm>
            <a:off x="5087498" y="2121367"/>
            <a:ext cx="754380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altLang="en-US" sz="4000" b="1">
                <a:solidFill>
                  <a:srgbClr val="FFFFFF"/>
                </a:solidFill>
                <a:latin typeface="Arial" panose="020B0604020202020204" pitchFamily="34" charset="0"/>
                <a:cs typeface="Arial" panose="020B0604020202020204" pitchFamily="34" charset="0"/>
              </a:rPr>
              <a:t>Pre-Read Review</a:t>
            </a:r>
          </a:p>
          <a:p>
            <a:pPr>
              <a:lnSpc>
                <a:spcPct val="100000"/>
              </a:lnSpc>
              <a:spcBef>
                <a:spcPct val="0"/>
              </a:spcBef>
              <a:buFontTx/>
              <a:buNone/>
            </a:pPr>
            <a:endParaRPr lang="en-CA" altLang="en-US" sz="4000" b="1">
              <a:solidFill>
                <a:srgbClr val="FFFFFF"/>
              </a:solidFill>
              <a:latin typeface="Arial" panose="020B0604020202020204" pitchFamily="34" charset="0"/>
              <a:cs typeface="Arial" panose="020B0604020202020204" pitchFamily="34" charset="0"/>
            </a:endParaRPr>
          </a:p>
          <a:p>
            <a:pPr>
              <a:lnSpc>
                <a:spcPct val="100000"/>
              </a:lnSpc>
              <a:spcBef>
                <a:spcPct val="0"/>
              </a:spcBef>
              <a:buFontTx/>
              <a:buNone/>
            </a:pPr>
            <a:r>
              <a:rPr lang="en-CA" altLang="en-US" sz="4000" b="1">
                <a:solidFill>
                  <a:srgbClr val="FFFFFF"/>
                </a:solidFill>
                <a:latin typeface="Arial" panose="020B0604020202020204" pitchFamily="34" charset="0"/>
                <a:cs typeface="Arial" panose="020B0604020202020204" pitchFamily="34" charset="0"/>
              </a:rPr>
              <a:t>Let’s Test Your Knowledge</a:t>
            </a:r>
            <a:endParaRPr lang="en-CA" altLang="en-US" sz="2000" b="1">
              <a:solidFill>
                <a:srgbClr val="FFFFFF"/>
              </a:solidFill>
              <a:latin typeface="Arial" panose="020B0604020202020204" pitchFamily="34" charset="0"/>
              <a:cs typeface="Arial" panose="020B0604020202020204" pitchFamily="34" charset="0"/>
            </a:endParaRPr>
          </a:p>
        </p:txBody>
      </p:sp>
      <p:pic>
        <p:nvPicPr>
          <p:cNvPr id="86020" name="Picture 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77900" y="914400"/>
            <a:ext cx="45085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1148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Date Placeholder 3">
            <a:extLst>
              <a:ext uri="{FF2B5EF4-FFF2-40B4-BE49-F238E27FC236}">
                <a16:creationId xmlns:a16="http://schemas.microsoft.com/office/drawing/2014/main" id="{233A4983-5737-4DF5-BA87-6366BE3E1220}"/>
              </a:ext>
            </a:extLst>
          </p:cNvPr>
          <p:cNvSpPr txBox="1">
            <a:spLocks noGrp="1"/>
          </p:cNvSpPr>
          <p:nvPr/>
        </p:nvSpPr>
        <p:spPr bwMode="auto">
          <a:xfrm>
            <a:off x="1676400" y="6324600"/>
            <a:ext cx="868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cs typeface="Arial" panose="020B0604020202020204" pitchFamily="34" charset="0"/>
              </a:rPr>
              <a:t> </a:t>
            </a:r>
            <a:endParaRPr lang="en-CA" altLang="en-US" sz="1400">
              <a:solidFill>
                <a:srgbClr val="000000"/>
              </a:solidFill>
              <a:latin typeface="Arial" panose="020B0604020202020204" pitchFamily="34" charset="0"/>
              <a:cs typeface="Arial" panose="020B0604020202020204" pitchFamily="34" charset="0"/>
            </a:endParaRPr>
          </a:p>
        </p:txBody>
      </p:sp>
      <p:sp>
        <p:nvSpPr>
          <p:cNvPr id="23555" name="Rectangle 2">
            <a:extLst>
              <a:ext uri="{FF2B5EF4-FFF2-40B4-BE49-F238E27FC236}">
                <a16:creationId xmlns:a16="http://schemas.microsoft.com/office/drawing/2014/main" id="{77D90EAB-22E9-4024-A897-A3E52C29AF24}"/>
              </a:ext>
            </a:extLst>
          </p:cNvPr>
          <p:cNvSpPr>
            <a:spLocks noGrp="1" noChangeArrowheads="1"/>
          </p:cNvSpPr>
          <p:nvPr>
            <p:ph type="title" idx="4294967295"/>
          </p:nvPr>
        </p:nvSpPr>
        <p:spPr>
          <a:xfrm>
            <a:off x="1639677" y="684882"/>
            <a:ext cx="8458200" cy="1066800"/>
          </a:xfrm>
        </p:spPr>
        <p:txBody>
          <a:bodyPr/>
          <a:lstStyle/>
          <a:p>
            <a:pPr algn="ctr" eaLnBrk="1" hangingPunct="1"/>
            <a:r>
              <a:rPr lang="en-CA" altLang="en-US" sz="3200" b="1" dirty="0">
                <a:latin typeface="Calibri Light"/>
                <a:ea typeface="Calibri Light"/>
                <a:cs typeface="Calibri Light"/>
              </a:rPr>
              <a:t>	</a:t>
            </a:r>
            <a:r>
              <a:rPr lang="en-CA" altLang="en-US" b="1">
                <a:latin typeface="Calibri Light"/>
                <a:ea typeface="Calibri Light"/>
                <a:cs typeface="Calibri Light"/>
              </a:rPr>
              <a:t>Test your Knowledge</a:t>
            </a:r>
          </a:p>
        </p:txBody>
      </p:sp>
      <p:sp>
        <p:nvSpPr>
          <p:cNvPr id="6148" name="Rectangle 3">
            <a:extLst>
              <a:ext uri="{FF2B5EF4-FFF2-40B4-BE49-F238E27FC236}">
                <a16:creationId xmlns:a16="http://schemas.microsoft.com/office/drawing/2014/main" id="{0B17C2AF-2918-4E89-9DAF-3A461BA5E828}"/>
              </a:ext>
            </a:extLst>
          </p:cNvPr>
          <p:cNvSpPr>
            <a:spLocks noGrp="1" noChangeArrowheads="1"/>
          </p:cNvSpPr>
          <p:nvPr>
            <p:ph type="body" idx="4294967295"/>
          </p:nvPr>
        </p:nvSpPr>
        <p:spPr>
          <a:xfrm>
            <a:off x="2057400" y="1951869"/>
            <a:ext cx="8305800" cy="4648200"/>
          </a:xfrm>
        </p:spPr>
        <p:txBody>
          <a:bodyPr vert="horz" lIns="91440" tIns="45720" rIns="91440" bIns="45720" rtlCol="0" anchor="t">
            <a:normAutofit/>
          </a:bodyPr>
          <a:lstStyle/>
          <a:p>
            <a:pPr marL="0" indent="0" algn="ctr">
              <a:buNone/>
              <a:defRPr/>
            </a:pPr>
            <a:r>
              <a:rPr lang="en-CA" altLang="en-US" sz="3200" i="1" dirty="0">
                <a:latin typeface="Calibri Light"/>
                <a:ea typeface="Calibri Light"/>
                <a:cs typeface="Calibri Light"/>
              </a:rPr>
              <a:t>What </a:t>
            </a:r>
            <a:r>
              <a:rPr lang="en-CA" altLang="en-US" sz="3200" b="1" i="1" dirty="0">
                <a:latin typeface="Calibri Light"/>
                <a:ea typeface="Calibri Light"/>
                <a:cs typeface="Calibri Light"/>
              </a:rPr>
              <a:t>3</a:t>
            </a:r>
            <a:r>
              <a:rPr lang="en-CA" altLang="en-US" sz="3200" i="1" dirty="0">
                <a:latin typeface="Calibri Light"/>
                <a:ea typeface="Calibri Light"/>
                <a:cs typeface="Calibri Light"/>
              </a:rPr>
              <a:t> </a:t>
            </a:r>
            <a:r>
              <a:rPr lang="en-CA" altLang="en-US" sz="3200" b="1" i="1" dirty="0">
                <a:latin typeface="Calibri Light"/>
                <a:ea typeface="Calibri Light"/>
                <a:cs typeface="Calibri Light"/>
              </a:rPr>
              <a:t>risk factors</a:t>
            </a:r>
            <a:r>
              <a:rPr lang="en-CA" altLang="en-US" sz="3200" i="1" dirty="0">
                <a:latin typeface="Calibri Light"/>
                <a:ea typeface="Calibri Light"/>
                <a:cs typeface="Calibri Light"/>
              </a:rPr>
              <a:t> can influence substance use problems, gambling and gaming addictions?</a:t>
            </a:r>
          </a:p>
          <a:p>
            <a:pPr marL="609600" indent="-609600">
              <a:buFontTx/>
              <a:buAutoNum type="arabicPeriod"/>
              <a:defRPr/>
            </a:pPr>
            <a:endParaRPr lang="en-CA" altLang="en-US" sz="2600"/>
          </a:p>
          <a:p>
            <a:pPr marL="514350" indent="-514350">
              <a:buFontTx/>
              <a:buAutoNum type="alphaUcPeriod"/>
              <a:defRPr/>
            </a:pPr>
            <a:r>
              <a:rPr lang="en-CA" altLang="en-US">
                <a:latin typeface="Calibri Light"/>
                <a:ea typeface="Calibri Light"/>
                <a:cs typeface="Calibri Light"/>
              </a:rPr>
              <a:t>Genetics, Income, Environment</a:t>
            </a:r>
          </a:p>
          <a:p>
            <a:pPr marL="514350" indent="-514350">
              <a:buFontTx/>
              <a:buAutoNum type="alphaUcPeriod"/>
              <a:defRPr/>
            </a:pPr>
            <a:r>
              <a:rPr lang="en-CA" altLang="en-US">
                <a:latin typeface="Calibri Light"/>
                <a:ea typeface="Calibri Light"/>
                <a:cs typeface="Calibri Light"/>
              </a:rPr>
              <a:t>Environment, Personal, Genetics</a:t>
            </a:r>
          </a:p>
          <a:p>
            <a:pPr marL="514350" indent="-514350">
              <a:buFontTx/>
              <a:buAutoNum type="alphaUcPeriod"/>
              <a:defRPr/>
            </a:pPr>
            <a:r>
              <a:rPr lang="en-CA" altLang="en-US">
                <a:latin typeface="Calibri Light"/>
                <a:ea typeface="Calibri Light"/>
                <a:cs typeface="Calibri Light"/>
              </a:rPr>
              <a:t>Personal, Job, Income</a:t>
            </a:r>
          </a:p>
          <a:p>
            <a:pPr marL="514350" indent="-514350">
              <a:buFontTx/>
              <a:buAutoNum type="alphaUcPeriod"/>
              <a:defRPr/>
            </a:pPr>
            <a:r>
              <a:rPr lang="en-CA" altLang="en-US">
                <a:latin typeface="Calibri Light"/>
                <a:ea typeface="Calibri Light"/>
                <a:cs typeface="Calibri Light"/>
              </a:rPr>
              <a:t>Genetics, Personal, Income</a:t>
            </a:r>
          </a:p>
          <a:p>
            <a:pPr marL="609600" indent="-609600">
              <a:buFontTx/>
              <a:buAutoNum type="arabicPeriod"/>
              <a:defRPr/>
            </a:pPr>
            <a:endParaRPr lang="en-CA" altLang="en-US"/>
          </a:p>
          <a:p>
            <a:pPr marL="609600" indent="-609600">
              <a:buFontTx/>
              <a:buAutoNum type="arabicPeriod"/>
              <a:defRPr/>
            </a:pPr>
            <a:endParaRPr lang="en-CA" altLang="en-US"/>
          </a:p>
          <a:p>
            <a:pPr marL="609600" indent="-609600">
              <a:buNone/>
              <a:defRPr/>
            </a:pPr>
            <a:endParaRPr lang="en-CA" altLang="en-US"/>
          </a:p>
        </p:txBody>
      </p:sp>
      <p:pic>
        <p:nvPicPr>
          <p:cNvPr id="23557" name="Picture 4">
            <a:extLst>
              <a:ext uri="{FF2B5EF4-FFF2-40B4-BE49-F238E27FC236}">
                <a16:creationId xmlns:a16="http://schemas.microsoft.com/office/drawing/2014/main" id="{D9CD81B2-3EEA-4018-854E-CF1EF66B11CD}"/>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753600" y="6377026"/>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rrow: Right 1">
            <a:extLst>
              <a:ext uri="{FF2B5EF4-FFF2-40B4-BE49-F238E27FC236}">
                <a16:creationId xmlns:a16="http://schemas.microsoft.com/office/drawing/2014/main" id="{CD261AE5-0D70-4E29-900C-A4A3BB04878B}"/>
              </a:ext>
            </a:extLst>
          </p:cNvPr>
          <p:cNvSpPr/>
          <p:nvPr/>
        </p:nvSpPr>
        <p:spPr>
          <a:xfrm>
            <a:off x="1004638" y="3908471"/>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727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39B011-C27F-B940-FFCB-1EEE54C3A5B5}"/>
              </a:ext>
            </a:extLst>
          </p:cNvPr>
          <p:cNvSpPr txBox="1"/>
          <p:nvPr/>
        </p:nvSpPr>
        <p:spPr>
          <a:xfrm>
            <a:off x="562233" y="2198472"/>
            <a:ext cx="3289986" cy="2985433"/>
          </a:xfrm>
          <a:prstGeom prst="rect">
            <a:avLst/>
          </a:prstGeom>
          <a:noFill/>
          <a:ln w="28575">
            <a:solidFill>
              <a:srgbClr val="0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0000"/>
                </a:solidFill>
                <a:latin typeface="Calibri Light"/>
                <a:ea typeface="Calibri Light"/>
                <a:cs typeface="Calibri Light"/>
              </a:rPr>
              <a:t>Genetic</a:t>
            </a:r>
            <a:r>
              <a:rPr lang="en-US" dirty="0">
                <a:solidFill>
                  <a:srgbClr val="000000"/>
                </a:solidFill>
                <a:latin typeface="Calibri Light"/>
                <a:ea typeface="Calibri Light"/>
                <a:cs typeface="Calibri Light"/>
              </a:rPr>
              <a:t> </a:t>
            </a:r>
            <a:endParaRPr lang="en-US" dirty="0">
              <a:latin typeface="Calibri Light"/>
              <a:ea typeface="Calibri Light"/>
              <a:cs typeface="Calibri Light"/>
            </a:endParaRPr>
          </a:p>
          <a:p>
            <a:endParaRPr lang="en-US">
              <a:solidFill>
                <a:srgbClr val="000000"/>
              </a:solidFill>
              <a:cs typeface="Arial"/>
            </a:endParaRPr>
          </a:p>
          <a:p>
            <a:r>
              <a:rPr lang="en-US" sz="2000">
                <a:solidFill>
                  <a:srgbClr val="000000"/>
                </a:solidFill>
                <a:latin typeface="Calibri Light"/>
                <a:ea typeface="Calibri Light"/>
                <a:cs typeface="Calibri Light"/>
              </a:rPr>
              <a:t>May include,</a:t>
            </a:r>
          </a:p>
          <a:p>
            <a:pPr marL="342900" indent="-342900">
              <a:buFont typeface="Arial"/>
              <a:buChar char="•"/>
            </a:pPr>
            <a:r>
              <a:rPr lang="en-US" sz="2000">
                <a:solidFill>
                  <a:srgbClr val="000000"/>
                </a:solidFill>
                <a:latin typeface="Calibri Light"/>
                <a:ea typeface="Calibri Light"/>
                <a:cs typeface="Calibri Light"/>
              </a:rPr>
              <a:t>Family history of substance use problems</a:t>
            </a:r>
          </a:p>
          <a:p>
            <a:pPr marL="342900" indent="-342900">
              <a:buFont typeface="Arial"/>
              <a:buChar char="•"/>
            </a:pPr>
            <a:r>
              <a:rPr lang="en-US" sz="2000">
                <a:solidFill>
                  <a:srgbClr val="000000"/>
                </a:solidFill>
                <a:latin typeface="Calibri Light"/>
                <a:ea typeface="Calibri Light"/>
                <a:cs typeface="Calibri Light"/>
              </a:rPr>
              <a:t>Mental health concerns Depression, Anxiety PTSD</a:t>
            </a:r>
          </a:p>
          <a:p>
            <a:pPr marL="342900" indent="-342900">
              <a:buFont typeface="Arial"/>
              <a:buChar char="•"/>
            </a:pPr>
            <a:r>
              <a:rPr lang="en-US" sz="2000">
                <a:solidFill>
                  <a:srgbClr val="000000"/>
                </a:solidFill>
                <a:latin typeface="Calibri Light"/>
                <a:ea typeface="Calibri Light"/>
                <a:cs typeface="Calibri Light"/>
              </a:rPr>
              <a:t>Genetic predisposition</a:t>
            </a:r>
          </a:p>
          <a:p>
            <a:endParaRPr lang="en-US" sz="2000" dirty="0">
              <a:solidFill>
                <a:srgbClr val="000000"/>
              </a:solidFill>
              <a:latin typeface="Calibri Light"/>
              <a:ea typeface="Calibri Light"/>
              <a:cs typeface="Calibri Light"/>
            </a:endParaRPr>
          </a:p>
        </p:txBody>
      </p:sp>
      <p:sp>
        <p:nvSpPr>
          <p:cNvPr id="3" name="TextBox 2">
            <a:extLst>
              <a:ext uri="{FF2B5EF4-FFF2-40B4-BE49-F238E27FC236}">
                <a16:creationId xmlns:a16="http://schemas.microsoft.com/office/drawing/2014/main" id="{C291461A-9AE0-F576-5231-E409660AA988}"/>
              </a:ext>
            </a:extLst>
          </p:cNvPr>
          <p:cNvSpPr txBox="1"/>
          <p:nvPr/>
        </p:nvSpPr>
        <p:spPr>
          <a:xfrm>
            <a:off x="4547286" y="2198472"/>
            <a:ext cx="3289986" cy="2985433"/>
          </a:xfrm>
          <a:prstGeom prst="rect">
            <a:avLst/>
          </a:prstGeom>
          <a:noFill/>
          <a:ln w="28575">
            <a:solidFill>
              <a:srgbClr val="0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0000"/>
                </a:solidFill>
                <a:latin typeface="Calibri Light"/>
                <a:ea typeface="Calibri Light"/>
                <a:cs typeface="Calibri Light"/>
              </a:rPr>
              <a:t>Environmental </a:t>
            </a:r>
            <a:endParaRPr lang="en-US">
              <a:latin typeface="Calibri Light"/>
              <a:ea typeface="Calibri Light"/>
              <a:cs typeface="Calibri Light"/>
            </a:endParaRPr>
          </a:p>
          <a:p>
            <a:endParaRPr lang="en-US">
              <a:solidFill>
                <a:srgbClr val="000000"/>
              </a:solidFill>
              <a:cs typeface="Arial"/>
            </a:endParaRPr>
          </a:p>
          <a:p>
            <a:r>
              <a:rPr lang="en-US" sz="2000">
                <a:solidFill>
                  <a:srgbClr val="000000"/>
                </a:solidFill>
                <a:latin typeface="Calibri Light"/>
                <a:ea typeface="Calibri Light"/>
                <a:cs typeface="Calibri Light"/>
              </a:rPr>
              <a:t>May include,</a:t>
            </a:r>
          </a:p>
          <a:p>
            <a:pPr marL="342900" indent="-342900">
              <a:buFont typeface="Arial"/>
              <a:buChar char="•"/>
            </a:pPr>
            <a:r>
              <a:rPr lang="en-US" sz="2000">
                <a:solidFill>
                  <a:srgbClr val="000000"/>
                </a:solidFill>
                <a:latin typeface="Calibri Light"/>
                <a:ea typeface="Calibri Light"/>
                <a:cs typeface="Calibri Light"/>
              </a:rPr>
              <a:t>Workplace  </a:t>
            </a:r>
          </a:p>
          <a:p>
            <a:pPr marL="342900" indent="-342900">
              <a:buFont typeface="Arial"/>
              <a:buChar char="•"/>
            </a:pPr>
            <a:r>
              <a:rPr lang="en-US" sz="2000">
                <a:solidFill>
                  <a:srgbClr val="000000"/>
                </a:solidFill>
                <a:latin typeface="Calibri Light"/>
                <a:ea typeface="Calibri Light"/>
                <a:cs typeface="Calibri Light"/>
              </a:rPr>
              <a:t>School</a:t>
            </a:r>
          </a:p>
          <a:p>
            <a:pPr marL="342900" indent="-342900">
              <a:buFont typeface="Arial"/>
              <a:buChar char="•"/>
            </a:pPr>
            <a:r>
              <a:rPr lang="en-US" sz="2000">
                <a:solidFill>
                  <a:srgbClr val="000000"/>
                </a:solidFill>
                <a:latin typeface="Calibri Light"/>
                <a:ea typeface="Calibri Light"/>
                <a:cs typeface="Calibri Light"/>
              </a:rPr>
              <a:t>Home</a:t>
            </a:r>
          </a:p>
          <a:p>
            <a:pPr marL="342900" indent="-342900">
              <a:buFont typeface="Arial"/>
              <a:buChar char="•"/>
            </a:pPr>
            <a:endParaRPr lang="en-US" sz="2000" dirty="0">
              <a:solidFill>
                <a:srgbClr val="000000"/>
              </a:solidFill>
              <a:latin typeface="Calibri Light"/>
              <a:ea typeface="Calibri Light"/>
              <a:cs typeface="Calibri Light"/>
            </a:endParaRPr>
          </a:p>
          <a:p>
            <a:pPr marL="342900" indent="-342900">
              <a:buFont typeface="Arial"/>
              <a:buChar char="•"/>
            </a:pPr>
            <a:endParaRPr lang="en-US" sz="2000">
              <a:solidFill>
                <a:srgbClr val="000000"/>
              </a:solidFill>
              <a:cs typeface="Arial"/>
            </a:endParaRPr>
          </a:p>
          <a:p>
            <a:endParaRPr lang="en-US" sz="2000">
              <a:solidFill>
                <a:srgbClr val="000000"/>
              </a:solidFill>
              <a:cs typeface="Arial"/>
            </a:endParaRPr>
          </a:p>
        </p:txBody>
      </p:sp>
      <p:sp>
        <p:nvSpPr>
          <p:cNvPr id="4" name="TextBox 3">
            <a:extLst>
              <a:ext uri="{FF2B5EF4-FFF2-40B4-BE49-F238E27FC236}">
                <a16:creationId xmlns:a16="http://schemas.microsoft.com/office/drawing/2014/main" id="{245FF205-7211-6225-F8D7-84EDB7D9015E}"/>
              </a:ext>
            </a:extLst>
          </p:cNvPr>
          <p:cNvSpPr txBox="1"/>
          <p:nvPr/>
        </p:nvSpPr>
        <p:spPr>
          <a:xfrm>
            <a:off x="8429367" y="2198472"/>
            <a:ext cx="3289986" cy="2985433"/>
          </a:xfrm>
          <a:prstGeom prst="rect">
            <a:avLst/>
          </a:prstGeom>
          <a:noFill/>
          <a:ln w="28575">
            <a:solidFill>
              <a:srgbClr val="0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0000"/>
                </a:solidFill>
                <a:latin typeface="Calibri Light"/>
                <a:ea typeface="Calibri Light"/>
                <a:cs typeface="Calibri Light"/>
              </a:rPr>
              <a:t>Personal</a:t>
            </a:r>
          </a:p>
          <a:p>
            <a:endParaRPr lang="en-US">
              <a:solidFill>
                <a:srgbClr val="000000"/>
              </a:solidFill>
              <a:cs typeface="Arial"/>
            </a:endParaRPr>
          </a:p>
          <a:p>
            <a:r>
              <a:rPr lang="en-US" sz="2000">
                <a:solidFill>
                  <a:srgbClr val="000000"/>
                </a:solidFill>
                <a:latin typeface="Calibri Light"/>
                <a:ea typeface="Calibri Light"/>
                <a:cs typeface="Calibri Light"/>
              </a:rPr>
              <a:t>May include,</a:t>
            </a:r>
          </a:p>
          <a:p>
            <a:pPr marL="342900" indent="-342900">
              <a:buFont typeface="Arial"/>
              <a:buChar char="•"/>
            </a:pPr>
            <a:r>
              <a:rPr lang="en-US" sz="2000">
                <a:solidFill>
                  <a:srgbClr val="000000"/>
                </a:solidFill>
                <a:latin typeface="Calibri Light"/>
                <a:ea typeface="Calibri Light"/>
                <a:cs typeface="Calibri Light"/>
              </a:rPr>
              <a:t>Poor coping skills</a:t>
            </a:r>
          </a:p>
          <a:p>
            <a:pPr marL="342900" indent="-342900">
              <a:buFont typeface="Arial"/>
              <a:buChar char="•"/>
            </a:pPr>
            <a:r>
              <a:rPr lang="en-US" sz="2000">
                <a:solidFill>
                  <a:srgbClr val="000000"/>
                </a:solidFill>
                <a:latin typeface="Calibri Light"/>
                <a:ea typeface="Calibri Light"/>
                <a:cs typeface="Calibri Light"/>
              </a:rPr>
              <a:t>Low self-esteem</a:t>
            </a:r>
          </a:p>
          <a:p>
            <a:pPr marL="342900" indent="-342900">
              <a:buFont typeface="Arial"/>
              <a:buChar char="•"/>
            </a:pPr>
            <a:r>
              <a:rPr lang="en-US" sz="2000">
                <a:solidFill>
                  <a:srgbClr val="000000"/>
                </a:solidFill>
                <a:latin typeface="Calibri Light"/>
                <a:ea typeface="Calibri Light"/>
                <a:cs typeface="Calibri Light"/>
              </a:rPr>
              <a:t>Impulsive</a:t>
            </a:r>
          </a:p>
          <a:p>
            <a:pPr marL="342900" indent="-342900">
              <a:buFont typeface="Arial"/>
              <a:buChar char="•"/>
            </a:pPr>
            <a:r>
              <a:rPr lang="en-US" sz="2000">
                <a:solidFill>
                  <a:srgbClr val="000000"/>
                </a:solidFill>
                <a:latin typeface="Calibri Light"/>
                <a:ea typeface="Calibri Light"/>
                <a:cs typeface="Calibri Light"/>
              </a:rPr>
              <a:t>Weak social support network</a:t>
            </a:r>
          </a:p>
          <a:p>
            <a:pPr marL="342900" indent="-342900">
              <a:buFont typeface="Arial"/>
              <a:buChar char="•"/>
            </a:pPr>
            <a:endParaRPr lang="en-US" sz="2000">
              <a:solidFill>
                <a:srgbClr val="000000"/>
              </a:solidFill>
              <a:cs typeface="Arial"/>
            </a:endParaRPr>
          </a:p>
        </p:txBody>
      </p:sp>
      <p:sp>
        <p:nvSpPr>
          <p:cNvPr id="5" name="TextBox 4">
            <a:extLst>
              <a:ext uri="{FF2B5EF4-FFF2-40B4-BE49-F238E27FC236}">
                <a16:creationId xmlns:a16="http://schemas.microsoft.com/office/drawing/2014/main" id="{40EC2B3A-AE90-F075-F790-327882A61A54}"/>
              </a:ext>
            </a:extLst>
          </p:cNvPr>
          <p:cNvSpPr txBox="1"/>
          <p:nvPr/>
        </p:nvSpPr>
        <p:spPr>
          <a:xfrm>
            <a:off x="3403120" y="1014050"/>
            <a:ext cx="60146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0000"/>
                </a:solidFill>
                <a:latin typeface="Calibri Light"/>
                <a:ea typeface="Calibri Light"/>
                <a:cs typeface="Calibri Light"/>
              </a:rPr>
              <a:t>Prominent Risk Factors</a:t>
            </a:r>
          </a:p>
        </p:txBody>
      </p:sp>
    </p:spTree>
    <p:extLst>
      <p:ext uri="{BB962C8B-B14F-4D97-AF65-F5344CB8AC3E}">
        <p14:creationId xmlns:p14="http://schemas.microsoft.com/office/powerpoint/2010/main" val="2893366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D0DD04A-83A4-4594-8B45-2A0FB577F467}"/>
              </a:ext>
            </a:extLst>
          </p:cNvPr>
          <p:cNvSpPr>
            <a:spLocks noGrp="1" noChangeArrowheads="1"/>
          </p:cNvSpPr>
          <p:nvPr>
            <p:ph type="title"/>
          </p:nvPr>
        </p:nvSpPr>
        <p:spPr/>
        <p:txBody>
          <a:bodyPr/>
          <a:lstStyle/>
          <a:p>
            <a:pPr algn="ctr"/>
            <a:r>
              <a:rPr lang="en-CA" altLang="en-US" b="1">
                <a:latin typeface="Calibri Light"/>
                <a:ea typeface="Calibri Light"/>
                <a:cs typeface="Calibri Light"/>
              </a:rPr>
              <a:t>Test your Knowledge</a:t>
            </a:r>
          </a:p>
        </p:txBody>
      </p:sp>
      <p:sp>
        <p:nvSpPr>
          <p:cNvPr id="53251" name="Rectangle 3">
            <a:extLst>
              <a:ext uri="{FF2B5EF4-FFF2-40B4-BE49-F238E27FC236}">
                <a16:creationId xmlns:a16="http://schemas.microsoft.com/office/drawing/2014/main" id="{1E628B63-FB9C-4565-9AA6-97FAA3EB6482}"/>
              </a:ext>
            </a:extLst>
          </p:cNvPr>
          <p:cNvSpPr>
            <a:spLocks noGrp="1" noChangeArrowheads="1"/>
          </p:cNvSpPr>
          <p:nvPr>
            <p:ph type="body" idx="1"/>
          </p:nvPr>
        </p:nvSpPr>
        <p:spPr>
          <a:xfrm>
            <a:off x="1882588" y="1735932"/>
            <a:ext cx="8153400" cy="4495800"/>
          </a:xfrm>
        </p:spPr>
        <p:txBody>
          <a:bodyPr vert="horz" lIns="91440" tIns="45720" rIns="91440" bIns="45720" rtlCol="0" anchor="t">
            <a:normAutofit/>
          </a:bodyPr>
          <a:lstStyle/>
          <a:p>
            <a:pPr marL="0" indent="0" algn="ctr">
              <a:buNone/>
            </a:pPr>
            <a:r>
              <a:rPr lang="en-CA" altLang="en-US" i="1">
                <a:latin typeface="Calibri Light"/>
                <a:ea typeface="Calibri Light"/>
                <a:cs typeface="Calibri Light"/>
              </a:rPr>
              <a:t>What are the three categories of psychoactive drugs?</a:t>
            </a:r>
          </a:p>
          <a:p>
            <a:pPr marL="0" indent="0" algn="ctr">
              <a:buNone/>
            </a:pPr>
            <a:endParaRPr lang="en-CA" altLang="en-US" i="1">
              <a:latin typeface="Arial" panose="020B0604020202020204" pitchFamily="34" charset="0"/>
            </a:endParaRPr>
          </a:p>
          <a:p>
            <a:pPr marL="0" indent="0">
              <a:buNone/>
            </a:pPr>
            <a:r>
              <a:rPr lang="en-CA" altLang="en-US" dirty="0">
                <a:solidFill>
                  <a:srgbClr val="FF0000"/>
                </a:solidFill>
                <a:latin typeface="Calibri Light"/>
                <a:ea typeface="Calibri Light"/>
                <a:cs typeface="Calibri Light"/>
              </a:rPr>
              <a:t>	</a:t>
            </a:r>
            <a:r>
              <a:rPr lang="en-CA" altLang="en-US">
                <a:latin typeface="Calibri Light"/>
                <a:ea typeface="Calibri Light"/>
                <a:cs typeface="Calibri Light"/>
              </a:rPr>
              <a:t>A. Depressants, Hallucinogens, Stimulants</a:t>
            </a:r>
          </a:p>
          <a:p>
            <a:pPr marL="0" indent="0">
              <a:buNone/>
            </a:pPr>
            <a:r>
              <a:rPr lang="en-CA" altLang="en-US">
                <a:latin typeface="Calibri Light"/>
                <a:ea typeface="Calibri Light"/>
                <a:cs typeface="Calibri Light"/>
              </a:rPr>
              <a:t>	B. Legal, Illegal, Over-the-Counter</a:t>
            </a:r>
          </a:p>
          <a:p>
            <a:pPr marL="0" indent="0">
              <a:buNone/>
            </a:pPr>
            <a:r>
              <a:rPr lang="en-CA" altLang="en-US">
                <a:latin typeface="Calibri Light"/>
                <a:ea typeface="Calibri Light"/>
                <a:cs typeface="Calibri Light"/>
              </a:rPr>
              <a:t>	C. Depressants, Stimulants, Alcohol</a:t>
            </a:r>
          </a:p>
          <a:p>
            <a:pPr marL="0" indent="0">
              <a:buNone/>
            </a:pPr>
            <a:r>
              <a:rPr lang="en-CA" altLang="en-US">
                <a:latin typeface="Calibri Light"/>
                <a:ea typeface="Calibri Light"/>
                <a:cs typeface="Calibri Light"/>
              </a:rPr>
              <a:t>	D. Alcohol, Other Drugs, and Gambling</a:t>
            </a:r>
          </a:p>
          <a:p>
            <a:pPr marL="0" indent="0">
              <a:buNone/>
            </a:pPr>
            <a:r>
              <a:rPr lang="en-CA" altLang="en-US">
                <a:latin typeface="Calibri Light"/>
                <a:ea typeface="Calibri Light"/>
                <a:cs typeface="Calibri Light"/>
              </a:rPr>
              <a:t>	E</a:t>
            </a:r>
            <a:r>
              <a:rPr lang="en-CA" altLang="en-US">
                <a:solidFill>
                  <a:srgbClr val="FF0000"/>
                </a:solidFill>
                <a:latin typeface="Calibri Light"/>
                <a:ea typeface="Calibri Light"/>
                <a:cs typeface="Calibri Light"/>
              </a:rPr>
              <a:t>. </a:t>
            </a:r>
            <a:r>
              <a:rPr lang="en-CA" altLang="en-US">
                <a:latin typeface="Calibri Light"/>
                <a:ea typeface="Calibri Light"/>
                <a:cs typeface="Calibri Light"/>
              </a:rPr>
              <a:t>None of the above</a:t>
            </a:r>
            <a:endParaRPr lang="en-CA" altLang="en-US">
              <a:solidFill>
                <a:srgbClr val="FF0000"/>
              </a:solidFill>
              <a:latin typeface="Calibri Light"/>
              <a:ea typeface="Calibri Light"/>
              <a:cs typeface="Calibri Light"/>
            </a:endParaRPr>
          </a:p>
        </p:txBody>
      </p:sp>
      <p:pic>
        <p:nvPicPr>
          <p:cNvPr id="27652" name="Picture 4">
            <a:extLst>
              <a:ext uri="{FF2B5EF4-FFF2-40B4-BE49-F238E27FC236}">
                <a16:creationId xmlns:a16="http://schemas.microsoft.com/office/drawing/2014/main" id="{B5E11D5C-8235-42CC-968B-49C5C9F4A724}"/>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035988" y="62789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Arrow: Right 3">
            <a:extLst>
              <a:ext uri="{FF2B5EF4-FFF2-40B4-BE49-F238E27FC236}">
                <a16:creationId xmlns:a16="http://schemas.microsoft.com/office/drawing/2014/main" id="{ACD5FDEE-17F6-9649-3696-645A48F70D56}"/>
              </a:ext>
            </a:extLst>
          </p:cNvPr>
          <p:cNvSpPr/>
          <p:nvPr/>
        </p:nvSpPr>
        <p:spPr>
          <a:xfrm>
            <a:off x="1677359" y="2806956"/>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433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idx="4294967295"/>
          </p:nvPr>
        </p:nvSpPr>
        <p:spPr>
          <a:xfrm>
            <a:off x="1778883" y="729500"/>
            <a:ext cx="10186987" cy="990600"/>
          </a:xfrm>
        </p:spPr>
        <p:txBody>
          <a:bodyPr>
            <a:noAutofit/>
          </a:bodyPr>
          <a:lstStyle/>
          <a:p>
            <a:pPr eaLnBrk="1" hangingPunct="1"/>
            <a:r>
              <a:rPr lang="en-CA" b="1">
                <a:solidFill>
                  <a:srgbClr val="60101C"/>
                </a:solidFill>
                <a:latin typeface="Calibri Light"/>
                <a:ea typeface="Calibri Light"/>
                <a:cs typeface="Calibri Light"/>
              </a:rPr>
              <a:t>Psychoactive Substances Categories</a:t>
            </a:r>
          </a:p>
        </p:txBody>
      </p:sp>
      <p:grpSp>
        <p:nvGrpSpPr>
          <p:cNvPr id="2" name="Group 1"/>
          <p:cNvGrpSpPr/>
          <p:nvPr/>
        </p:nvGrpSpPr>
        <p:grpSpPr>
          <a:xfrm>
            <a:off x="2109221" y="1428297"/>
            <a:ext cx="8675047" cy="2286000"/>
            <a:chOff x="2109221" y="1428297"/>
            <a:chExt cx="8675047" cy="2286000"/>
          </a:xfrm>
        </p:grpSpPr>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09221" y="1428297"/>
              <a:ext cx="2438399" cy="2286000"/>
            </a:xfrm>
            <a:prstGeom prst="rect">
              <a:avLst/>
            </a:prstGeom>
          </p:spPr>
        </p:pic>
        <p:sp>
          <p:nvSpPr>
            <p:cNvPr id="7" name="TextBox 6"/>
            <p:cNvSpPr txBox="1"/>
            <p:nvPr/>
          </p:nvSpPr>
          <p:spPr>
            <a:xfrm>
              <a:off x="4547622" y="2029488"/>
              <a:ext cx="6236646" cy="954107"/>
            </a:xfrm>
            <a:prstGeom prst="rect">
              <a:avLst/>
            </a:prstGeom>
            <a:noFill/>
          </p:spPr>
          <p:txBody>
            <a:bodyPr wrap="square" lIns="91440" tIns="45720" rIns="91440" bIns="45720" rtlCol="0" anchor="t">
              <a:spAutoFit/>
            </a:bodyPr>
            <a:lstStyle/>
            <a:p>
              <a:pPr defTabSz="914377" eaLnBrk="1" fontAlgn="auto" hangingPunct="1">
                <a:spcBef>
                  <a:spcPts val="0"/>
                </a:spcBef>
                <a:spcAft>
                  <a:spcPts val="0"/>
                </a:spcAft>
                <a:defRPr/>
              </a:pPr>
              <a:r>
                <a:rPr lang="en-CA" sz="3200" b="1">
                  <a:solidFill>
                    <a:srgbClr val="000000"/>
                  </a:solidFill>
                  <a:latin typeface="Calibri Light"/>
                  <a:ea typeface="Calibri Light"/>
                  <a:cs typeface="Calibri Light"/>
                </a:rPr>
                <a:t>Depressants</a:t>
              </a:r>
              <a:r>
                <a:rPr lang="en-CA" sz="3200" dirty="0">
                  <a:solidFill>
                    <a:srgbClr val="000000"/>
                  </a:solidFill>
                  <a:latin typeface="Calibri Light"/>
                  <a:ea typeface="Calibri Light"/>
                  <a:cs typeface="Calibri Light"/>
                </a:rPr>
                <a:t> </a:t>
              </a:r>
              <a:r>
                <a:rPr lang="en-CA">
                  <a:solidFill>
                    <a:srgbClr val="000000"/>
                  </a:solidFill>
                  <a:latin typeface="Calibri Light"/>
                  <a:ea typeface="Calibri Light"/>
                  <a:cs typeface="Calibri Light"/>
                </a:rPr>
                <a:t>slow down the brain (feel calm/drowsy): </a:t>
              </a:r>
              <a:r>
                <a:rPr lang="en-CA" i="1">
                  <a:solidFill>
                    <a:srgbClr val="000000"/>
                  </a:solidFill>
                  <a:latin typeface="Calibri Light"/>
                  <a:ea typeface="Calibri Light"/>
                  <a:cs typeface="Calibri Light"/>
                </a:rPr>
                <a:t>alcohol, sedatives </a:t>
              </a:r>
              <a:endParaRPr lang="en-US"/>
            </a:p>
          </p:txBody>
        </p:sp>
      </p:grpSp>
      <p:grpSp>
        <p:nvGrpSpPr>
          <p:cNvPr id="8" name="Group 7"/>
          <p:cNvGrpSpPr/>
          <p:nvPr/>
        </p:nvGrpSpPr>
        <p:grpSpPr>
          <a:xfrm>
            <a:off x="1851185" y="5016347"/>
            <a:ext cx="9637820" cy="1828800"/>
            <a:chOff x="1851185" y="5016347"/>
            <a:chExt cx="9637820" cy="1828800"/>
          </a:xfrm>
        </p:grpSpPr>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851185" y="5016347"/>
              <a:ext cx="2590799" cy="1828800"/>
            </a:xfrm>
            <a:prstGeom prst="rect">
              <a:avLst/>
            </a:prstGeom>
          </p:spPr>
        </p:pic>
        <p:sp>
          <p:nvSpPr>
            <p:cNvPr id="10" name="TextBox 9"/>
            <p:cNvSpPr txBox="1"/>
            <p:nvPr/>
          </p:nvSpPr>
          <p:spPr>
            <a:xfrm>
              <a:off x="4533239" y="5638360"/>
              <a:ext cx="6955766" cy="584775"/>
            </a:xfrm>
            <a:prstGeom prst="rect">
              <a:avLst/>
            </a:prstGeom>
            <a:noFill/>
          </p:spPr>
          <p:txBody>
            <a:bodyPr wrap="square" lIns="91440" tIns="45720" rIns="91440" bIns="45720" rtlCol="0" anchor="t">
              <a:spAutoFit/>
            </a:bodyPr>
            <a:lstStyle/>
            <a:p>
              <a:pPr defTabSz="914377" eaLnBrk="1" fontAlgn="auto" hangingPunct="1">
                <a:spcBef>
                  <a:spcPts val="0"/>
                </a:spcBef>
                <a:spcAft>
                  <a:spcPts val="0"/>
                </a:spcAft>
                <a:defRPr/>
              </a:pPr>
              <a:r>
                <a:rPr lang="en-CA" sz="3200" b="1" dirty="0">
                  <a:solidFill>
                    <a:srgbClr val="000000"/>
                  </a:solidFill>
                  <a:latin typeface="Calibri Light"/>
                  <a:ea typeface="Calibri Light"/>
                  <a:cs typeface="Calibri Light"/>
                </a:rPr>
                <a:t>Stimulants</a:t>
              </a:r>
              <a:r>
                <a:rPr lang="en-CA" sz="1350" dirty="0">
                  <a:solidFill>
                    <a:srgbClr val="000000"/>
                  </a:solidFill>
                  <a:latin typeface="Calibri Light"/>
                  <a:ea typeface="Calibri Light"/>
                  <a:cs typeface="Calibri Light"/>
                </a:rPr>
                <a:t> </a:t>
              </a:r>
              <a:r>
                <a:rPr lang="en-CA">
                  <a:solidFill>
                    <a:srgbClr val="000000"/>
                  </a:solidFill>
                  <a:latin typeface="Calibri Light"/>
                  <a:ea typeface="Calibri Light"/>
                  <a:cs typeface="Calibri Light"/>
                </a:rPr>
                <a:t>speed up the brain: </a:t>
              </a:r>
              <a:r>
                <a:rPr lang="en-CA" i="1">
                  <a:solidFill>
                    <a:srgbClr val="000000"/>
                  </a:solidFill>
                  <a:latin typeface="Calibri Light"/>
                  <a:ea typeface="Calibri Light"/>
                  <a:cs typeface="Calibri Light"/>
                </a:rPr>
                <a:t>cocaine, nicotine</a:t>
              </a:r>
            </a:p>
          </p:txBody>
        </p:sp>
      </p:grpSp>
      <p:grpSp>
        <p:nvGrpSpPr>
          <p:cNvPr id="3" name="Group 2"/>
          <p:cNvGrpSpPr/>
          <p:nvPr/>
        </p:nvGrpSpPr>
        <p:grpSpPr>
          <a:xfrm>
            <a:off x="608599" y="3028750"/>
            <a:ext cx="12508992" cy="2133599"/>
            <a:chOff x="608599" y="3028750"/>
            <a:chExt cx="12508992" cy="2133599"/>
          </a:xfrm>
        </p:grpSpPr>
        <p:pic>
          <p:nvPicPr>
            <p:cNvPr id="5" name="Picture 4"/>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08599" y="3028750"/>
              <a:ext cx="2590800" cy="2133599"/>
            </a:xfrm>
            <a:prstGeom prst="rect">
              <a:avLst/>
            </a:prstGeom>
          </p:spPr>
        </p:pic>
        <p:sp>
          <p:nvSpPr>
            <p:cNvPr id="11" name="TextBox 10"/>
            <p:cNvSpPr txBox="1"/>
            <p:nvPr/>
          </p:nvSpPr>
          <p:spPr>
            <a:xfrm>
              <a:off x="3146580" y="3716898"/>
              <a:ext cx="9971011" cy="584775"/>
            </a:xfrm>
            <a:prstGeom prst="rect">
              <a:avLst/>
            </a:prstGeom>
            <a:noFill/>
          </p:spPr>
          <p:txBody>
            <a:bodyPr wrap="square" lIns="91440" tIns="45720" rIns="91440" bIns="45720" rtlCol="0" anchor="t">
              <a:spAutoFit/>
            </a:bodyPr>
            <a:lstStyle/>
            <a:p>
              <a:pPr defTabSz="914377" eaLnBrk="1" fontAlgn="auto" hangingPunct="1">
                <a:spcBef>
                  <a:spcPts val="0"/>
                </a:spcBef>
                <a:spcAft>
                  <a:spcPts val="0"/>
                </a:spcAft>
                <a:defRPr/>
              </a:pPr>
              <a:r>
                <a:rPr lang="en-CA" sz="3200" b="1" dirty="0">
                  <a:solidFill>
                    <a:srgbClr val="000000"/>
                  </a:solidFill>
                  <a:latin typeface="Calibri Light"/>
                  <a:ea typeface="Calibri Light"/>
                  <a:cs typeface="Calibri Light"/>
                </a:rPr>
                <a:t>Hallucinogens</a:t>
              </a:r>
              <a:r>
                <a:rPr lang="en-CA" sz="1350" b="1" dirty="0">
                  <a:solidFill>
                    <a:srgbClr val="000000"/>
                  </a:solidFill>
                  <a:latin typeface="Calibri Light"/>
                  <a:ea typeface="Calibri Light"/>
                  <a:cs typeface="Calibri Light"/>
                </a:rPr>
                <a:t> </a:t>
              </a:r>
              <a:r>
                <a:rPr lang="en-CA" dirty="0">
                  <a:solidFill>
                    <a:srgbClr val="000000"/>
                  </a:solidFill>
                  <a:latin typeface="Calibri Light"/>
                  <a:ea typeface="Calibri Light"/>
                  <a:cs typeface="Calibri Light"/>
                </a:rPr>
                <a:t>confuse the brain/perception: </a:t>
              </a:r>
              <a:r>
                <a:rPr lang="en-CA" i="1" dirty="0">
                  <a:solidFill>
                    <a:srgbClr val="000000"/>
                  </a:solidFill>
                  <a:latin typeface="Calibri Light"/>
                  <a:ea typeface="Calibri Light"/>
                  <a:cs typeface="Calibri Light"/>
                </a:rPr>
                <a:t>cannabis, LSD </a:t>
              </a:r>
              <a:endParaRPr lang="en-US" dirty="0"/>
            </a:p>
          </p:txBody>
        </p:sp>
      </p:grpSp>
    </p:spTree>
    <p:extLst>
      <p:ext uri="{BB962C8B-B14F-4D97-AF65-F5344CB8AC3E}">
        <p14:creationId xmlns:p14="http://schemas.microsoft.com/office/powerpoint/2010/main" val="3313740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AB4D36C-9259-4DE2-9B41-D66095EC877C}"/>
              </a:ext>
            </a:extLst>
          </p:cNvPr>
          <p:cNvSpPr>
            <a:spLocks noGrp="1" noChangeArrowheads="1"/>
          </p:cNvSpPr>
          <p:nvPr>
            <p:ph type="title"/>
          </p:nvPr>
        </p:nvSpPr>
        <p:spPr>
          <a:xfrm>
            <a:off x="838200" y="562236"/>
            <a:ext cx="10515600" cy="984091"/>
          </a:xfrm>
        </p:spPr>
        <p:txBody>
          <a:bodyPr>
            <a:normAutofit/>
          </a:bodyPr>
          <a:lstStyle/>
          <a:p>
            <a:pPr algn="ctr"/>
            <a:r>
              <a:rPr lang="en-CA" altLang="en-US" sz="3200" b="1">
                <a:latin typeface="Calibri Light"/>
                <a:ea typeface="Calibri Light"/>
                <a:cs typeface="Calibri Light"/>
              </a:rPr>
              <a:t>Test your Knowledge</a:t>
            </a:r>
          </a:p>
        </p:txBody>
      </p:sp>
      <p:sp>
        <p:nvSpPr>
          <p:cNvPr id="33795" name="Rectangle 3">
            <a:extLst>
              <a:ext uri="{FF2B5EF4-FFF2-40B4-BE49-F238E27FC236}">
                <a16:creationId xmlns:a16="http://schemas.microsoft.com/office/drawing/2014/main" id="{C9402258-FAA0-4F6B-ACE1-D8B16FADE0D4}"/>
              </a:ext>
            </a:extLst>
          </p:cNvPr>
          <p:cNvSpPr>
            <a:spLocks noGrp="1" noChangeArrowheads="1"/>
          </p:cNvSpPr>
          <p:nvPr>
            <p:ph type="body" idx="1"/>
          </p:nvPr>
        </p:nvSpPr>
        <p:spPr>
          <a:xfrm>
            <a:off x="653975" y="1674122"/>
            <a:ext cx="11288358" cy="2362200"/>
          </a:xfrm>
        </p:spPr>
        <p:txBody>
          <a:bodyPr vert="horz" lIns="91440" tIns="45720" rIns="91440" bIns="45720" rtlCol="0" anchor="t">
            <a:normAutofit/>
          </a:bodyPr>
          <a:lstStyle/>
          <a:p>
            <a:pPr marL="0" indent="0" algn="ctr">
              <a:buNone/>
            </a:pPr>
            <a:r>
              <a:rPr lang="en-CA" altLang="en-US" i="1">
                <a:latin typeface="Calibri Light"/>
                <a:ea typeface="Calibri Light"/>
                <a:cs typeface="Calibri Light"/>
              </a:rPr>
              <a:t>According to the </a:t>
            </a:r>
            <a:r>
              <a:rPr lang="en-CA" altLang="en-US" b="1" i="1" u="sng">
                <a:latin typeface="Calibri Light"/>
                <a:ea typeface="Calibri Light"/>
                <a:cs typeface="Calibri Light"/>
              </a:rPr>
              <a:t>current</a:t>
            </a:r>
            <a:r>
              <a:rPr lang="en-CA" altLang="en-US" i="1">
                <a:latin typeface="Calibri Light"/>
                <a:ea typeface="Calibri Light"/>
                <a:cs typeface="Calibri Light"/>
              </a:rPr>
              <a:t> Canada’s Guidance on Alcohol and Health apart from total abstinence what is the lowest risk alcohol guidelines/week for men and women?</a:t>
            </a:r>
          </a:p>
        </p:txBody>
      </p:sp>
      <p:sp>
        <p:nvSpPr>
          <p:cNvPr id="1462276" name="Text Box 4">
            <a:extLst>
              <a:ext uri="{FF2B5EF4-FFF2-40B4-BE49-F238E27FC236}">
                <a16:creationId xmlns:a16="http://schemas.microsoft.com/office/drawing/2014/main" id="{1CD9B647-4993-4DB8-8A86-E3482B9964D4}"/>
              </a:ext>
            </a:extLst>
          </p:cNvPr>
          <p:cNvSpPr txBox="1">
            <a:spLocks noChangeArrowheads="1"/>
          </p:cNvSpPr>
          <p:nvPr/>
        </p:nvSpPr>
        <p:spPr bwMode="auto">
          <a:xfrm>
            <a:off x="-104954" y="3423356"/>
            <a:ext cx="13099329" cy="2954655"/>
          </a:xfrm>
          <a:prstGeom prst="rect">
            <a:avLst/>
          </a:prstGeom>
          <a:noFill/>
          <a:ln>
            <a:noFill/>
          </a:ln>
        </p:spPr>
        <p:txBody>
          <a:bodyPr wrap="square" lIns="91440" tIns="45720" rIns="91440" bIns="45720" anchor="t">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371600" indent="-4572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lvl="2">
              <a:spcBef>
                <a:spcPct val="0"/>
              </a:spcBef>
              <a:buClr>
                <a:srgbClr val="CC0000"/>
              </a:buClr>
              <a:buAutoNum type="alphaUcPeriod"/>
              <a:defRPr/>
            </a:pPr>
            <a:r>
              <a:rPr lang="en-US" altLang="en-US">
                <a:solidFill>
                  <a:srgbClr val="000000"/>
                </a:solidFill>
                <a:latin typeface="Arial"/>
              </a:rPr>
              <a:t>0-3 Standard Drinks per day for women &amp; men</a:t>
            </a:r>
            <a:endParaRPr lang="en-US"/>
          </a:p>
          <a:p>
            <a:pPr marL="914400" lvl="2" indent="0">
              <a:spcBef>
                <a:spcPct val="0"/>
              </a:spcBef>
              <a:buClr>
                <a:srgbClr val="CC0000"/>
              </a:buClr>
              <a:buNone/>
              <a:defRPr/>
            </a:pPr>
            <a:endParaRPr lang="en-US" altLang="en-US" sz="1000" dirty="0">
              <a:solidFill>
                <a:srgbClr val="000000"/>
              </a:solidFill>
              <a:latin typeface="Arial" panose="020B0604020202020204" pitchFamily="34" charset="0"/>
            </a:endParaRPr>
          </a:p>
          <a:p>
            <a:pPr marL="914400" lvl="2" indent="0">
              <a:spcBef>
                <a:spcPct val="0"/>
              </a:spcBef>
              <a:buClr>
                <a:srgbClr val="CC0000"/>
              </a:buClr>
              <a:buNone/>
              <a:defRPr/>
            </a:pPr>
            <a:r>
              <a:rPr lang="en-US" altLang="en-US">
                <a:solidFill>
                  <a:srgbClr val="000000"/>
                </a:solidFill>
                <a:latin typeface="Arial"/>
              </a:rPr>
              <a:t>B.  0-2 Standard Drinks per day for women &amp; 0-3 Standard Drinks per day for men </a:t>
            </a:r>
            <a:endParaRPr lang="en-US" altLang="en-US">
              <a:solidFill>
                <a:srgbClr val="000000"/>
              </a:solidFill>
              <a:latin typeface="Arial" panose="020B0604020202020204" pitchFamily="34" charset="0"/>
            </a:endParaRPr>
          </a:p>
          <a:p>
            <a:pPr marL="914400" lvl="2" indent="0">
              <a:spcBef>
                <a:spcPct val="0"/>
              </a:spcBef>
              <a:buClr>
                <a:srgbClr val="CC0000"/>
              </a:buClr>
              <a:buNone/>
              <a:defRPr/>
            </a:pPr>
            <a:endParaRPr lang="en-US" altLang="en-US" sz="1000">
              <a:solidFill>
                <a:srgbClr val="000000"/>
              </a:solidFill>
              <a:latin typeface="Arial" panose="020B0604020202020204" pitchFamily="34" charset="0"/>
            </a:endParaRPr>
          </a:p>
          <a:p>
            <a:pPr marL="914400" lvl="2" indent="0">
              <a:spcBef>
                <a:spcPct val="0"/>
              </a:spcBef>
              <a:buClr>
                <a:srgbClr val="CC0000"/>
              </a:buClr>
              <a:buNone/>
              <a:defRPr/>
            </a:pPr>
            <a:r>
              <a:rPr lang="en-US" altLang="en-US">
                <a:solidFill>
                  <a:srgbClr val="000000"/>
                </a:solidFill>
                <a:latin typeface="Arial"/>
              </a:rPr>
              <a:t>C.  0-3 Standard Drinks per day for women &amp; 0-2 Standard Drinks per day for men</a:t>
            </a:r>
          </a:p>
          <a:p>
            <a:pPr marL="914400" lvl="2" indent="0">
              <a:spcBef>
                <a:spcPct val="0"/>
              </a:spcBef>
              <a:buClr>
                <a:srgbClr val="CC0000"/>
              </a:buClr>
              <a:buNone/>
              <a:defRPr/>
            </a:pPr>
            <a:endParaRPr lang="en-US" altLang="en-US" sz="1000" dirty="0">
              <a:solidFill>
                <a:srgbClr val="000000"/>
              </a:solidFill>
              <a:latin typeface="Arial" panose="020B0604020202020204" pitchFamily="34" charset="0"/>
            </a:endParaRPr>
          </a:p>
          <a:p>
            <a:pPr marL="914400" lvl="2" indent="0">
              <a:spcBef>
                <a:spcPct val="0"/>
              </a:spcBef>
              <a:buClr>
                <a:srgbClr val="CC0000"/>
              </a:buClr>
              <a:buNone/>
              <a:defRPr/>
            </a:pPr>
            <a:r>
              <a:rPr lang="en-US" altLang="en-US">
                <a:solidFill>
                  <a:srgbClr val="000000"/>
                </a:solidFill>
                <a:latin typeface="Arial"/>
              </a:rPr>
              <a:t>D. 1-2 Standard Drinks per week for both men and women</a:t>
            </a:r>
            <a:endParaRPr lang="en-US" altLang="en-US" sz="1000" dirty="0">
              <a:solidFill>
                <a:srgbClr val="000000"/>
              </a:solidFill>
              <a:latin typeface="Arial"/>
            </a:endParaRPr>
          </a:p>
          <a:p>
            <a:pPr marL="914400" lvl="2" indent="0">
              <a:lnSpc>
                <a:spcPct val="150000"/>
              </a:lnSpc>
              <a:spcBef>
                <a:spcPct val="0"/>
              </a:spcBef>
              <a:buClr>
                <a:srgbClr val="CC0000"/>
              </a:buClr>
              <a:buNone/>
              <a:defRPr/>
            </a:pPr>
            <a:r>
              <a:rPr lang="en-US" altLang="en-US">
                <a:solidFill>
                  <a:srgbClr val="000000"/>
                </a:solidFill>
                <a:latin typeface="Arial"/>
              </a:rPr>
              <a:t>E. None of the Above</a:t>
            </a:r>
          </a:p>
          <a:p>
            <a:pPr marL="914400" lvl="2" indent="0">
              <a:spcBef>
                <a:spcPct val="0"/>
              </a:spcBef>
              <a:buClr>
                <a:srgbClr val="CC0000"/>
              </a:buClr>
              <a:buNone/>
              <a:defRPr/>
            </a:pPr>
            <a:endParaRPr lang="en-CA" altLang="en-US" sz="2400">
              <a:latin typeface="Arial" panose="020B0604020202020204" pitchFamily="34" charset="0"/>
            </a:endParaRPr>
          </a:p>
        </p:txBody>
      </p:sp>
      <p:pic>
        <p:nvPicPr>
          <p:cNvPr id="33797" name="Picture 4">
            <a:extLst>
              <a:ext uri="{FF2B5EF4-FFF2-40B4-BE49-F238E27FC236}">
                <a16:creationId xmlns:a16="http://schemas.microsoft.com/office/drawing/2014/main" id="{8CC5E783-D244-4B5A-BB99-434018B8986F}"/>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982200" y="6257235"/>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Right 2">
            <a:extLst>
              <a:ext uri="{FF2B5EF4-FFF2-40B4-BE49-F238E27FC236}">
                <a16:creationId xmlns:a16="http://schemas.microsoft.com/office/drawing/2014/main" id="{210170A6-7647-3F3E-8833-CD49B5C502C5}"/>
              </a:ext>
            </a:extLst>
          </p:cNvPr>
          <p:cNvSpPr/>
          <p:nvPr/>
        </p:nvSpPr>
        <p:spPr>
          <a:xfrm>
            <a:off x="211933" y="5000834"/>
            <a:ext cx="639704" cy="388544"/>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6492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522B3-D1D3-A0A6-3CAD-47E6749548F1}"/>
              </a:ext>
            </a:extLst>
          </p:cNvPr>
          <p:cNvSpPr>
            <a:spLocks noGrp="1"/>
          </p:cNvSpPr>
          <p:nvPr>
            <p:ph type="title"/>
          </p:nvPr>
        </p:nvSpPr>
        <p:spPr>
          <a:xfrm>
            <a:off x="1574942" y="635618"/>
            <a:ext cx="10515600" cy="984091"/>
          </a:xfrm>
        </p:spPr>
        <p:txBody>
          <a:bodyPr>
            <a:normAutofit/>
          </a:bodyPr>
          <a:lstStyle/>
          <a:p>
            <a:r>
              <a:rPr lang="en-CA" sz="4000" b="1">
                <a:latin typeface="Calibri Light"/>
                <a:ea typeface="Calibri Light"/>
                <a:cs typeface="Calibri Light"/>
              </a:rPr>
              <a:t>Canada’s Guidance on Alcohol &amp; Health</a:t>
            </a:r>
          </a:p>
        </p:txBody>
      </p:sp>
      <p:pic>
        <p:nvPicPr>
          <p:cNvPr id="5" name="Content Placeholder 4">
            <a:extLst>
              <a:ext uri="{FF2B5EF4-FFF2-40B4-BE49-F238E27FC236}">
                <a16:creationId xmlns:a16="http://schemas.microsoft.com/office/drawing/2014/main" id="{96E6E0C1-778D-908C-D6EA-AC0B47E8313D}"/>
              </a:ext>
            </a:extLst>
          </p:cNvPr>
          <p:cNvPicPr>
            <a:picLocks noGrp="1" noChangeAspect="1"/>
          </p:cNvPicPr>
          <p:nvPr>
            <p:ph idx="1"/>
          </p:nvPr>
        </p:nvPicPr>
        <p:blipFill>
          <a:blip r:embed="rId3"/>
          <a:stretch>
            <a:fillRect/>
          </a:stretch>
        </p:blipFill>
        <p:spPr>
          <a:xfrm>
            <a:off x="652848" y="1623667"/>
            <a:ext cx="8381999" cy="4654708"/>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D9EB6C9-6D54-3545-DACA-80DA7E5536E5}"/>
              </a:ext>
            </a:extLst>
          </p:cNvPr>
          <p:cNvSpPr txBox="1"/>
          <p:nvPr/>
        </p:nvSpPr>
        <p:spPr>
          <a:xfrm>
            <a:off x="6477000" y="6491111"/>
            <a:ext cx="4267200" cy="230832"/>
          </a:xfrm>
          <a:prstGeom prst="rect">
            <a:avLst/>
          </a:prstGeom>
          <a:noFill/>
        </p:spPr>
        <p:txBody>
          <a:bodyPr wrap="square" rtlCol="0">
            <a:spAutoFit/>
          </a:bodyPr>
          <a:lstStyle/>
          <a:p>
            <a:r>
              <a:rPr lang="en-CA" sz="900">
                <a:solidFill>
                  <a:schemeClr val="accent4"/>
                </a:solidFill>
                <a:hlinkClick r:id="rId4">
                  <a:extLst>
                    <a:ext uri="{A12FA001-AC4F-418D-AE19-62706E023703}">
                      <ahyp:hlinkClr xmlns:ahyp="http://schemas.microsoft.com/office/drawing/2018/hyperlinkcolor" val="tx"/>
                    </a:ext>
                  </a:extLst>
                </a:hlinkClick>
              </a:rPr>
              <a:t>Canada’s Guidance on Alcohol and Health: Final Report (ccsa.ca)</a:t>
            </a:r>
            <a:endParaRPr lang="en-CA" sz="900">
              <a:solidFill>
                <a:schemeClr val="accent4"/>
              </a:solidFill>
            </a:endParaRPr>
          </a:p>
        </p:txBody>
      </p:sp>
      <p:sp>
        <p:nvSpPr>
          <p:cNvPr id="3" name="TextBox 2">
            <a:extLst>
              <a:ext uri="{FF2B5EF4-FFF2-40B4-BE49-F238E27FC236}">
                <a16:creationId xmlns:a16="http://schemas.microsoft.com/office/drawing/2014/main" id="{5998068A-D72D-B521-FE1C-BE402DC463B4}"/>
              </a:ext>
            </a:extLst>
          </p:cNvPr>
          <p:cNvSpPr txBox="1"/>
          <p:nvPr/>
        </p:nvSpPr>
        <p:spPr>
          <a:xfrm>
            <a:off x="9305668" y="2451786"/>
            <a:ext cx="2596977"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i="1">
                <a:solidFill>
                  <a:srgbClr val="000000"/>
                </a:solidFill>
                <a:latin typeface="Arial"/>
                <a:ea typeface="ヒラギノ角ゴ Pro W3"/>
                <a:cs typeface="Arial"/>
              </a:rPr>
              <a:t>Drinking Less </a:t>
            </a:r>
            <a:endParaRPr lang="en-US" sz="3200" i="1">
              <a:solidFill>
                <a:srgbClr val="000000"/>
              </a:solidFill>
              <a:cs typeface="Arial" panose="020B0604020202020204" pitchFamily="34" charset="0"/>
            </a:endParaRPr>
          </a:p>
          <a:p>
            <a:r>
              <a:rPr lang="en-US" sz="3200" i="1">
                <a:solidFill>
                  <a:srgbClr val="000000"/>
                </a:solidFill>
                <a:latin typeface="Arial"/>
                <a:ea typeface="ヒラギノ角ゴ Pro W3"/>
                <a:cs typeface="Arial"/>
              </a:rPr>
              <a:t>is Better </a:t>
            </a:r>
            <a:endParaRPr lang="en-US" sz="3200" i="1">
              <a:solidFill>
                <a:srgbClr val="000000"/>
              </a:solidFill>
              <a:cs typeface="Arial" panose="020B0604020202020204" pitchFamily="34" charset="0"/>
            </a:endParaRPr>
          </a:p>
          <a:p>
            <a:r>
              <a:rPr lang="en-US" sz="3200">
                <a:solidFill>
                  <a:srgbClr val="000000"/>
                </a:solidFill>
                <a:latin typeface="Arial"/>
                <a:ea typeface="ヒラギノ角ゴ Pro W3"/>
                <a:cs typeface="Arial"/>
              </a:rPr>
              <a:t>Infographic</a:t>
            </a:r>
            <a:endParaRPr lang="en-US" sz="3200">
              <a:solidFill>
                <a:srgbClr val="000000"/>
              </a:solidFill>
              <a:cs typeface="Arial"/>
            </a:endParaRPr>
          </a:p>
        </p:txBody>
      </p:sp>
    </p:spTree>
    <p:extLst>
      <p:ext uri="{BB962C8B-B14F-4D97-AF65-F5344CB8AC3E}">
        <p14:creationId xmlns:p14="http://schemas.microsoft.com/office/powerpoint/2010/main" val="140306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rld-largest-beer-4">
            <a:extLst>
              <a:ext uri="{FF2B5EF4-FFF2-40B4-BE49-F238E27FC236}">
                <a16:creationId xmlns:a16="http://schemas.microsoft.com/office/drawing/2014/main" id="{E06D5C92-A160-4595-8072-2082AEBA86BC}"/>
              </a:ext>
            </a:extLst>
          </p:cNvPr>
          <p:cNvPicPr>
            <a:picLocks noGrp="1" noChangeAspect="1" noChangeArrowheads="1"/>
          </p:cNvPicPr>
          <p:nvPr>
            <p:ph idx="1"/>
          </p:nvPr>
        </p:nvPicPr>
        <p:blipFill>
          <a:blip r:embed="rId3"/>
          <a:srcRect/>
          <a:stretch>
            <a:fillRect/>
          </a:stretch>
        </p:blipFill>
        <p:spPr>
          <a:xfrm>
            <a:off x="2060944" y="992464"/>
            <a:ext cx="3962400" cy="5262563"/>
          </a:xfrm>
          <a:ln w="38100" cap="sq">
            <a:solidFill>
              <a:srgbClr val="000000"/>
            </a:solidFill>
            <a:miter lim="800000"/>
          </a:ln>
          <a:effectLst>
            <a:outerShdw blurRad="50800" dist="38100" dir="2700000" algn="tl" rotWithShape="0">
              <a:srgbClr val="000000">
                <a:alpha val="43000"/>
              </a:srgbClr>
            </a:outerShdw>
          </a:effectLst>
        </p:spPr>
      </p:pic>
      <p:pic>
        <p:nvPicPr>
          <p:cNvPr id="35843" name="Picture 4">
            <a:extLst>
              <a:ext uri="{FF2B5EF4-FFF2-40B4-BE49-F238E27FC236}">
                <a16:creationId xmlns:a16="http://schemas.microsoft.com/office/drawing/2014/main" id="{C8BF65FB-1DCC-4E76-8699-E16CF9ECDAAE}"/>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195560" y="6303086"/>
            <a:ext cx="18288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7">
            <a:extLst>
              <a:ext uri="{FF2B5EF4-FFF2-40B4-BE49-F238E27FC236}">
                <a16:creationId xmlns:a16="http://schemas.microsoft.com/office/drawing/2014/main" id="{337ACD63-73E0-4EAC-B4AE-C3350B36DFE9}"/>
              </a:ext>
            </a:extLst>
          </p:cNvPr>
          <p:cNvSpPr txBox="1">
            <a:spLocks noChangeArrowheads="1"/>
          </p:cNvSpPr>
          <p:nvPr/>
        </p:nvSpPr>
        <p:spPr bwMode="auto">
          <a:xfrm>
            <a:off x="6629400" y="1828800"/>
            <a:ext cx="3429000"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CA" altLang="en-US" sz="5400">
                <a:latin typeface="Arial" panose="020B0604020202020204" pitchFamily="34" charset="0"/>
              </a:rPr>
              <a:t>What is a Standard Drink?</a:t>
            </a:r>
          </a:p>
        </p:txBody>
      </p:sp>
      <p:pic>
        <p:nvPicPr>
          <p:cNvPr id="3" name="Picture 2">
            <a:extLst>
              <a:ext uri="{FF2B5EF4-FFF2-40B4-BE49-F238E27FC236}">
                <a16:creationId xmlns:a16="http://schemas.microsoft.com/office/drawing/2014/main" id="{7C23A494-A5DC-6463-FC3A-836B223390EB}"/>
              </a:ext>
            </a:extLst>
          </p:cNvPr>
          <p:cNvPicPr>
            <a:picLocks noChangeAspect="1"/>
          </p:cNvPicPr>
          <p:nvPr/>
        </p:nvPicPr>
        <p:blipFill>
          <a:blip r:embed="rId5"/>
          <a:stretch>
            <a:fillRect/>
          </a:stretch>
        </p:blipFill>
        <p:spPr>
          <a:xfrm>
            <a:off x="727444" y="2078687"/>
            <a:ext cx="10591800" cy="2086264"/>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5090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with a couple of people&#10;&#10;Description automatically generated">
            <a:extLst>
              <a:ext uri="{FF2B5EF4-FFF2-40B4-BE49-F238E27FC236}">
                <a16:creationId xmlns:a16="http://schemas.microsoft.com/office/drawing/2014/main" id="{C1E8D017-89E9-CE1F-3439-B3B49834CC12}"/>
              </a:ext>
            </a:extLst>
          </p:cNvPr>
          <p:cNvPicPr>
            <a:picLocks noChangeAspect="1"/>
          </p:cNvPicPr>
          <p:nvPr/>
        </p:nvPicPr>
        <p:blipFill>
          <a:blip r:embed="rId2"/>
          <a:stretch>
            <a:fillRect/>
          </a:stretch>
        </p:blipFill>
        <p:spPr>
          <a:xfrm>
            <a:off x="1881586" y="882952"/>
            <a:ext cx="4040082" cy="558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qr code with blue squares&#10;&#10;Description automatically generated">
            <a:extLst>
              <a:ext uri="{FF2B5EF4-FFF2-40B4-BE49-F238E27FC236}">
                <a16:creationId xmlns:a16="http://schemas.microsoft.com/office/drawing/2014/main" id="{E6CD18CF-A101-51F1-CD60-4BC58D6AA948}"/>
              </a:ext>
            </a:extLst>
          </p:cNvPr>
          <p:cNvPicPr>
            <a:picLocks noChangeAspect="1"/>
          </p:cNvPicPr>
          <p:nvPr/>
        </p:nvPicPr>
        <p:blipFill>
          <a:blip r:embed="rId3"/>
          <a:stretch>
            <a:fillRect/>
          </a:stretch>
        </p:blipFill>
        <p:spPr>
          <a:xfrm>
            <a:off x="7130907" y="2521338"/>
            <a:ext cx="2328743" cy="23071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20688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7" name="Picture 3" descr="SCAN001001">
            <a:extLst>
              <a:ext uri="{FF2B5EF4-FFF2-40B4-BE49-F238E27FC236}">
                <a16:creationId xmlns:a16="http://schemas.microsoft.com/office/drawing/2014/main" id="{7293CBBC-EA15-456E-BCB8-33669E977F4D}"/>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862388" y="1293814"/>
            <a:ext cx="4443412" cy="468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16548" name="Text Box 4">
            <a:extLst>
              <a:ext uri="{FF2B5EF4-FFF2-40B4-BE49-F238E27FC236}">
                <a16:creationId xmlns:a16="http://schemas.microsoft.com/office/drawing/2014/main" id="{D3130BC5-98D5-4C0A-B3A9-341DC1192837}"/>
              </a:ext>
            </a:extLst>
          </p:cNvPr>
          <p:cNvSpPr txBox="1">
            <a:spLocks noChangeArrowheads="1"/>
          </p:cNvSpPr>
          <p:nvPr/>
        </p:nvSpPr>
        <p:spPr bwMode="auto">
          <a:xfrm>
            <a:off x="4800600" y="2438400"/>
            <a:ext cx="1143000"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50000"/>
              </a:spcBef>
              <a:buClrTx/>
              <a:buFontTx/>
              <a:buNone/>
            </a:pPr>
            <a:r>
              <a:rPr lang="en-US" altLang="en-US" sz="1200" b="1">
                <a:latin typeface="Comic Sans MS" panose="030F0702030302020204" pitchFamily="66" charset="0"/>
              </a:rPr>
              <a:t>Reason</a:t>
            </a:r>
          </a:p>
          <a:p>
            <a:pPr eaLnBrk="1" hangingPunct="1">
              <a:spcBef>
                <a:spcPct val="50000"/>
              </a:spcBef>
              <a:buClrTx/>
              <a:buFontTx/>
              <a:buNone/>
            </a:pPr>
            <a:r>
              <a:rPr lang="en-US" altLang="en-US" sz="1200" b="1">
                <a:latin typeface="Comic Sans MS" panose="030F0702030302020204" pitchFamily="66" charset="0"/>
              </a:rPr>
              <a:t>Caution</a:t>
            </a:r>
          </a:p>
          <a:p>
            <a:pPr eaLnBrk="1" hangingPunct="1">
              <a:spcBef>
                <a:spcPct val="50000"/>
              </a:spcBef>
              <a:buClrTx/>
              <a:buFontTx/>
              <a:buNone/>
            </a:pPr>
            <a:r>
              <a:rPr lang="en-US" altLang="en-US" sz="1200" b="1">
                <a:latin typeface="Comic Sans MS" panose="030F0702030302020204" pitchFamily="66" charset="0"/>
              </a:rPr>
              <a:t>Memory</a:t>
            </a:r>
          </a:p>
          <a:p>
            <a:pPr eaLnBrk="1" hangingPunct="1">
              <a:spcBef>
                <a:spcPct val="50000"/>
              </a:spcBef>
              <a:buClrTx/>
              <a:buFontTx/>
              <a:buNone/>
            </a:pPr>
            <a:r>
              <a:rPr lang="en-US" altLang="en-US" sz="1200" b="1">
                <a:latin typeface="Comic Sans MS" panose="030F0702030302020204" pitchFamily="66" charset="0"/>
              </a:rPr>
              <a:t>Intelligence</a:t>
            </a:r>
            <a:endParaRPr lang="en-CA" altLang="en-US" sz="1200" b="1">
              <a:latin typeface="Comic Sans MS" panose="030F0702030302020204" pitchFamily="66" charset="0"/>
            </a:endParaRPr>
          </a:p>
        </p:txBody>
      </p:sp>
      <p:sp>
        <p:nvSpPr>
          <p:cNvPr id="1516549" name="Text Box 5">
            <a:extLst>
              <a:ext uri="{FF2B5EF4-FFF2-40B4-BE49-F238E27FC236}">
                <a16:creationId xmlns:a16="http://schemas.microsoft.com/office/drawing/2014/main" id="{3459CEF7-1A97-457F-BF7B-6B35A1E24E0C}"/>
              </a:ext>
            </a:extLst>
          </p:cNvPr>
          <p:cNvSpPr txBox="1">
            <a:spLocks noChangeArrowheads="1"/>
          </p:cNvSpPr>
          <p:nvPr/>
        </p:nvSpPr>
        <p:spPr bwMode="auto">
          <a:xfrm>
            <a:off x="5638800" y="1981200"/>
            <a:ext cx="114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US" altLang="en-US" sz="1200" b="1">
                <a:latin typeface="Comic Sans MS" panose="030F0702030302020204" pitchFamily="66" charset="0"/>
              </a:rPr>
              <a:t>Self-Control</a:t>
            </a:r>
          </a:p>
          <a:p>
            <a:pPr eaLnBrk="1" hangingPunct="1">
              <a:spcBef>
                <a:spcPct val="0"/>
              </a:spcBef>
              <a:buClrTx/>
              <a:buFontTx/>
              <a:buNone/>
            </a:pPr>
            <a:r>
              <a:rPr lang="en-US" altLang="en-US" sz="1200" b="1">
                <a:latin typeface="Comic Sans MS" panose="030F0702030302020204" pitchFamily="66" charset="0"/>
              </a:rPr>
              <a:t>Judgment</a:t>
            </a:r>
            <a:endParaRPr lang="en-CA" altLang="en-US" sz="1200" b="1">
              <a:latin typeface="Comic Sans MS" panose="030F0702030302020204" pitchFamily="66" charset="0"/>
            </a:endParaRPr>
          </a:p>
        </p:txBody>
      </p:sp>
      <p:sp>
        <p:nvSpPr>
          <p:cNvPr id="1516550" name="Text Box 6">
            <a:extLst>
              <a:ext uri="{FF2B5EF4-FFF2-40B4-BE49-F238E27FC236}">
                <a16:creationId xmlns:a16="http://schemas.microsoft.com/office/drawing/2014/main" id="{1D15C5C3-12E2-486A-80B6-3C049068BDC3}"/>
              </a:ext>
            </a:extLst>
          </p:cNvPr>
          <p:cNvSpPr txBox="1">
            <a:spLocks noChangeArrowheads="1"/>
          </p:cNvSpPr>
          <p:nvPr/>
        </p:nvSpPr>
        <p:spPr bwMode="auto">
          <a:xfrm>
            <a:off x="6629400" y="2590800"/>
            <a:ext cx="9144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50000"/>
              </a:spcBef>
              <a:buClrTx/>
              <a:buFontTx/>
              <a:buNone/>
            </a:pPr>
            <a:r>
              <a:rPr lang="en-US" altLang="en-US" sz="1200" b="1">
                <a:latin typeface="Comic Sans MS" panose="030F0702030302020204" pitchFamily="66" charset="0"/>
              </a:rPr>
              <a:t>Senses </a:t>
            </a:r>
            <a:endParaRPr lang="en-CA" altLang="en-US" sz="1200" b="1">
              <a:latin typeface="Comic Sans MS" panose="030F0702030302020204" pitchFamily="66" charset="0"/>
            </a:endParaRPr>
          </a:p>
        </p:txBody>
      </p:sp>
      <p:sp>
        <p:nvSpPr>
          <p:cNvPr id="1516551" name="Text Box 7">
            <a:extLst>
              <a:ext uri="{FF2B5EF4-FFF2-40B4-BE49-F238E27FC236}">
                <a16:creationId xmlns:a16="http://schemas.microsoft.com/office/drawing/2014/main" id="{9271264F-15A4-401F-A972-A342EDC7F8AA}"/>
              </a:ext>
            </a:extLst>
          </p:cNvPr>
          <p:cNvSpPr txBox="1">
            <a:spLocks noChangeArrowheads="1"/>
          </p:cNvSpPr>
          <p:nvPr/>
        </p:nvSpPr>
        <p:spPr bwMode="auto">
          <a:xfrm>
            <a:off x="6248400" y="3429000"/>
            <a:ext cx="15240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50000"/>
              </a:spcBef>
              <a:buClrTx/>
              <a:buFontTx/>
              <a:buNone/>
            </a:pPr>
            <a:r>
              <a:rPr lang="en-US" altLang="en-US" sz="1200" b="1">
                <a:latin typeface="Comic Sans MS" panose="030F0702030302020204" pitchFamily="66" charset="0"/>
              </a:rPr>
              <a:t>Coordination</a:t>
            </a:r>
            <a:endParaRPr lang="en-CA" altLang="en-US" sz="1200" b="1">
              <a:latin typeface="Comic Sans MS" panose="030F0702030302020204" pitchFamily="66" charset="0"/>
            </a:endParaRPr>
          </a:p>
        </p:txBody>
      </p:sp>
      <p:sp>
        <p:nvSpPr>
          <p:cNvPr id="1516552" name="Text Box 8">
            <a:extLst>
              <a:ext uri="{FF2B5EF4-FFF2-40B4-BE49-F238E27FC236}">
                <a16:creationId xmlns:a16="http://schemas.microsoft.com/office/drawing/2014/main" id="{0BAE39A9-DB7A-4A2A-945A-FDAB3281D749}"/>
              </a:ext>
            </a:extLst>
          </p:cNvPr>
          <p:cNvSpPr txBox="1">
            <a:spLocks noChangeArrowheads="1"/>
          </p:cNvSpPr>
          <p:nvPr/>
        </p:nvSpPr>
        <p:spPr bwMode="auto">
          <a:xfrm>
            <a:off x="6781800" y="4038600"/>
            <a:ext cx="15240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50000"/>
              </a:spcBef>
              <a:buClrTx/>
              <a:buFontTx/>
              <a:buNone/>
            </a:pPr>
            <a:r>
              <a:rPr lang="en-US" altLang="en-US" sz="1200" b="1">
                <a:latin typeface="Comic Sans MS" panose="030F0702030302020204" pitchFamily="66" charset="0"/>
              </a:rPr>
              <a:t>Balance</a:t>
            </a:r>
            <a:endParaRPr lang="en-CA" altLang="en-US" sz="1200" b="1">
              <a:latin typeface="Comic Sans MS" panose="030F0702030302020204" pitchFamily="66" charset="0"/>
            </a:endParaRPr>
          </a:p>
        </p:txBody>
      </p:sp>
      <p:sp>
        <p:nvSpPr>
          <p:cNvPr id="1516553" name="Text Box 9">
            <a:extLst>
              <a:ext uri="{FF2B5EF4-FFF2-40B4-BE49-F238E27FC236}">
                <a16:creationId xmlns:a16="http://schemas.microsoft.com/office/drawing/2014/main" id="{F7BB206F-CA8B-4523-90AA-57D215992577}"/>
              </a:ext>
            </a:extLst>
          </p:cNvPr>
          <p:cNvSpPr txBox="1">
            <a:spLocks noChangeArrowheads="1"/>
          </p:cNvSpPr>
          <p:nvPr/>
        </p:nvSpPr>
        <p:spPr bwMode="auto">
          <a:xfrm>
            <a:off x="5867400" y="4038600"/>
            <a:ext cx="762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eaLnBrk="1" hangingPunct="1">
              <a:spcBef>
                <a:spcPct val="50000"/>
              </a:spcBef>
              <a:buClrTx/>
              <a:buFontTx/>
              <a:buNone/>
            </a:pPr>
            <a:r>
              <a:rPr lang="en-US" altLang="en-US" sz="1200" b="1">
                <a:latin typeface="Comic Sans MS" panose="030F0702030302020204" pitchFamily="66" charset="0"/>
              </a:rPr>
              <a:t>Vital Centres</a:t>
            </a:r>
            <a:endParaRPr lang="en-CA" altLang="en-US" sz="1200" b="1">
              <a:latin typeface="Comic Sans MS" panose="030F0702030302020204" pitchFamily="66" charset="0"/>
            </a:endParaRPr>
          </a:p>
        </p:txBody>
      </p:sp>
      <p:sp>
        <p:nvSpPr>
          <p:cNvPr id="36874" name="AutoShape 10">
            <a:extLst>
              <a:ext uri="{FF2B5EF4-FFF2-40B4-BE49-F238E27FC236}">
                <a16:creationId xmlns:a16="http://schemas.microsoft.com/office/drawing/2014/main" id="{CC558ED0-C6F9-4898-B45D-750A384F7317}"/>
              </a:ext>
            </a:extLst>
          </p:cNvPr>
          <p:cNvSpPr>
            <a:spLocks noChangeArrowheads="1"/>
          </p:cNvSpPr>
          <p:nvPr/>
        </p:nvSpPr>
        <p:spPr bwMode="auto">
          <a:xfrm>
            <a:off x="3962400" y="2819400"/>
            <a:ext cx="838200" cy="381000"/>
          </a:xfrm>
          <a:prstGeom prst="rightArrow">
            <a:avLst>
              <a:gd name="adj1" fmla="val 50000"/>
              <a:gd name="adj2" fmla="val 55000"/>
            </a:avLst>
          </a:prstGeom>
          <a:solidFill>
            <a:srgbClr val="008080"/>
          </a:solidFill>
          <a:ln w="9525">
            <a:solidFill>
              <a:schemeClr val="tx1"/>
            </a:solidFill>
            <a:miter lim="800000"/>
            <a:headEnd/>
            <a:tailEnd/>
          </a:ln>
        </p:spPr>
        <p:txBody>
          <a:bodyPr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1</a:t>
            </a:r>
            <a:endParaRPr lang="en-CA" altLang="en-US" sz="1800" b="1">
              <a:solidFill>
                <a:schemeClr val="bg1"/>
              </a:solidFill>
              <a:latin typeface="Verdana" panose="020B0604030504040204" pitchFamily="34" charset="0"/>
            </a:endParaRPr>
          </a:p>
        </p:txBody>
      </p:sp>
      <p:sp>
        <p:nvSpPr>
          <p:cNvPr id="36875" name="AutoShape 11">
            <a:extLst>
              <a:ext uri="{FF2B5EF4-FFF2-40B4-BE49-F238E27FC236}">
                <a16:creationId xmlns:a16="http://schemas.microsoft.com/office/drawing/2014/main" id="{8664BB30-56EF-4B77-BC85-A1A84C999B13}"/>
              </a:ext>
            </a:extLst>
          </p:cNvPr>
          <p:cNvSpPr>
            <a:spLocks noChangeArrowheads="1"/>
          </p:cNvSpPr>
          <p:nvPr/>
        </p:nvSpPr>
        <p:spPr bwMode="auto">
          <a:xfrm>
            <a:off x="5943600" y="1219200"/>
            <a:ext cx="381000" cy="685800"/>
          </a:xfrm>
          <a:prstGeom prst="downArrow">
            <a:avLst>
              <a:gd name="adj1" fmla="val 50000"/>
              <a:gd name="adj2" fmla="val 45000"/>
            </a:avLst>
          </a:prstGeom>
          <a:solidFill>
            <a:srgbClr val="008080"/>
          </a:solidFill>
          <a:ln w="9525">
            <a:solidFill>
              <a:schemeClr val="tx1"/>
            </a:solidFill>
            <a:miter lim="800000"/>
            <a:headEnd/>
            <a:tailEnd/>
          </a:ln>
        </p:spPr>
        <p:txBody>
          <a:bodyPr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2</a:t>
            </a:r>
            <a:endParaRPr lang="en-CA" altLang="en-US" sz="1800" b="1">
              <a:solidFill>
                <a:schemeClr val="bg1"/>
              </a:solidFill>
              <a:latin typeface="Verdana" panose="020B0604030504040204" pitchFamily="34" charset="0"/>
            </a:endParaRPr>
          </a:p>
        </p:txBody>
      </p:sp>
      <p:sp>
        <p:nvSpPr>
          <p:cNvPr id="36876" name="AutoShape 12">
            <a:extLst>
              <a:ext uri="{FF2B5EF4-FFF2-40B4-BE49-F238E27FC236}">
                <a16:creationId xmlns:a16="http://schemas.microsoft.com/office/drawing/2014/main" id="{6FD7E2EF-4697-451E-8AEA-F663ABAAEC35}"/>
              </a:ext>
            </a:extLst>
          </p:cNvPr>
          <p:cNvSpPr>
            <a:spLocks noChangeArrowheads="1"/>
          </p:cNvSpPr>
          <p:nvPr/>
        </p:nvSpPr>
        <p:spPr bwMode="auto">
          <a:xfrm rot="3059250">
            <a:off x="7315200" y="1981200"/>
            <a:ext cx="381000" cy="685800"/>
          </a:xfrm>
          <a:prstGeom prst="downArrow">
            <a:avLst>
              <a:gd name="adj1" fmla="val 50000"/>
              <a:gd name="adj2" fmla="val 45000"/>
            </a:avLst>
          </a:prstGeom>
          <a:solidFill>
            <a:srgbClr val="008080"/>
          </a:solidFill>
          <a:ln w="9525">
            <a:solidFill>
              <a:schemeClr val="tx1"/>
            </a:solidFill>
            <a:miter lim="800000"/>
            <a:headEnd/>
            <a:tailEnd/>
          </a:ln>
        </p:spPr>
        <p:txBody>
          <a:bodyPr rot="10800000" vert="eaVert"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3</a:t>
            </a:r>
            <a:endParaRPr lang="en-CA" altLang="en-US" sz="1800" b="1">
              <a:solidFill>
                <a:schemeClr val="bg1"/>
              </a:solidFill>
              <a:latin typeface="Verdana" panose="020B0604030504040204" pitchFamily="34" charset="0"/>
            </a:endParaRPr>
          </a:p>
        </p:txBody>
      </p:sp>
      <p:sp>
        <p:nvSpPr>
          <p:cNvPr id="36877" name="AutoShape 13">
            <a:extLst>
              <a:ext uri="{FF2B5EF4-FFF2-40B4-BE49-F238E27FC236}">
                <a16:creationId xmlns:a16="http://schemas.microsoft.com/office/drawing/2014/main" id="{33291372-F905-414D-81A6-15C4F083C738}"/>
              </a:ext>
            </a:extLst>
          </p:cNvPr>
          <p:cNvSpPr>
            <a:spLocks noChangeArrowheads="1"/>
          </p:cNvSpPr>
          <p:nvPr/>
        </p:nvSpPr>
        <p:spPr bwMode="auto">
          <a:xfrm rot="3635262">
            <a:off x="7543800" y="2895600"/>
            <a:ext cx="381000" cy="685800"/>
          </a:xfrm>
          <a:prstGeom prst="downArrow">
            <a:avLst>
              <a:gd name="adj1" fmla="val 50000"/>
              <a:gd name="adj2" fmla="val 45000"/>
            </a:avLst>
          </a:prstGeom>
          <a:solidFill>
            <a:srgbClr val="008080"/>
          </a:solidFill>
          <a:ln w="9525">
            <a:solidFill>
              <a:schemeClr val="tx1"/>
            </a:solidFill>
            <a:miter lim="800000"/>
            <a:headEnd/>
            <a:tailEnd/>
          </a:ln>
        </p:spPr>
        <p:txBody>
          <a:bodyPr rot="10800000" vert="eaVert"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4</a:t>
            </a:r>
            <a:endParaRPr lang="en-CA" altLang="en-US" sz="1800" b="1">
              <a:solidFill>
                <a:schemeClr val="bg1"/>
              </a:solidFill>
              <a:latin typeface="Verdana" panose="020B0604030504040204" pitchFamily="34" charset="0"/>
            </a:endParaRPr>
          </a:p>
        </p:txBody>
      </p:sp>
      <p:sp>
        <p:nvSpPr>
          <p:cNvPr id="36878" name="AutoShape 14">
            <a:extLst>
              <a:ext uri="{FF2B5EF4-FFF2-40B4-BE49-F238E27FC236}">
                <a16:creationId xmlns:a16="http://schemas.microsoft.com/office/drawing/2014/main" id="{FE3EC702-77F1-4643-B190-01B235FE6C49}"/>
              </a:ext>
            </a:extLst>
          </p:cNvPr>
          <p:cNvSpPr>
            <a:spLocks noChangeArrowheads="1"/>
          </p:cNvSpPr>
          <p:nvPr/>
        </p:nvSpPr>
        <p:spPr bwMode="auto">
          <a:xfrm rot="6502406">
            <a:off x="7696200" y="4038600"/>
            <a:ext cx="381000" cy="838200"/>
          </a:xfrm>
          <a:prstGeom prst="downArrow">
            <a:avLst>
              <a:gd name="adj1" fmla="val 50000"/>
              <a:gd name="adj2" fmla="val 55000"/>
            </a:avLst>
          </a:prstGeom>
          <a:solidFill>
            <a:srgbClr val="008080"/>
          </a:solidFill>
          <a:ln w="9525">
            <a:solidFill>
              <a:schemeClr val="tx1"/>
            </a:solidFill>
            <a:miter lim="800000"/>
            <a:headEnd/>
            <a:tailEnd/>
          </a:ln>
        </p:spPr>
        <p:txBody>
          <a:bodyPr rot="10800000" vert="eaVert"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5</a:t>
            </a:r>
            <a:endParaRPr lang="en-CA" altLang="en-US" sz="1800" b="1">
              <a:solidFill>
                <a:schemeClr val="bg1"/>
              </a:solidFill>
              <a:latin typeface="Verdana" panose="020B0604030504040204" pitchFamily="34" charset="0"/>
            </a:endParaRPr>
          </a:p>
        </p:txBody>
      </p:sp>
      <p:sp>
        <p:nvSpPr>
          <p:cNvPr id="36879" name="AutoShape 15">
            <a:extLst>
              <a:ext uri="{FF2B5EF4-FFF2-40B4-BE49-F238E27FC236}">
                <a16:creationId xmlns:a16="http://schemas.microsoft.com/office/drawing/2014/main" id="{8091CC6E-99A6-41BB-82EA-85C4724741C7}"/>
              </a:ext>
            </a:extLst>
          </p:cNvPr>
          <p:cNvSpPr>
            <a:spLocks noChangeArrowheads="1"/>
          </p:cNvSpPr>
          <p:nvPr/>
        </p:nvSpPr>
        <p:spPr bwMode="auto">
          <a:xfrm rot="-8771085">
            <a:off x="6248401" y="4648200"/>
            <a:ext cx="1408113" cy="6858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rot="10800000" wrap="none"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Tx/>
              <a:buFontTx/>
              <a:buNone/>
            </a:pPr>
            <a:r>
              <a:rPr lang="en-US" altLang="en-US" sz="1800" b="1">
                <a:solidFill>
                  <a:schemeClr val="bg1"/>
                </a:solidFill>
                <a:latin typeface="Verdana" panose="020B0604030504040204" pitchFamily="34" charset="0"/>
              </a:rPr>
              <a:t>6</a:t>
            </a:r>
            <a:endParaRPr lang="en-CA" altLang="en-US" sz="1800" b="1">
              <a:solidFill>
                <a:schemeClr val="bg1"/>
              </a:solidFill>
              <a:latin typeface="Verdana" panose="020B0604030504040204" pitchFamily="34" charset="0"/>
            </a:endParaRPr>
          </a:p>
        </p:txBody>
      </p:sp>
      <p:sp>
        <p:nvSpPr>
          <p:cNvPr id="36880" name="Text Box 16">
            <a:extLst>
              <a:ext uri="{FF2B5EF4-FFF2-40B4-BE49-F238E27FC236}">
                <a16:creationId xmlns:a16="http://schemas.microsoft.com/office/drawing/2014/main" id="{91C0EEEE-FA5D-463F-8EA2-6BF9B0CAE95B}"/>
              </a:ext>
            </a:extLst>
          </p:cNvPr>
          <p:cNvSpPr txBox="1">
            <a:spLocks noChangeArrowheads="1"/>
          </p:cNvSpPr>
          <p:nvPr/>
        </p:nvSpPr>
        <p:spPr bwMode="auto">
          <a:xfrm>
            <a:off x="3581400" y="6127750"/>
            <a:ext cx="54102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eaLnBrk="1" hangingPunct="1">
              <a:spcBef>
                <a:spcPct val="50000"/>
              </a:spcBef>
              <a:buClrTx/>
              <a:buFontTx/>
              <a:buNone/>
            </a:pPr>
            <a:r>
              <a:rPr lang="en-CA" altLang="en-US" sz="1400">
                <a:latin typeface="Arial" panose="020B0604020202020204" pitchFamily="34" charset="0"/>
              </a:rPr>
              <a:t>Prevention and Community Education                                           Addiction Prevention and Treatment Services                               Capital Health, Nova Scotia</a:t>
            </a:r>
            <a:endParaRPr lang="en-CA" altLang="en-US" sz="2400">
              <a:latin typeface="Times New Roman" panose="02020603050405020304" pitchFamily="18" charset="0"/>
            </a:endParaRPr>
          </a:p>
        </p:txBody>
      </p:sp>
      <p:pic>
        <p:nvPicPr>
          <p:cNvPr id="36881" name="Picture 4">
            <a:extLst>
              <a:ext uri="{FF2B5EF4-FFF2-40B4-BE49-F238E27FC236}">
                <a16:creationId xmlns:a16="http://schemas.microsoft.com/office/drawing/2014/main" id="{84BBED62-2B25-4856-B683-1B457FB12E92}"/>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9980407" y="62740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6" name="Rectangle 2">
            <a:extLst>
              <a:ext uri="{FF2B5EF4-FFF2-40B4-BE49-F238E27FC236}">
                <a16:creationId xmlns:a16="http://schemas.microsoft.com/office/drawing/2014/main" id="{A27905FC-5446-40FD-96EC-F775F3BE72CB}"/>
              </a:ext>
            </a:extLst>
          </p:cNvPr>
          <p:cNvSpPr>
            <a:spLocks noGrp="1" noChangeArrowheads="1"/>
          </p:cNvSpPr>
          <p:nvPr>
            <p:ph type="title"/>
          </p:nvPr>
        </p:nvSpPr>
        <p:spPr>
          <a:xfrm>
            <a:off x="237611" y="1220638"/>
            <a:ext cx="4204319" cy="1143000"/>
          </a:xfrm>
        </p:spPr>
        <p:txBody>
          <a:bodyPr>
            <a:normAutofit/>
          </a:bodyPr>
          <a:lstStyle/>
          <a:p>
            <a:pPr algn="ctr"/>
            <a:r>
              <a:rPr lang="en-US" altLang="en-US" sz="3200" b="1">
                <a:latin typeface="Calibri Light"/>
                <a:ea typeface="Calibri Light"/>
                <a:cs typeface="Calibri Light"/>
              </a:rPr>
              <a:t>Alcohol’s Pathway through the Brain</a:t>
            </a:r>
            <a:endParaRPr lang="en-CA" altLang="en-US" sz="3200" b="1">
              <a:latin typeface="Calibri Light"/>
              <a:ea typeface="Calibri Light"/>
              <a:cs typeface="Calibri Light"/>
            </a:endParaRPr>
          </a:p>
        </p:txBody>
      </p:sp>
    </p:spTree>
    <p:extLst>
      <p:ext uri="{BB962C8B-B14F-4D97-AF65-F5344CB8AC3E}">
        <p14:creationId xmlns:p14="http://schemas.microsoft.com/office/powerpoint/2010/main" val="330259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1654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51654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516550"/>
                                        </p:tgtEl>
                                        <p:attrNameLst>
                                          <p:attrName>style.visibility</p:attrName>
                                        </p:attrNameLst>
                                      </p:cBhvr>
                                      <p:to>
                                        <p:strVal val="visible"/>
                                      </p:to>
                                    </p:set>
                                  </p:childTnLst>
                                </p:cTn>
                              </p:par>
                            </p:childTnLst>
                          </p:cTn>
                        </p:par>
                        <p:par>
                          <p:cTn id="15" fill="hold" nodeType="afterGroup">
                            <p:stCondLst>
                              <p:cond delay="500"/>
                            </p:stCondLst>
                            <p:childTnLst>
                              <p:par>
                                <p:cTn id="16" presetID="1" presetClass="entr" presetSubtype="0" fill="hold" grpId="0" nodeType="afterEffect">
                                  <p:stCondLst>
                                    <p:cond delay="2000"/>
                                  </p:stCondLst>
                                  <p:childTnLst>
                                    <p:set>
                                      <p:cBhvr>
                                        <p:cTn id="17" dur="1" fill="hold">
                                          <p:stCondLst>
                                            <p:cond delay="499"/>
                                          </p:stCondLst>
                                        </p:cTn>
                                        <p:tgtEl>
                                          <p:spTgt spid="1516551"/>
                                        </p:tgtEl>
                                        <p:attrNameLst>
                                          <p:attrName>style.visibility</p:attrName>
                                        </p:attrNameLst>
                                      </p:cBhvr>
                                      <p:to>
                                        <p:strVal val="visible"/>
                                      </p:to>
                                    </p:set>
                                  </p:childTnLst>
                                </p:cTn>
                              </p:par>
                            </p:childTnLst>
                          </p:cTn>
                        </p:par>
                        <p:par>
                          <p:cTn id="18" fill="hold" nodeType="afterGroup">
                            <p:stCondLst>
                              <p:cond delay="3000"/>
                            </p:stCondLst>
                            <p:childTnLst>
                              <p:par>
                                <p:cTn id="19" presetID="1" presetClass="entr" presetSubtype="0" fill="hold" grpId="0" nodeType="afterEffect">
                                  <p:stCondLst>
                                    <p:cond delay="2000"/>
                                  </p:stCondLst>
                                  <p:childTnLst>
                                    <p:set>
                                      <p:cBhvr>
                                        <p:cTn id="20" dur="1" fill="hold">
                                          <p:stCondLst>
                                            <p:cond delay="499"/>
                                          </p:stCondLst>
                                        </p:cTn>
                                        <p:tgtEl>
                                          <p:spTgt spid="1516552"/>
                                        </p:tgtEl>
                                        <p:attrNameLst>
                                          <p:attrName>style.visibility</p:attrName>
                                        </p:attrNameLst>
                                      </p:cBhvr>
                                      <p:to>
                                        <p:strVal val="visible"/>
                                      </p:to>
                                    </p:set>
                                  </p:childTnLst>
                                </p:cTn>
                              </p:par>
                            </p:childTnLst>
                          </p:cTn>
                        </p:par>
                        <p:par>
                          <p:cTn id="21" fill="hold" nodeType="afterGroup">
                            <p:stCondLst>
                              <p:cond delay="5500"/>
                            </p:stCondLst>
                            <p:childTnLst>
                              <p:par>
                                <p:cTn id="22" presetID="1" presetClass="entr" presetSubtype="0" fill="hold" grpId="0" nodeType="afterEffect">
                                  <p:stCondLst>
                                    <p:cond delay="2000"/>
                                  </p:stCondLst>
                                  <p:childTnLst>
                                    <p:set>
                                      <p:cBhvr>
                                        <p:cTn id="23" dur="1" fill="hold">
                                          <p:stCondLst>
                                            <p:cond delay="499"/>
                                          </p:stCondLst>
                                        </p:cTn>
                                        <p:tgtEl>
                                          <p:spTgt spid="15165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6548" grpId="0" autoUpdateAnimBg="0"/>
      <p:bldP spid="1516549" grpId="0" autoUpdateAnimBg="0"/>
      <p:bldP spid="1516550" grpId="0" autoUpdateAnimBg="0"/>
      <p:bldP spid="1516551" grpId="0" autoUpdateAnimBg="0"/>
      <p:bldP spid="1516552" grpId="0" autoUpdateAnimBg="0"/>
      <p:bldP spid="1516553"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91D4DFF5-3EA5-412D-AAC7-57ED8C6F3D43}"/>
              </a:ext>
            </a:extLst>
          </p:cNvPr>
          <p:cNvSpPr>
            <a:spLocks noGrp="1" noChangeArrowheads="1"/>
          </p:cNvSpPr>
          <p:nvPr>
            <p:ph type="title"/>
          </p:nvPr>
        </p:nvSpPr>
        <p:spPr/>
        <p:txBody>
          <a:bodyPr>
            <a:normAutofit/>
          </a:bodyPr>
          <a:lstStyle/>
          <a:p>
            <a:pPr algn="ctr"/>
            <a:r>
              <a:rPr lang="en-CA" altLang="en-US" sz="3600" b="1">
                <a:latin typeface="Calibri Light"/>
                <a:ea typeface="Calibri Light"/>
                <a:cs typeface="Calibri Light"/>
              </a:rPr>
              <a:t>Test your Knowledge</a:t>
            </a:r>
          </a:p>
        </p:txBody>
      </p:sp>
      <p:sp>
        <p:nvSpPr>
          <p:cNvPr id="67587" name="Rectangle 3">
            <a:extLst>
              <a:ext uri="{FF2B5EF4-FFF2-40B4-BE49-F238E27FC236}">
                <a16:creationId xmlns:a16="http://schemas.microsoft.com/office/drawing/2014/main" id="{EF635384-93DD-44A1-833E-4AFD5E531ABB}"/>
              </a:ext>
            </a:extLst>
          </p:cNvPr>
          <p:cNvSpPr>
            <a:spLocks noGrp="1" noChangeArrowheads="1"/>
          </p:cNvSpPr>
          <p:nvPr>
            <p:ph type="body" idx="1"/>
          </p:nvPr>
        </p:nvSpPr>
        <p:spPr>
          <a:xfrm>
            <a:off x="664191" y="1786358"/>
            <a:ext cx="10863617" cy="1524000"/>
          </a:xfrm>
        </p:spPr>
        <p:txBody>
          <a:bodyPr vert="horz" lIns="91440" tIns="45720" rIns="91440" bIns="45720" rtlCol="0" anchor="t">
            <a:normAutofit/>
          </a:bodyPr>
          <a:lstStyle/>
          <a:p>
            <a:pPr marL="0" indent="0" algn="ctr">
              <a:buNone/>
            </a:pPr>
            <a:r>
              <a:rPr lang="en-CA" altLang="en-US" sz="3000" i="1" dirty="0">
                <a:latin typeface="Calibri Light"/>
                <a:ea typeface="Calibri Light"/>
                <a:cs typeface="Calibri Light"/>
              </a:rPr>
              <a:t>What are</a:t>
            </a:r>
            <a:r>
              <a:rPr lang="en-CA" altLang="en-US" sz="3000" b="1" i="1" dirty="0">
                <a:latin typeface="Calibri Light"/>
                <a:ea typeface="Calibri Light"/>
                <a:cs typeface="Calibri Light"/>
              </a:rPr>
              <a:t> work-related reasons,</a:t>
            </a:r>
            <a:r>
              <a:rPr lang="en-CA" altLang="en-US" sz="3000" i="1" dirty="0">
                <a:latin typeface="Calibri Light"/>
                <a:ea typeface="Calibri Light"/>
                <a:cs typeface="Calibri Light"/>
              </a:rPr>
              <a:t> specific to the Military, that can impact alcohol, other drugs, gambling and/or gaming use:</a:t>
            </a:r>
            <a:endParaRPr lang="en-CA" altLang="en-US" i="1" dirty="0">
              <a:latin typeface="Calibri Light"/>
              <a:ea typeface="Calibri Light"/>
              <a:cs typeface="Calibri Light"/>
            </a:endParaRPr>
          </a:p>
        </p:txBody>
      </p:sp>
      <p:sp>
        <p:nvSpPr>
          <p:cNvPr id="1456133" name="Text Box 5">
            <a:extLst>
              <a:ext uri="{FF2B5EF4-FFF2-40B4-BE49-F238E27FC236}">
                <a16:creationId xmlns:a16="http://schemas.microsoft.com/office/drawing/2014/main" id="{3A6D6745-1759-4C0D-9543-F9C2F58FEC6D}"/>
              </a:ext>
            </a:extLst>
          </p:cNvPr>
          <p:cNvSpPr txBox="1">
            <a:spLocks noChangeArrowheads="1"/>
          </p:cNvSpPr>
          <p:nvPr/>
        </p:nvSpPr>
        <p:spPr bwMode="auto">
          <a:xfrm>
            <a:off x="2247900" y="3310358"/>
            <a:ext cx="7848600" cy="2800350"/>
          </a:xfrm>
          <a:prstGeom prst="rect">
            <a:avLst/>
          </a:prstGeom>
          <a:noFill/>
          <a:ln>
            <a:noFill/>
          </a:ln>
        </p:spPr>
        <p:txBody>
          <a:bodyPr lIns="91440" tIns="45720" rIns="91440" bIns="45720" anchor="t">
            <a:spAutoFit/>
          </a:bodyPr>
          <a:lstStyle>
            <a:lvl1pPr algn="l">
              <a:spcBef>
                <a:spcPct val="20000"/>
              </a:spcBef>
              <a:buClr>
                <a:srgbClr val="C30000"/>
              </a:buClr>
              <a:buChar char="•"/>
              <a:defRPr sz="3200">
                <a:solidFill>
                  <a:schemeClr val="tx1"/>
                </a:solidFill>
                <a:latin typeface="65 Helvetica Medium" pitchFamily="1" charset="0"/>
                <a:ea typeface="ヒラギノ角ゴ Pro W3" charset="-128"/>
              </a:defRPr>
            </a:lvl1pPr>
            <a:lvl2pPr marL="742950" indent="-285750" algn="l">
              <a:spcBef>
                <a:spcPct val="20000"/>
              </a:spcBef>
              <a:buClr>
                <a:srgbClr val="C30000"/>
              </a:buClr>
              <a:buChar char="–"/>
              <a:defRPr sz="2800">
                <a:solidFill>
                  <a:schemeClr val="tx1"/>
                </a:solidFill>
                <a:latin typeface="55 Helvetica Roman" pitchFamily="-106" charset="0"/>
                <a:ea typeface="ヒラギノ角ゴ Pro W3" charset="-128"/>
              </a:defRPr>
            </a:lvl2pPr>
            <a:lvl3pPr marL="1143000" indent="-228600" algn="l">
              <a:spcBef>
                <a:spcPct val="20000"/>
              </a:spcBef>
              <a:buClr>
                <a:srgbClr val="C30000"/>
              </a:buClr>
              <a:buChar char="•"/>
              <a:defRPr sz="2400">
                <a:solidFill>
                  <a:schemeClr val="tx1"/>
                </a:solidFill>
                <a:latin typeface="55 Helvetica Roman" pitchFamily="-106" charset="0"/>
                <a:ea typeface="ヒラギノ角ゴ Pro W3" charset="-128"/>
              </a:defRPr>
            </a:lvl3pPr>
            <a:lvl4pPr marL="1600200" indent="-228600" algn="l">
              <a:spcBef>
                <a:spcPct val="20000"/>
              </a:spcBef>
              <a:buClr>
                <a:srgbClr val="C30000"/>
              </a:buClr>
              <a:buChar char="–"/>
              <a:defRPr sz="2000">
                <a:solidFill>
                  <a:schemeClr val="tx1"/>
                </a:solidFill>
                <a:latin typeface="55 Helvetica Roman" pitchFamily="-106" charset="0"/>
                <a:ea typeface="ヒラギノ角ゴ Pro W3" charset="-128"/>
              </a:defRPr>
            </a:lvl4pPr>
            <a:lvl5pPr marL="2057400" indent="-228600" algn="l">
              <a:spcBef>
                <a:spcPct val="20000"/>
              </a:spcBef>
              <a:buClr>
                <a:srgbClr val="C30000"/>
              </a:buClr>
              <a:buChar char="»"/>
              <a:defRPr>
                <a:solidFill>
                  <a:schemeClr val="tx1"/>
                </a:solidFill>
                <a:latin typeface="55 Helvetica Roman" pitchFamily="-106" charset="0"/>
                <a:ea typeface="ヒラギノ角ゴ Pro W3" charset="-128"/>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9pPr>
          </a:lstStyle>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Availability of alcohol, Drinking culture, etc.</a:t>
            </a:r>
            <a:endParaRPr lang="en-CA" altLang="en-US" sz="2800" dirty="0">
              <a:solidFill>
                <a:srgbClr val="000000"/>
              </a:solidFill>
              <a:latin typeface="Calibri Light"/>
              <a:ea typeface="Calibri Light"/>
              <a:cs typeface="Calibri Light"/>
            </a:endParaRP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Lack of Control (real and perceived)</a:t>
            </a:r>
            <a:endParaRPr lang="en-CA" altLang="en-US" sz="2800" dirty="0">
              <a:solidFill>
                <a:srgbClr val="000000"/>
              </a:solidFill>
              <a:latin typeface="Calibri Light"/>
              <a:ea typeface="Calibri Light"/>
              <a:cs typeface="Calibri Light"/>
            </a:endParaRP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Boredom </a:t>
            </a:r>
            <a:endParaRPr lang="en-CA" altLang="en-US" sz="2800" dirty="0">
              <a:solidFill>
                <a:srgbClr val="000000"/>
              </a:solidFill>
              <a:latin typeface="Calibri Light"/>
              <a:ea typeface="Calibri Light"/>
              <a:cs typeface="Calibri Light"/>
            </a:endParaRP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Poor Communication</a:t>
            </a:r>
            <a:endParaRPr lang="en-CA" altLang="en-US" sz="2800" dirty="0">
              <a:solidFill>
                <a:srgbClr val="000000"/>
              </a:solidFill>
              <a:latin typeface="Calibri Light"/>
              <a:ea typeface="Calibri Light"/>
              <a:cs typeface="Calibri Light"/>
            </a:endParaRPr>
          </a:p>
          <a:p>
            <a:pPr marL="514350" indent="-514350">
              <a:spcBef>
                <a:spcPct val="0"/>
              </a:spcBef>
              <a:buClr>
                <a:srgbClr val="CC0000"/>
              </a:buClr>
              <a:buFontTx/>
              <a:buAutoNum type="alphaUcPeriod"/>
              <a:defRPr/>
            </a:pPr>
            <a:r>
              <a:rPr lang="en-CA" altLang="en-US" sz="2800" dirty="0">
                <a:solidFill>
                  <a:srgbClr val="000000"/>
                </a:solidFill>
                <a:latin typeface="Calibri Light"/>
                <a:ea typeface="Calibri Light"/>
                <a:cs typeface="Calibri Light"/>
              </a:rPr>
              <a:t>All of the Above</a:t>
            </a:r>
          </a:p>
          <a:p>
            <a:pPr algn="ctr">
              <a:spcBef>
                <a:spcPct val="50000"/>
              </a:spcBef>
              <a:buClrTx/>
              <a:buFontTx/>
              <a:buNone/>
              <a:defRPr/>
            </a:pPr>
            <a:endParaRPr lang="en-CA" altLang="en-US" sz="2400">
              <a:solidFill>
                <a:srgbClr val="000000"/>
              </a:solidFill>
              <a:latin typeface="Arial" pitchFamily="34" charset="0"/>
            </a:endParaRPr>
          </a:p>
        </p:txBody>
      </p:sp>
      <p:pic>
        <p:nvPicPr>
          <p:cNvPr id="67589" name="Picture 4">
            <a:extLst>
              <a:ext uri="{FF2B5EF4-FFF2-40B4-BE49-F238E27FC236}">
                <a16:creationId xmlns:a16="http://schemas.microsoft.com/office/drawing/2014/main" id="{33574A00-21B1-4F7F-918A-85096D7220DA}"/>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926320" y="6381750"/>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Right 2">
            <a:extLst>
              <a:ext uri="{FF2B5EF4-FFF2-40B4-BE49-F238E27FC236}">
                <a16:creationId xmlns:a16="http://schemas.microsoft.com/office/drawing/2014/main" id="{19A33765-1D7B-D558-61D2-8CFA7B9646D6}"/>
              </a:ext>
            </a:extLst>
          </p:cNvPr>
          <p:cNvSpPr/>
          <p:nvPr/>
        </p:nvSpPr>
        <p:spPr>
          <a:xfrm>
            <a:off x="1270000" y="5051776"/>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2157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9506" name="Rectangle 2"/>
          <p:cNvSpPr>
            <a:spLocks noGrp="1" noChangeArrowheads="1"/>
          </p:cNvSpPr>
          <p:nvPr>
            <p:ph type="title" idx="4294967295"/>
          </p:nvPr>
        </p:nvSpPr>
        <p:spPr>
          <a:xfrm>
            <a:off x="0" y="812800"/>
            <a:ext cx="12192000" cy="762000"/>
          </a:xfrm>
        </p:spPr>
        <p:txBody>
          <a:bodyPr/>
          <a:lstStyle/>
          <a:p>
            <a:pPr algn="ctr"/>
            <a:r>
              <a:rPr lang="en-US" b="1">
                <a:latin typeface="Calibri Light"/>
                <a:ea typeface="Calibri Light"/>
                <a:cs typeface="Calibri Light"/>
              </a:rPr>
              <a:t>Environmental Stress</a:t>
            </a:r>
          </a:p>
        </p:txBody>
      </p:sp>
      <p:sp>
        <p:nvSpPr>
          <p:cNvPr id="1429507" name="Rectangle 3"/>
          <p:cNvSpPr>
            <a:spLocks noGrp="1" noChangeArrowheads="1"/>
          </p:cNvSpPr>
          <p:nvPr>
            <p:ph type="body" idx="4294967295"/>
          </p:nvPr>
        </p:nvSpPr>
        <p:spPr>
          <a:xfrm>
            <a:off x="4871128" y="1514331"/>
            <a:ext cx="1066800" cy="513874"/>
          </a:xfrm>
        </p:spPr>
        <p:txBody>
          <a:bodyPr>
            <a:normAutofit lnSpcReduction="10000"/>
          </a:bodyPr>
          <a:lstStyle/>
          <a:p>
            <a:pPr algn="ctr">
              <a:buFontTx/>
              <a:buNone/>
            </a:pPr>
            <a:r>
              <a:rPr lang="en-US" sz="3200" b="1"/>
              <a:t>2x</a:t>
            </a:r>
            <a:endParaRPr lang="en-US" sz="3200"/>
          </a:p>
        </p:txBody>
      </p:sp>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11547" y="2008589"/>
            <a:ext cx="5792063" cy="4176251"/>
          </a:xfrm>
          <a:prstGeom prst="ellipse">
            <a:avLst/>
          </a:prstGeom>
          <a:ln w="9525" cap="rnd">
            <a:solidFill>
              <a:srgbClr val="333333"/>
            </a:solidFill>
          </a:ln>
          <a:effectLst/>
          <a:scene3d>
            <a:camera prst="orthographicFront"/>
            <a:lightRig rig="contrasting" dir="t">
              <a:rot lat="0" lon="0" rev="3000000"/>
            </a:lightRig>
          </a:scene3d>
          <a:sp3d contourW="7620">
            <a:bevelT w="95250" h="31750"/>
            <a:contourClr>
              <a:srgbClr val="333333"/>
            </a:contourClr>
          </a:sp3d>
        </p:spPr>
      </p:pic>
      <p:sp>
        <p:nvSpPr>
          <p:cNvPr id="5" name="TextBox 4"/>
          <p:cNvSpPr txBox="1"/>
          <p:nvPr/>
        </p:nvSpPr>
        <p:spPr>
          <a:xfrm>
            <a:off x="5649515" y="1480506"/>
            <a:ext cx="2268769" cy="461665"/>
          </a:xfrm>
          <a:prstGeom prst="rect">
            <a:avLst/>
          </a:prstGeom>
          <a:noFill/>
        </p:spPr>
        <p:txBody>
          <a:bodyPr wrap="square" lIns="91440" tIns="45720" rIns="91440" bIns="45720" rtlCol="0" anchor="t">
            <a:spAutoFit/>
          </a:bodyPr>
          <a:lstStyle/>
          <a:p>
            <a:r>
              <a:rPr lang="en-CA" sz="2400">
                <a:solidFill>
                  <a:srgbClr val="000000"/>
                </a:solidFill>
                <a:latin typeface="Calibri Light"/>
                <a:ea typeface="Calibri Light"/>
                <a:cs typeface="Calibri Light"/>
              </a:rPr>
              <a:t>substance use</a:t>
            </a:r>
          </a:p>
        </p:txBody>
      </p:sp>
      <p:sp>
        <p:nvSpPr>
          <p:cNvPr id="6" name="TextBox 5"/>
          <p:cNvSpPr txBox="1"/>
          <p:nvPr/>
        </p:nvSpPr>
        <p:spPr>
          <a:xfrm>
            <a:off x="6068850" y="6192380"/>
            <a:ext cx="2098151" cy="461665"/>
          </a:xfrm>
          <a:prstGeom prst="rect">
            <a:avLst/>
          </a:prstGeom>
          <a:noFill/>
        </p:spPr>
        <p:txBody>
          <a:bodyPr wrap="square" lIns="91440" tIns="45720" rIns="91440" bIns="45720" rtlCol="0" anchor="t">
            <a:spAutoFit/>
          </a:bodyPr>
          <a:lstStyle/>
          <a:p>
            <a:r>
              <a:rPr lang="en-CA" sz="2400">
                <a:solidFill>
                  <a:srgbClr val="000000"/>
                </a:solidFill>
                <a:latin typeface="Calibri Light"/>
                <a:ea typeface="Calibri Light"/>
                <a:cs typeface="Calibri Light"/>
              </a:rPr>
              <a:t>mental health</a:t>
            </a:r>
          </a:p>
        </p:txBody>
      </p:sp>
      <p:sp>
        <p:nvSpPr>
          <p:cNvPr id="7" name="TextBox 6"/>
          <p:cNvSpPr txBox="1"/>
          <p:nvPr/>
        </p:nvSpPr>
        <p:spPr>
          <a:xfrm>
            <a:off x="9015375" y="3489495"/>
            <a:ext cx="1116331" cy="584775"/>
          </a:xfrm>
          <a:prstGeom prst="rect">
            <a:avLst/>
          </a:prstGeom>
          <a:noFill/>
        </p:spPr>
        <p:txBody>
          <a:bodyPr wrap="square" rtlCol="0">
            <a:spAutoFit/>
          </a:bodyPr>
          <a:lstStyle/>
          <a:p>
            <a:r>
              <a:rPr lang="en-CA" sz="3200" b="1">
                <a:solidFill>
                  <a:srgbClr val="000000"/>
                </a:solidFill>
                <a:latin typeface="Arial" panose="020B0604020202020204" pitchFamily="34" charset="0"/>
                <a:cs typeface="Arial" panose="020B0604020202020204" pitchFamily="34" charset="0"/>
              </a:rPr>
              <a:t>2-3x</a:t>
            </a:r>
          </a:p>
        </p:txBody>
      </p:sp>
      <p:sp>
        <p:nvSpPr>
          <p:cNvPr id="19" name="TextBox 18"/>
          <p:cNvSpPr txBox="1"/>
          <p:nvPr/>
        </p:nvSpPr>
        <p:spPr>
          <a:xfrm>
            <a:off x="5189455" y="6132648"/>
            <a:ext cx="1116331" cy="584775"/>
          </a:xfrm>
          <a:prstGeom prst="rect">
            <a:avLst/>
          </a:prstGeom>
          <a:noFill/>
        </p:spPr>
        <p:txBody>
          <a:bodyPr wrap="square" rtlCol="0">
            <a:spAutoFit/>
          </a:bodyPr>
          <a:lstStyle/>
          <a:p>
            <a:r>
              <a:rPr lang="en-CA" sz="3200" b="1">
                <a:solidFill>
                  <a:srgbClr val="000000"/>
                </a:solidFill>
                <a:latin typeface="Arial" panose="020B0604020202020204" pitchFamily="34" charset="0"/>
                <a:cs typeface="Arial" panose="020B0604020202020204" pitchFamily="34" charset="0"/>
              </a:rPr>
              <a:t>2-3x</a:t>
            </a:r>
          </a:p>
        </p:txBody>
      </p:sp>
      <p:sp>
        <p:nvSpPr>
          <p:cNvPr id="20" name="TextBox 19"/>
          <p:cNvSpPr txBox="1"/>
          <p:nvPr/>
        </p:nvSpPr>
        <p:spPr>
          <a:xfrm>
            <a:off x="1152125" y="3520544"/>
            <a:ext cx="1116331" cy="584775"/>
          </a:xfrm>
          <a:prstGeom prst="rect">
            <a:avLst/>
          </a:prstGeom>
          <a:noFill/>
        </p:spPr>
        <p:txBody>
          <a:bodyPr wrap="square" rtlCol="0">
            <a:spAutoFit/>
          </a:bodyPr>
          <a:lstStyle/>
          <a:p>
            <a:r>
              <a:rPr lang="en-CA" sz="3200" b="1">
                <a:solidFill>
                  <a:srgbClr val="000000"/>
                </a:solidFill>
                <a:latin typeface="Arial" panose="020B0604020202020204" pitchFamily="34" charset="0"/>
                <a:cs typeface="Arial" panose="020B0604020202020204" pitchFamily="34" charset="0"/>
              </a:rPr>
              <a:t>2-3x</a:t>
            </a:r>
          </a:p>
        </p:txBody>
      </p:sp>
      <p:sp>
        <p:nvSpPr>
          <p:cNvPr id="21" name="TextBox 20"/>
          <p:cNvSpPr txBox="1"/>
          <p:nvPr/>
        </p:nvSpPr>
        <p:spPr>
          <a:xfrm>
            <a:off x="9940412" y="3547846"/>
            <a:ext cx="1446167" cy="461665"/>
          </a:xfrm>
          <a:prstGeom prst="rect">
            <a:avLst/>
          </a:prstGeom>
          <a:noFill/>
        </p:spPr>
        <p:txBody>
          <a:bodyPr wrap="square" lIns="91440" tIns="45720" rIns="91440" bIns="45720" rtlCol="0" anchor="t">
            <a:spAutoFit/>
          </a:bodyPr>
          <a:lstStyle/>
          <a:p>
            <a:r>
              <a:rPr lang="en-CA" sz="2400">
                <a:solidFill>
                  <a:srgbClr val="000000"/>
                </a:solidFill>
                <a:latin typeface="Calibri Light"/>
                <a:ea typeface="Calibri Light"/>
                <a:cs typeface="Calibri Light"/>
              </a:rPr>
              <a:t>conflicts</a:t>
            </a:r>
          </a:p>
        </p:txBody>
      </p:sp>
      <p:sp>
        <p:nvSpPr>
          <p:cNvPr id="22" name="TextBox 21"/>
          <p:cNvSpPr txBox="1"/>
          <p:nvPr/>
        </p:nvSpPr>
        <p:spPr>
          <a:xfrm>
            <a:off x="2043721" y="3581717"/>
            <a:ext cx="1302527" cy="461665"/>
          </a:xfrm>
          <a:prstGeom prst="rect">
            <a:avLst/>
          </a:prstGeom>
          <a:noFill/>
        </p:spPr>
        <p:txBody>
          <a:bodyPr wrap="square" lIns="91440" tIns="45720" rIns="91440" bIns="45720" rtlCol="0" anchor="t">
            <a:spAutoFit/>
          </a:bodyPr>
          <a:lstStyle/>
          <a:p>
            <a:r>
              <a:rPr lang="en-CA" sz="2400">
                <a:solidFill>
                  <a:srgbClr val="000000"/>
                </a:solidFill>
                <a:latin typeface="Calibri Light"/>
                <a:ea typeface="Calibri Light"/>
                <a:cs typeface="Calibri Light"/>
              </a:rPr>
              <a:t>injuries</a:t>
            </a:r>
          </a:p>
        </p:txBody>
      </p:sp>
    </p:spTree>
    <p:extLst>
      <p:ext uri="{BB962C8B-B14F-4D97-AF65-F5344CB8AC3E}">
        <p14:creationId xmlns:p14="http://schemas.microsoft.com/office/powerpoint/2010/main" val="367926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Date Placeholder 3">
            <a:extLst>
              <a:ext uri="{FF2B5EF4-FFF2-40B4-BE49-F238E27FC236}">
                <a16:creationId xmlns:a16="http://schemas.microsoft.com/office/drawing/2014/main" id="{B4A697F5-768D-427D-8F4E-50E1F196C7DC}"/>
              </a:ext>
            </a:extLst>
          </p:cNvPr>
          <p:cNvSpPr txBox="1">
            <a:spLocks noGrp="1"/>
          </p:cNvSpPr>
          <p:nvPr/>
        </p:nvSpPr>
        <p:spPr bwMode="auto">
          <a:xfrm>
            <a:off x="1676400" y="6324600"/>
            <a:ext cx="868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cs typeface="Arial" panose="020B0604020202020204" pitchFamily="34" charset="0"/>
              </a:rPr>
              <a:t> </a:t>
            </a:r>
            <a:endParaRPr lang="en-CA" altLang="en-US" sz="1400">
              <a:solidFill>
                <a:srgbClr val="000000"/>
              </a:solidFill>
              <a:latin typeface="Arial" panose="020B0604020202020204" pitchFamily="34" charset="0"/>
              <a:cs typeface="Arial" panose="020B0604020202020204" pitchFamily="34" charset="0"/>
            </a:endParaRPr>
          </a:p>
        </p:txBody>
      </p:sp>
      <p:sp>
        <p:nvSpPr>
          <p:cNvPr id="71683" name="Rectangle 2">
            <a:extLst>
              <a:ext uri="{FF2B5EF4-FFF2-40B4-BE49-F238E27FC236}">
                <a16:creationId xmlns:a16="http://schemas.microsoft.com/office/drawing/2014/main" id="{C425BE72-B71F-41A7-B0B7-20A4F86FDB22}"/>
              </a:ext>
            </a:extLst>
          </p:cNvPr>
          <p:cNvSpPr>
            <a:spLocks noGrp="1" noChangeArrowheads="1"/>
          </p:cNvSpPr>
          <p:nvPr>
            <p:ph type="title" idx="4294967295"/>
          </p:nvPr>
        </p:nvSpPr>
        <p:spPr>
          <a:xfrm>
            <a:off x="1981200" y="895350"/>
            <a:ext cx="7696200" cy="762000"/>
          </a:xfrm>
        </p:spPr>
        <p:txBody>
          <a:bodyPr/>
          <a:lstStyle/>
          <a:p>
            <a:pPr algn="ctr" eaLnBrk="1" hangingPunct="1"/>
            <a:r>
              <a:rPr lang="en-CA" altLang="en-US" b="1">
                <a:latin typeface="Calibri Light"/>
                <a:ea typeface="Calibri Light"/>
                <a:cs typeface="Calibri Light"/>
              </a:rPr>
              <a:t>Test your Knowledge</a:t>
            </a:r>
          </a:p>
        </p:txBody>
      </p:sp>
      <p:sp>
        <p:nvSpPr>
          <p:cNvPr id="14340" name="Rectangle 3">
            <a:extLst>
              <a:ext uri="{FF2B5EF4-FFF2-40B4-BE49-F238E27FC236}">
                <a16:creationId xmlns:a16="http://schemas.microsoft.com/office/drawing/2014/main" id="{C41B96DC-00C0-4C8B-BFA3-318A0EA713EF}"/>
              </a:ext>
            </a:extLst>
          </p:cNvPr>
          <p:cNvSpPr>
            <a:spLocks noGrp="1" noChangeArrowheads="1"/>
          </p:cNvSpPr>
          <p:nvPr>
            <p:ph type="body" idx="4294967295"/>
          </p:nvPr>
        </p:nvSpPr>
        <p:spPr>
          <a:xfrm>
            <a:off x="1431985" y="2125513"/>
            <a:ext cx="10275497" cy="928777"/>
          </a:xfrm>
        </p:spPr>
        <p:txBody>
          <a:bodyPr vert="horz" lIns="91440" tIns="45720" rIns="91440" bIns="45720" rtlCol="0" anchor="t">
            <a:normAutofit/>
          </a:bodyPr>
          <a:lstStyle/>
          <a:p>
            <a:pPr marL="0" indent="0" algn="ctr">
              <a:lnSpc>
                <a:spcPct val="80000"/>
              </a:lnSpc>
              <a:buNone/>
              <a:defRPr/>
            </a:pPr>
            <a:r>
              <a:rPr lang="en-CA" altLang="en-US" sz="3200" i="1">
                <a:latin typeface="Calibri Light"/>
                <a:ea typeface="Calibri Light"/>
                <a:cs typeface="Calibri Light"/>
              </a:rPr>
              <a:t>What could be </a:t>
            </a:r>
            <a:r>
              <a:rPr lang="en-CA" altLang="en-US" sz="3200" b="1" i="1">
                <a:latin typeface="Calibri Light"/>
                <a:ea typeface="Calibri Light"/>
                <a:cs typeface="Calibri Light"/>
              </a:rPr>
              <a:t>warning signs</a:t>
            </a:r>
            <a:r>
              <a:rPr lang="en-CA" altLang="en-US" sz="3200" i="1">
                <a:latin typeface="Calibri Light"/>
                <a:ea typeface="Calibri Light"/>
                <a:cs typeface="Calibri Light"/>
              </a:rPr>
              <a:t> of potential substance use?</a:t>
            </a:r>
          </a:p>
          <a:p>
            <a:pPr marL="609600" indent="-609600">
              <a:lnSpc>
                <a:spcPct val="80000"/>
              </a:lnSpc>
              <a:defRPr/>
            </a:pPr>
            <a:endParaRPr lang="en-CA" altLang="en-US" sz="800"/>
          </a:p>
        </p:txBody>
      </p:sp>
      <p:sp>
        <p:nvSpPr>
          <p:cNvPr id="1363983" name="Text Box 15">
            <a:extLst>
              <a:ext uri="{FF2B5EF4-FFF2-40B4-BE49-F238E27FC236}">
                <a16:creationId xmlns:a16="http://schemas.microsoft.com/office/drawing/2014/main" id="{C1A2D476-7776-40C0-B3AF-3B4AF24B4BED}"/>
              </a:ext>
            </a:extLst>
          </p:cNvPr>
          <p:cNvSpPr txBox="1">
            <a:spLocks noChangeArrowheads="1"/>
          </p:cNvSpPr>
          <p:nvPr/>
        </p:nvSpPr>
        <p:spPr bwMode="auto">
          <a:xfrm>
            <a:off x="3733800" y="3048000"/>
            <a:ext cx="7239000" cy="2800350"/>
          </a:xfrm>
          <a:prstGeom prst="rect">
            <a:avLst/>
          </a:prstGeom>
          <a:noFill/>
          <a:ln>
            <a:noFill/>
          </a:ln>
        </p:spPr>
        <p:txBody>
          <a:bodyPr lIns="91440" tIns="45720" rIns="91440" bIns="45720" anchor="t">
            <a:spAutoFit/>
          </a:bodyPr>
          <a:lstStyle>
            <a:lvl1pPr algn="l">
              <a:spcBef>
                <a:spcPct val="20000"/>
              </a:spcBef>
              <a:buClr>
                <a:srgbClr val="C30000"/>
              </a:buClr>
              <a:buChar char="•"/>
              <a:defRPr sz="3200">
                <a:solidFill>
                  <a:schemeClr val="tx1"/>
                </a:solidFill>
                <a:latin typeface="65 Helvetica Medium" pitchFamily="1" charset="0"/>
                <a:ea typeface="ヒラギノ角ゴ Pro W3" charset="-128"/>
              </a:defRPr>
            </a:lvl1pPr>
            <a:lvl2pPr algn="l">
              <a:spcBef>
                <a:spcPct val="20000"/>
              </a:spcBef>
              <a:buClr>
                <a:srgbClr val="C30000"/>
              </a:buClr>
              <a:buChar char="–"/>
              <a:defRPr sz="2800">
                <a:solidFill>
                  <a:schemeClr val="tx1"/>
                </a:solidFill>
                <a:latin typeface="55 Helvetica Roman" pitchFamily="-106" charset="0"/>
                <a:ea typeface="ヒラギノ角ゴ Pro W3" charset="-128"/>
              </a:defRPr>
            </a:lvl2pPr>
            <a:lvl3pPr marL="1143000" indent="-228600" algn="l">
              <a:spcBef>
                <a:spcPct val="20000"/>
              </a:spcBef>
              <a:buClr>
                <a:srgbClr val="C30000"/>
              </a:buClr>
              <a:buChar char="•"/>
              <a:defRPr sz="2400">
                <a:solidFill>
                  <a:schemeClr val="tx1"/>
                </a:solidFill>
                <a:latin typeface="55 Helvetica Roman" pitchFamily="-106" charset="0"/>
                <a:ea typeface="ヒラギノ角ゴ Pro W3" charset="-128"/>
              </a:defRPr>
            </a:lvl3pPr>
            <a:lvl4pPr marL="1600200" indent="-228600" algn="l">
              <a:spcBef>
                <a:spcPct val="20000"/>
              </a:spcBef>
              <a:buClr>
                <a:srgbClr val="C30000"/>
              </a:buClr>
              <a:buChar char="–"/>
              <a:defRPr sz="2000">
                <a:solidFill>
                  <a:schemeClr val="tx1"/>
                </a:solidFill>
                <a:latin typeface="55 Helvetica Roman" pitchFamily="-106" charset="0"/>
                <a:ea typeface="ヒラギノ角ゴ Pro W3" charset="-128"/>
              </a:defRPr>
            </a:lvl4pPr>
            <a:lvl5pPr marL="2057400" indent="-228600" algn="l">
              <a:spcBef>
                <a:spcPct val="20000"/>
              </a:spcBef>
              <a:buClr>
                <a:srgbClr val="C30000"/>
              </a:buClr>
              <a:buChar char="»"/>
              <a:defRPr>
                <a:solidFill>
                  <a:schemeClr val="tx1"/>
                </a:solidFill>
                <a:latin typeface="55 Helvetica Roman" pitchFamily="-106" charset="0"/>
                <a:ea typeface="ヒラギノ角ゴ Pro W3" charset="-128"/>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9pPr>
          </a:lstStyle>
          <a:p>
            <a:pPr marL="457200" indent="-45720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Fatigue </a:t>
            </a:r>
          </a:p>
          <a:p>
            <a:pPr marL="457200" indent="-45720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Blood shot eyes</a:t>
            </a:r>
          </a:p>
          <a:p>
            <a:pPr marL="457200" indent="-45720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Remorse</a:t>
            </a:r>
          </a:p>
          <a:p>
            <a:pPr marL="457200" indent="-45720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Change in appearance</a:t>
            </a:r>
          </a:p>
          <a:p>
            <a:pPr marL="457200" indent="-457200">
              <a:spcBef>
                <a:spcPct val="0"/>
              </a:spcBef>
              <a:buClr>
                <a:srgbClr val="CC0000"/>
              </a:buClr>
              <a:buFontTx/>
              <a:buAutoNum type="alphaUcPeriod"/>
              <a:defRPr/>
            </a:pPr>
            <a:r>
              <a:rPr lang="en-CA" altLang="en-US" sz="2800" dirty="0">
                <a:solidFill>
                  <a:srgbClr val="000000"/>
                </a:solidFill>
                <a:latin typeface="Calibri Light"/>
                <a:ea typeface="Calibri Light"/>
                <a:cs typeface="Calibri Light"/>
              </a:rPr>
              <a:t>All of the above </a:t>
            </a:r>
          </a:p>
          <a:p>
            <a:pPr algn="ctr">
              <a:spcBef>
                <a:spcPct val="50000"/>
              </a:spcBef>
              <a:buClrTx/>
              <a:buFontTx/>
              <a:buNone/>
              <a:defRPr/>
            </a:pPr>
            <a:endParaRPr lang="en-CA" altLang="en-US" sz="2400">
              <a:solidFill>
                <a:srgbClr val="000000"/>
              </a:solidFill>
              <a:latin typeface="Arial" pitchFamily="34" charset="0"/>
            </a:endParaRPr>
          </a:p>
        </p:txBody>
      </p:sp>
      <p:pic>
        <p:nvPicPr>
          <p:cNvPr id="71686" name="Picture 4">
            <a:extLst>
              <a:ext uri="{FF2B5EF4-FFF2-40B4-BE49-F238E27FC236}">
                <a16:creationId xmlns:a16="http://schemas.microsoft.com/office/drawing/2014/main" id="{50317C54-4085-4183-A3A8-5C53F941CAB3}"/>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906000" y="6322764"/>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Right 2">
            <a:extLst>
              <a:ext uri="{FF2B5EF4-FFF2-40B4-BE49-F238E27FC236}">
                <a16:creationId xmlns:a16="http://schemas.microsoft.com/office/drawing/2014/main" id="{047372FA-66C4-4E75-7B1B-D76B714C8734}"/>
              </a:ext>
            </a:extLst>
          </p:cNvPr>
          <p:cNvSpPr/>
          <p:nvPr/>
        </p:nvSpPr>
        <p:spPr>
          <a:xfrm>
            <a:off x="2709333" y="4778962"/>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981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Date Placeholder 3">
            <a:extLst>
              <a:ext uri="{FF2B5EF4-FFF2-40B4-BE49-F238E27FC236}">
                <a16:creationId xmlns:a16="http://schemas.microsoft.com/office/drawing/2014/main" id="{FB745D10-8D0D-4A2E-B6B7-05CA38479E2C}"/>
              </a:ext>
            </a:extLst>
          </p:cNvPr>
          <p:cNvSpPr txBox="1">
            <a:spLocks noGrp="1"/>
          </p:cNvSpPr>
          <p:nvPr/>
        </p:nvSpPr>
        <p:spPr bwMode="auto">
          <a:xfrm>
            <a:off x="1676400" y="6324600"/>
            <a:ext cx="868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cs typeface="Arial" panose="020B0604020202020204" pitchFamily="34" charset="0"/>
              </a:rPr>
              <a:t> </a:t>
            </a:r>
            <a:endParaRPr lang="en-CA" altLang="en-US" sz="1400">
              <a:solidFill>
                <a:srgbClr val="000000"/>
              </a:solidFill>
              <a:latin typeface="Arial" panose="020B0604020202020204" pitchFamily="34" charset="0"/>
              <a:cs typeface="Arial" panose="020B0604020202020204" pitchFamily="34" charset="0"/>
            </a:endParaRPr>
          </a:p>
        </p:txBody>
      </p:sp>
      <p:sp>
        <p:nvSpPr>
          <p:cNvPr id="73731" name="Rectangle 2">
            <a:extLst>
              <a:ext uri="{FF2B5EF4-FFF2-40B4-BE49-F238E27FC236}">
                <a16:creationId xmlns:a16="http://schemas.microsoft.com/office/drawing/2014/main" id="{1A2C0F04-F840-4AAA-9A7D-5127DFD88321}"/>
              </a:ext>
            </a:extLst>
          </p:cNvPr>
          <p:cNvSpPr>
            <a:spLocks noGrp="1" noChangeArrowheads="1"/>
          </p:cNvSpPr>
          <p:nvPr>
            <p:ph type="title" idx="4294967295"/>
          </p:nvPr>
        </p:nvSpPr>
        <p:spPr>
          <a:xfrm>
            <a:off x="2514600" y="700968"/>
            <a:ext cx="7696200" cy="762000"/>
          </a:xfrm>
        </p:spPr>
        <p:txBody>
          <a:bodyPr/>
          <a:lstStyle/>
          <a:p>
            <a:pPr algn="ctr" eaLnBrk="1" hangingPunct="1"/>
            <a:r>
              <a:rPr lang="en-CA" altLang="en-US" b="1">
                <a:latin typeface="Calibri Light"/>
                <a:ea typeface="Calibri Light"/>
                <a:cs typeface="Calibri Light"/>
              </a:rPr>
              <a:t>Test your Knowledge</a:t>
            </a:r>
          </a:p>
        </p:txBody>
      </p:sp>
      <p:sp>
        <p:nvSpPr>
          <p:cNvPr id="18436" name="Rectangle 3">
            <a:extLst>
              <a:ext uri="{FF2B5EF4-FFF2-40B4-BE49-F238E27FC236}">
                <a16:creationId xmlns:a16="http://schemas.microsoft.com/office/drawing/2014/main" id="{A80FE8A4-1474-4DA8-899F-ED00C995371C}"/>
              </a:ext>
            </a:extLst>
          </p:cNvPr>
          <p:cNvSpPr>
            <a:spLocks noGrp="1" noChangeArrowheads="1"/>
          </p:cNvSpPr>
          <p:nvPr>
            <p:ph type="body" idx="4294967295"/>
          </p:nvPr>
        </p:nvSpPr>
        <p:spPr>
          <a:xfrm>
            <a:off x="381000" y="1676400"/>
            <a:ext cx="11430000" cy="1219200"/>
          </a:xfrm>
        </p:spPr>
        <p:txBody>
          <a:bodyPr vert="horz" lIns="91440" tIns="45720" rIns="91440" bIns="45720" rtlCol="0" anchor="t">
            <a:normAutofit/>
          </a:bodyPr>
          <a:lstStyle/>
          <a:p>
            <a:pPr marL="0" indent="0" algn="ctr">
              <a:lnSpc>
                <a:spcPct val="80000"/>
              </a:lnSpc>
              <a:buNone/>
              <a:defRPr/>
            </a:pPr>
            <a:r>
              <a:rPr lang="en-CA" altLang="en-US" i="1">
                <a:latin typeface="Arial"/>
                <a:cs typeface="Arial"/>
              </a:rPr>
              <a:t>T</a:t>
            </a:r>
            <a:r>
              <a:rPr lang="en-CA" altLang="en-US" i="1">
                <a:latin typeface="Calibri Light"/>
                <a:ea typeface="Calibri Light"/>
                <a:cs typeface="Calibri Light"/>
              </a:rPr>
              <a:t>here could be </a:t>
            </a:r>
            <a:r>
              <a:rPr lang="en-CA" altLang="en-US" b="1" i="1">
                <a:latin typeface="Calibri Light"/>
                <a:ea typeface="Calibri Light"/>
                <a:cs typeface="Calibri Light"/>
              </a:rPr>
              <a:t>PHYSICAL</a:t>
            </a:r>
            <a:r>
              <a:rPr lang="en-CA" altLang="en-US" i="1">
                <a:latin typeface="Calibri Light"/>
                <a:ea typeface="Calibri Light"/>
                <a:cs typeface="Calibri Light"/>
              </a:rPr>
              <a:t>, </a:t>
            </a:r>
            <a:r>
              <a:rPr lang="en-CA" altLang="en-US" b="1" i="1">
                <a:latin typeface="Calibri Light"/>
                <a:ea typeface="Calibri Light"/>
                <a:cs typeface="Calibri Light"/>
              </a:rPr>
              <a:t>EMOTIONAL </a:t>
            </a:r>
            <a:r>
              <a:rPr lang="en-CA" altLang="en-US" i="1">
                <a:latin typeface="Calibri Light"/>
                <a:ea typeface="Calibri Light"/>
                <a:cs typeface="Calibri Light"/>
              </a:rPr>
              <a:t>and </a:t>
            </a:r>
            <a:r>
              <a:rPr lang="en-CA" altLang="en-US" b="1" i="1">
                <a:latin typeface="Calibri Light"/>
                <a:ea typeface="Calibri Light"/>
                <a:cs typeface="Calibri Light"/>
              </a:rPr>
              <a:t>BEHAVIOURAL</a:t>
            </a:r>
            <a:r>
              <a:rPr lang="en-CA" altLang="en-US" i="1" dirty="0">
                <a:latin typeface="Calibri Light"/>
                <a:ea typeface="Calibri Light"/>
                <a:cs typeface="Calibri Light"/>
              </a:rPr>
              <a:t> </a:t>
            </a:r>
            <a:r>
              <a:rPr lang="en-CA" altLang="en-US" i="1">
                <a:latin typeface="Calibri Light"/>
                <a:ea typeface="Calibri Light"/>
                <a:cs typeface="Calibri Light"/>
              </a:rPr>
              <a:t>warning signs of potential substance use.</a:t>
            </a:r>
            <a:endParaRPr lang="en-CA" altLang="en-US" i="1" dirty="0">
              <a:latin typeface="Calibri Light"/>
              <a:ea typeface="Calibri Light"/>
              <a:cs typeface="Calibri Light"/>
            </a:endParaRPr>
          </a:p>
          <a:p>
            <a:pPr marL="609600" indent="-609600">
              <a:lnSpc>
                <a:spcPct val="80000"/>
              </a:lnSpc>
              <a:defRPr/>
            </a:pPr>
            <a:endParaRPr lang="en-CA" altLang="en-US" sz="800"/>
          </a:p>
        </p:txBody>
      </p:sp>
      <p:pic>
        <p:nvPicPr>
          <p:cNvPr id="73733" name="Picture 4">
            <a:extLst>
              <a:ext uri="{FF2B5EF4-FFF2-40B4-BE49-F238E27FC236}">
                <a16:creationId xmlns:a16="http://schemas.microsoft.com/office/drawing/2014/main" id="{5629C7C4-1838-4C92-B078-F5C3EB9890F9}"/>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021677" y="6362701"/>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4" name="Oval 1">
            <a:extLst>
              <a:ext uri="{FF2B5EF4-FFF2-40B4-BE49-F238E27FC236}">
                <a16:creationId xmlns:a16="http://schemas.microsoft.com/office/drawing/2014/main" id="{E40CA08C-AC5C-4FD4-88DE-2CE43F0F5FDC}"/>
              </a:ext>
            </a:extLst>
          </p:cNvPr>
          <p:cNvSpPr>
            <a:spLocks noChangeArrowheads="1"/>
          </p:cNvSpPr>
          <p:nvPr/>
        </p:nvSpPr>
        <p:spPr bwMode="auto">
          <a:xfrm>
            <a:off x="1257300" y="2554286"/>
            <a:ext cx="2819400" cy="2646363"/>
          </a:xfrm>
          <a:prstGeom prst="ellipse">
            <a:avLst/>
          </a:prstGeom>
          <a:solidFill>
            <a:schemeClr val="tx2">
              <a:lumMod val="20000"/>
              <a:lumOff val="80000"/>
            </a:schemeClr>
          </a:solidFill>
          <a:ln w="9525" algn="ctr">
            <a:solidFill>
              <a:schemeClr val="tx1"/>
            </a:solidFill>
            <a:round/>
            <a:headEnd/>
            <a:tailEnd/>
          </a:ln>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
                <a:srgbClr val="CC0000"/>
              </a:buClr>
              <a:buFontTx/>
              <a:buNone/>
            </a:pPr>
            <a:r>
              <a:rPr lang="en-CA" altLang="en-US" sz="2400" b="1">
                <a:solidFill>
                  <a:srgbClr val="000000"/>
                </a:solidFill>
                <a:latin typeface="Arial" panose="020B0604020202020204" pitchFamily="34" charset="0"/>
              </a:rPr>
              <a:t>Physical Signs</a:t>
            </a:r>
            <a:r>
              <a:rPr lang="en-CA" altLang="en-US" sz="2400">
                <a:solidFill>
                  <a:srgbClr val="000000"/>
                </a:solidFill>
                <a:latin typeface="Arial" panose="020B0604020202020204" pitchFamily="34" charset="0"/>
              </a:rPr>
              <a:t> </a:t>
            </a:r>
          </a:p>
          <a:p>
            <a:pPr algn="ctr">
              <a:spcBef>
                <a:spcPct val="0"/>
              </a:spcBef>
              <a:buClr>
                <a:srgbClr val="CC0000"/>
              </a:buClr>
              <a:buFontTx/>
              <a:buNone/>
            </a:pPr>
            <a:r>
              <a:rPr lang="en-CA" altLang="en-US" sz="2400">
                <a:solidFill>
                  <a:srgbClr val="000000"/>
                </a:solidFill>
                <a:latin typeface="Arial" panose="020B0604020202020204" pitchFamily="34" charset="0"/>
              </a:rPr>
              <a:t> </a:t>
            </a:r>
            <a:r>
              <a:rPr lang="en-CA" altLang="en-US" sz="2000">
                <a:solidFill>
                  <a:srgbClr val="000000"/>
                </a:solidFill>
                <a:latin typeface="Arial" panose="020B0604020202020204" pitchFamily="34" charset="0"/>
              </a:rPr>
              <a:t>fatigue, weight loss, blood shot eyes, etc.</a:t>
            </a:r>
          </a:p>
        </p:txBody>
      </p:sp>
      <p:sp>
        <p:nvSpPr>
          <p:cNvPr id="73735" name="Oval 7">
            <a:extLst>
              <a:ext uri="{FF2B5EF4-FFF2-40B4-BE49-F238E27FC236}">
                <a16:creationId xmlns:a16="http://schemas.microsoft.com/office/drawing/2014/main" id="{A322D6BC-DD1B-4E01-BE20-1D34BF86C7E0}"/>
              </a:ext>
            </a:extLst>
          </p:cNvPr>
          <p:cNvSpPr>
            <a:spLocks noChangeArrowheads="1"/>
          </p:cNvSpPr>
          <p:nvPr/>
        </p:nvSpPr>
        <p:spPr bwMode="auto">
          <a:xfrm>
            <a:off x="7924800" y="2696369"/>
            <a:ext cx="2819400" cy="2646363"/>
          </a:xfrm>
          <a:prstGeom prst="ellipse">
            <a:avLst/>
          </a:prstGeom>
          <a:solidFill>
            <a:schemeClr val="tx2">
              <a:lumMod val="20000"/>
              <a:lumOff val="80000"/>
            </a:schemeClr>
          </a:solidFill>
          <a:ln w="9525" algn="ctr">
            <a:solidFill>
              <a:schemeClr val="tx1"/>
            </a:solidFill>
            <a:round/>
            <a:headEnd/>
            <a:tailEnd/>
          </a:ln>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
                <a:srgbClr val="CC0000"/>
              </a:buClr>
              <a:buFontTx/>
              <a:buNone/>
            </a:pPr>
            <a:r>
              <a:rPr lang="en-CA" altLang="en-US" sz="2400" b="1">
                <a:solidFill>
                  <a:srgbClr val="000000"/>
                </a:solidFill>
                <a:latin typeface="Arial" panose="020B0604020202020204" pitchFamily="34" charset="0"/>
              </a:rPr>
              <a:t>Behavioural Signs</a:t>
            </a:r>
            <a:endParaRPr lang="en-CA" altLang="en-US" sz="2400">
              <a:solidFill>
                <a:srgbClr val="000000"/>
              </a:solidFill>
              <a:latin typeface="Arial" panose="020B0604020202020204" pitchFamily="34" charset="0"/>
            </a:endParaRPr>
          </a:p>
          <a:p>
            <a:pPr algn="ctr">
              <a:spcBef>
                <a:spcPct val="0"/>
              </a:spcBef>
              <a:buClr>
                <a:srgbClr val="CC0000"/>
              </a:buClr>
              <a:buFontTx/>
              <a:buNone/>
            </a:pPr>
            <a:r>
              <a:rPr lang="en-CA" altLang="en-US" sz="2400">
                <a:solidFill>
                  <a:srgbClr val="000000"/>
                </a:solidFill>
                <a:latin typeface="Arial" panose="020B0604020202020204" pitchFamily="34" charset="0"/>
              </a:rPr>
              <a:t> </a:t>
            </a:r>
            <a:r>
              <a:rPr lang="en-CA" altLang="en-US" sz="2000">
                <a:solidFill>
                  <a:srgbClr val="000000"/>
                </a:solidFill>
                <a:latin typeface="Arial" panose="020B0604020202020204" pitchFamily="34" charset="0"/>
              </a:rPr>
              <a:t>change in personal appearance, hygiene, etc.</a:t>
            </a:r>
          </a:p>
        </p:txBody>
      </p:sp>
      <p:sp>
        <p:nvSpPr>
          <p:cNvPr id="73736" name="Oval 8">
            <a:extLst>
              <a:ext uri="{FF2B5EF4-FFF2-40B4-BE49-F238E27FC236}">
                <a16:creationId xmlns:a16="http://schemas.microsoft.com/office/drawing/2014/main" id="{E332E7F8-3CB4-4748-A78B-6632F08ECD9D}"/>
              </a:ext>
            </a:extLst>
          </p:cNvPr>
          <p:cNvSpPr>
            <a:spLocks noChangeArrowheads="1"/>
          </p:cNvSpPr>
          <p:nvPr/>
        </p:nvSpPr>
        <p:spPr bwMode="auto">
          <a:xfrm>
            <a:off x="4495800" y="3877467"/>
            <a:ext cx="2819400" cy="2646363"/>
          </a:xfrm>
          <a:prstGeom prst="ellipse">
            <a:avLst/>
          </a:prstGeom>
          <a:solidFill>
            <a:schemeClr val="tx2">
              <a:lumMod val="20000"/>
              <a:lumOff val="80000"/>
            </a:schemeClr>
          </a:solidFill>
          <a:ln w="9525" algn="ctr">
            <a:solidFill>
              <a:schemeClr val="tx1"/>
            </a:solidFill>
            <a:round/>
            <a:headEnd/>
            <a:tailEnd/>
          </a:ln>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a:spcBef>
                <a:spcPct val="0"/>
              </a:spcBef>
              <a:buClr>
                <a:srgbClr val="CC0000"/>
              </a:buClr>
              <a:buFontTx/>
              <a:buNone/>
            </a:pPr>
            <a:r>
              <a:rPr lang="en-CA" altLang="en-US" sz="2400" b="1">
                <a:solidFill>
                  <a:srgbClr val="000000"/>
                </a:solidFill>
                <a:latin typeface="Arial" panose="020B0604020202020204" pitchFamily="34" charset="0"/>
              </a:rPr>
              <a:t>Emotional Signs</a:t>
            </a:r>
            <a:endParaRPr lang="en-CA" altLang="en-US" sz="2400">
              <a:solidFill>
                <a:srgbClr val="000000"/>
              </a:solidFill>
              <a:latin typeface="Arial" panose="020B0604020202020204" pitchFamily="34" charset="0"/>
            </a:endParaRPr>
          </a:p>
          <a:p>
            <a:pPr algn="ctr">
              <a:spcBef>
                <a:spcPct val="0"/>
              </a:spcBef>
              <a:buClr>
                <a:srgbClr val="CC0000"/>
              </a:buClr>
              <a:buFontTx/>
              <a:buNone/>
            </a:pPr>
            <a:r>
              <a:rPr lang="en-CA" altLang="en-US" sz="2400">
                <a:solidFill>
                  <a:srgbClr val="000000"/>
                </a:solidFill>
                <a:latin typeface="Arial" panose="020B0604020202020204" pitchFamily="34" charset="0"/>
              </a:rPr>
              <a:t> </a:t>
            </a:r>
            <a:r>
              <a:rPr lang="en-CA" altLang="en-US" sz="2000">
                <a:solidFill>
                  <a:srgbClr val="000000"/>
                </a:solidFill>
                <a:latin typeface="Arial" panose="020B0604020202020204" pitchFamily="34" charset="0"/>
              </a:rPr>
              <a:t>mood swings, depression, anger, remorse etc.</a:t>
            </a:r>
          </a:p>
        </p:txBody>
      </p:sp>
    </p:spTree>
    <p:extLst>
      <p:ext uri="{BB962C8B-B14F-4D97-AF65-F5344CB8AC3E}">
        <p14:creationId xmlns:p14="http://schemas.microsoft.com/office/powerpoint/2010/main" val="1436384598"/>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 Box 15"/>
          <p:cNvSpPr txBox="1">
            <a:spLocks noChangeArrowheads="1"/>
          </p:cNvSpPr>
          <p:nvPr/>
        </p:nvSpPr>
        <p:spPr bwMode="auto">
          <a:xfrm>
            <a:off x="576263" y="739775"/>
            <a:ext cx="114649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50000"/>
              </a:spcBef>
              <a:buFontTx/>
              <a:buNone/>
            </a:pPr>
            <a:r>
              <a:rPr lang="en-CA" altLang="en-US" sz="3200" b="1">
                <a:solidFill>
                  <a:srgbClr val="60101C"/>
                </a:solidFill>
              </a:rPr>
              <a:t>MHCM  Applied to Substance Use, Gambling and Gaming</a:t>
            </a:r>
            <a:endParaRPr lang="en-US" altLang="en-US" sz="3200" b="1">
              <a:solidFill>
                <a:srgbClr val="60101C"/>
              </a:solidFill>
            </a:endParaRPr>
          </a:p>
        </p:txBody>
      </p:sp>
      <p:sp>
        <p:nvSpPr>
          <p:cNvPr id="96259" name="Rectangle 4"/>
          <p:cNvSpPr>
            <a:spLocks noChangeArrowheads="1"/>
          </p:cNvSpPr>
          <p:nvPr/>
        </p:nvSpPr>
        <p:spPr bwMode="auto">
          <a:xfrm>
            <a:off x="6108700" y="2781300"/>
            <a:ext cx="3013075" cy="3548063"/>
          </a:xfrm>
          <a:prstGeom prst="rect">
            <a:avLst/>
          </a:prstGeom>
          <a:solidFill>
            <a:srgbClr val="FF6600"/>
          </a:solidFill>
          <a:ln w="9525">
            <a:solidFill>
              <a:schemeClr val="tx1"/>
            </a:solidFill>
            <a:miter lim="800000"/>
            <a:headEnd/>
            <a:tailEnd/>
          </a:ln>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60" name="Text Box 22"/>
          <p:cNvSpPr txBox="1">
            <a:spLocks noChangeArrowheads="1"/>
          </p:cNvSpPr>
          <p:nvPr/>
        </p:nvSpPr>
        <p:spPr bwMode="auto">
          <a:xfrm>
            <a:off x="6116638" y="3765550"/>
            <a:ext cx="2979737"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4625">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GB" altLang="en-US" sz="2000"/>
              <a:t>Increased alcohol use/ </a:t>
            </a:r>
          </a:p>
          <a:p>
            <a:pPr>
              <a:lnSpc>
                <a:spcPct val="100000"/>
              </a:lnSpc>
              <a:spcBef>
                <a:spcPct val="0"/>
              </a:spcBef>
              <a:buFontTx/>
              <a:buNone/>
            </a:pPr>
            <a:r>
              <a:rPr lang="en-GB" altLang="en-US" sz="2000"/>
              <a:t>gambling</a:t>
            </a:r>
            <a:r>
              <a:rPr lang="en-US" altLang="en-US" sz="2000"/>
              <a:t> and/or gaming</a:t>
            </a:r>
            <a:r>
              <a:rPr lang="en-GB" altLang="en-US" sz="2000"/>
              <a:t> – hard to control with negative consequences</a:t>
            </a:r>
            <a:endParaRPr lang="en-US" altLang="en-US" sz="2000"/>
          </a:p>
        </p:txBody>
      </p:sp>
      <p:sp>
        <p:nvSpPr>
          <p:cNvPr id="96261" name="Rectangle 2"/>
          <p:cNvSpPr>
            <a:spLocks noChangeArrowheads="1"/>
          </p:cNvSpPr>
          <p:nvPr/>
        </p:nvSpPr>
        <p:spPr bwMode="auto">
          <a:xfrm>
            <a:off x="57150" y="2778125"/>
            <a:ext cx="3013075" cy="3551238"/>
          </a:xfrm>
          <a:prstGeom prst="rect">
            <a:avLst/>
          </a:prstGeom>
          <a:solidFill>
            <a:srgbClr val="00FF00"/>
          </a:solidFill>
          <a:ln w="9525">
            <a:solidFill>
              <a:schemeClr val="tx1"/>
            </a:solidFill>
            <a:miter lim="800000"/>
            <a:headEnd/>
            <a:tailEnd/>
          </a:ln>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62" name="Rectangle 5"/>
          <p:cNvSpPr>
            <a:spLocks noChangeArrowheads="1"/>
          </p:cNvSpPr>
          <p:nvPr/>
        </p:nvSpPr>
        <p:spPr bwMode="auto">
          <a:xfrm>
            <a:off x="3081338" y="2778125"/>
            <a:ext cx="3014662" cy="3551238"/>
          </a:xfrm>
          <a:prstGeom prst="rect">
            <a:avLst/>
          </a:prstGeom>
          <a:solidFill>
            <a:srgbClr val="FFFF00"/>
          </a:solidFill>
          <a:ln w="9525">
            <a:solidFill>
              <a:schemeClr val="tx1"/>
            </a:solidFill>
            <a:miter lim="800000"/>
            <a:headEnd/>
            <a:tailEnd/>
          </a:ln>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63" name="Text Box 21"/>
          <p:cNvSpPr txBox="1">
            <a:spLocks noChangeArrowheads="1"/>
          </p:cNvSpPr>
          <p:nvPr/>
        </p:nvSpPr>
        <p:spPr bwMode="auto">
          <a:xfrm>
            <a:off x="3068638" y="3765550"/>
            <a:ext cx="3048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4625">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GB" altLang="en-US" sz="2000"/>
              <a:t>Regular but controlled alcohol use/</a:t>
            </a:r>
          </a:p>
          <a:p>
            <a:pPr>
              <a:lnSpc>
                <a:spcPct val="100000"/>
              </a:lnSpc>
              <a:spcBef>
                <a:spcPct val="0"/>
              </a:spcBef>
              <a:buFontTx/>
              <a:buNone/>
            </a:pPr>
            <a:r>
              <a:rPr lang="en-GB" altLang="en-US" sz="2000"/>
              <a:t>gambling </a:t>
            </a:r>
            <a:r>
              <a:rPr lang="en-US" altLang="en-US" sz="2000"/>
              <a:t>and/or gaming </a:t>
            </a:r>
            <a:r>
              <a:rPr lang="en-GB" altLang="en-US" sz="2000"/>
              <a:t>to cope</a:t>
            </a:r>
          </a:p>
        </p:txBody>
      </p:sp>
      <p:sp>
        <p:nvSpPr>
          <p:cNvPr id="96264" name="Text Box 7"/>
          <p:cNvSpPr txBox="1">
            <a:spLocks noChangeArrowheads="1"/>
          </p:cNvSpPr>
          <p:nvPr/>
        </p:nvSpPr>
        <p:spPr bwMode="auto">
          <a:xfrm>
            <a:off x="9007475" y="1477963"/>
            <a:ext cx="3113088" cy="460375"/>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en-US" sz="2400" b="1"/>
              <a:t>Ill</a:t>
            </a:r>
          </a:p>
        </p:txBody>
      </p:sp>
      <p:sp>
        <p:nvSpPr>
          <p:cNvPr id="96265" name="Text Box 8"/>
          <p:cNvSpPr txBox="1">
            <a:spLocks noChangeArrowheads="1"/>
          </p:cNvSpPr>
          <p:nvPr/>
        </p:nvSpPr>
        <p:spPr bwMode="auto">
          <a:xfrm>
            <a:off x="57150" y="1477963"/>
            <a:ext cx="3024188" cy="460375"/>
          </a:xfrm>
          <a:prstGeom prst="rect">
            <a:avLst/>
          </a:prstGeom>
          <a:solidFill>
            <a:srgbClr val="00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en-US" sz="2400" b="1"/>
              <a:t>Healthy</a:t>
            </a:r>
          </a:p>
        </p:txBody>
      </p:sp>
      <p:sp>
        <p:nvSpPr>
          <p:cNvPr id="54287" name="Text Box 9"/>
          <p:cNvSpPr txBox="1">
            <a:spLocks noChangeArrowheads="1"/>
          </p:cNvSpPr>
          <p:nvPr/>
        </p:nvSpPr>
        <p:spPr bwMode="auto">
          <a:xfrm>
            <a:off x="3081338" y="1477963"/>
            <a:ext cx="3035300" cy="460375"/>
          </a:xfrm>
          <a:prstGeom prst="rect">
            <a:avLst/>
          </a:prstGeom>
          <a:solidFill>
            <a:srgbClr val="FFFF00"/>
          </a:solidFill>
          <a:ln w="9525">
            <a:noFill/>
            <a:miter lim="800000"/>
            <a:headEnd/>
            <a:tailEnd/>
          </a:ln>
        </p:spPr>
        <p:txBody>
          <a:bodyPr anchor="ctr">
            <a:spAutoFit/>
          </a:bodyPr>
          <a:lstStyle/>
          <a:p>
            <a:pPr algn="ctr">
              <a:defRPr/>
            </a:pPr>
            <a:r>
              <a:rPr lang="en-US" b="1">
                <a:solidFill>
                  <a:srgbClr val="444444">
                    <a:lumMod val="50000"/>
                  </a:srgbClr>
                </a:solidFill>
                <a:ea typeface="Arial Unicode MS" panose="020B0604020202020204" pitchFamily="34" charset="-128"/>
                <a:cs typeface="Arial" panose="020B0604020202020204" pitchFamily="34" charset="0"/>
              </a:rPr>
              <a:t>Reacting</a:t>
            </a:r>
          </a:p>
        </p:txBody>
      </p:sp>
      <p:sp>
        <p:nvSpPr>
          <p:cNvPr id="96267" name="Text Box 10"/>
          <p:cNvSpPr txBox="1">
            <a:spLocks noChangeArrowheads="1"/>
          </p:cNvSpPr>
          <p:nvPr/>
        </p:nvSpPr>
        <p:spPr bwMode="auto">
          <a:xfrm>
            <a:off x="6094413" y="1477963"/>
            <a:ext cx="3014662" cy="460375"/>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en-US" sz="2400" b="1"/>
              <a:t>Injured</a:t>
            </a:r>
          </a:p>
        </p:txBody>
      </p:sp>
      <p:sp>
        <p:nvSpPr>
          <p:cNvPr id="96268" name="Rectangle 30"/>
          <p:cNvSpPr>
            <a:spLocks noChangeArrowheads="1"/>
          </p:cNvSpPr>
          <p:nvPr/>
        </p:nvSpPr>
        <p:spPr bwMode="auto">
          <a:xfrm>
            <a:off x="4484688" y="2198688"/>
            <a:ext cx="2995612" cy="311150"/>
          </a:xfrm>
          <a:prstGeom prst="rect">
            <a:avLst/>
          </a:prstGeom>
          <a:gradFill rotWithShape="0">
            <a:gsLst>
              <a:gs pos="0">
                <a:srgbClr val="FFFF00"/>
              </a:gs>
              <a:gs pos="100000">
                <a:srgbClr val="FF66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69" name="Rectangle 32"/>
          <p:cNvSpPr>
            <a:spLocks noChangeArrowheads="1"/>
          </p:cNvSpPr>
          <p:nvPr/>
        </p:nvSpPr>
        <p:spPr bwMode="auto">
          <a:xfrm>
            <a:off x="7440613" y="2198688"/>
            <a:ext cx="2994025" cy="311150"/>
          </a:xfrm>
          <a:prstGeom prst="rect">
            <a:avLst/>
          </a:prstGeom>
          <a:gradFill rotWithShape="0">
            <a:gsLst>
              <a:gs pos="0">
                <a:srgbClr val="FF6600"/>
              </a:gs>
              <a:gs pos="100000">
                <a:srgbClr val="FF00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0" name="Rectangle 33"/>
          <p:cNvSpPr>
            <a:spLocks noChangeArrowheads="1"/>
          </p:cNvSpPr>
          <p:nvPr/>
        </p:nvSpPr>
        <p:spPr bwMode="auto">
          <a:xfrm>
            <a:off x="1554163" y="2198688"/>
            <a:ext cx="2994025" cy="311150"/>
          </a:xfrm>
          <a:prstGeom prst="rect">
            <a:avLst/>
          </a:prstGeom>
          <a:gradFill rotWithShape="0">
            <a:gsLst>
              <a:gs pos="0">
                <a:srgbClr val="00FF00"/>
              </a:gs>
              <a:gs pos="100000">
                <a:srgbClr val="FFFF00"/>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1" name="Rectangle 34"/>
          <p:cNvSpPr>
            <a:spLocks noChangeArrowheads="1"/>
          </p:cNvSpPr>
          <p:nvPr/>
        </p:nvSpPr>
        <p:spPr bwMode="auto">
          <a:xfrm>
            <a:off x="10129838" y="2198688"/>
            <a:ext cx="962025" cy="311150"/>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2" name="Rectangle 35"/>
          <p:cNvSpPr>
            <a:spLocks noChangeArrowheads="1"/>
          </p:cNvSpPr>
          <p:nvPr/>
        </p:nvSpPr>
        <p:spPr bwMode="auto">
          <a:xfrm>
            <a:off x="841375" y="2198688"/>
            <a:ext cx="936625" cy="311150"/>
          </a:xfrm>
          <a:prstGeom prst="rect">
            <a:avLst/>
          </a:prstGeom>
          <a:solidFill>
            <a:srgbClr val="00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3" name="AutoShape 36"/>
          <p:cNvSpPr>
            <a:spLocks noChangeArrowheads="1"/>
          </p:cNvSpPr>
          <p:nvPr/>
        </p:nvSpPr>
        <p:spPr bwMode="auto">
          <a:xfrm rot="-5400000">
            <a:off x="261938" y="1874838"/>
            <a:ext cx="492125" cy="955675"/>
          </a:xfrm>
          <a:prstGeom prst="triangle">
            <a:avLst>
              <a:gd name="adj" fmla="val 50000"/>
            </a:avLst>
          </a:prstGeom>
          <a:solidFill>
            <a:srgbClr val="00FF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eaVert"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4" name="AutoShape 37"/>
          <p:cNvSpPr>
            <a:spLocks noChangeArrowheads="1"/>
          </p:cNvSpPr>
          <p:nvPr/>
        </p:nvSpPr>
        <p:spPr bwMode="auto">
          <a:xfrm rot="5400000">
            <a:off x="11359356" y="1856582"/>
            <a:ext cx="481013" cy="1016000"/>
          </a:xfrm>
          <a:prstGeom prst="triangle">
            <a:avLst>
              <a:gd name="adj" fmla="val 50000"/>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54282" name="Text Box 22"/>
          <p:cNvSpPr txBox="1">
            <a:spLocks noChangeArrowheads="1"/>
          </p:cNvSpPr>
          <p:nvPr/>
        </p:nvSpPr>
        <p:spPr bwMode="auto">
          <a:xfrm>
            <a:off x="82550" y="3765550"/>
            <a:ext cx="2998788" cy="1873250"/>
          </a:xfrm>
          <a:prstGeom prst="rect">
            <a:avLst/>
          </a:prstGeom>
          <a:noFill/>
          <a:ln w="9525">
            <a:noFill/>
            <a:miter lim="800000"/>
            <a:headEnd/>
            <a:tailEnd/>
          </a:ln>
        </p:spPr>
        <p:txBody>
          <a:bodyPr lIns="56744" tIns="28372" rIns="56744" bIns="28372"/>
          <a:lstStyle/>
          <a:p>
            <a:pPr marL="174625">
              <a:defRPr/>
            </a:pPr>
            <a:r>
              <a:rPr lang="en-US" sz="2000">
                <a:solidFill>
                  <a:srgbClr val="444444">
                    <a:lumMod val="50000"/>
                  </a:srgbClr>
                </a:solidFill>
                <a:ea typeface="Arial Unicode MS" panose="020B0604020202020204" pitchFamily="34" charset="-128"/>
                <a:cs typeface="Arial" panose="020B0604020202020204" pitchFamily="34" charset="0"/>
              </a:rPr>
              <a:t>No/occasional/</a:t>
            </a:r>
          </a:p>
          <a:p>
            <a:pPr marL="174625">
              <a:defRPr/>
            </a:pPr>
            <a:r>
              <a:rPr lang="en-US" sz="2000">
                <a:solidFill>
                  <a:srgbClr val="444444">
                    <a:lumMod val="50000"/>
                  </a:srgbClr>
                </a:solidFill>
                <a:ea typeface="Arial Unicode MS" panose="020B0604020202020204" pitchFamily="34" charset="-128"/>
                <a:cs typeface="Arial" panose="020B0604020202020204" pitchFamily="34" charset="0"/>
              </a:rPr>
              <a:t>social alcohol use/gambling</a:t>
            </a:r>
          </a:p>
          <a:p>
            <a:pPr marL="174625">
              <a:defRPr/>
            </a:pPr>
            <a:r>
              <a:rPr lang="en-US" sz="2000">
                <a:solidFill>
                  <a:srgbClr val="444444">
                    <a:lumMod val="50000"/>
                  </a:srgbClr>
                </a:solidFill>
                <a:ea typeface="Arial Unicode MS" panose="020B0604020202020204" pitchFamily="34" charset="-128"/>
                <a:cs typeface="Arial" panose="020B0604020202020204" pitchFamily="34" charset="0"/>
              </a:rPr>
              <a:t>and/or gaming</a:t>
            </a:r>
            <a:endParaRPr lang="en-CA" sz="2000">
              <a:solidFill>
                <a:srgbClr val="444444">
                  <a:lumMod val="50000"/>
                </a:srgbClr>
              </a:solidFill>
              <a:ea typeface="Arial Unicode MS" panose="020B0604020202020204" pitchFamily="34" charset="-128"/>
              <a:cs typeface="Arial" panose="020B0604020202020204" pitchFamily="34" charset="0"/>
            </a:endParaRPr>
          </a:p>
        </p:txBody>
      </p:sp>
      <p:sp>
        <p:nvSpPr>
          <p:cNvPr id="96276" name="Rectangle 4"/>
          <p:cNvSpPr>
            <a:spLocks noChangeArrowheads="1"/>
          </p:cNvSpPr>
          <p:nvPr/>
        </p:nvSpPr>
        <p:spPr bwMode="auto">
          <a:xfrm>
            <a:off x="9109075" y="2784475"/>
            <a:ext cx="3013075" cy="3549650"/>
          </a:xfrm>
          <a:prstGeom prst="rect">
            <a:avLst/>
          </a:prstGeom>
          <a:solidFill>
            <a:srgbClr val="FF0000"/>
          </a:solidFill>
          <a:ln w="9525">
            <a:solidFill>
              <a:schemeClr val="tx1"/>
            </a:solidFill>
            <a:miter lim="800000"/>
            <a:headEnd/>
            <a:tailEnd/>
          </a:ln>
        </p:spPr>
        <p:txBody>
          <a:bodyPr wrap="none"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endParaRPr lang="en-US" altLang="en-US" sz="2400">
              <a:solidFill>
                <a:srgbClr val="60101C"/>
              </a:solidFill>
            </a:endParaRPr>
          </a:p>
        </p:txBody>
      </p:sp>
      <p:sp>
        <p:nvSpPr>
          <p:cNvPr id="96277" name="Text Box 22"/>
          <p:cNvSpPr txBox="1">
            <a:spLocks noChangeArrowheads="1"/>
          </p:cNvSpPr>
          <p:nvPr/>
        </p:nvSpPr>
        <p:spPr bwMode="auto">
          <a:xfrm>
            <a:off x="9096375" y="3765550"/>
            <a:ext cx="3017838" cy="163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4625">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GB" altLang="en-US" sz="2000"/>
              <a:t>Frequent alcohol use/gambling</a:t>
            </a:r>
            <a:r>
              <a:rPr lang="en-US" altLang="en-US" sz="2000"/>
              <a:t> and/or gaming</a:t>
            </a:r>
            <a:r>
              <a:rPr lang="en-GB" altLang="en-US" sz="2000"/>
              <a:t> – inability to control with severe consequences</a:t>
            </a:r>
          </a:p>
        </p:txBody>
      </p:sp>
      <p:sp>
        <p:nvSpPr>
          <p:cNvPr id="3" name="TextBox 2"/>
          <p:cNvSpPr txBox="1"/>
          <p:nvPr/>
        </p:nvSpPr>
        <p:spPr>
          <a:xfrm>
            <a:off x="3776663" y="2108200"/>
            <a:ext cx="4779962" cy="461963"/>
          </a:xfrm>
          <a:prstGeom prst="rect">
            <a:avLst/>
          </a:prstGeom>
          <a:noFill/>
        </p:spPr>
        <p:txBody>
          <a:bodyPr>
            <a:spAutoFit/>
          </a:bodyPr>
          <a:lstStyle/>
          <a:p>
            <a:pPr>
              <a:defRPr/>
            </a:pPr>
            <a:r>
              <a:rPr lang="en-CA" b="1">
                <a:solidFill>
                  <a:srgbClr val="444444">
                    <a:lumMod val="50000"/>
                  </a:srgbClr>
                </a:solidFill>
                <a:cs typeface="Arial" panose="020B0604020202020204" pitchFamily="34" charset="0"/>
              </a:rPr>
              <a:t>Problems increase with use</a:t>
            </a:r>
          </a:p>
        </p:txBody>
      </p:sp>
    </p:spTree>
    <p:extLst>
      <p:ext uri="{BB962C8B-B14F-4D97-AF65-F5344CB8AC3E}">
        <p14:creationId xmlns:p14="http://schemas.microsoft.com/office/powerpoint/2010/main" val="35667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4D954EE-7D0E-489F-82F7-01134C4CDF3D}"/>
              </a:ext>
            </a:extLst>
          </p:cNvPr>
          <p:cNvSpPr>
            <a:spLocks noGrp="1" noChangeArrowheads="1"/>
          </p:cNvSpPr>
          <p:nvPr>
            <p:ph type="title"/>
          </p:nvPr>
        </p:nvSpPr>
        <p:spPr/>
        <p:txBody>
          <a:bodyPr/>
          <a:lstStyle/>
          <a:p>
            <a:pPr algn="ctr"/>
            <a:r>
              <a:rPr lang="en-CA" altLang="en-US" b="1">
                <a:latin typeface="Calibri Light"/>
                <a:ea typeface="Calibri Light"/>
                <a:cs typeface="Calibri Light"/>
              </a:rPr>
              <a:t>Test Your Knowledge</a:t>
            </a:r>
          </a:p>
        </p:txBody>
      </p:sp>
      <p:sp>
        <p:nvSpPr>
          <p:cNvPr id="3" name="Content Placeholder 2">
            <a:extLst>
              <a:ext uri="{FF2B5EF4-FFF2-40B4-BE49-F238E27FC236}">
                <a16:creationId xmlns:a16="http://schemas.microsoft.com/office/drawing/2014/main" id="{BA330A65-7A0F-42AD-8E2D-72CE5E995449}"/>
              </a:ext>
            </a:extLst>
          </p:cNvPr>
          <p:cNvSpPr>
            <a:spLocks noGrp="1"/>
          </p:cNvSpPr>
          <p:nvPr>
            <p:ph idx="1"/>
          </p:nvPr>
        </p:nvSpPr>
        <p:spPr>
          <a:xfrm>
            <a:off x="2209800" y="2117035"/>
            <a:ext cx="8879456" cy="4114800"/>
          </a:xfrm>
        </p:spPr>
        <p:txBody>
          <a:bodyPr vert="horz" lIns="91440" tIns="45720" rIns="91440" bIns="45720" rtlCol="0" anchor="t">
            <a:normAutofit/>
          </a:bodyPr>
          <a:lstStyle/>
          <a:p>
            <a:pPr marL="0" indent="0" algn="ctr">
              <a:buNone/>
              <a:defRPr/>
            </a:pPr>
            <a:r>
              <a:rPr lang="en-CA" b="1" i="1">
                <a:latin typeface="Calibri Light"/>
                <a:ea typeface="Calibri Light"/>
                <a:cs typeface="Calibri Light"/>
              </a:rPr>
              <a:t>Cannabidiol (CBD) </a:t>
            </a:r>
            <a:r>
              <a:rPr lang="en-CA" i="1">
                <a:latin typeface="Calibri Light"/>
                <a:ea typeface="Calibri Light"/>
                <a:cs typeface="Calibri Light"/>
              </a:rPr>
              <a:t>is a cannabinoid found in cannabis that gives the “high” or intoxication</a:t>
            </a:r>
            <a:endParaRPr lang="en-US"/>
          </a:p>
          <a:p>
            <a:pPr marL="0" indent="0">
              <a:buNone/>
              <a:defRPr/>
            </a:pPr>
            <a:endParaRPr lang="en-CA"/>
          </a:p>
          <a:p>
            <a:pPr marL="514350" indent="-514350">
              <a:buFontTx/>
              <a:buAutoNum type="alphaUcPeriod"/>
              <a:defRPr/>
            </a:pPr>
            <a:r>
              <a:rPr lang="en-CA">
                <a:latin typeface="Calibri Light"/>
                <a:ea typeface="Calibri Light"/>
                <a:cs typeface="Calibri Light"/>
              </a:rPr>
              <a:t>TRUE</a:t>
            </a:r>
          </a:p>
          <a:p>
            <a:pPr marL="514350" indent="-514350">
              <a:buFontTx/>
              <a:buAutoNum type="alphaUcPeriod"/>
              <a:defRPr/>
            </a:pPr>
            <a:r>
              <a:rPr lang="en-CA">
                <a:latin typeface="Calibri Light"/>
                <a:ea typeface="Calibri Light"/>
                <a:cs typeface="Calibri Light"/>
              </a:rPr>
              <a:t>FALSE</a:t>
            </a:r>
          </a:p>
        </p:txBody>
      </p:sp>
      <p:pic>
        <p:nvPicPr>
          <p:cNvPr id="39940" name="Picture 4">
            <a:extLst>
              <a:ext uri="{FF2B5EF4-FFF2-40B4-BE49-F238E27FC236}">
                <a16:creationId xmlns:a16="http://schemas.microsoft.com/office/drawing/2014/main" id="{37E80865-7FB3-44CB-9B98-46D5EBB0A44E}"/>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9829800" y="6231835"/>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30">
            <a:extLst>
              <a:ext uri="{FF2B5EF4-FFF2-40B4-BE49-F238E27FC236}">
                <a16:creationId xmlns:a16="http://schemas.microsoft.com/office/drawing/2014/main" id="{60FF83DD-26EE-4409-830D-7DE002A3C1C5}"/>
              </a:ext>
            </a:extLst>
          </p:cNvPr>
          <p:cNvPicPr>
            <a:picLocks noChangeAspect="1"/>
          </p:cNvPicPr>
          <p:nvPr>
            <p:custDataLst>
              <p:tags r:id="rId1"/>
            </p:custDataLst>
          </p:nvPr>
        </p:nvPicPr>
        <p:blipFill>
          <a:blip r:embed="rId5" cstate="email">
            <a:extLst>
              <a:ext uri="{28A0092B-C50C-407E-A947-70E740481C1C}">
                <a14:useLocalDpi xmlns:a14="http://schemas.microsoft.com/office/drawing/2010/main" val="0"/>
              </a:ext>
            </a:extLst>
          </a:blip>
          <a:srcRect/>
          <a:stretch>
            <a:fillRect/>
          </a:stretch>
        </p:blipFill>
        <p:spPr bwMode="auto">
          <a:xfrm rot="-1580698">
            <a:off x="6116372" y="3674733"/>
            <a:ext cx="2669811" cy="227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Arrow: Right 3">
            <a:extLst>
              <a:ext uri="{FF2B5EF4-FFF2-40B4-BE49-F238E27FC236}">
                <a16:creationId xmlns:a16="http://schemas.microsoft.com/office/drawing/2014/main" id="{43F718AD-FDAD-DA84-F925-5F8D65801781}"/>
              </a:ext>
            </a:extLst>
          </p:cNvPr>
          <p:cNvSpPr/>
          <p:nvPr/>
        </p:nvSpPr>
        <p:spPr>
          <a:xfrm>
            <a:off x="1119481" y="4016962"/>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411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D70E96-2031-409E-9F7F-A4EA088D9F44}"/>
              </a:ext>
            </a:extLst>
          </p:cNvPr>
          <p:cNvSpPr/>
          <p:nvPr/>
        </p:nvSpPr>
        <p:spPr>
          <a:xfrm>
            <a:off x="285750" y="2133600"/>
            <a:ext cx="11601450" cy="4467225"/>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 name="TextBox 2">
            <a:extLst>
              <a:ext uri="{FF2B5EF4-FFF2-40B4-BE49-F238E27FC236}">
                <a16:creationId xmlns:a16="http://schemas.microsoft.com/office/drawing/2014/main" id="{5DED2759-D99A-49C4-95BD-DC1CB98111D0}"/>
              </a:ext>
            </a:extLst>
          </p:cNvPr>
          <p:cNvSpPr txBox="1"/>
          <p:nvPr/>
        </p:nvSpPr>
        <p:spPr>
          <a:xfrm>
            <a:off x="438150" y="2381250"/>
            <a:ext cx="1090612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3200" b="1" i="0" u="none" strike="noStrike" kern="1200" cap="none" spc="0" normalizeH="0" baseline="0" noProof="0">
                <a:ln>
                  <a:noFill/>
                </a:ln>
                <a:solidFill>
                  <a:srgbClr val="60101C"/>
                </a:solidFill>
                <a:effectLst/>
                <a:uLnTx/>
                <a:uFillTx/>
                <a:latin typeface="Arial" panose="020B0604020202020204" pitchFamily="34" charset="0"/>
                <a:ea typeface="+mn-ea"/>
                <a:cs typeface="Arial" panose="020B0604020202020204" pitchFamily="34" charset="0"/>
              </a:rPr>
              <a:t>Effects</a:t>
            </a:r>
          </a:p>
        </p:txBody>
      </p:sp>
      <p:sp>
        <p:nvSpPr>
          <p:cNvPr id="4" name="TextBox 3">
            <a:extLst>
              <a:ext uri="{FF2B5EF4-FFF2-40B4-BE49-F238E27FC236}">
                <a16:creationId xmlns:a16="http://schemas.microsoft.com/office/drawing/2014/main" id="{E40BE42F-0863-4126-B7C5-76E6F848B892}"/>
              </a:ext>
            </a:extLst>
          </p:cNvPr>
          <p:cNvSpPr txBox="1"/>
          <p:nvPr/>
        </p:nvSpPr>
        <p:spPr>
          <a:xfrm>
            <a:off x="2697901" y="5581869"/>
            <a:ext cx="11115675" cy="424732"/>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sz="2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endParaRPr kumimoji="0" lang="en-CA" altLang="en-US" sz="2400" b="0" i="0" u="none" strike="noStrike" kern="1200" cap="none" spc="0" normalizeH="0" baseline="0" noProof="0">
              <a:ln>
                <a:noFill/>
              </a:ln>
              <a:solidFill>
                <a:srgbClr val="60101C"/>
              </a:solidFill>
              <a:effectLst/>
              <a:uLnTx/>
              <a:uFillTx/>
              <a:latin typeface="Arial" panose="020B0604020202020204" pitchFamily="34" charset="0"/>
              <a:ea typeface="Arial Unicode MS" panose="020B0604020202020204" pitchFamily="34" charset="-128"/>
              <a:cs typeface="Arial" panose="020B0604020202020204" pitchFamily="34" charset="0"/>
            </a:endParaRPr>
          </a:p>
        </p:txBody>
      </p:sp>
      <p:sp>
        <p:nvSpPr>
          <p:cNvPr id="5" name="Rectangle 4">
            <a:hlinkClick r:id="rId4" action="ppaction://hlinksldjump"/>
            <a:extLst>
              <a:ext uri="{FF2B5EF4-FFF2-40B4-BE49-F238E27FC236}">
                <a16:creationId xmlns:a16="http://schemas.microsoft.com/office/drawing/2014/main" id="{4B50CDE9-F4E6-4E64-9132-9906DFAE8D2D}"/>
              </a:ext>
            </a:extLst>
          </p:cNvPr>
          <p:cNvSpPr/>
          <p:nvPr/>
        </p:nvSpPr>
        <p:spPr>
          <a:xfrm>
            <a:off x="7236921" y="1457325"/>
            <a:ext cx="2387845" cy="409554"/>
          </a:xfrm>
          <a:prstGeom prst="rect">
            <a:avLst/>
          </a:prstGeom>
          <a:solidFill>
            <a:srgbClr val="F1E3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000" b="1" i="0" u="none" strike="noStrike" kern="1200" cap="none" spc="0" normalizeH="0" baseline="0" noProof="0">
                <a:ln>
                  <a:noFill/>
                </a:ln>
                <a:solidFill>
                  <a:srgbClr val="60101C"/>
                </a:solidFill>
                <a:effectLst/>
                <a:uLnTx/>
                <a:uFillTx/>
                <a:latin typeface="Arial" panose="020B0604020202020204" pitchFamily="34" charset="0"/>
                <a:ea typeface="+mn-ea"/>
                <a:cs typeface="Arial" panose="020B0604020202020204" pitchFamily="34" charset="0"/>
              </a:rPr>
              <a:t>Effects</a:t>
            </a:r>
          </a:p>
        </p:txBody>
      </p:sp>
      <p:pic>
        <p:nvPicPr>
          <p:cNvPr id="6" name="Picture 5">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350792" y="3164549"/>
            <a:ext cx="505158" cy="455876"/>
          </a:xfrm>
          <a:prstGeom prst="rect">
            <a:avLst/>
          </a:prstGeom>
        </p:spPr>
      </p:pic>
      <p:pic>
        <p:nvPicPr>
          <p:cNvPr id="7" name="Picture 6">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350792" y="4768718"/>
            <a:ext cx="505158" cy="455876"/>
          </a:xfrm>
          <a:prstGeom prst="rect">
            <a:avLst/>
          </a:prstGeom>
        </p:spPr>
      </p:pic>
      <p:sp>
        <p:nvSpPr>
          <p:cNvPr id="9" name="TextBox 8">
            <a:extLst>
              <a:ext uri="{FF2B5EF4-FFF2-40B4-BE49-F238E27FC236}">
                <a16:creationId xmlns:a16="http://schemas.microsoft.com/office/drawing/2014/main" id="{C75092F1-7DE4-5943-9292-94CB6043E44B}"/>
              </a:ext>
            </a:extLst>
          </p:cNvPr>
          <p:cNvSpPr txBox="1"/>
          <p:nvPr/>
        </p:nvSpPr>
        <p:spPr>
          <a:xfrm>
            <a:off x="6778085" y="3485537"/>
            <a:ext cx="4566190" cy="193899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1" i="0" u="none" strike="noStrike" kern="1200" cap="none" spc="0" normalizeH="0" baseline="0" noProof="0">
                <a:ln>
                  <a:noFill/>
                </a:ln>
                <a:solidFill>
                  <a:srgbClr val="000000"/>
                </a:solidFill>
                <a:effectLst/>
                <a:uLnTx/>
                <a:uFillTx/>
                <a:latin typeface="Arial"/>
                <a:ea typeface="+mn-ea"/>
                <a:cs typeface="Arial"/>
              </a:rPr>
              <a:t>Remember: </a:t>
            </a:r>
            <a:endParaRPr lang="en-CA" sz="24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000000"/>
                </a:solidFill>
                <a:effectLst/>
                <a:uLnTx/>
                <a:uFillTx/>
                <a:latin typeface="Arial"/>
                <a:ea typeface="+mn-ea"/>
                <a:cs typeface="Arial"/>
              </a:rPr>
              <a:t>CBD still falls under the same rules as </a:t>
            </a:r>
            <a:endParaRPr lang="en-CA" sz="2400" b="0"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000000"/>
                </a:solidFill>
                <a:effectLst/>
                <a:uLnTx/>
                <a:uFillTx/>
                <a:latin typeface="Arial"/>
                <a:ea typeface="+mn-ea"/>
                <a:cs typeface="Arial"/>
              </a:rPr>
              <a:t>other cannabis products under the Cannabis Act.</a:t>
            </a:r>
            <a:endParaRPr lang="en-CA" sz="2400" b="0" i="0" u="none" strike="noStrike" kern="1200" cap="none" spc="0" normalizeH="0" baseline="0" noProof="0">
              <a:ln>
                <a:noFill/>
              </a:ln>
              <a:solidFill>
                <a:srgbClr val="000000"/>
              </a:solidFill>
              <a:effectLst/>
              <a:uLnTx/>
              <a:uFillTx/>
              <a:latin typeface="Arial"/>
              <a:ea typeface="+mn-ea"/>
              <a:cs typeface="Arial"/>
            </a:endParaRPr>
          </a:p>
        </p:txBody>
      </p:sp>
      <p:sp>
        <p:nvSpPr>
          <p:cNvPr id="8" name="TextBox 7"/>
          <p:cNvSpPr txBox="1"/>
          <p:nvPr/>
        </p:nvSpPr>
        <p:spPr>
          <a:xfrm>
            <a:off x="878068" y="3174382"/>
            <a:ext cx="5634183" cy="13460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sz="2400" b="1" i="0" u="none" strike="noStrike" kern="1200" cap="none" spc="0" normalizeH="0" baseline="0" noProof="0">
                <a:ln>
                  <a:noFill/>
                </a:ln>
                <a:solidFill>
                  <a:srgbClr val="000000"/>
                </a:solidFill>
                <a:effectLst/>
                <a:uLnTx/>
                <a:uFillTx/>
                <a:latin typeface="Calibri Light"/>
                <a:ea typeface="Calibri Light"/>
                <a:cs typeface="Calibri Light"/>
              </a:rPr>
              <a:t>THC (Delta-9-Tetrahydrocannabinol)</a:t>
            </a:r>
            <a:endParaRPr lang="en-CA" sz="2400" b="1" i="0" u="none" strike="noStrike" kern="1200" cap="none" spc="0" normalizeH="0" baseline="0" noProof="0">
              <a:ln>
                <a:noFill/>
              </a:ln>
              <a:solidFill>
                <a:srgbClr val="000000"/>
              </a:solidFill>
              <a:effectLst/>
              <a:uLnTx/>
              <a:uFillTx/>
              <a:latin typeface="Calibri Light"/>
              <a:ea typeface="Calibri Light"/>
              <a:cs typeface="Calibri Light"/>
            </a:endParaRPr>
          </a:p>
          <a:p>
            <a:pPr eaLnBrk="1" fontAlgn="auto" hangingPunct="1">
              <a:lnSpc>
                <a:spcPct val="90000"/>
              </a:lnSpc>
              <a:spcBef>
                <a:spcPts val="1000"/>
              </a:spcBef>
              <a:spcAft>
                <a:spcPts val="0"/>
              </a:spcAft>
              <a:defRPr/>
            </a:pPr>
            <a:r>
              <a:rPr lang="en-CA" dirty="0">
                <a:latin typeface="Calibri Light"/>
                <a:ea typeface="Calibri Light"/>
                <a:cs typeface="Calibri Light"/>
              </a:rPr>
              <a:t> </a:t>
            </a:r>
            <a:r>
              <a:rPr kumimoji="0" lang="en-CA" sz="2400" b="0" i="0" u="none" strike="noStrike" kern="1200" cap="none" spc="0" normalizeH="0" baseline="0" noProof="0">
                <a:ln>
                  <a:noFill/>
                </a:ln>
                <a:solidFill>
                  <a:srgbClr val="000000"/>
                </a:solidFill>
                <a:effectLst/>
                <a:uLnTx/>
                <a:uFillTx/>
                <a:latin typeface="Calibri Light"/>
                <a:ea typeface="Calibri Light"/>
                <a:cs typeface="Calibri Light"/>
              </a:rPr>
              <a:t>Mood-altering</a:t>
            </a:r>
            <a:endParaRPr lang="en-CA"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Gives the “high” or intoxication</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0" name="TextBox 9"/>
          <p:cNvSpPr txBox="1"/>
          <p:nvPr/>
        </p:nvSpPr>
        <p:spPr>
          <a:xfrm>
            <a:off x="878068" y="4800730"/>
            <a:ext cx="5357092" cy="13460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1" i="0" u="none" strike="noStrike" kern="1200" cap="none" spc="0" normalizeH="0" baseline="0" noProof="0" dirty="0">
                <a:ln>
                  <a:noFill/>
                </a:ln>
                <a:solidFill>
                  <a:srgbClr val="60101C"/>
                </a:solidFill>
                <a:effectLst/>
                <a:uLnTx/>
                <a:uFillTx/>
                <a:latin typeface="Arial"/>
                <a:ea typeface="+mn-ea"/>
                <a:cs typeface="Arial"/>
              </a:rPr>
              <a:t> </a:t>
            </a: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CBD (Cannabidiol)</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dirty="0">
                <a:ln>
                  <a:noFill/>
                </a:ln>
                <a:solidFill>
                  <a:srgbClr val="60101C"/>
                </a:solidFill>
                <a:effectLst/>
                <a:uLnTx/>
                <a:uFillTx/>
                <a:latin typeface="Arial"/>
                <a:ea typeface="+mn-ea"/>
                <a:cs typeface="Arial"/>
              </a:rPr>
              <a:t>  </a:t>
            </a:r>
            <a:r>
              <a:rPr kumimoji="0" lang="en-CA" altLang="en-US" sz="2400" b="0" i="0" u="none" strike="noStrike" kern="1200" cap="none" spc="0" normalizeH="0" baseline="0" noProof="0" dirty="0">
                <a:ln>
                  <a:noFill/>
                </a:ln>
                <a:solidFill>
                  <a:srgbClr val="000000"/>
                </a:solidFill>
                <a:effectLst/>
                <a:uLnTx/>
                <a:uFillTx/>
                <a:latin typeface="Arial"/>
                <a:ea typeface="+mn-ea"/>
                <a:cs typeface="Arial"/>
              </a:rPr>
              <a:t>    </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Relaxing, calming</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No high or no intoxication </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Tree>
    <p:custDataLst>
      <p:tags r:id="rId1"/>
    </p:custDataLst>
    <p:extLst>
      <p:ext uri="{BB962C8B-B14F-4D97-AF65-F5344CB8AC3E}">
        <p14:creationId xmlns:p14="http://schemas.microsoft.com/office/powerpoint/2010/main" val="2919071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14EFECB1-0A2A-47AE-B734-1B409D330DC4}"/>
              </a:ext>
            </a:extLst>
          </p:cNvPr>
          <p:cNvSpPr>
            <a:spLocks noGrp="1" noChangeArrowheads="1"/>
          </p:cNvSpPr>
          <p:nvPr>
            <p:ph type="title"/>
          </p:nvPr>
        </p:nvSpPr>
        <p:spPr/>
        <p:txBody>
          <a:bodyPr/>
          <a:lstStyle/>
          <a:p>
            <a:pPr algn="ctr"/>
            <a:r>
              <a:rPr lang="en-CA" altLang="en-US" b="1">
                <a:latin typeface="Calibri Light"/>
                <a:ea typeface="Calibri Light"/>
                <a:cs typeface="Calibri Light"/>
              </a:rPr>
              <a:t>Test your Knowledge</a:t>
            </a:r>
          </a:p>
        </p:txBody>
      </p:sp>
      <p:sp>
        <p:nvSpPr>
          <p:cNvPr id="49155" name="Rectangle 3">
            <a:extLst>
              <a:ext uri="{FF2B5EF4-FFF2-40B4-BE49-F238E27FC236}">
                <a16:creationId xmlns:a16="http://schemas.microsoft.com/office/drawing/2014/main" id="{F4723D8D-D325-4A4C-BE1D-7FC78C06D11B}"/>
              </a:ext>
            </a:extLst>
          </p:cNvPr>
          <p:cNvSpPr>
            <a:spLocks noGrp="1" noChangeArrowheads="1"/>
          </p:cNvSpPr>
          <p:nvPr>
            <p:ph type="body" idx="1"/>
          </p:nvPr>
        </p:nvSpPr>
        <p:spPr>
          <a:xfrm>
            <a:off x="1409700" y="1894689"/>
            <a:ext cx="9372600" cy="609600"/>
          </a:xfrm>
        </p:spPr>
        <p:txBody>
          <a:bodyPr vert="horz" lIns="91440" tIns="45720" rIns="91440" bIns="45720" rtlCol="0" anchor="t">
            <a:normAutofit/>
          </a:bodyPr>
          <a:lstStyle/>
          <a:p>
            <a:pPr marL="0" indent="0" algn="ctr">
              <a:buNone/>
            </a:pPr>
            <a:r>
              <a:rPr lang="en-CA" altLang="en-US" i="1">
                <a:latin typeface="Calibri Light"/>
                <a:ea typeface="Calibri Light"/>
                <a:cs typeface="Calibri Light"/>
              </a:rPr>
              <a:t>What are the </a:t>
            </a:r>
            <a:r>
              <a:rPr lang="en-CA" altLang="en-US" b="1" i="1">
                <a:latin typeface="Calibri Light"/>
                <a:ea typeface="Calibri Light"/>
                <a:cs typeface="Calibri Light"/>
              </a:rPr>
              <a:t>long-term </a:t>
            </a:r>
            <a:r>
              <a:rPr lang="en-CA" altLang="en-US" i="1">
                <a:latin typeface="Calibri Light"/>
                <a:ea typeface="Calibri Light"/>
                <a:cs typeface="Calibri Light"/>
              </a:rPr>
              <a:t>health effects of Cannabis use?</a:t>
            </a:r>
          </a:p>
          <a:p>
            <a:pPr marL="990600" lvl="1" indent="-533400"/>
            <a:endParaRPr lang="en-CA" altLang="en-US">
              <a:latin typeface="Arial" panose="020B0604020202020204" pitchFamily="34" charset="0"/>
            </a:endParaRPr>
          </a:p>
          <a:p>
            <a:pPr marL="990600" lvl="1" indent="-533400"/>
            <a:endParaRPr lang="en-CA" altLang="en-US"/>
          </a:p>
        </p:txBody>
      </p:sp>
      <p:sp>
        <p:nvSpPr>
          <p:cNvPr id="1463301" name="Text Box 5">
            <a:extLst>
              <a:ext uri="{FF2B5EF4-FFF2-40B4-BE49-F238E27FC236}">
                <a16:creationId xmlns:a16="http://schemas.microsoft.com/office/drawing/2014/main" id="{3AD0050E-7F53-4F89-96A8-87F1588DB7DC}"/>
              </a:ext>
            </a:extLst>
          </p:cNvPr>
          <p:cNvSpPr txBox="1">
            <a:spLocks noChangeArrowheads="1"/>
          </p:cNvSpPr>
          <p:nvPr/>
        </p:nvSpPr>
        <p:spPr bwMode="auto">
          <a:xfrm>
            <a:off x="2209800" y="2675732"/>
            <a:ext cx="8458200" cy="4092575"/>
          </a:xfrm>
          <a:prstGeom prst="rect">
            <a:avLst/>
          </a:prstGeom>
          <a:noFill/>
          <a:ln>
            <a:noFill/>
          </a:ln>
        </p:spPr>
        <p:txBody>
          <a:bodyPr lIns="91440" tIns="45720" rIns="91440" bIns="45720" anchor="t">
            <a:spAutoFit/>
          </a:bodyPr>
          <a:lstStyle>
            <a:lvl1pPr algn="l">
              <a:spcBef>
                <a:spcPct val="20000"/>
              </a:spcBef>
              <a:buClr>
                <a:srgbClr val="C30000"/>
              </a:buClr>
              <a:buChar char="•"/>
              <a:defRPr sz="3200">
                <a:solidFill>
                  <a:schemeClr val="tx1"/>
                </a:solidFill>
                <a:latin typeface="65 Helvetica Medium" pitchFamily="1" charset="0"/>
                <a:ea typeface="ヒラギノ角ゴ Pro W3" charset="-128"/>
              </a:defRPr>
            </a:lvl1pPr>
            <a:lvl2pPr marL="742950" indent="-285750" algn="l">
              <a:spcBef>
                <a:spcPct val="20000"/>
              </a:spcBef>
              <a:buClr>
                <a:srgbClr val="C30000"/>
              </a:buClr>
              <a:buChar char="–"/>
              <a:defRPr sz="2800">
                <a:solidFill>
                  <a:schemeClr val="tx1"/>
                </a:solidFill>
                <a:latin typeface="55 Helvetica Roman" pitchFamily="-106" charset="0"/>
                <a:ea typeface="ヒラギノ角ゴ Pro W3" charset="-128"/>
              </a:defRPr>
            </a:lvl2pPr>
            <a:lvl3pPr marL="1143000" indent="-228600" algn="l">
              <a:spcBef>
                <a:spcPct val="20000"/>
              </a:spcBef>
              <a:buClr>
                <a:srgbClr val="C30000"/>
              </a:buClr>
              <a:buChar char="•"/>
              <a:defRPr sz="2400">
                <a:solidFill>
                  <a:schemeClr val="tx1"/>
                </a:solidFill>
                <a:latin typeface="55 Helvetica Roman" pitchFamily="-106" charset="0"/>
                <a:ea typeface="ヒラギノ角ゴ Pro W3" charset="-128"/>
              </a:defRPr>
            </a:lvl3pPr>
            <a:lvl4pPr marL="1600200" indent="-228600" algn="l">
              <a:spcBef>
                <a:spcPct val="20000"/>
              </a:spcBef>
              <a:buClr>
                <a:srgbClr val="C30000"/>
              </a:buClr>
              <a:buChar char="–"/>
              <a:defRPr sz="2000">
                <a:solidFill>
                  <a:schemeClr val="tx1"/>
                </a:solidFill>
                <a:latin typeface="55 Helvetica Roman" pitchFamily="-106" charset="0"/>
                <a:ea typeface="ヒラギノ角ゴ Pro W3" charset="-128"/>
              </a:defRPr>
            </a:lvl4pPr>
            <a:lvl5pPr marL="2057400" indent="-228600" algn="l">
              <a:spcBef>
                <a:spcPct val="20000"/>
              </a:spcBef>
              <a:buClr>
                <a:srgbClr val="C30000"/>
              </a:buClr>
              <a:buChar char="»"/>
              <a:defRPr>
                <a:solidFill>
                  <a:schemeClr val="tx1"/>
                </a:solidFill>
                <a:latin typeface="55 Helvetica Roman" pitchFamily="-106" charset="0"/>
                <a:ea typeface="ヒラギノ角ゴ Pro W3" charset="-128"/>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9pPr>
          </a:lstStyle>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Damages the lungs</a:t>
            </a: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Affects mental health (increased risk of anxiety, depression, psychosis, and schizophrenia)</a:t>
            </a: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Can create physical dependence or addiction</a:t>
            </a:r>
          </a:p>
          <a:p>
            <a:pPr marL="514350" indent="-514350">
              <a:spcBef>
                <a:spcPct val="0"/>
              </a:spcBef>
              <a:buClr>
                <a:srgbClr val="CC0000"/>
              </a:buClr>
              <a:buFontTx/>
              <a:buAutoNum type="alphaUcPeriod"/>
              <a:defRPr/>
            </a:pPr>
            <a:r>
              <a:rPr lang="en-CA" altLang="en-US" sz="2800">
                <a:solidFill>
                  <a:srgbClr val="000000"/>
                </a:solidFill>
                <a:latin typeface="Calibri Light"/>
                <a:ea typeface="Calibri Light"/>
                <a:cs typeface="Calibri Light"/>
              </a:rPr>
              <a:t>A &amp; C</a:t>
            </a:r>
          </a:p>
          <a:p>
            <a:pPr marL="514350" indent="-514350">
              <a:spcBef>
                <a:spcPct val="0"/>
              </a:spcBef>
              <a:buClr>
                <a:srgbClr val="CC0000"/>
              </a:buClr>
              <a:buFontTx/>
              <a:buAutoNum type="alphaUcPeriod"/>
              <a:defRPr/>
            </a:pPr>
            <a:r>
              <a:rPr lang="en-CA" altLang="en-US" sz="2800" dirty="0">
                <a:solidFill>
                  <a:srgbClr val="000000"/>
                </a:solidFill>
                <a:latin typeface="Calibri Light"/>
                <a:ea typeface="Calibri Light"/>
                <a:cs typeface="Calibri Light"/>
              </a:rPr>
              <a:t>All of the above</a:t>
            </a:r>
          </a:p>
          <a:p>
            <a:pPr marL="514350" indent="-514350">
              <a:spcBef>
                <a:spcPct val="0"/>
              </a:spcBef>
              <a:buClr>
                <a:srgbClr val="CC0000"/>
              </a:buClr>
              <a:buFontTx/>
              <a:buAutoNum type="alphaUcPeriod"/>
              <a:defRPr/>
            </a:pPr>
            <a:endParaRPr lang="en-CA" altLang="en-US" sz="2800">
              <a:latin typeface="+mn-lt"/>
            </a:endParaRPr>
          </a:p>
          <a:p>
            <a:pPr>
              <a:spcBef>
                <a:spcPct val="0"/>
              </a:spcBef>
              <a:buClr>
                <a:srgbClr val="CC0000"/>
              </a:buClr>
              <a:buFontTx/>
              <a:buNone/>
              <a:defRPr/>
            </a:pPr>
            <a:endParaRPr lang="en-CA" altLang="en-US" sz="2800">
              <a:latin typeface="+mn-lt"/>
            </a:endParaRPr>
          </a:p>
          <a:p>
            <a:pPr algn="ctr">
              <a:spcBef>
                <a:spcPct val="50000"/>
              </a:spcBef>
              <a:buClrTx/>
              <a:buFontTx/>
              <a:buNone/>
              <a:defRPr/>
            </a:pPr>
            <a:endParaRPr lang="en-CA" altLang="en-US" sz="2400">
              <a:latin typeface="+mn-lt"/>
            </a:endParaRPr>
          </a:p>
        </p:txBody>
      </p:sp>
      <p:pic>
        <p:nvPicPr>
          <p:cNvPr id="49157" name="Picture 4">
            <a:extLst>
              <a:ext uri="{FF2B5EF4-FFF2-40B4-BE49-F238E27FC236}">
                <a16:creationId xmlns:a16="http://schemas.microsoft.com/office/drawing/2014/main" id="{3E510D1D-2A20-456B-8268-20DD77428F89}"/>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829800" y="6322220"/>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Right 2">
            <a:extLst>
              <a:ext uri="{FF2B5EF4-FFF2-40B4-BE49-F238E27FC236}">
                <a16:creationId xmlns:a16="http://schemas.microsoft.com/office/drawing/2014/main" id="{4CB7D57C-A26C-9B6F-4173-A0698D6B1B46}"/>
              </a:ext>
            </a:extLst>
          </p:cNvPr>
          <p:cNvSpPr/>
          <p:nvPr/>
        </p:nvSpPr>
        <p:spPr>
          <a:xfrm>
            <a:off x="1128889" y="4816591"/>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986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D70E96-2031-409E-9F7F-A4EA088D9F44}"/>
              </a:ext>
            </a:extLst>
          </p:cNvPr>
          <p:cNvSpPr/>
          <p:nvPr/>
        </p:nvSpPr>
        <p:spPr>
          <a:xfrm>
            <a:off x="285750" y="2133600"/>
            <a:ext cx="11601450" cy="4467225"/>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DED2759-D99A-49C4-95BD-DC1CB98111D0}"/>
              </a:ext>
            </a:extLst>
          </p:cNvPr>
          <p:cNvSpPr txBox="1"/>
          <p:nvPr/>
        </p:nvSpPr>
        <p:spPr>
          <a:xfrm>
            <a:off x="438150" y="2381250"/>
            <a:ext cx="10906125" cy="58477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3200" b="1" i="0" u="none" strike="noStrike" kern="1200" cap="none" spc="0" normalizeH="0" baseline="0" noProof="0">
                <a:ln>
                  <a:noFill/>
                </a:ln>
                <a:solidFill>
                  <a:srgbClr val="60101C"/>
                </a:solidFill>
                <a:effectLst/>
                <a:uLnTx/>
                <a:uFillTx/>
                <a:latin typeface="Calibri Light"/>
                <a:ea typeface="Calibri Light"/>
                <a:cs typeface="Calibri Light"/>
              </a:rPr>
              <a:t>Long term</a:t>
            </a:r>
            <a:endParaRPr lang="en-CA" sz="3200" b="1"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4" name="TextBox 3">
            <a:extLst>
              <a:ext uri="{FF2B5EF4-FFF2-40B4-BE49-F238E27FC236}">
                <a16:creationId xmlns:a16="http://schemas.microsoft.com/office/drawing/2014/main" id="{E40BE42F-0863-4126-B7C5-76E6F848B892}"/>
              </a:ext>
            </a:extLst>
          </p:cNvPr>
          <p:cNvSpPr txBox="1"/>
          <p:nvPr/>
        </p:nvSpPr>
        <p:spPr>
          <a:xfrm>
            <a:off x="495300" y="2971800"/>
            <a:ext cx="11115675" cy="75713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sz="2400" b="0" i="0" u="none" strike="noStrike" kern="1200" cap="none" spc="0" normalizeH="0" baseline="0" noProof="0">
                <a:ln>
                  <a:noFill/>
                </a:ln>
                <a:solidFill>
                  <a:srgbClr val="000000"/>
                </a:solidFill>
                <a:effectLst/>
                <a:uLnTx/>
                <a:uFillTx/>
                <a:latin typeface="Calibri Light"/>
                <a:ea typeface="Calibri Light"/>
                <a:cs typeface="Calibri Light"/>
              </a:rPr>
              <a:t>Using cannabis regularly (daily or almost daily) and over a long time (several months or years) can:</a:t>
            </a:r>
            <a:endParaRPr lang="en-CA"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5" name="Rectangle 4">
            <a:hlinkClick r:id="rId4" action="ppaction://hlinksldjump"/>
            <a:extLst>
              <a:ext uri="{FF2B5EF4-FFF2-40B4-BE49-F238E27FC236}">
                <a16:creationId xmlns:a16="http://schemas.microsoft.com/office/drawing/2014/main" id="{723BD6FB-A2E6-452D-B765-248518412C8D}"/>
              </a:ext>
            </a:extLst>
          </p:cNvPr>
          <p:cNvSpPr/>
          <p:nvPr/>
        </p:nvSpPr>
        <p:spPr>
          <a:xfrm>
            <a:off x="7260432" y="1457325"/>
            <a:ext cx="2304000" cy="409554"/>
          </a:xfrm>
          <a:prstGeom prst="rect">
            <a:avLst/>
          </a:prstGeom>
          <a:solidFill>
            <a:srgbClr val="F1E3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Long term</a:t>
            </a:r>
          </a:p>
        </p:txBody>
      </p:sp>
      <p:pic>
        <p:nvPicPr>
          <p:cNvPr id="6" name="Picture 5">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467334" y="3866921"/>
            <a:ext cx="505158" cy="455876"/>
          </a:xfrm>
          <a:prstGeom prst="rect">
            <a:avLst/>
          </a:prstGeom>
        </p:spPr>
      </p:pic>
      <p:pic>
        <p:nvPicPr>
          <p:cNvPr id="7" name="Picture 6">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467334" y="4439980"/>
            <a:ext cx="505158" cy="455876"/>
          </a:xfrm>
          <a:prstGeom prst="rect">
            <a:avLst/>
          </a:prstGeom>
        </p:spPr>
      </p:pic>
      <p:pic>
        <p:nvPicPr>
          <p:cNvPr id="8" name="Picture 7">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467334" y="5358665"/>
            <a:ext cx="505158" cy="455876"/>
          </a:xfrm>
          <a:prstGeom prst="rect">
            <a:avLst/>
          </a:prstGeom>
        </p:spPr>
      </p:pic>
      <p:pic>
        <p:nvPicPr>
          <p:cNvPr id="9" name="Picture 8">
            <a:extLst>
              <a:ext uri="{FF2B5EF4-FFF2-40B4-BE49-F238E27FC236}">
                <a16:creationId xmlns:a16="http://schemas.microsoft.com/office/drawing/2014/main" id="{07E084C9-572D-46A9-B494-25150084CDB3}"/>
              </a:ext>
            </a:extLst>
          </p:cNvPr>
          <p:cNvPicPr>
            <a:picLocks noChangeAspect="1"/>
          </p:cNvPicPr>
          <p:nvPr/>
        </p:nvPicPr>
        <p:blipFill>
          <a:blip r:embed="rId5">
            <a:duotone>
              <a:prstClr val="black"/>
              <a:srgbClr val="2BA2BA">
                <a:tint val="45000"/>
                <a:satMod val="400000"/>
              </a:srgbClr>
            </a:duotone>
            <a:extLst>
              <a:ext uri="{28A0092B-C50C-407E-A947-70E740481C1C}">
                <a14:useLocalDpi xmlns:a14="http://schemas.microsoft.com/office/drawing/2010/main"/>
              </a:ext>
            </a:extLst>
          </a:blip>
          <a:stretch>
            <a:fillRect/>
          </a:stretch>
        </p:blipFill>
        <p:spPr>
          <a:xfrm>
            <a:off x="467334" y="5915825"/>
            <a:ext cx="505158" cy="455876"/>
          </a:xfrm>
          <a:prstGeom prst="rect">
            <a:avLst/>
          </a:prstGeom>
        </p:spPr>
      </p:pic>
      <p:sp>
        <p:nvSpPr>
          <p:cNvPr id="11" name="TextBox 10"/>
          <p:cNvSpPr txBox="1"/>
          <p:nvPr/>
        </p:nvSpPr>
        <p:spPr>
          <a:xfrm>
            <a:off x="979126" y="3840540"/>
            <a:ext cx="10365149" cy="4247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Damage the lungs (contains similar chemicals to tobacco smoke).</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12" name="TextBox 11"/>
          <p:cNvSpPr txBox="1"/>
          <p:nvPr/>
        </p:nvSpPr>
        <p:spPr>
          <a:xfrm>
            <a:off x="1000458" y="4412761"/>
            <a:ext cx="10658353" cy="88537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Affect mental health (increased risk of anxiety, depression, psychosis,</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and schizophrenia).</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3" name="TextBox 12"/>
          <p:cNvSpPr txBox="1"/>
          <p:nvPr/>
        </p:nvSpPr>
        <p:spPr>
          <a:xfrm>
            <a:off x="965873" y="5946969"/>
            <a:ext cx="10631849" cy="4247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Frequent cannabis use starting in adolescence increases health effects.</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4" name="TextBox 13"/>
          <p:cNvSpPr txBox="1"/>
          <p:nvPr/>
        </p:nvSpPr>
        <p:spPr>
          <a:xfrm>
            <a:off x="979126" y="5389809"/>
            <a:ext cx="6881567" cy="4247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Can create physical dependence or addiction.</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Tree>
    <p:custDataLst>
      <p:tags r:id="rId1"/>
    </p:custDataLst>
    <p:extLst>
      <p:ext uri="{BB962C8B-B14F-4D97-AF65-F5344CB8AC3E}">
        <p14:creationId xmlns:p14="http://schemas.microsoft.com/office/powerpoint/2010/main" val="588005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BA9031A-27CF-4F9B-91B0-0ED8558943DB}"/>
              </a:ext>
            </a:extLst>
          </p:cNvPr>
          <p:cNvSpPr>
            <a:spLocks noGrp="1" noChangeArrowheads="1"/>
          </p:cNvSpPr>
          <p:nvPr>
            <p:ph type="title"/>
          </p:nvPr>
        </p:nvSpPr>
        <p:spPr>
          <a:xfrm>
            <a:off x="2510527" y="639763"/>
            <a:ext cx="8229600" cy="1039812"/>
          </a:xfrm>
        </p:spPr>
        <p:txBody>
          <a:bodyPr/>
          <a:lstStyle/>
          <a:p>
            <a:r>
              <a:rPr lang="en-CA" altLang="en-US">
                <a:latin typeface="Calibri Light"/>
                <a:ea typeface="Calibri Light"/>
                <a:cs typeface="Calibri Light"/>
              </a:rPr>
              <a:t>Health Effects: Lower the Risk </a:t>
            </a:r>
          </a:p>
        </p:txBody>
      </p:sp>
      <p:sp>
        <p:nvSpPr>
          <p:cNvPr id="3" name="Content Placeholder 2">
            <a:extLst>
              <a:ext uri="{FF2B5EF4-FFF2-40B4-BE49-F238E27FC236}">
                <a16:creationId xmlns:a16="http://schemas.microsoft.com/office/drawing/2014/main" id="{9ED06A1E-DC8C-446C-8948-121E9E8CF6B1}"/>
              </a:ext>
            </a:extLst>
          </p:cNvPr>
          <p:cNvSpPr>
            <a:spLocks noGrp="1"/>
          </p:cNvSpPr>
          <p:nvPr>
            <p:ph idx="1"/>
          </p:nvPr>
        </p:nvSpPr>
        <p:spPr>
          <a:xfrm>
            <a:off x="0" y="1679575"/>
            <a:ext cx="12039600" cy="4800600"/>
          </a:xfrm>
        </p:spPr>
        <p:txBody>
          <a:bodyPr vert="horz" lIns="91440" tIns="45720" rIns="91440" bIns="45720" rtlCol="0" anchor="t">
            <a:normAutofit fontScale="40000" lnSpcReduction="20000"/>
          </a:bodyPr>
          <a:lstStyle/>
          <a:p>
            <a:pPr marL="457200" lvl="1" indent="0" algn="ctr">
              <a:buNone/>
              <a:defRPr/>
            </a:pPr>
            <a:r>
              <a:rPr lang="en-CA" sz="9000" b="1" i="1">
                <a:latin typeface="Calibri Light"/>
                <a:ea typeface="Calibri Light"/>
                <a:cs typeface="Calibri Light"/>
              </a:rPr>
              <a:t>Start low, go slow </a:t>
            </a:r>
          </a:p>
          <a:p>
            <a:pPr marL="457200" lvl="1" indent="0">
              <a:buNone/>
              <a:defRPr/>
            </a:pPr>
            <a:endParaRPr lang="en-CA" sz="2900" b="1"/>
          </a:p>
          <a:p>
            <a:pPr marL="685165" lvl="1" indent="-227965">
              <a:lnSpc>
                <a:spcPct val="120000"/>
              </a:lnSpc>
              <a:buFont typeface="Arial" panose="020B0604020202020204" pitchFamily="34" charset="0"/>
              <a:buChar char="•"/>
              <a:defRPr/>
            </a:pPr>
            <a:r>
              <a:rPr lang="en-CA" sz="7000">
                <a:latin typeface="Calibri" panose="020F0502020204030204" pitchFamily="34" charset="0"/>
                <a:cs typeface="Calibri" panose="020F0502020204030204" pitchFamily="34" charset="0"/>
              </a:rPr>
              <a:t>Choose a product with a low amount of THC and equal or higher level of CBD </a:t>
            </a:r>
            <a:endParaRPr lang="en-CA" sz="7000">
              <a:latin typeface="Calibri" panose="020F0502020204030204" pitchFamily="34" charset="0"/>
              <a:ea typeface="Calibri" panose="020F0502020204030204" pitchFamily="34" charset="0"/>
              <a:cs typeface="Calibri" panose="020F0502020204030204" pitchFamily="34" charset="0"/>
            </a:endParaRPr>
          </a:p>
          <a:p>
            <a:pPr marL="685165" lvl="1" indent="-227965">
              <a:lnSpc>
                <a:spcPct val="120000"/>
              </a:lnSpc>
              <a:buFont typeface="Arial" panose="020B0604020202020204" pitchFamily="34" charset="0"/>
              <a:buChar char="•"/>
              <a:defRPr/>
            </a:pPr>
            <a:r>
              <a:rPr lang="en-CA" sz="7000" dirty="0">
                <a:latin typeface="Calibri"/>
                <a:ea typeface="Calibri"/>
                <a:cs typeface="Calibri"/>
              </a:rPr>
              <a:t>If consuming edibles, look for products that contain </a:t>
            </a:r>
            <a:r>
              <a:rPr lang="en-CA" sz="7000" b="1" dirty="0">
                <a:latin typeface="Calibri"/>
                <a:ea typeface="Calibri"/>
                <a:cs typeface="Calibri"/>
              </a:rPr>
              <a:t>2.5 mg of THC or less</a:t>
            </a:r>
            <a:r>
              <a:rPr lang="en-CA" sz="7000" dirty="0">
                <a:latin typeface="Calibri"/>
                <a:ea typeface="Calibri"/>
                <a:cs typeface="Calibri"/>
              </a:rPr>
              <a:t>, and wait to feel effects before taking more </a:t>
            </a:r>
          </a:p>
          <a:p>
            <a:pPr marL="685165" lvl="1" indent="-227965">
              <a:lnSpc>
                <a:spcPct val="120000"/>
              </a:lnSpc>
              <a:buFont typeface="Arial" panose="020B0604020202020204" pitchFamily="34" charset="0"/>
              <a:buChar char="•"/>
              <a:defRPr/>
            </a:pPr>
            <a:r>
              <a:rPr lang="en-CA" sz="7000">
                <a:latin typeface="Calibri" panose="020F0502020204030204" pitchFamily="34" charset="0"/>
                <a:cs typeface="Calibri" panose="020F0502020204030204" pitchFamily="34" charset="0"/>
              </a:rPr>
              <a:t>Avoid smoking cannabis </a:t>
            </a:r>
            <a:endParaRPr lang="en-CA" sz="7000">
              <a:latin typeface="Calibri" panose="020F0502020204030204" pitchFamily="34" charset="0"/>
              <a:ea typeface="Calibri" panose="020F0502020204030204" pitchFamily="34" charset="0"/>
              <a:cs typeface="Calibri" panose="020F0502020204030204" pitchFamily="34" charset="0"/>
            </a:endParaRPr>
          </a:p>
          <a:p>
            <a:pPr marL="685165" lvl="1" indent="-227965">
              <a:lnSpc>
                <a:spcPct val="120000"/>
              </a:lnSpc>
              <a:buFont typeface="Arial" panose="020B0604020202020204" pitchFamily="34" charset="0"/>
              <a:buChar char="•"/>
              <a:defRPr/>
            </a:pPr>
            <a:r>
              <a:rPr lang="en-CA" sz="7000">
                <a:latin typeface="Calibri" panose="020F0502020204030204" pitchFamily="34" charset="0"/>
                <a:cs typeface="Calibri" panose="020F0502020204030204" pitchFamily="34" charset="0"/>
              </a:rPr>
              <a:t>Avoid frequent use </a:t>
            </a:r>
            <a:endParaRPr lang="en-CA" sz="7000">
              <a:latin typeface="Calibri" panose="020F0502020204030204" pitchFamily="34" charset="0"/>
              <a:ea typeface="Calibri" panose="020F0502020204030204" pitchFamily="34" charset="0"/>
              <a:cs typeface="Calibri" panose="020F0502020204030204" pitchFamily="34" charset="0"/>
            </a:endParaRPr>
          </a:p>
          <a:p>
            <a:pPr marL="685165" lvl="1" indent="-227965">
              <a:lnSpc>
                <a:spcPct val="120000"/>
              </a:lnSpc>
              <a:buFont typeface="Arial" panose="020B0604020202020204" pitchFamily="34" charset="0"/>
              <a:buChar char="•"/>
              <a:defRPr/>
            </a:pPr>
            <a:r>
              <a:rPr lang="en-CA" sz="7000" dirty="0">
                <a:latin typeface="Calibri"/>
                <a:ea typeface="Calibri"/>
                <a:cs typeface="Calibri"/>
              </a:rPr>
              <a:t>Avoid consuming with nicotine, alcohol, other drugs or health products </a:t>
            </a:r>
          </a:p>
          <a:p>
            <a:pPr marL="685165" lvl="1" indent="-227965">
              <a:lnSpc>
                <a:spcPct val="120000"/>
              </a:lnSpc>
              <a:buFont typeface="Arial" panose="020B0604020202020204" pitchFamily="34" charset="0"/>
              <a:buChar char="•"/>
              <a:defRPr/>
            </a:pPr>
            <a:r>
              <a:rPr lang="en-CA" sz="7000">
                <a:latin typeface="Calibri" panose="020F0502020204030204" pitchFamily="34" charset="0"/>
                <a:cs typeface="Calibri" panose="020F0502020204030204" pitchFamily="34" charset="0"/>
              </a:rPr>
              <a:t>Store all cannabis products securely and out of the reach of children and pets </a:t>
            </a:r>
            <a:endParaRPr lang="en-CA" sz="7000">
              <a:latin typeface="Calibri" panose="020F0502020204030204" pitchFamily="34" charset="0"/>
              <a:ea typeface="Calibri" panose="020F0502020204030204" pitchFamily="34" charset="0"/>
              <a:cs typeface="Calibri" panose="020F0502020204030204" pitchFamily="34" charset="0"/>
            </a:endParaRPr>
          </a:p>
          <a:p>
            <a:pPr marL="685165" lvl="1" indent="-227965">
              <a:lnSpc>
                <a:spcPct val="120000"/>
              </a:lnSpc>
              <a:buFont typeface="Arial" panose="020B0604020202020204" pitchFamily="34" charset="0"/>
              <a:buChar char="•"/>
              <a:defRPr/>
            </a:pPr>
            <a:r>
              <a:rPr lang="en-CA" sz="7000" dirty="0">
                <a:latin typeface="Calibri"/>
                <a:ea typeface="Calibri"/>
                <a:cs typeface="Calibri"/>
              </a:rPr>
              <a:t>Don’t drive high </a:t>
            </a:r>
          </a:p>
          <a:p>
            <a:pPr lvl="1">
              <a:buFont typeface="Wingdings" pitchFamily="2" charset="2"/>
              <a:buChar char="§"/>
              <a:defRPr/>
            </a:pPr>
            <a:endParaRPr lang="en-CA" sz="3800"/>
          </a:p>
        </p:txBody>
      </p:sp>
      <p:pic>
        <p:nvPicPr>
          <p:cNvPr id="61444" name="Picture 1" descr="page10image2264">
            <a:extLst>
              <a:ext uri="{FF2B5EF4-FFF2-40B4-BE49-F238E27FC236}">
                <a16:creationId xmlns:a16="http://schemas.microsoft.com/office/drawing/2014/main" id="{703C0762-38A2-4B10-BAA5-F80506F3D2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2527" y="884307"/>
            <a:ext cx="5080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5" name="Picture 4">
            <a:extLst>
              <a:ext uri="{FF2B5EF4-FFF2-40B4-BE49-F238E27FC236}">
                <a16:creationId xmlns:a16="http://schemas.microsoft.com/office/drawing/2014/main" id="{ACCBF57C-6921-4CA5-B1B4-83776AD046F0}"/>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058400" y="630078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2655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3">
            <a:extLst>
              <a:ext uri="{FF2B5EF4-FFF2-40B4-BE49-F238E27FC236}">
                <a16:creationId xmlns:a16="http://schemas.microsoft.com/office/drawing/2014/main" id="{3B238E68-756B-4EC3-AED5-C5C4DDD4F0E2}"/>
              </a:ext>
            </a:extLst>
          </p:cNvPr>
          <p:cNvSpPr>
            <a:spLocks noGrp="1" noChangeArrowheads="1"/>
          </p:cNvSpPr>
          <p:nvPr>
            <p:ph type="title"/>
            <p:custDataLst>
              <p:tags r:id="rId1"/>
            </p:custDataLst>
          </p:nvPr>
        </p:nvSpPr>
        <p:spPr>
          <a:xfrm>
            <a:off x="5807044" y="2467323"/>
            <a:ext cx="5294028" cy="1931988"/>
          </a:xfrm>
        </p:spPr>
        <p:txBody>
          <a:bodyPr>
            <a:noAutofit/>
          </a:bodyPr>
          <a:lstStyle/>
          <a:p>
            <a:r>
              <a:rPr lang="en-CA" altLang="en-US" b="1" dirty="0">
                <a:latin typeface="Calibri Light"/>
                <a:ea typeface="Calibri Light"/>
                <a:cs typeface="Calibri Light"/>
              </a:rPr>
              <a:t>Canada’s </a:t>
            </a:r>
            <a:br>
              <a:rPr lang="en-CA" altLang="en-US" b="1" dirty="0">
                <a:latin typeface="Calibri Light"/>
                <a:ea typeface="Calibri Light"/>
                <a:cs typeface="Calibri Light"/>
              </a:rPr>
            </a:br>
            <a:r>
              <a:rPr lang="en-CA" altLang="en-US" b="1" dirty="0">
                <a:latin typeface="Calibri Light"/>
                <a:ea typeface="Calibri Light"/>
                <a:cs typeface="Calibri Light"/>
              </a:rPr>
              <a:t>Lower Risk </a:t>
            </a:r>
            <a:br>
              <a:rPr lang="en-CA" altLang="en-US" b="1" dirty="0">
                <a:latin typeface="Calibri Light"/>
                <a:ea typeface="Calibri Light"/>
                <a:cs typeface="Calibri Light"/>
              </a:rPr>
            </a:br>
            <a:r>
              <a:rPr lang="en-CA" altLang="en-US" b="1" dirty="0">
                <a:latin typeface="Calibri Light"/>
                <a:ea typeface="Calibri Light"/>
                <a:cs typeface="Calibri Light"/>
              </a:rPr>
              <a:t>Cannabis Use Guidelines</a:t>
            </a:r>
          </a:p>
        </p:txBody>
      </p:sp>
      <p:pic>
        <p:nvPicPr>
          <p:cNvPr id="2" name="Picture 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557360" y="887491"/>
            <a:ext cx="3587910" cy="55629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5965195" y="3198168"/>
            <a:ext cx="261610" cy="461665"/>
          </a:xfrm>
          <a:prstGeom prst="rect">
            <a:avLst/>
          </a:prstGeom>
        </p:spPr>
        <p:txBody>
          <a:bodyPr wrap="none">
            <a:spAutoFit/>
          </a:bodyPr>
          <a:lstStyle/>
          <a:p>
            <a:r>
              <a:rPr lang="en-US" dirty="0">
                <a:solidFill>
                  <a:srgbClr val="000000"/>
                </a:solidFill>
                <a:latin typeface="Times New Roman" panose="02020603050405020304" pitchFamily="18" charset="0"/>
              </a:rPr>
              <a:t> </a:t>
            </a:r>
            <a:endParaRPr lang="en-US" dirty="0"/>
          </a:p>
        </p:txBody>
      </p:sp>
      <p:sp>
        <p:nvSpPr>
          <p:cNvPr id="4" name="Rectangle 3"/>
          <p:cNvSpPr/>
          <p:nvPr/>
        </p:nvSpPr>
        <p:spPr>
          <a:xfrm>
            <a:off x="5965195" y="3198168"/>
            <a:ext cx="261610" cy="461665"/>
          </a:xfrm>
          <a:prstGeom prst="rect">
            <a:avLst/>
          </a:prstGeom>
        </p:spPr>
        <p:txBody>
          <a:bodyPr wrap="none">
            <a:spAutoFit/>
          </a:bodyPr>
          <a:lstStyle/>
          <a:p>
            <a:r>
              <a:rPr lang="en-US" dirty="0">
                <a:solidFill>
                  <a:srgbClr val="000000"/>
                </a:solidFill>
                <a:latin typeface="Times New Roman" panose="02020603050405020304" pitchFamily="18" charset="0"/>
              </a:rPr>
              <a:t> </a:t>
            </a:r>
            <a:endParaRPr lang="en-US" dirty="0"/>
          </a:p>
        </p:txBody>
      </p:sp>
      <p:sp>
        <p:nvSpPr>
          <p:cNvPr id="6" name="TextBox 5"/>
          <p:cNvSpPr txBox="1"/>
          <p:nvPr/>
        </p:nvSpPr>
        <p:spPr>
          <a:xfrm>
            <a:off x="9585063" y="6013525"/>
            <a:ext cx="2135521" cy="461665"/>
          </a:xfrm>
          <a:prstGeom prst="rect">
            <a:avLst/>
          </a:prstGeom>
          <a:noFill/>
        </p:spPr>
        <p:txBody>
          <a:bodyPr wrap="none" rtlCol="0">
            <a:spAutoFit/>
          </a:bodyPr>
          <a:lstStyle/>
          <a:p>
            <a:r>
              <a:rPr lang="en-US" dirty="0"/>
              <a:t>ADD QR code</a:t>
            </a:r>
          </a:p>
        </p:txBody>
      </p:sp>
      <p:pic>
        <p:nvPicPr>
          <p:cNvPr id="5" name="Picture 4" descr="A qr code with blue squares&#10;&#10;AI-generated content may be incorrect.">
            <a:extLst>
              <a:ext uri="{FF2B5EF4-FFF2-40B4-BE49-F238E27FC236}">
                <a16:creationId xmlns:a16="http://schemas.microsoft.com/office/drawing/2014/main" id="{19278CD4-63B2-063B-99FD-F1A0E32C45EB}"/>
              </a:ext>
            </a:extLst>
          </p:cNvPr>
          <p:cNvPicPr>
            <a:picLocks noChangeAspect="1"/>
          </p:cNvPicPr>
          <p:nvPr/>
        </p:nvPicPr>
        <p:blipFill>
          <a:blip r:embed="rId5"/>
          <a:stretch>
            <a:fillRect/>
          </a:stretch>
        </p:blipFill>
        <p:spPr>
          <a:xfrm>
            <a:off x="9418248" y="4398213"/>
            <a:ext cx="2125693" cy="20728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89057962"/>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Content Placeholder 5" descr="meditation-dog.jpg">
            <a:extLst>
              <a:ext uri="{FF2B5EF4-FFF2-40B4-BE49-F238E27FC236}">
                <a16:creationId xmlns:a16="http://schemas.microsoft.com/office/drawing/2014/main" id="{A102A128-B00D-4EC6-9652-E8862FCAAFC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00500" y="2105025"/>
            <a:ext cx="4191000" cy="443547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9" name="Rectangle 8">
            <a:extLst>
              <a:ext uri="{FF2B5EF4-FFF2-40B4-BE49-F238E27FC236}">
                <a16:creationId xmlns:a16="http://schemas.microsoft.com/office/drawing/2014/main" id="{C102408E-3F6F-46A3-9B4E-44FF22D50F41}"/>
              </a:ext>
            </a:extLst>
          </p:cNvPr>
          <p:cNvSpPr>
            <a:spLocks noChangeArrowheads="1"/>
          </p:cNvSpPr>
          <p:nvPr/>
        </p:nvSpPr>
        <p:spPr bwMode="auto">
          <a:xfrm>
            <a:off x="0" y="1104900"/>
            <a:ext cx="121920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lgn="ctr" eaLnBrk="1" hangingPunct="1">
              <a:spcBef>
                <a:spcPct val="0"/>
              </a:spcBef>
              <a:buClrTx/>
              <a:buFontTx/>
              <a:buNone/>
            </a:pPr>
            <a:r>
              <a:rPr lang="en-CA" altLang="en-US" sz="5400" b="1">
                <a:solidFill>
                  <a:srgbClr val="000000"/>
                </a:solidFill>
                <a:latin typeface="Calibri Light"/>
                <a:ea typeface="Calibri Light"/>
                <a:cs typeface="Calibri Light"/>
              </a:rPr>
              <a:t>Break Time</a:t>
            </a:r>
          </a:p>
        </p:txBody>
      </p:sp>
      <p:pic>
        <p:nvPicPr>
          <p:cNvPr id="65540" name="Picture 4">
            <a:extLst>
              <a:ext uri="{FF2B5EF4-FFF2-40B4-BE49-F238E27FC236}">
                <a16:creationId xmlns:a16="http://schemas.microsoft.com/office/drawing/2014/main" id="{321F3692-EF6D-480E-A595-DC06ACB29E2F}"/>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9829800" y="6324600"/>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4042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1979613"/>
            <a:ext cx="12192000" cy="2222500"/>
          </a:xfrm>
          <a:prstGeom prst="rect">
            <a:avLst/>
          </a:prstGeom>
          <a:gradFill flip="none" rotWithShape="1">
            <a:gsLst>
              <a:gs pos="0">
                <a:schemeClr val="bg1">
                  <a:alpha val="30000"/>
                </a:schemeClr>
              </a:gs>
              <a:gs pos="50000">
                <a:srgbClr val="547258">
                  <a:shade val="67500"/>
                  <a:satMod val="115000"/>
                  <a:alpha val="53000"/>
                </a:srgbClr>
              </a:gs>
              <a:gs pos="100000">
                <a:srgbClr val="547258">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p>
        </p:txBody>
      </p:sp>
      <p:sp>
        <p:nvSpPr>
          <p:cNvPr id="276483" name="TextBox 6"/>
          <p:cNvSpPr txBox="1">
            <a:spLocks noChangeArrowheads="1"/>
          </p:cNvSpPr>
          <p:nvPr/>
        </p:nvSpPr>
        <p:spPr bwMode="auto">
          <a:xfrm>
            <a:off x="5481430" y="1936646"/>
            <a:ext cx="33956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sz="4800" b="1">
                <a:solidFill>
                  <a:srgbClr val="000000"/>
                </a:solidFill>
                <a:latin typeface="Calibri Light"/>
                <a:ea typeface="Calibri Light"/>
                <a:cs typeface="Calibri Light"/>
              </a:rPr>
              <a:t>Discussion</a:t>
            </a:r>
            <a:endParaRPr lang="en-US" sz="4800" b="1">
              <a:solidFill>
                <a:srgbClr val="000000"/>
              </a:solidFill>
              <a:latin typeface="Calibri Light"/>
              <a:ea typeface="Calibri Light"/>
              <a:cs typeface="Calibri Light"/>
            </a:endParaRPr>
          </a:p>
        </p:txBody>
      </p:sp>
      <p:sp>
        <p:nvSpPr>
          <p:cNvPr id="276484" name="TextBox 7"/>
          <p:cNvSpPr txBox="1">
            <a:spLocks noChangeArrowheads="1"/>
          </p:cNvSpPr>
          <p:nvPr/>
        </p:nvSpPr>
        <p:spPr bwMode="auto">
          <a:xfrm>
            <a:off x="5479961" y="3620264"/>
            <a:ext cx="639762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457200" indent="-457200">
              <a:lnSpc>
                <a:spcPct val="100000"/>
              </a:lnSpc>
              <a:spcBef>
                <a:spcPct val="0"/>
              </a:spcBef>
              <a:buFont typeface="Arial"/>
              <a:buChar char="•"/>
            </a:pPr>
            <a:r>
              <a:rPr lang="en-CA" altLang="en-US" b="1">
                <a:solidFill>
                  <a:srgbClr val="000000"/>
                </a:solidFill>
                <a:latin typeface="Calibri Light"/>
                <a:ea typeface="Calibri Light"/>
                <a:cs typeface="Calibri Light"/>
              </a:rPr>
              <a:t>How can you encourage others to seek support?</a:t>
            </a:r>
            <a:endParaRPr lang="en-US"/>
          </a:p>
        </p:txBody>
      </p:sp>
      <p:sp>
        <p:nvSpPr>
          <p:cNvPr id="276485" name="TextBox 10"/>
          <p:cNvSpPr txBox="1">
            <a:spLocks noChangeArrowheads="1"/>
          </p:cNvSpPr>
          <p:nvPr/>
        </p:nvSpPr>
        <p:spPr bwMode="auto">
          <a:xfrm>
            <a:off x="5422452" y="2900288"/>
            <a:ext cx="6496708" cy="537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457200" indent="-457200">
              <a:lnSpc>
                <a:spcPct val="100000"/>
              </a:lnSpc>
              <a:spcBef>
                <a:spcPct val="0"/>
              </a:spcBef>
              <a:buFont typeface="Arial"/>
              <a:buChar char="•"/>
            </a:pPr>
            <a:r>
              <a:rPr lang="en-CA" altLang="en-US" b="1">
                <a:solidFill>
                  <a:srgbClr val="000000"/>
                </a:solidFill>
                <a:latin typeface="Calibri Light"/>
                <a:ea typeface="Calibri Light"/>
                <a:cs typeface="Calibri Light"/>
              </a:rPr>
              <a:t>What keeps people from going for help?</a:t>
            </a:r>
            <a:endParaRPr lang="en-US"/>
          </a:p>
        </p:txBody>
      </p:sp>
      <p:pic>
        <p:nvPicPr>
          <p:cNvPr id="276486" name="Picture 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40" y="785004"/>
            <a:ext cx="5232400" cy="607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197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25" y="663575"/>
            <a:ext cx="12147550" cy="623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8531" name="Rectangle 2"/>
          <p:cNvSpPr>
            <a:spLocks noGrp="1"/>
          </p:cNvSpPr>
          <p:nvPr>
            <p:ph type="title" idx="4294967295"/>
          </p:nvPr>
        </p:nvSpPr>
        <p:spPr>
          <a:xfrm>
            <a:off x="417513" y="1317625"/>
            <a:ext cx="3151187" cy="1143000"/>
          </a:xfrm>
        </p:spPr>
        <p:txBody>
          <a:bodyPr/>
          <a:lstStyle/>
          <a:p>
            <a:pPr eaLnBrk="1" hangingPunct="1"/>
            <a:r>
              <a:rPr lang="en-CA" altLang="en-US" b="1">
                <a:solidFill>
                  <a:srgbClr val="60101C"/>
                </a:solidFill>
                <a:latin typeface="Calibri Light"/>
                <a:ea typeface="Calibri Light"/>
                <a:cs typeface="Calibri Light"/>
              </a:rPr>
              <a:t>Barriers to Treatment</a:t>
            </a:r>
          </a:p>
        </p:txBody>
      </p:sp>
      <p:sp>
        <p:nvSpPr>
          <p:cNvPr id="3" name="TextBox 2"/>
          <p:cNvSpPr txBox="1">
            <a:spLocks noChangeArrowheads="1"/>
          </p:cNvSpPr>
          <p:nvPr/>
        </p:nvSpPr>
        <p:spPr bwMode="auto">
          <a:xfrm>
            <a:off x="2197100" y="5386388"/>
            <a:ext cx="894846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CA" altLang="en-US" sz="3600">
                <a:solidFill>
                  <a:srgbClr val="000000"/>
                </a:solidFill>
                <a:latin typeface="Calibri Light"/>
                <a:ea typeface="Calibri Light"/>
                <a:cs typeface="Calibri Light"/>
              </a:rPr>
              <a:t>Fear of consequences, e.g. losing their job</a:t>
            </a:r>
          </a:p>
        </p:txBody>
      </p:sp>
      <p:sp>
        <p:nvSpPr>
          <p:cNvPr id="9" name="TextBox 8"/>
          <p:cNvSpPr txBox="1">
            <a:spLocks noChangeArrowheads="1"/>
          </p:cNvSpPr>
          <p:nvPr/>
        </p:nvSpPr>
        <p:spPr bwMode="auto">
          <a:xfrm>
            <a:off x="4459287" y="2252675"/>
            <a:ext cx="18526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CA" altLang="en-US" sz="3600">
                <a:solidFill>
                  <a:srgbClr val="000000"/>
                </a:solidFill>
                <a:latin typeface="Calibri Light"/>
                <a:ea typeface="Calibri Light"/>
                <a:cs typeface="Calibri Light"/>
              </a:rPr>
              <a:t>Stigma</a:t>
            </a:r>
          </a:p>
        </p:txBody>
      </p:sp>
      <p:sp>
        <p:nvSpPr>
          <p:cNvPr id="10" name="TextBox 9"/>
          <p:cNvSpPr txBox="1">
            <a:spLocks noChangeArrowheads="1"/>
          </p:cNvSpPr>
          <p:nvPr/>
        </p:nvSpPr>
        <p:spPr bwMode="auto">
          <a:xfrm>
            <a:off x="8859838" y="2271713"/>
            <a:ext cx="17795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CA" altLang="en-US" sz="3600">
                <a:solidFill>
                  <a:srgbClr val="000000"/>
                </a:solidFill>
                <a:latin typeface="Calibri Light"/>
                <a:ea typeface="Calibri Light"/>
                <a:cs typeface="Calibri Light"/>
              </a:rPr>
              <a:t>Denial</a:t>
            </a:r>
          </a:p>
        </p:txBody>
      </p:sp>
      <p:sp>
        <p:nvSpPr>
          <p:cNvPr id="11" name="TextBox 10"/>
          <p:cNvSpPr txBox="1">
            <a:spLocks noChangeArrowheads="1"/>
          </p:cNvSpPr>
          <p:nvPr/>
        </p:nvSpPr>
        <p:spPr bwMode="auto">
          <a:xfrm>
            <a:off x="8162959" y="3775300"/>
            <a:ext cx="38322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CA" altLang="en-US" sz="3600" b="1">
                <a:solidFill>
                  <a:srgbClr val="000000"/>
                </a:solidFill>
                <a:latin typeface="Calibri Light"/>
                <a:ea typeface="Calibri Light"/>
                <a:cs typeface="Calibri Light"/>
              </a:rPr>
              <a:t>Enabling others</a:t>
            </a:r>
          </a:p>
        </p:txBody>
      </p:sp>
      <p:sp>
        <p:nvSpPr>
          <p:cNvPr id="13" name="TextBox 12"/>
          <p:cNvSpPr txBox="1">
            <a:spLocks noChangeArrowheads="1"/>
          </p:cNvSpPr>
          <p:nvPr/>
        </p:nvSpPr>
        <p:spPr bwMode="auto">
          <a:xfrm>
            <a:off x="417513" y="3775524"/>
            <a:ext cx="686381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CA" altLang="en-US" sz="3600">
                <a:solidFill>
                  <a:srgbClr val="000000"/>
                </a:solidFill>
                <a:latin typeface="Calibri Light"/>
                <a:ea typeface="Calibri Light"/>
                <a:cs typeface="Calibri Light"/>
              </a:rPr>
              <a:t>Not knowing where to go for help</a:t>
            </a:r>
          </a:p>
        </p:txBody>
      </p:sp>
      <p:pic>
        <p:nvPicPr>
          <p:cNvPr id="278537" name="Picture 1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9160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000"/>
                                        <p:tgtEl>
                                          <p:spTgt spid="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0" grpId="0"/>
      <p:bldP spid="11"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2131" name="Rectangle 3"/>
          <p:cNvSpPr>
            <a:spLocks noGrp="1"/>
          </p:cNvSpPr>
          <p:nvPr>
            <p:ph type="body" idx="4294967295"/>
          </p:nvPr>
        </p:nvSpPr>
        <p:spPr>
          <a:xfrm>
            <a:off x="7194550" y="1885950"/>
            <a:ext cx="4662488" cy="511175"/>
          </a:xfrm>
        </p:spPr>
        <p:txBody>
          <a:bodyPr/>
          <a:lstStyle/>
          <a:p>
            <a:pPr marL="342900" indent="-342900">
              <a:buFont typeface="Arial" panose="020B0604020202020204" pitchFamily="34" charset="0"/>
              <a:buChar char="•"/>
            </a:pPr>
            <a:r>
              <a:rPr lang="en-US" altLang="fr-FR" sz="2400">
                <a:latin typeface="Calibri Light"/>
                <a:ea typeface="Calibri Light"/>
                <a:cs typeface="Calibri Light"/>
              </a:rPr>
              <a:t>How does an individual enable?</a:t>
            </a:r>
            <a:endParaRPr lang="en-US">
              <a:latin typeface="Calibri Light"/>
              <a:ea typeface="Calibri Light"/>
              <a:cs typeface="Calibri Light"/>
            </a:endParaRPr>
          </a:p>
          <a:p>
            <a:pPr marL="0" indent="0">
              <a:buFont typeface="Arial" panose="020B0604020202020204" pitchFamily="34" charset="0"/>
              <a:buNone/>
            </a:pPr>
            <a:endParaRPr lang="en-US" altLang="fr-FR" sz="2000"/>
          </a:p>
        </p:txBody>
      </p:sp>
      <p:pic>
        <p:nvPicPr>
          <p:cNvPr id="33794" name="Picture 1"/>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63" y="688975"/>
            <a:ext cx="6324601" cy="6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5" name="Picture 8"/>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6" name="TextBox 1"/>
          <p:cNvSpPr txBox="1">
            <a:spLocks noChangeArrowheads="1"/>
          </p:cNvSpPr>
          <p:nvPr/>
        </p:nvSpPr>
        <p:spPr bwMode="auto">
          <a:xfrm>
            <a:off x="7162800" y="990600"/>
            <a:ext cx="39624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4400" b="1">
                <a:solidFill>
                  <a:srgbClr val="60101C"/>
                </a:solidFill>
                <a:latin typeface="Calibri Light"/>
                <a:ea typeface="Calibri Light"/>
                <a:cs typeface="Calibri Light"/>
              </a:rPr>
              <a:t>Enabling</a:t>
            </a:r>
          </a:p>
        </p:txBody>
      </p:sp>
      <p:sp>
        <p:nvSpPr>
          <p:cNvPr id="33797" name="Rectangle 13"/>
          <p:cNvSpPr>
            <a:spLocks noChangeArrowheads="1"/>
          </p:cNvSpPr>
          <p:nvPr/>
        </p:nvSpPr>
        <p:spPr bwMode="auto">
          <a:xfrm>
            <a:off x="6634163" y="1670050"/>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Arial" panose="020B0604020202020204" pitchFamily="34" charset="0"/>
                <a:cs typeface="Arial" panose="020B060402020202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Arial" panose="020B0604020202020204" pitchFamily="34" charset="0"/>
                <a:cs typeface="Arial" panose="020B060402020202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en-US" sz="2400"/>
          </a:p>
        </p:txBody>
      </p:sp>
      <p:grpSp>
        <p:nvGrpSpPr>
          <p:cNvPr id="3" name="Group 2"/>
          <p:cNvGrpSpPr>
            <a:grpSpLocks/>
          </p:cNvGrpSpPr>
          <p:nvPr/>
        </p:nvGrpSpPr>
        <p:grpSpPr bwMode="auto">
          <a:xfrm>
            <a:off x="6670675" y="3201988"/>
            <a:ext cx="5170488" cy="3025775"/>
            <a:chOff x="6972300" y="1774298"/>
            <a:chExt cx="5169762" cy="3026302"/>
          </a:xfrm>
        </p:grpSpPr>
        <p:pic>
          <p:nvPicPr>
            <p:cNvPr id="33800" name="Picture 9"/>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972300" y="1774298"/>
              <a:ext cx="5169762" cy="3026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01" name="Rectangle 1"/>
            <p:cNvSpPr>
              <a:spLocks noChangeArrowheads="1"/>
            </p:cNvSpPr>
            <p:nvPr/>
          </p:nvSpPr>
          <p:spPr bwMode="auto">
            <a:xfrm>
              <a:off x="7087136" y="2410997"/>
              <a:ext cx="4636635" cy="1754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algn="ctr"/>
              <a:r>
                <a:rPr lang="en-CA" altLang="en-US" sz="1800" dirty="0">
                  <a:latin typeface="Calibri Light"/>
                  <a:ea typeface="Calibri Light"/>
                  <a:cs typeface="Calibri Light"/>
                </a:rPr>
                <a:t>Enabling consists of ideas… attitudes, and behaviours that allow or encourage alcohol, other substances, gambling or gaming to continue …by preventing the person from experiencing the consequences of their behaviour. </a:t>
              </a:r>
            </a:p>
          </p:txBody>
        </p:sp>
      </p:grpSp>
      <p:sp>
        <p:nvSpPr>
          <p:cNvPr id="2" name="TextBox 1"/>
          <p:cNvSpPr txBox="1">
            <a:spLocks noChangeArrowheads="1"/>
          </p:cNvSpPr>
          <p:nvPr/>
        </p:nvSpPr>
        <p:spPr bwMode="auto">
          <a:xfrm>
            <a:off x="7194550" y="2397125"/>
            <a:ext cx="45720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342900" indent="-342900">
              <a:buFont typeface="Arial" panose="020B0604020202020204" pitchFamily="34" charset="0"/>
              <a:buChar char="•"/>
            </a:pPr>
            <a:r>
              <a:rPr lang="en-US" altLang="fr-FR">
                <a:solidFill>
                  <a:srgbClr val="000000"/>
                </a:solidFill>
                <a:latin typeface="Calibri Light"/>
                <a:ea typeface="Calibri Light"/>
                <a:cs typeface="Calibri Light"/>
              </a:rPr>
              <a:t>How does enabling occur at the organizational level?</a:t>
            </a:r>
            <a:endParaRPr lang="en-US"/>
          </a:p>
        </p:txBody>
      </p:sp>
    </p:spTree>
    <p:extLst>
      <p:ext uri="{BB962C8B-B14F-4D97-AF65-F5344CB8AC3E}">
        <p14:creationId xmlns:p14="http://schemas.microsoft.com/office/powerpoint/2010/main" val="2932816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72131">
                                            <p:txEl>
                                              <p:pRg st="0" end="0"/>
                                            </p:txEl>
                                          </p:spTgt>
                                        </p:tgtEl>
                                        <p:attrNameLst>
                                          <p:attrName>style.visibility</p:attrName>
                                        </p:attrNameLst>
                                      </p:cBhvr>
                                      <p:to>
                                        <p:strVal val="visible"/>
                                      </p:to>
                                    </p:set>
                                    <p:animEffect transition="in" filter="fade">
                                      <p:cBhvr>
                                        <p:cTn id="7" dur="1000"/>
                                        <p:tgtEl>
                                          <p:spTgt spid="10721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2131" grpId="0" build="p"/>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Box 5"/>
          <p:cNvSpPr txBox="1">
            <a:spLocks noChangeArrowheads="1"/>
          </p:cNvSpPr>
          <p:nvPr/>
        </p:nvSpPr>
        <p:spPr bwMode="auto">
          <a:xfrm>
            <a:off x="1053638" y="1195465"/>
            <a:ext cx="8324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4800" b="1">
                <a:solidFill>
                  <a:srgbClr val="60101C"/>
                </a:solidFill>
                <a:latin typeface="Calibri Light"/>
                <a:ea typeface="Calibri Light"/>
                <a:cs typeface="Calibri Light"/>
              </a:rPr>
              <a:t>Supervisors who enable</a:t>
            </a:r>
          </a:p>
        </p:txBody>
      </p:sp>
      <p:sp>
        <p:nvSpPr>
          <p:cNvPr id="4" name="Rectangle 3">
            <a:extLst>
              <a:ext uri="{FF2B5EF4-FFF2-40B4-BE49-F238E27FC236}">
                <a16:creationId xmlns:a16="http://schemas.microsoft.com/office/drawing/2014/main" id="{E3202B26-46C1-B940-AAB0-D76EB6C033A2}"/>
              </a:ext>
            </a:extLst>
          </p:cNvPr>
          <p:cNvSpPr/>
          <p:nvPr/>
        </p:nvSpPr>
        <p:spPr>
          <a:xfrm>
            <a:off x="3175" y="5029200"/>
            <a:ext cx="12220575" cy="68263"/>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solidFill>
                <a:prstClr val="white"/>
              </a:solidFill>
            </a:endParaRPr>
          </a:p>
        </p:txBody>
      </p:sp>
      <p:sp>
        <p:nvSpPr>
          <p:cNvPr id="5" name="TextBox 16"/>
          <p:cNvSpPr txBox="1">
            <a:spLocks noChangeArrowheads="1"/>
          </p:cNvSpPr>
          <p:nvPr/>
        </p:nvSpPr>
        <p:spPr bwMode="auto">
          <a:xfrm>
            <a:off x="1039261" y="2652378"/>
            <a:ext cx="89789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effectLst/>
                <a:uLnTx/>
                <a:uFillTx/>
                <a:latin typeface="Calibri Light"/>
                <a:ea typeface="Calibri Light"/>
                <a:cs typeface="Calibri Light"/>
              </a:rPr>
              <a:t>Not in my department</a:t>
            </a:r>
          </a:p>
        </p:txBody>
      </p:sp>
      <p:sp>
        <p:nvSpPr>
          <p:cNvPr id="11" name="TextBox 16"/>
          <p:cNvSpPr txBox="1">
            <a:spLocks noChangeArrowheads="1"/>
          </p:cNvSpPr>
          <p:nvPr/>
        </p:nvSpPr>
        <p:spPr bwMode="auto">
          <a:xfrm>
            <a:off x="1052513" y="3245650"/>
            <a:ext cx="89789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effectLst/>
                <a:uLnTx/>
                <a:uFillTx/>
                <a:latin typeface="Calibri Light"/>
                <a:ea typeface="Calibri Light"/>
                <a:cs typeface="Calibri Light"/>
              </a:rPr>
              <a:t>Not my responsibility</a:t>
            </a:r>
            <a:endParaRPr lang="en-CA" altLang="en-US" sz="3200" b="1" i="0" u="none" strike="noStrike" kern="1200" cap="none" spc="0" normalizeH="0" baseline="0" noProof="0">
              <a:ln>
                <a:noFill/>
              </a:ln>
              <a:effectLst/>
              <a:uLnTx/>
              <a:uFillTx/>
              <a:latin typeface="Calibri Light"/>
              <a:ea typeface="Calibri Light"/>
              <a:cs typeface="Calibri Light"/>
            </a:endParaRPr>
          </a:p>
        </p:txBody>
      </p:sp>
      <p:sp>
        <p:nvSpPr>
          <p:cNvPr id="12" name="TextBox 16"/>
          <p:cNvSpPr txBox="1">
            <a:spLocks noChangeArrowheads="1"/>
          </p:cNvSpPr>
          <p:nvPr/>
        </p:nvSpPr>
        <p:spPr bwMode="auto">
          <a:xfrm>
            <a:off x="1052513" y="3789597"/>
            <a:ext cx="89789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effectLst/>
                <a:uLnTx/>
                <a:uFillTx/>
                <a:latin typeface="Calibri Light"/>
                <a:ea typeface="Calibri Light"/>
                <a:cs typeface="Calibri Light"/>
              </a:rPr>
              <a:t>Not happening here</a:t>
            </a:r>
            <a:endParaRPr lang="en-CA" altLang="en-US" sz="3200" b="1" i="0" u="none" strike="noStrike" kern="1200" cap="none" spc="0" normalizeH="0" baseline="0" noProof="0">
              <a:ln>
                <a:noFill/>
              </a:ln>
              <a:effectLst/>
              <a:uLnTx/>
              <a:uFillTx/>
              <a:latin typeface="Calibri Light"/>
              <a:ea typeface="Calibri Light"/>
              <a:cs typeface="Calibri Light"/>
            </a:endParaRPr>
          </a:p>
        </p:txBody>
      </p:sp>
      <p:sp>
        <p:nvSpPr>
          <p:cNvPr id="13" name="TextBox 16"/>
          <p:cNvSpPr txBox="1">
            <a:spLocks noChangeArrowheads="1"/>
          </p:cNvSpPr>
          <p:nvPr/>
        </p:nvSpPr>
        <p:spPr bwMode="auto">
          <a:xfrm>
            <a:off x="1052513" y="4384402"/>
            <a:ext cx="89789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effectLst/>
                <a:uLnTx/>
                <a:uFillTx/>
                <a:latin typeface="Calibri Light"/>
                <a:ea typeface="Calibri Light"/>
                <a:cs typeface="Calibri Light"/>
              </a:rPr>
              <a:t>Not following through</a:t>
            </a:r>
            <a:endParaRPr lang="en-CA" altLang="en-US" sz="3200" b="1" i="0" u="none" strike="noStrike" kern="1200" cap="none" spc="0" normalizeH="0" baseline="0" noProof="0">
              <a:ln>
                <a:noFill/>
              </a:ln>
              <a:effectLst/>
              <a:uLnTx/>
              <a:uFillTx/>
              <a:latin typeface="Calibri Light"/>
              <a:ea typeface="Calibri Light"/>
              <a:cs typeface="Calibri Light"/>
            </a:endParaRPr>
          </a:p>
        </p:txBody>
      </p:sp>
    </p:spTree>
    <p:custDataLst>
      <p:tags r:id="rId1"/>
    </p:custDataLst>
    <p:extLst>
      <p:ext uri="{BB962C8B-B14F-4D97-AF65-F5344CB8AC3E}">
        <p14:creationId xmlns:p14="http://schemas.microsoft.com/office/powerpoint/2010/main" val="2935842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FF3B20D1-7138-4F9F-A27A-5C4216D21E87}"/>
              </a:ext>
            </a:extLst>
          </p:cNvPr>
          <p:cNvSpPr>
            <a:spLocks noChangeAspect="1"/>
          </p:cNvSpPr>
          <p:nvPr/>
        </p:nvSpPr>
        <p:spPr>
          <a:xfrm rot="5400000">
            <a:off x="3812382" y="-973931"/>
            <a:ext cx="4937125" cy="8513763"/>
          </a:xfrm>
          <a:prstGeom prst="triangle">
            <a:avLst/>
          </a:prstGeom>
        </p:spPr>
        <p:style>
          <a:lnRef idx="1">
            <a:schemeClr val="accent2"/>
          </a:lnRef>
          <a:fillRef idx="2">
            <a:schemeClr val="accent2"/>
          </a:fillRef>
          <a:effectRef idx="1">
            <a:schemeClr val="accent2"/>
          </a:effectRef>
          <a:fontRef idx="minor">
            <a:schemeClr val="dk1"/>
          </a:fontRef>
        </p:style>
        <p:txBody>
          <a:bodyPr anchor="ctr"/>
          <a:lstStyle/>
          <a:p>
            <a:pPr algn="ctr" eaLnBrk="1" hangingPunct="1">
              <a:defRPr/>
            </a:pPr>
            <a:endParaRPr lang="en-CA">
              <a:solidFill>
                <a:srgbClr val="000000"/>
              </a:solidFill>
            </a:endParaRPr>
          </a:p>
        </p:txBody>
      </p:sp>
      <p:cxnSp>
        <p:nvCxnSpPr>
          <p:cNvPr id="4" name="Straight Connector 3">
            <a:extLst>
              <a:ext uri="{FF2B5EF4-FFF2-40B4-BE49-F238E27FC236}">
                <a16:creationId xmlns:a16="http://schemas.microsoft.com/office/drawing/2014/main" id="{2D501247-135C-416D-9BEE-8E80F977EE88}"/>
              </a:ext>
            </a:extLst>
          </p:cNvPr>
          <p:cNvCxnSpPr/>
          <p:nvPr/>
        </p:nvCxnSpPr>
        <p:spPr>
          <a:xfrm rot="5400000">
            <a:off x="2988469" y="3250407"/>
            <a:ext cx="3357563"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D6864888-9E7E-4B3F-93B6-F27F3CC28E51}"/>
              </a:ext>
            </a:extLst>
          </p:cNvPr>
          <p:cNvCxnSpPr/>
          <p:nvPr/>
        </p:nvCxnSpPr>
        <p:spPr>
          <a:xfrm rot="5400000">
            <a:off x="5774532" y="3250407"/>
            <a:ext cx="2071687"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7C87E3EF-1F33-4ABF-8E08-545752F88FA2}"/>
              </a:ext>
            </a:extLst>
          </p:cNvPr>
          <p:cNvCxnSpPr/>
          <p:nvPr/>
        </p:nvCxnSpPr>
        <p:spPr>
          <a:xfrm>
            <a:off x="6810376" y="4286250"/>
            <a:ext cx="3571875"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E1629252-2297-4F23-89E5-EAFCB546B323}"/>
              </a:ext>
            </a:extLst>
          </p:cNvPr>
          <p:cNvCxnSpPr/>
          <p:nvPr/>
        </p:nvCxnSpPr>
        <p:spPr>
          <a:xfrm>
            <a:off x="4667250" y="4929189"/>
            <a:ext cx="2071688" cy="1587"/>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A494B4FC-017A-459A-9A6F-DEE353DBED43}"/>
              </a:ext>
            </a:extLst>
          </p:cNvPr>
          <p:cNvCxnSpPr/>
          <p:nvPr/>
        </p:nvCxnSpPr>
        <p:spPr>
          <a:xfrm>
            <a:off x="6738938" y="4929189"/>
            <a:ext cx="3643312" cy="1587"/>
          </a:xfrm>
          <a:prstGeom prst="straightConnector1">
            <a:avLst/>
          </a:prstGeom>
          <a:ln>
            <a:prstDash val="dash"/>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B2EDF97C-7E01-4467-AD50-70FB888DDA46}"/>
              </a:ext>
            </a:extLst>
          </p:cNvPr>
          <p:cNvCxnSpPr/>
          <p:nvPr/>
        </p:nvCxnSpPr>
        <p:spPr>
          <a:xfrm>
            <a:off x="1952626" y="5715000"/>
            <a:ext cx="2714625"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1C2333FF-C8DA-4AB7-89F5-82581D248916}"/>
              </a:ext>
            </a:extLst>
          </p:cNvPr>
          <p:cNvCxnSpPr/>
          <p:nvPr/>
        </p:nvCxnSpPr>
        <p:spPr>
          <a:xfrm>
            <a:off x="4667250" y="5715000"/>
            <a:ext cx="5715000" cy="1588"/>
          </a:xfrm>
          <a:prstGeom prst="straightConnector1">
            <a:avLst/>
          </a:prstGeom>
          <a:ln>
            <a:prstDash val="dash"/>
            <a:tailEnd type="arrow"/>
          </a:ln>
        </p:spPr>
        <p:style>
          <a:lnRef idx="1">
            <a:schemeClr val="dk1"/>
          </a:lnRef>
          <a:fillRef idx="0">
            <a:schemeClr val="dk1"/>
          </a:fillRef>
          <a:effectRef idx="0">
            <a:schemeClr val="dk1"/>
          </a:effectRef>
          <a:fontRef idx="minor">
            <a:schemeClr val="tx1"/>
          </a:fontRef>
        </p:style>
      </p:cxnSp>
      <p:sp>
        <p:nvSpPr>
          <p:cNvPr id="132106" name="TextBox 17">
            <a:extLst>
              <a:ext uri="{FF2B5EF4-FFF2-40B4-BE49-F238E27FC236}">
                <a16:creationId xmlns:a16="http://schemas.microsoft.com/office/drawing/2014/main" id="{0C4AA4F2-0EEC-49E2-B395-855F13EEE2D8}"/>
              </a:ext>
            </a:extLst>
          </p:cNvPr>
          <p:cNvSpPr txBox="1">
            <a:spLocks noChangeArrowheads="1"/>
          </p:cNvSpPr>
          <p:nvPr/>
        </p:nvSpPr>
        <p:spPr bwMode="auto">
          <a:xfrm>
            <a:off x="8096458" y="909363"/>
            <a:ext cx="45942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3600" b="1">
                <a:solidFill>
                  <a:srgbClr val="000000"/>
                </a:solidFill>
                <a:latin typeface="Calibri Light"/>
                <a:ea typeface="Calibri Light"/>
                <a:cs typeface="Calibri Light"/>
              </a:rPr>
              <a:t>Drinking Continuum</a:t>
            </a:r>
          </a:p>
        </p:txBody>
      </p:sp>
      <p:sp>
        <p:nvSpPr>
          <p:cNvPr id="132107" name="TextBox 19">
            <a:extLst>
              <a:ext uri="{FF2B5EF4-FFF2-40B4-BE49-F238E27FC236}">
                <a16:creationId xmlns:a16="http://schemas.microsoft.com/office/drawing/2014/main" id="{F0683E08-C4A1-49A0-9963-1584D5615506}"/>
              </a:ext>
            </a:extLst>
          </p:cNvPr>
          <p:cNvSpPr txBox="1">
            <a:spLocks noChangeArrowheads="1"/>
          </p:cNvSpPr>
          <p:nvPr/>
        </p:nvSpPr>
        <p:spPr bwMode="auto">
          <a:xfrm>
            <a:off x="2452689" y="2571751"/>
            <a:ext cx="18573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800">
                <a:solidFill>
                  <a:srgbClr val="000000"/>
                </a:solidFill>
                <a:latin typeface="Times New Roman" panose="02020603050405020304" pitchFamily="18" charset="0"/>
              </a:rPr>
              <a:t>MOST PEOPLE </a:t>
            </a:r>
            <a:r>
              <a:rPr lang="en-CA" altLang="en-US" sz="1600">
                <a:solidFill>
                  <a:srgbClr val="000000"/>
                </a:solidFill>
                <a:latin typeface="Times New Roman" panose="02020603050405020304" pitchFamily="18" charset="0"/>
              </a:rPr>
              <a:t>EXPERIENCE</a:t>
            </a:r>
            <a:r>
              <a:rPr lang="en-CA" altLang="en-US" sz="1800">
                <a:solidFill>
                  <a:srgbClr val="000000"/>
                </a:solidFill>
                <a:latin typeface="Times New Roman" panose="02020603050405020304" pitchFamily="18" charset="0"/>
              </a:rPr>
              <a:t> NO PROBLEMS WITH ALCOHOL</a:t>
            </a:r>
          </a:p>
        </p:txBody>
      </p:sp>
      <p:sp>
        <p:nvSpPr>
          <p:cNvPr id="132108" name="TextBox 20">
            <a:extLst>
              <a:ext uri="{FF2B5EF4-FFF2-40B4-BE49-F238E27FC236}">
                <a16:creationId xmlns:a16="http://schemas.microsoft.com/office/drawing/2014/main" id="{EF01BBA0-CAAA-4B84-8A95-C88060CAC6F9}"/>
              </a:ext>
            </a:extLst>
          </p:cNvPr>
          <p:cNvSpPr txBox="1">
            <a:spLocks noChangeArrowheads="1"/>
          </p:cNvSpPr>
          <p:nvPr/>
        </p:nvSpPr>
        <p:spPr bwMode="auto">
          <a:xfrm>
            <a:off x="4738688" y="2428876"/>
            <a:ext cx="1928812"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600">
                <a:solidFill>
                  <a:srgbClr val="000000"/>
                </a:solidFill>
                <a:latin typeface="Times New Roman" panose="02020603050405020304" pitchFamily="18" charset="0"/>
              </a:rPr>
              <a:t>SOME EXPERIENCE MILD/MODERATE PROBLEMS WITH ALCOHOL </a:t>
            </a:r>
          </a:p>
        </p:txBody>
      </p:sp>
      <p:sp>
        <p:nvSpPr>
          <p:cNvPr id="132109" name="TextBox 21">
            <a:extLst>
              <a:ext uri="{FF2B5EF4-FFF2-40B4-BE49-F238E27FC236}">
                <a16:creationId xmlns:a16="http://schemas.microsoft.com/office/drawing/2014/main" id="{8EDD7EA4-86E0-48D0-B23F-172A31F6C18D}"/>
              </a:ext>
            </a:extLst>
          </p:cNvPr>
          <p:cNvSpPr txBox="1">
            <a:spLocks noChangeArrowheads="1"/>
          </p:cNvSpPr>
          <p:nvPr/>
        </p:nvSpPr>
        <p:spPr bwMode="auto">
          <a:xfrm>
            <a:off x="6953251" y="2714626"/>
            <a:ext cx="214312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600">
                <a:solidFill>
                  <a:srgbClr val="000000"/>
                </a:solidFill>
                <a:latin typeface="Times New Roman" panose="02020603050405020304" pitchFamily="18" charset="0"/>
              </a:rPr>
              <a:t>FEWER HAVE SUBSTANTIAL OR SEVERE PROBLEMS</a:t>
            </a:r>
          </a:p>
        </p:txBody>
      </p:sp>
      <p:sp>
        <p:nvSpPr>
          <p:cNvPr id="132110" name="TextBox 22">
            <a:extLst>
              <a:ext uri="{FF2B5EF4-FFF2-40B4-BE49-F238E27FC236}">
                <a16:creationId xmlns:a16="http://schemas.microsoft.com/office/drawing/2014/main" id="{AE0F0853-6EC8-4A1B-B2C0-748AFC5E2664}"/>
              </a:ext>
            </a:extLst>
          </p:cNvPr>
          <p:cNvSpPr txBox="1">
            <a:spLocks noChangeArrowheads="1"/>
          </p:cNvSpPr>
          <p:nvPr/>
        </p:nvSpPr>
        <p:spPr bwMode="auto">
          <a:xfrm>
            <a:off x="2024063" y="5786439"/>
            <a:ext cx="25717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PRIMARY PREVENTION</a:t>
            </a:r>
          </a:p>
        </p:txBody>
      </p:sp>
      <p:sp>
        <p:nvSpPr>
          <p:cNvPr id="132111" name="TextBox 23">
            <a:extLst>
              <a:ext uri="{FF2B5EF4-FFF2-40B4-BE49-F238E27FC236}">
                <a16:creationId xmlns:a16="http://schemas.microsoft.com/office/drawing/2014/main" id="{62635C32-9F95-4075-94A6-A1274252EA32}"/>
              </a:ext>
            </a:extLst>
          </p:cNvPr>
          <p:cNvSpPr txBox="1">
            <a:spLocks noChangeArrowheads="1"/>
          </p:cNvSpPr>
          <p:nvPr/>
        </p:nvSpPr>
        <p:spPr bwMode="auto">
          <a:xfrm>
            <a:off x="4667250" y="4929189"/>
            <a:ext cx="25717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BRIEF  INTERVENTION</a:t>
            </a:r>
          </a:p>
        </p:txBody>
      </p:sp>
      <p:sp>
        <p:nvSpPr>
          <p:cNvPr id="132112" name="TextBox 30">
            <a:extLst>
              <a:ext uri="{FF2B5EF4-FFF2-40B4-BE49-F238E27FC236}">
                <a16:creationId xmlns:a16="http://schemas.microsoft.com/office/drawing/2014/main" id="{D24D22F1-28A5-432D-8EF9-792B09651287}"/>
              </a:ext>
            </a:extLst>
          </p:cNvPr>
          <p:cNvSpPr txBox="1">
            <a:spLocks noChangeArrowheads="1"/>
          </p:cNvSpPr>
          <p:nvPr/>
        </p:nvSpPr>
        <p:spPr bwMode="auto">
          <a:xfrm>
            <a:off x="6810375" y="4286251"/>
            <a:ext cx="25717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SPECIALIZED TREATMENT</a:t>
            </a:r>
          </a:p>
        </p:txBody>
      </p:sp>
      <p:sp>
        <p:nvSpPr>
          <p:cNvPr id="132113" name="TextBox 31">
            <a:extLst>
              <a:ext uri="{FF2B5EF4-FFF2-40B4-BE49-F238E27FC236}">
                <a16:creationId xmlns:a16="http://schemas.microsoft.com/office/drawing/2014/main" id="{A1A7E5B4-4A8C-4551-B95C-11723099EF87}"/>
              </a:ext>
            </a:extLst>
          </p:cNvPr>
          <p:cNvSpPr txBox="1">
            <a:spLocks noChangeArrowheads="1"/>
          </p:cNvSpPr>
          <p:nvPr/>
        </p:nvSpPr>
        <p:spPr bwMode="auto">
          <a:xfrm>
            <a:off x="2524126" y="714376"/>
            <a:ext cx="10715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NONE</a:t>
            </a:r>
          </a:p>
        </p:txBody>
      </p:sp>
      <p:sp>
        <p:nvSpPr>
          <p:cNvPr id="132114" name="TextBox 32">
            <a:extLst>
              <a:ext uri="{FF2B5EF4-FFF2-40B4-BE49-F238E27FC236}">
                <a16:creationId xmlns:a16="http://schemas.microsoft.com/office/drawing/2014/main" id="{93962045-3DAB-4746-870A-5657D3568DDF}"/>
              </a:ext>
            </a:extLst>
          </p:cNvPr>
          <p:cNvSpPr txBox="1">
            <a:spLocks noChangeArrowheads="1"/>
          </p:cNvSpPr>
          <p:nvPr/>
        </p:nvSpPr>
        <p:spPr bwMode="auto">
          <a:xfrm>
            <a:off x="4381501" y="1214439"/>
            <a:ext cx="10715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MILD</a:t>
            </a:r>
          </a:p>
        </p:txBody>
      </p:sp>
      <p:sp>
        <p:nvSpPr>
          <p:cNvPr id="132115" name="TextBox 33">
            <a:extLst>
              <a:ext uri="{FF2B5EF4-FFF2-40B4-BE49-F238E27FC236}">
                <a16:creationId xmlns:a16="http://schemas.microsoft.com/office/drawing/2014/main" id="{8B012DC1-40EC-4936-868C-D41AECA1E348}"/>
              </a:ext>
            </a:extLst>
          </p:cNvPr>
          <p:cNvSpPr txBox="1">
            <a:spLocks noChangeArrowheads="1"/>
          </p:cNvSpPr>
          <p:nvPr/>
        </p:nvSpPr>
        <p:spPr bwMode="auto">
          <a:xfrm>
            <a:off x="5453064" y="1571626"/>
            <a:ext cx="12144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MODERATE</a:t>
            </a:r>
          </a:p>
        </p:txBody>
      </p:sp>
      <p:sp>
        <p:nvSpPr>
          <p:cNvPr id="132116" name="TextBox 34">
            <a:extLst>
              <a:ext uri="{FF2B5EF4-FFF2-40B4-BE49-F238E27FC236}">
                <a16:creationId xmlns:a16="http://schemas.microsoft.com/office/drawing/2014/main" id="{D7D401C8-62EC-4AEB-AF07-CB543B9BA0E4}"/>
              </a:ext>
            </a:extLst>
          </p:cNvPr>
          <p:cNvSpPr txBox="1">
            <a:spLocks noChangeArrowheads="1"/>
          </p:cNvSpPr>
          <p:nvPr/>
        </p:nvSpPr>
        <p:spPr bwMode="auto">
          <a:xfrm>
            <a:off x="6667500" y="1857376"/>
            <a:ext cx="14287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SUBSTANTIAL</a:t>
            </a:r>
          </a:p>
        </p:txBody>
      </p:sp>
      <p:sp>
        <p:nvSpPr>
          <p:cNvPr id="132117" name="TextBox 35">
            <a:extLst>
              <a:ext uri="{FF2B5EF4-FFF2-40B4-BE49-F238E27FC236}">
                <a16:creationId xmlns:a16="http://schemas.microsoft.com/office/drawing/2014/main" id="{10BBA85B-293B-45E5-A616-B8968AD5622A}"/>
              </a:ext>
            </a:extLst>
          </p:cNvPr>
          <p:cNvSpPr txBox="1">
            <a:spLocks noChangeArrowheads="1"/>
          </p:cNvSpPr>
          <p:nvPr/>
        </p:nvSpPr>
        <p:spPr bwMode="auto">
          <a:xfrm>
            <a:off x="8953500" y="2571751"/>
            <a:ext cx="14287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SEVERE</a:t>
            </a:r>
          </a:p>
        </p:txBody>
      </p:sp>
      <p:sp>
        <p:nvSpPr>
          <p:cNvPr id="132118" name="TextBox 36">
            <a:extLst>
              <a:ext uri="{FF2B5EF4-FFF2-40B4-BE49-F238E27FC236}">
                <a16:creationId xmlns:a16="http://schemas.microsoft.com/office/drawing/2014/main" id="{021D7849-D2E5-4B90-B06E-3D85BEB36AB9}"/>
              </a:ext>
            </a:extLst>
          </p:cNvPr>
          <p:cNvSpPr txBox="1">
            <a:spLocks noChangeArrowheads="1"/>
          </p:cNvSpPr>
          <p:nvPr/>
        </p:nvSpPr>
        <p:spPr bwMode="auto">
          <a:xfrm>
            <a:off x="773909" y="684214"/>
            <a:ext cx="2071687"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600">
                <a:solidFill>
                  <a:srgbClr val="000000"/>
                </a:solidFill>
                <a:latin typeface="Times New Roman" panose="02020603050405020304" pitchFamily="18" charset="0"/>
              </a:rPr>
              <a:t>PROBLEMS</a:t>
            </a:r>
          </a:p>
        </p:txBody>
      </p:sp>
      <p:sp>
        <p:nvSpPr>
          <p:cNvPr id="132119" name="TextBox 37">
            <a:extLst>
              <a:ext uri="{FF2B5EF4-FFF2-40B4-BE49-F238E27FC236}">
                <a16:creationId xmlns:a16="http://schemas.microsoft.com/office/drawing/2014/main" id="{A18D86FD-E486-40C9-B732-9561312BEDC6}"/>
              </a:ext>
            </a:extLst>
          </p:cNvPr>
          <p:cNvSpPr txBox="1">
            <a:spLocks noChangeArrowheads="1"/>
          </p:cNvSpPr>
          <p:nvPr/>
        </p:nvSpPr>
        <p:spPr bwMode="auto">
          <a:xfrm>
            <a:off x="0" y="6562795"/>
            <a:ext cx="56435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CA" altLang="en-US" sz="1400">
                <a:solidFill>
                  <a:srgbClr val="000000"/>
                </a:solidFill>
                <a:latin typeface="Times New Roman" panose="02020603050405020304" pitchFamily="18" charset="0"/>
              </a:rPr>
              <a:t>Source:  Diagram taken from Back on Track Program, CAMH, 2004.</a:t>
            </a:r>
          </a:p>
        </p:txBody>
      </p:sp>
    </p:spTree>
    <p:extLst>
      <p:ext uri="{BB962C8B-B14F-4D97-AF65-F5344CB8AC3E}">
        <p14:creationId xmlns:p14="http://schemas.microsoft.com/office/powerpoint/2010/main" val="3862263076"/>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711200"/>
            <a:ext cx="12192000"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idx="4294967295"/>
          </p:nvPr>
        </p:nvSpPr>
        <p:spPr>
          <a:xfrm>
            <a:off x="89050" y="1355905"/>
            <a:ext cx="7453312" cy="2060575"/>
          </a:xfrm>
        </p:spPr>
        <p:txBody>
          <a:bodyPr>
            <a:noAutofit/>
          </a:bodyPr>
          <a:lstStyle/>
          <a:p>
            <a:pPr>
              <a:defRPr/>
            </a:pPr>
            <a:r>
              <a:rPr lang="en-CA" sz="3600" b="1">
                <a:solidFill>
                  <a:srgbClr val="60101C"/>
                </a:solidFill>
                <a:latin typeface="Calibri Light"/>
                <a:ea typeface="Calibri Light"/>
                <a:cs typeface="Calibri Light"/>
              </a:rPr>
              <a:t>Changing How We Talk about</a:t>
            </a:r>
            <a:br>
              <a:rPr lang="en-CA" sz="3600" b="1" dirty="0">
                <a:latin typeface="Calibri Light"/>
                <a:ea typeface="Calibri Light"/>
                <a:cs typeface="Calibri Light"/>
              </a:rPr>
            </a:br>
            <a:r>
              <a:rPr lang="en-CA" sz="3600" b="1">
                <a:solidFill>
                  <a:srgbClr val="60101C"/>
                </a:solidFill>
                <a:latin typeface="Calibri Light"/>
                <a:ea typeface="Calibri Light"/>
                <a:cs typeface="Calibri Light"/>
              </a:rPr>
              <a:t>Substance Use</a:t>
            </a:r>
            <a:br>
              <a:rPr lang="en-CA" sz="3600" dirty="0">
                <a:latin typeface="Calibri Light"/>
                <a:ea typeface="Calibri Light"/>
                <a:cs typeface="Calibri Light"/>
              </a:rPr>
            </a:br>
            <a:endParaRPr lang="en-CA" sz="3600">
              <a:latin typeface="Calibri Light"/>
              <a:ea typeface="Calibri Light"/>
              <a:cs typeface="Calibri Light"/>
            </a:endParaRPr>
          </a:p>
        </p:txBody>
      </p:sp>
      <p:pic>
        <p:nvPicPr>
          <p:cNvPr id="88068"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69" name="TextBox 3"/>
          <p:cNvSpPr txBox="1">
            <a:spLocks noChangeArrowheads="1"/>
          </p:cNvSpPr>
          <p:nvPr/>
        </p:nvSpPr>
        <p:spPr bwMode="auto">
          <a:xfrm>
            <a:off x="94235" y="3111708"/>
            <a:ext cx="6868063" cy="390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50000"/>
              </a:lnSpc>
              <a:spcBef>
                <a:spcPct val="0"/>
              </a:spcBef>
              <a:buFontTx/>
              <a:buNone/>
            </a:pPr>
            <a:r>
              <a:rPr lang="en-CA" altLang="en-US" sz="2400" b="1">
                <a:solidFill>
                  <a:srgbClr val="000000"/>
                </a:solidFill>
                <a:latin typeface="Calibri Light"/>
                <a:ea typeface="Calibri Light"/>
                <a:cs typeface="Calibri Light"/>
              </a:rPr>
              <a:t>Reduce stigma as it relates to substance use by changing the language used to talk about it.</a:t>
            </a:r>
          </a:p>
          <a:p>
            <a:pPr>
              <a:lnSpc>
                <a:spcPct val="150000"/>
              </a:lnSpc>
              <a:spcBef>
                <a:spcPct val="0"/>
              </a:spcBef>
              <a:buFontTx/>
              <a:buNone/>
            </a:pPr>
            <a:endParaRPr lang="en-CA" altLang="en-US" sz="2400">
              <a:solidFill>
                <a:srgbClr val="000000"/>
              </a:solidFill>
              <a:latin typeface="Arial" panose="020B0604020202020204" pitchFamily="34" charset="0"/>
              <a:cs typeface="Arial" panose="020B0604020202020204" pitchFamily="34" charset="0"/>
            </a:endParaRPr>
          </a:p>
          <a:p>
            <a:pPr>
              <a:lnSpc>
                <a:spcPct val="150000"/>
              </a:lnSpc>
              <a:spcBef>
                <a:spcPct val="0"/>
              </a:spcBef>
              <a:buFontTx/>
              <a:buNone/>
            </a:pPr>
            <a:r>
              <a:rPr lang="en-CA" altLang="en-US" sz="2400" b="1">
                <a:solidFill>
                  <a:srgbClr val="000000"/>
                </a:solidFill>
                <a:latin typeface="Calibri Light"/>
                <a:ea typeface="Calibri Light"/>
                <a:cs typeface="Calibri Light"/>
              </a:rPr>
              <a:t>“People-First” Terminology</a:t>
            </a:r>
          </a:p>
          <a:p>
            <a:pPr marL="342900" indent="-342900">
              <a:lnSpc>
                <a:spcPct val="150000"/>
              </a:lnSpc>
              <a:spcBef>
                <a:spcPct val="0"/>
              </a:spcBef>
            </a:pPr>
            <a:r>
              <a:rPr lang="en-CA" altLang="en-US" sz="2400" b="1">
                <a:solidFill>
                  <a:srgbClr val="000000"/>
                </a:solidFill>
                <a:latin typeface="Calibri Light"/>
                <a:ea typeface="Calibri Light"/>
                <a:cs typeface="Calibri Light"/>
              </a:rPr>
              <a:t>Instead of "addicts" - </a:t>
            </a:r>
            <a:r>
              <a:rPr lang="en-CA" altLang="en-US" sz="2400" b="1" i="1">
                <a:solidFill>
                  <a:srgbClr val="000000"/>
                </a:solidFill>
                <a:latin typeface="Calibri Light"/>
                <a:ea typeface="Calibri Light"/>
                <a:cs typeface="Calibri Light"/>
              </a:rPr>
              <a:t>people who use drugs</a:t>
            </a:r>
          </a:p>
          <a:p>
            <a:pPr marL="342900" indent="-342900">
              <a:lnSpc>
                <a:spcPct val="150000"/>
              </a:lnSpc>
              <a:spcBef>
                <a:spcPct val="0"/>
              </a:spcBef>
            </a:pPr>
            <a:r>
              <a:rPr lang="en-CA" altLang="en-US" sz="2400" b="1">
                <a:solidFill>
                  <a:srgbClr val="000000"/>
                </a:solidFill>
                <a:latin typeface="Calibri Light"/>
                <a:ea typeface="Calibri Light"/>
                <a:cs typeface="Calibri Light"/>
              </a:rPr>
              <a:t>Instead of "junkies" - </a:t>
            </a:r>
            <a:r>
              <a:rPr lang="en-CA" altLang="en-US" sz="2400" b="1" i="1">
                <a:solidFill>
                  <a:srgbClr val="000000"/>
                </a:solidFill>
                <a:latin typeface="Calibri Light"/>
                <a:ea typeface="Calibri Light"/>
                <a:cs typeface="Calibri Light"/>
              </a:rPr>
              <a:t>people with a substance use disorder</a:t>
            </a:r>
          </a:p>
        </p:txBody>
      </p:sp>
      <p:pic>
        <p:nvPicPr>
          <p:cNvPr id="3" name="Picture 2"/>
          <p:cNvPicPr>
            <a:picLocks noChangeAspect="1"/>
          </p:cNvPicPr>
          <p:nvPr/>
        </p:nvPicPr>
        <p:blipFill>
          <a:blip r:embed="rId5"/>
          <a:stretch>
            <a:fillRect/>
          </a:stretch>
        </p:blipFill>
        <p:spPr>
          <a:xfrm>
            <a:off x="7315200" y="1182453"/>
            <a:ext cx="4511407" cy="582636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92657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p:cNvSpPr>
            <a:spLocks noGrp="1"/>
          </p:cNvSpPr>
          <p:nvPr>
            <p:ph type="title" idx="4294967295"/>
          </p:nvPr>
        </p:nvSpPr>
        <p:spPr>
          <a:xfrm>
            <a:off x="365125" y="1139825"/>
            <a:ext cx="5133975" cy="982663"/>
          </a:xfrm>
        </p:spPr>
        <p:txBody>
          <a:bodyPr/>
          <a:lstStyle/>
          <a:p>
            <a:r>
              <a:rPr lang="en-US" altLang="en-US" b="1" dirty="0">
                <a:solidFill>
                  <a:srgbClr val="60101C"/>
                </a:solidFill>
                <a:latin typeface="Calibri Light"/>
                <a:ea typeface="Calibri Light"/>
                <a:cs typeface="Calibri Light"/>
              </a:rPr>
              <a:t>4 C’s of Addiction</a:t>
            </a:r>
          </a:p>
        </p:txBody>
      </p:sp>
      <p:sp>
        <p:nvSpPr>
          <p:cNvPr id="4" name="TextBox 3"/>
          <p:cNvSpPr txBox="1">
            <a:spLocks noChangeArrowheads="1"/>
          </p:cNvSpPr>
          <p:nvPr/>
        </p:nvSpPr>
        <p:spPr bwMode="auto">
          <a:xfrm>
            <a:off x="631825" y="2359744"/>
            <a:ext cx="34607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3600" b="1">
                <a:latin typeface="Calibri Light"/>
                <a:ea typeface="Calibri Light"/>
                <a:cs typeface="Calibri Light"/>
              </a:rPr>
              <a:t>C</a:t>
            </a:r>
            <a:r>
              <a:rPr lang="en-CA" altLang="en-US" sz="2800">
                <a:latin typeface="Calibri Light"/>
                <a:ea typeface="Calibri Light"/>
                <a:cs typeface="Calibri Light"/>
              </a:rPr>
              <a:t>raving</a:t>
            </a:r>
          </a:p>
        </p:txBody>
      </p:sp>
      <p:sp>
        <p:nvSpPr>
          <p:cNvPr id="5" name="TextBox 4"/>
          <p:cNvSpPr txBox="1">
            <a:spLocks noChangeArrowheads="1"/>
          </p:cNvSpPr>
          <p:nvPr/>
        </p:nvSpPr>
        <p:spPr bwMode="auto">
          <a:xfrm>
            <a:off x="617448" y="3007084"/>
            <a:ext cx="70370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2800">
                <a:latin typeface="Calibri Light"/>
                <a:ea typeface="Calibri Light"/>
                <a:cs typeface="Calibri Light"/>
              </a:rPr>
              <a:t>Loss of </a:t>
            </a:r>
            <a:r>
              <a:rPr lang="en-CA" altLang="en-US" sz="3600" b="1">
                <a:latin typeface="Calibri Light"/>
                <a:ea typeface="Calibri Light"/>
                <a:cs typeface="Calibri Light"/>
              </a:rPr>
              <a:t>C</a:t>
            </a:r>
            <a:r>
              <a:rPr lang="en-CA" altLang="en-US" sz="2800">
                <a:latin typeface="Calibri Light"/>
                <a:ea typeface="Calibri Light"/>
                <a:cs typeface="Calibri Light"/>
              </a:rPr>
              <a:t>ontrol of amount or frequency of use </a:t>
            </a:r>
          </a:p>
        </p:txBody>
      </p:sp>
      <p:sp>
        <p:nvSpPr>
          <p:cNvPr id="6" name="TextBox 5"/>
          <p:cNvSpPr txBox="1">
            <a:spLocks noChangeArrowheads="1"/>
          </p:cNvSpPr>
          <p:nvPr/>
        </p:nvSpPr>
        <p:spPr bwMode="auto">
          <a:xfrm>
            <a:off x="614363" y="3689350"/>
            <a:ext cx="34607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3600" b="1">
                <a:latin typeface="Calibri Light"/>
                <a:ea typeface="Calibri Light"/>
                <a:cs typeface="Calibri Light"/>
              </a:rPr>
              <a:t>C</a:t>
            </a:r>
            <a:r>
              <a:rPr lang="en-CA" altLang="en-US" sz="2800">
                <a:latin typeface="Calibri Light"/>
                <a:ea typeface="Calibri Light"/>
                <a:cs typeface="Calibri Light"/>
              </a:rPr>
              <a:t>ompulsion to use</a:t>
            </a:r>
          </a:p>
        </p:txBody>
      </p:sp>
      <p:sp>
        <p:nvSpPr>
          <p:cNvPr id="7" name="TextBox 6"/>
          <p:cNvSpPr txBox="1">
            <a:spLocks noChangeArrowheads="1"/>
          </p:cNvSpPr>
          <p:nvPr/>
        </p:nvSpPr>
        <p:spPr bwMode="auto">
          <a:xfrm>
            <a:off x="631825" y="4352925"/>
            <a:ext cx="50085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r>
              <a:rPr lang="en-CA" altLang="en-US" sz="2800">
                <a:latin typeface="Calibri Light"/>
                <a:ea typeface="Calibri Light"/>
                <a:cs typeface="Calibri Light"/>
              </a:rPr>
              <a:t>Use despite </a:t>
            </a:r>
            <a:r>
              <a:rPr lang="en-CA" altLang="en-US" sz="3600" b="1">
                <a:latin typeface="Calibri Light"/>
                <a:ea typeface="Calibri Light"/>
                <a:cs typeface="Calibri Light"/>
              </a:rPr>
              <a:t>C</a:t>
            </a:r>
            <a:r>
              <a:rPr lang="en-CA" altLang="en-US" sz="2800">
                <a:latin typeface="Calibri Light"/>
                <a:ea typeface="Calibri Light"/>
                <a:cs typeface="Calibri Light"/>
              </a:rPr>
              <a:t>onsequences </a:t>
            </a:r>
          </a:p>
        </p:txBody>
      </p:sp>
    </p:spTree>
    <p:extLst>
      <p:ext uri="{BB962C8B-B14F-4D97-AF65-F5344CB8AC3E}">
        <p14:creationId xmlns:p14="http://schemas.microsoft.com/office/powerpoint/2010/main" val="2467243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52513" y="1162050"/>
            <a:ext cx="5308600" cy="830997"/>
          </a:xfrm>
          <a:prstGeom prst="rect">
            <a:avLst/>
          </a:prstGeom>
          <a:noFill/>
        </p:spPr>
        <p:txBody>
          <a:bodyPr lIns="91440" tIns="45720" rIns="91440" bIns="45720" anchor="t">
            <a:spAutoFit/>
          </a:bodyPr>
          <a:lstStyle/>
          <a:p>
            <a:pPr eaLnBrk="1" fontAlgn="auto" hangingPunct="1">
              <a:spcBef>
                <a:spcPts val="0"/>
              </a:spcBef>
              <a:spcAft>
                <a:spcPts val="0"/>
              </a:spcAft>
              <a:defRPr/>
            </a:pPr>
            <a:r>
              <a:rPr lang="en-CA" sz="4800" b="1">
                <a:solidFill>
                  <a:srgbClr val="60101C"/>
                </a:solidFill>
                <a:latin typeface="Calibri Light"/>
                <a:ea typeface="Calibri Light"/>
                <a:cs typeface="Calibri Light"/>
              </a:rPr>
              <a:t>Medical Process</a:t>
            </a:r>
          </a:p>
        </p:txBody>
      </p:sp>
      <p:pic>
        <p:nvPicPr>
          <p:cNvPr id="264195" name="Picture 7"/>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875" y="-7620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0" y="4953000"/>
            <a:ext cx="12220575" cy="68263"/>
          </a:xfrm>
          <a:prstGeom prst="rect">
            <a:avLst/>
          </a:prstGeom>
          <a:solidFill>
            <a:srgbClr val="60101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sz="1351">
              <a:solidFill>
                <a:prstClr val="white"/>
              </a:solidFill>
            </a:endParaRPr>
          </a:p>
        </p:txBody>
      </p:sp>
    </p:spTree>
    <p:custDataLst>
      <p:tags r:id="rId1"/>
    </p:custDataLst>
    <p:extLst>
      <p:ext uri="{BB962C8B-B14F-4D97-AF65-F5344CB8AC3E}">
        <p14:creationId xmlns:p14="http://schemas.microsoft.com/office/powerpoint/2010/main" val="402653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598613" y="-15875"/>
            <a:ext cx="10593387" cy="5070475"/>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7200">
              <a:solidFill>
                <a:prstClr val="white"/>
              </a:solidFill>
              <a:latin typeface="Forte" panose="03060902040502070203" pitchFamily="66" charset="0"/>
            </a:endParaRPr>
          </a:p>
        </p:txBody>
      </p:sp>
      <p:sp>
        <p:nvSpPr>
          <p:cNvPr id="17" name="TextBox 16"/>
          <p:cNvSpPr txBox="1"/>
          <p:nvPr/>
        </p:nvSpPr>
        <p:spPr>
          <a:xfrm>
            <a:off x="1921833" y="1761346"/>
            <a:ext cx="8978900" cy="769938"/>
          </a:xfrm>
          <a:prstGeom prst="rect">
            <a:avLst/>
          </a:prstGeom>
          <a:noFill/>
        </p:spPr>
        <p:txBody>
          <a:bodyPr lIns="91440" tIns="45720" rIns="91440" bIns="45720" anchor="t">
            <a:spAutoFit/>
          </a:bodyPr>
          <a:lstStyle/>
          <a:p>
            <a:pPr eaLnBrk="1" fontAlgn="auto" hangingPunct="1">
              <a:spcBef>
                <a:spcPts val="0"/>
              </a:spcBef>
              <a:spcAft>
                <a:spcPts val="0"/>
              </a:spcAft>
              <a:defRPr/>
            </a:pPr>
            <a:r>
              <a:rPr lang="en-CA" sz="4400" b="1">
                <a:solidFill>
                  <a:srgbClr val="60101C"/>
                </a:solidFill>
                <a:latin typeface="Calibri Light"/>
                <a:ea typeface="Calibri Light"/>
                <a:cs typeface="Calibri Light"/>
              </a:rPr>
              <a:t>Self-refer</a:t>
            </a:r>
          </a:p>
        </p:txBody>
      </p:sp>
      <p:sp>
        <p:nvSpPr>
          <p:cNvPr id="18" name="Rectangle 17"/>
          <p:cNvSpPr/>
          <p:nvPr/>
        </p:nvSpPr>
        <p:spPr>
          <a:xfrm>
            <a:off x="1918210" y="2429834"/>
            <a:ext cx="9963418" cy="646331"/>
          </a:xfrm>
          <a:prstGeom prst="rect">
            <a:avLst/>
          </a:prstGeom>
        </p:spPr>
        <p:txBody>
          <a:bodyPr wrap="square" lIns="91440" tIns="45720" rIns="91440" bIns="45720" anchor="t">
            <a:spAutoFit/>
          </a:bodyPr>
          <a:lstStyle/>
          <a:p>
            <a:pPr eaLnBrk="1" fontAlgn="auto" hangingPunct="1">
              <a:spcBef>
                <a:spcPct val="100000"/>
              </a:spcBef>
              <a:spcAft>
                <a:spcPts val="0"/>
              </a:spcAft>
              <a:defRPr/>
            </a:pPr>
            <a:r>
              <a:rPr lang="en-CA" sz="2800">
                <a:solidFill>
                  <a:srgbClr val="000000"/>
                </a:solidFill>
                <a:latin typeface="Calibri Light"/>
                <a:ea typeface="Calibri Light"/>
                <a:cs typeface="Calibri Light"/>
              </a:rPr>
              <a:t>A member can </a:t>
            </a:r>
            <a:r>
              <a:rPr lang="en-CA" sz="3600" b="1">
                <a:solidFill>
                  <a:srgbClr val="000000"/>
                </a:solidFill>
                <a:latin typeface="Calibri Light"/>
                <a:ea typeface="Calibri Light"/>
                <a:cs typeface="Calibri Light"/>
              </a:rPr>
              <a:t>self-refer</a:t>
            </a:r>
            <a:r>
              <a:rPr lang="en-CA" sz="2800" b="1" dirty="0">
                <a:solidFill>
                  <a:srgbClr val="000000"/>
                </a:solidFill>
                <a:latin typeface="Calibri Light"/>
                <a:ea typeface="Calibri Light"/>
                <a:cs typeface="Calibri Light"/>
              </a:rPr>
              <a:t> </a:t>
            </a:r>
            <a:r>
              <a:rPr lang="en-CA" sz="2800">
                <a:solidFill>
                  <a:srgbClr val="000000"/>
                </a:solidFill>
                <a:latin typeface="Calibri Light"/>
                <a:ea typeface="Calibri Light"/>
                <a:cs typeface="Calibri Light"/>
              </a:rPr>
              <a:t>if they are concerned about their use.</a:t>
            </a:r>
          </a:p>
        </p:txBody>
      </p:sp>
      <p:sp>
        <p:nvSpPr>
          <p:cNvPr id="2" name="Rectangle 1"/>
          <p:cNvSpPr/>
          <p:nvPr/>
        </p:nvSpPr>
        <p:spPr>
          <a:xfrm>
            <a:off x="-28575" y="-15875"/>
            <a:ext cx="1755775" cy="5122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16600">
                <a:solidFill>
                  <a:prstClr val="black"/>
                </a:solidFill>
                <a:latin typeface="Arial" panose="020B0604020202020204" pitchFamily="34" charset="0"/>
                <a:cs typeface="Arial" panose="020B0604020202020204" pitchFamily="34" charset="0"/>
              </a:rPr>
              <a:t>1</a:t>
            </a:r>
          </a:p>
        </p:txBody>
      </p:sp>
      <p:pic>
        <p:nvPicPr>
          <p:cNvPr id="266246" name="Picture 9"/>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7620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4"/>
          <p:cNvSpPr/>
          <p:nvPr/>
        </p:nvSpPr>
        <p:spPr>
          <a:xfrm>
            <a:off x="9142413" y="5086350"/>
            <a:ext cx="3055937"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4</a:t>
            </a:r>
            <a:endParaRPr lang="en-CA" sz="7200">
              <a:solidFill>
                <a:prstClr val="white"/>
              </a:solidFill>
              <a:latin typeface="Arial" panose="020B0604020202020204" pitchFamily="34" charset="0"/>
              <a:cs typeface="Arial" panose="020B0604020202020204" pitchFamily="34" charset="0"/>
            </a:endParaRPr>
          </a:p>
        </p:txBody>
      </p:sp>
      <p:sp>
        <p:nvSpPr>
          <p:cNvPr id="11" name="3"/>
          <p:cNvSpPr/>
          <p:nvPr/>
        </p:nvSpPr>
        <p:spPr>
          <a:xfrm>
            <a:off x="5943600" y="5075238"/>
            <a:ext cx="3233738" cy="1782762"/>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3</a:t>
            </a:r>
            <a:endParaRPr lang="en-CA" sz="7200">
              <a:solidFill>
                <a:prstClr val="white"/>
              </a:solidFill>
              <a:latin typeface="Arial" panose="020B0604020202020204" pitchFamily="34" charset="0"/>
              <a:cs typeface="Arial" panose="020B0604020202020204" pitchFamily="34" charset="0"/>
            </a:endParaRPr>
          </a:p>
        </p:txBody>
      </p:sp>
      <p:sp>
        <p:nvSpPr>
          <p:cNvPr id="30" name="2"/>
          <p:cNvSpPr/>
          <p:nvPr/>
        </p:nvSpPr>
        <p:spPr>
          <a:xfrm>
            <a:off x="3040063" y="5086350"/>
            <a:ext cx="2903537"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2</a:t>
            </a:r>
            <a:endParaRPr lang="en-CA" sz="7200">
              <a:solidFill>
                <a:prstClr val="white"/>
              </a:solidFill>
              <a:latin typeface="Arial" panose="020B0604020202020204" pitchFamily="34" charset="0"/>
              <a:cs typeface="Arial" panose="020B0604020202020204" pitchFamily="34" charset="0"/>
            </a:endParaRPr>
          </a:p>
        </p:txBody>
      </p:sp>
      <p:grpSp>
        <p:nvGrpSpPr>
          <p:cNvPr id="266250" name="Frame"/>
          <p:cNvGrpSpPr>
            <a:grpSpLocks/>
          </p:cNvGrpSpPr>
          <p:nvPr/>
        </p:nvGrpSpPr>
        <p:grpSpPr bwMode="auto">
          <a:xfrm>
            <a:off x="-19050" y="5091113"/>
            <a:ext cx="12211050" cy="1771650"/>
            <a:chOff x="-19050" y="5091113"/>
            <a:chExt cx="12211050" cy="1771650"/>
          </a:xfrm>
        </p:grpSpPr>
        <p:sp>
          <p:nvSpPr>
            <p:cNvPr id="24" name="Rectangle 23"/>
            <p:cNvSpPr/>
            <p:nvPr/>
          </p:nvSpPr>
          <p:spPr>
            <a:xfrm>
              <a:off x="-19050" y="5097463"/>
              <a:ext cx="12211050" cy="1760537"/>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p>
          </p:txBody>
        </p:sp>
        <p:cxnSp>
          <p:nvCxnSpPr>
            <p:cNvPr id="25" name="Straight Connector 24"/>
            <p:cNvCxnSpPr/>
            <p:nvPr/>
          </p:nvCxnSpPr>
          <p:spPr>
            <a:xfrm flipH="1">
              <a:off x="3033713" y="5091113"/>
              <a:ext cx="1587" cy="1771650"/>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a:endCxn id="24" idx="2"/>
            </p:cNvCxnSpPr>
            <p:nvPr/>
          </p:nvCxnSpPr>
          <p:spPr>
            <a:xfrm flipH="1">
              <a:off x="6086475" y="5091113"/>
              <a:ext cx="3175"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9144000" y="5091113"/>
              <a:ext cx="0"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grpSp>
      <p:sp>
        <p:nvSpPr>
          <p:cNvPr id="19" name="Rectangle 18"/>
          <p:cNvSpPr/>
          <p:nvPr/>
        </p:nvSpPr>
        <p:spPr>
          <a:xfrm>
            <a:off x="-28575" y="5029200"/>
            <a:ext cx="12220575" cy="68263"/>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sz="1351">
              <a:solidFill>
                <a:prstClr val="white"/>
              </a:solidFill>
            </a:endParaRPr>
          </a:p>
        </p:txBody>
      </p:sp>
    </p:spTree>
    <p:custDataLst>
      <p:tags r:id="rId1"/>
    </p:custDataLst>
    <p:extLst>
      <p:ext uri="{BB962C8B-B14F-4D97-AF65-F5344CB8AC3E}">
        <p14:creationId xmlns:p14="http://schemas.microsoft.com/office/powerpoint/2010/main" val="1892267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598613" y="-25400"/>
            <a:ext cx="10593387" cy="5064125"/>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7200">
              <a:solidFill>
                <a:prstClr val="white"/>
              </a:solidFill>
              <a:latin typeface="Forte" panose="03060902040502070203" pitchFamily="66" charset="0"/>
            </a:endParaRPr>
          </a:p>
        </p:txBody>
      </p:sp>
      <p:sp>
        <p:nvSpPr>
          <p:cNvPr id="17" name="TextBox 16"/>
          <p:cNvSpPr txBox="1"/>
          <p:nvPr/>
        </p:nvSpPr>
        <p:spPr>
          <a:xfrm>
            <a:off x="2022475" y="1746969"/>
            <a:ext cx="8978900" cy="769938"/>
          </a:xfrm>
          <a:prstGeom prst="rect">
            <a:avLst/>
          </a:prstGeom>
          <a:noFill/>
        </p:spPr>
        <p:txBody>
          <a:bodyPr lIns="91440" tIns="45720" rIns="91440" bIns="45720" anchor="t">
            <a:spAutoFit/>
          </a:bodyPr>
          <a:lstStyle/>
          <a:p>
            <a:pPr eaLnBrk="1" fontAlgn="auto" hangingPunct="1">
              <a:spcBef>
                <a:spcPts val="0"/>
              </a:spcBef>
              <a:spcAft>
                <a:spcPts val="0"/>
              </a:spcAft>
              <a:defRPr/>
            </a:pPr>
            <a:r>
              <a:rPr lang="en-CA" sz="4400" b="1">
                <a:solidFill>
                  <a:srgbClr val="60101C"/>
                </a:solidFill>
                <a:latin typeface="Calibri Light"/>
                <a:ea typeface="Calibri Light"/>
                <a:cs typeface="Calibri Light"/>
              </a:rPr>
              <a:t>Commanding Officer: Refer</a:t>
            </a:r>
          </a:p>
        </p:txBody>
      </p:sp>
      <p:sp>
        <p:nvSpPr>
          <p:cNvPr id="18" name="Rectangle 17"/>
          <p:cNvSpPr/>
          <p:nvPr/>
        </p:nvSpPr>
        <p:spPr>
          <a:xfrm>
            <a:off x="2018851" y="2472966"/>
            <a:ext cx="9158287" cy="954088"/>
          </a:xfrm>
          <a:prstGeom prst="rect">
            <a:avLst/>
          </a:prstGeom>
        </p:spPr>
        <p:txBody>
          <a:bodyPr lIns="91440" tIns="45720" rIns="91440" bIns="45720" anchor="t">
            <a:spAutoFit/>
          </a:bodyPr>
          <a:lstStyle/>
          <a:p>
            <a:pPr eaLnBrk="1" fontAlgn="auto" hangingPunct="1">
              <a:spcBef>
                <a:spcPct val="100000"/>
              </a:spcBef>
              <a:spcAft>
                <a:spcPts val="0"/>
              </a:spcAft>
              <a:defRPr/>
            </a:pPr>
            <a:r>
              <a:rPr lang="en-CA">
                <a:solidFill>
                  <a:srgbClr val="000000"/>
                </a:solidFill>
                <a:latin typeface="Calibri Light"/>
                <a:ea typeface="Calibri Light"/>
                <a:cs typeface="Calibri Light"/>
              </a:rPr>
              <a:t>A CO shall refer the member for a </a:t>
            </a:r>
            <a:r>
              <a:rPr lang="en-CA" sz="3200" b="1">
                <a:solidFill>
                  <a:srgbClr val="000000"/>
                </a:solidFill>
                <a:latin typeface="Calibri Light"/>
                <a:ea typeface="Calibri Light"/>
                <a:cs typeface="Calibri Light"/>
              </a:rPr>
              <a:t>medical assessment </a:t>
            </a:r>
            <a:r>
              <a:rPr lang="en-CA">
                <a:solidFill>
                  <a:srgbClr val="000000"/>
                </a:solidFill>
                <a:latin typeface="Calibri Light"/>
                <a:ea typeface="Calibri Light"/>
                <a:cs typeface="Calibri Light"/>
              </a:rPr>
              <a:t>each time an administrative action is taken.</a:t>
            </a:r>
          </a:p>
        </p:txBody>
      </p:sp>
      <p:sp>
        <p:nvSpPr>
          <p:cNvPr id="2" name="Rectangle 1"/>
          <p:cNvSpPr/>
          <p:nvPr/>
        </p:nvSpPr>
        <p:spPr>
          <a:xfrm>
            <a:off x="-28575" y="-15875"/>
            <a:ext cx="1755775" cy="5122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16600">
                <a:solidFill>
                  <a:prstClr val="black"/>
                </a:solidFill>
                <a:latin typeface="Arial" panose="020B0604020202020204" pitchFamily="34" charset="0"/>
                <a:cs typeface="Arial" panose="020B0604020202020204" pitchFamily="34" charset="0"/>
              </a:rPr>
              <a:t>2</a:t>
            </a:r>
          </a:p>
        </p:txBody>
      </p:sp>
      <p:pic>
        <p:nvPicPr>
          <p:cNvPr id="268294" name="Picture 9"/>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7620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4"/>
          <p:cNvSpPr/>
          <p:nvPr/>
        </p:nvSpPr>
        <p:spPr>
          <a:xfrm>
            <a:off x="9142413" y="5086350"/>
            <a:ext cx="3067050"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4</a:t>
            </a:r>
            <a:endParaRPr lang="en-CA" sz="7200">
              <a:solidFill>
                <a:prstClr val="white"/>
              </a:solidFill>
              <a:latin typeface="Arial" panose="020B0604020202020204" pitchFamily="34" charset="0"/>
              <a:cs typeface="Arial" panose="020B0604020202020204" pitchFamily="34" charset="0"/>
            </a:endParaRPr>
          </a:p>
        </p:txBody>
      </p:sp>
      <p:sp>
        <p:nvSpPr>
          <p:cNvPr id="14" name="3"/>
          <p:cNvSpPr/>
          <p:nvPr/>
        </p:nvSpPr>
        <p:spPr>
          <a:xfrm>
            <a:off x="5943600" y="5097463"/>
            <a:ext cx="3189288" cy="1782762"/>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3</a:t>
            </a:r>
            <a:endParaRPr lang="en-CA" sz="7200">
              <a:solidFill>
                <a:prstClr val="white"/>
              </a:solidFill>
              <a:latin typeface="Arial" panose="020B0604020202020204" pitchFamily="34" charset="0"/>
              <a:cs typeface="Arial" panose="020B0604020202020204" pitchFamily="34" charset="0"/>
            </a:endParaRPr>
          </a:p>
        </p:txBody>
      </p:sp>
      <p:sp>
        <p:nvSpPr>
          <p:cNvPr id="19" name="1"/>
          <p:cNvSpPr/>
          <p:nvPr/>
        </p:nvSpPr>
        <p:spPr>
          <a:xfrm>
            <a:off x="0" y="5038725"/>
            <a:ext cx="3044825" cy="1830388"/>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1</a:t>
            </a:r>
            <a:endParaRPr lang="en-CA" sz="7200">
              <a:solidFill>
                <a:prstClr val="white"/>
              </a:solidFill>
              <a:latin typeface="Arial" panose="020B0604020202020204" pitchFamily="34" charset="0"/>
              <a:cs typeface="Arial" panose="020B0604020202020204" pitchFamily="34" charset="0"/>
            </a:endParaRPr>
          </a:p>
        </p:txBody>
      </p:sp>
      <p:grpSp>
        <p:nvGrpSpPr>
          <p:cNvPr id="268298" name="Frame"/>
          <p:cNvGrpSpPr>
            <a:grpSpLocks/>
          </p:cNvGrpSpPr>
          <p:nvPr/>
        </p:nvGrpSpPr>
        <p:grpSpPr bwMode="auto">
          <a:xfrm>
            <a:off x="-19050" y="5091113"/>
            <a:ext cx="12211050" cy="1771650"/>
            <a:chOff x="-19050" y="5091113"/>
            <a:chExt cx="12211050" cy="1771650"/>
          </a:xfrm>
        </p:grpSpPr>
        <p:sp>
          <p:nvSpPr>
            <p:cNvPr id="26" name="Rectangle 25"/>
            <p:cNvSpPr/>
            <p:nvPr/>
          </p:nvSpPr>
          <p:spPr>
            <a:xfrm>
              <a:off x="-19050" y="5097463"/>
              <a:ext cx="12211050" cy="1760537"/>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p>
          </p:txBody>
        </p:sp>
        <p:cxnSp>
          <p:nvCxnSpPr>
            <p:cNvPr id="27" name="Straight Connector 26"/>
            <p:cNvCxnSpPr/>
            <p:nvPr/>
          </p:nvCxnSpPr>
          <p:spPr>
            <a:xfrm flipH="1">
              <a:off x="3033713" y="5091113"/>
              <a:ext cx="1587" cy="1771650"/>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26" idx="2"/>
            </p:cNvCxnSpPr>
            <p:nvPr/>
          </p:nvCxnSpPr>
          <p:spPr>
            <a:xfrm flipH="1">
              <a:off x="6086475" y="5091113"/>
              <a:ext cx="3175"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flipH="1">
              <a:off x="9144000" y="5091113"/>
              <a:ext cx="0"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grpSp>
      <p:sp>
        <p:nvSpPr>
          <p:cNvPr id="20" name="Rectangle 19"/>
          <p:cNvSpPr/>
          <p:nvPr/>
        </p:nvSpPr>
        <p:spPr>
          <a:xfrm>
            <a:off x="-39688" y="5016500"/>
            <a:ext cx="12220576" cy="698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sz="1351">
              <a:solidFill>
                <a:prstClr val="white"/>
              </a:solidFill>
            </a:endParaRPr>
          </a:p>
        </p:txBody>
      </p:sp>
    </p:spTree>
    <p:custDataLst>
      <p:tags r:id="rId1"/>
    </p:custDataLst>
    <p:extLst>
      <p:ext uri="{BB962C8B-B14F-4D97-AF65-F5344CB8AC3E}">
        <p14:creationId xmlns:p14="http://schemas.microsoft.com/office/powerpoint/2010/main" val="696782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600200" y="-25400"/>
            <a:ext cx="10591800" cy="5092700"/>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7200">
              <a:solidFill>
                <a:prstClr val="white"/>
              </a:solidFill>
              <a:latin typeface="Forte" panose="03060902040502070203" pitchFamily="66" charset="0"/>
            </a:endParaRPr>
          </a:p>
        </p:txBody>
      </p:sp>
      <p:sp>
        <p:nvSpPr>
          <p:cNvPr id="17" name="TextBox 16"/>
          <p:cNvSpPr txBox="1"/>
          <p:nvPr/>
        </p:nvSpPr>
        <p:spPr>
          <a:xfrm>
            <a:off x="2022475" y="1703837"/>
            <a:ext cx="8978900" cy="769938"/>
          </a:xfrm>
          <a:prstGeom prst="rect">
            <a:avLst/>
          </a:prstGeom>
          <a:noFill/>
        </p:spPr>
        <p:txBody>
          <a:bodyPr lIns="91440" tIns="45720" rIns="91440" bIns="45720" anchor="t">
            <a:spAutoFit/>
          </a:bodyPr>
          <a:lstStyle/>
          <a:p>
            <a:pPr eaLnBrk="1" fontAlgn="auto" hangingPunct="1">
              <a:spcBef>
                <a:spcPts val="0"/>
              </a:spcBef>
              <a:spcAft>
                <a:spcPts val="0"/>
              </a:spcAft>
              <a:defRPr/>
            </a:pPr>
            <a:r>
              <a:rPr lang="en-CA" sz="4400" b="1">
                <a:solidFill>
                  <a:srgbClr val="60101C"/>
                </a:solidFill>
                <a:latin typeface="Calibri Light"/>
                <a:ea typeface="Calibri Light"/>
                <a:cs typeface="Calibri Light"/>
              </a:rPr>
              <a:t>Administrative Action</a:t>
            </a:r>
          </a:p>
        </p:txBody>
      </p:sp>
      <p:sp>
        <p:nvSpPr>
          <p:cNvPr id="18" name="Rectangle 17"/>
          <p:cNvSpPr/>
          <p:nvPr/>
        </p:nvSpPr>
        <p:spPr>
          <a:xfrm>
            <a:off x="2018851" y="2458589"/>
            <a:ext cx="9905909" cy="1091595"/>
          </a:xfrm>
          <a:prstGeom prst="rect">
            <a:avLst/>
          </a:prstGeom>
        </p:spPr>
        <p:txBody>
          <a:bodyPr wrap="square" lIns="91440" tIns="45720" rIns="91440" bIns="45720" anchor="t">
            <a:spAutoFit/>
          </a:bodyPr>
          <a:lstStyle/>
          <a:p>
            <a:pPr eaLnBrk="1" fontAlgn="auto" hangingPunct="1">
              <a:spcBef>
                <a:spcPct val="100000"/>
              </a:spcBef>
              <a:spcAft>
                <a:spcPts val="0"/>
              </a:spcAft>
              <a:defRPr/>
            </a:pPr>
            <a:r>
              <a:rPr lang="en-CA" sz="2800">
                <a:solidFill>
                  <a:srgbClr val="000000"/>
                </a:solidFill>
                <a:latin typeface="Calibri Light"/>
                <a:ea typeface="Calibri Light"/>
                <a:cs typeface="Calibri Light"/>
              </a:rPr>
              <a:t>Going through the medical process does </a:t>
            </a:r>
            <a:r>
              <a:rPr lang="en-CA" sz="3600" b="1">
                <a:solidFill>
                  <a:srgbClr val="000000"/>
                </a:solidFill>
                <a:latin typeface="Calibri Light"/>
                <a:ea typeface="Calibri Light"/>
                <a:cs typeface="Calibri Light"/>
              </a:rPr>
              <a:t>not necessarily </a:t>
            </a:r>
            <a:r>
              <a:rPr lang="en-CA" sz="2800">
                <a:solidFill>
                  <a:srgbClr val="000000"/>
                </a:solidFill>
                <a:latin typeface="Calibri Light"/>
                <a:ea typeface="Calibri Light"/>
                <a:cs typeface="Calibri Light"/>
              </a:rPr>
              <a:t>avoid administrative action.</a:t>
            </a:r>
          </a:p>
        </p:txBody>
      </p:sp>
      <p:sp>
        <p:nvSpPr>
          <p:cNvPr id="2" name="Rectangle 1"/>
          <p:cNvSpPr/>
          <p:nvPr/>
        </p:nvSpPr>
        <p:spPr>
          <a:xfrm>
            <a:off x="-28575" y="-15875"/>
            <a:ext cx="1755775" cy="5122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16600">
                <a:solidFill>
                  <a:prstClr val="black"/>
                </a:solidFill>
                <a:latin typeface="Arial" panose="020B0604020202020204" pitchFamily="34" charset="0"/>
                <a:cs typeface="Arial" panose="020B0604020202020204" pitchFamily="34" charset="0"/>
              </a:rPr>
              <a:t>3</a:t>
            </a:r>
          </a:p>
        </p:txBody>
      </p:sp>
      <p:pic>
        <p:nvPicPr>
          <p:cNvPr id="270342" name="Picture 9"/>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7620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4"/>
          <p:cNvSpPr/>
          <p:nvPr/>
        </p:nvSpPr>
        <p:spPr>
          <a:xfrm>
            <a:off x="9142413" y="5086350"/>
            <a:ext cx="3044825"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4</a:t>
            </a:r>
            <a:endParaRPr lang="en-CA" sz="7200">
              <a:solidFill>
                <a:prstClr val="white"/>
              </a:solidFill>
              <a:latin typeface="Arial" panose="020B0604020202020204" pitchFamily="34" charset="0"/>
              <a:cs typeface="Arial" panose="020B0604020202020204" pitchFamily="34" charset="0"/>
            </a:endParaRPr>
          </a:p>
        </p:txBody>
      </p:sp>
      <p:sp>
        <p:nvSpPr>
          <p:cNvPr id="14" name="2"/>
          <p:cNvSpPr/>
          <p:nvPr/>
        </p:nvSpPr>
        <p:spPr>
          <a:xfrm>
            <a:off x="3033713" y="5086350"/>
            <a:ext cx="2909887"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2</a:t>
            </a:r>
            <a:endParaRPr lang="en-CA" sz="7200">
              <a:solidFill>
                <a:prstClr val="white"/>
              </a:solidFill>
              <a:latin typeface="Arial" panose="020B0604020202020204" pitchFamily="34" charset="0"/>
              <a:cs typeface="Arial" panose="020B0604020202020204" pitchFamily="34" charset="0"/>
            </a:endParaRPr>
          </a:p>
        </p:txBody>
      </p:sp>
      <p:sp>
        <p:nvSpPr>
          <p:cNvPr id="15" name="1"/>
          <p:cNvSpPr/>
          <p:nvPr/>
        </p:nvSpPr>
        <p:spPr>
          <a:xfrm>
            <a:off x="-11113" y="5086350"/>
            <a:ext cx="3044826"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1</a:t>
            </a:r>
            <a:endParaRPr lang="en-CA" sz="7200">
              <a:solidFill>
                <a:prstClr val="white"/>
              </a:solidFill>
              <a:latin typeface="Arial" panose="020B0604020202020204" pitchFamily="34" charset="0"/>
              <a:cs typeface="Arial" panose="020B0604020202020204" pitchFamily="34" charset="0"/>
            </a:endParaRPr>
          </a:p>
        </p:txBody>
      </p:sp>
      <p:grpSp>
        <p:nvGrpSpPr>
          <p:cNvPr id="270346" name="Frame"/>
          <p:cNvGrpSpPr>
            <a:grpSpLocks/>
          </p:cNvGrpSpPr>
          <p:nvPr/>
        </p:nvGrpSpPr>
        <p:grpSpPr bwMode="auto">
          <a:xfrm>
            <a:off x="-19050" y="5091113"/>
            <a:ext cx="12211050" cy="1771650"/>
            <a:chOff x="-19050" y="5091113"/>
            <a:chExt cx="12211050" cy="1771650"/>
          </a:xfrm>
        </p:grpSpPr>
        <p:sp>
          <p:nvSpPr>
            <p:cNvPr id="26" name="Rectangle 25"/>
            <p:cNvSpPr/>
            <p:nvPr/>
          </p:nvSpPr>
          <p:spPr>
            <a:xfrm>
              <a:off x="-19050" y="5097463"/>
              <a:ext cx="12211050" cy="1760537"/>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p>
          </p:txBody>
        </p:sp>
        <p:cxnSp>
          <p:nvCxnSpPr>
            <p:cNvPr id="27" name="Straight Connector 26"/>
            <p:cNvCxnSpPr/>
            <p:nvPr/>
          </p:nvCxnSpPr>
          <p:spPr>
            <a:xfrm flipH="1">
              <a:off x="3033713" y="5091113"/>
              <a:ext cx="1587" cy="1771650"/>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26" idx="2"/>
            </p:cNvCxnSpPr>
            <p:nvPr/>
          </p:nvCxnSpPr>
          <p:spPr>
            <a:xfrm flipH="1">
              <a:off x="6086475" y="5091113"/>
              <a:ext cx="3175"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9144000" y="5091113"/>
              <a:ext cx="0" cy="1766887"/>
            </a:xfrm>
            <a:prstGeom prst="line">
              <a:avLst/>
            </a:prstGeom>
            <a:ln w="28575">
              <a:noFill/>
            </a:ln>
          </p:spPr>
          <p:style>
            <a:lnRef idx="1">
              <a:schemeClr val="accent1"/>
            </a:lnRef>
            <a:fillRef idx="0">
              <a:schemeClr val="accent1"/>
            </a:fillRef>
            <a:effectRef idx="0">
              <a:schemeClr val="accent1"/>
            </a:effectRef>
            <a:fontRef idx="minor">
              <a:schemeClr val="tx1"/>
            </a:fontRef>
          </p:style>
        </p:cxnSp>
      </p:grpSp>
      <p:sp>
        <p:nvSpPr>
          <p:cNvPr id="19" name="Rectangle 18"/>
          <p:cNvSpPr/>
          <p:nvPr/>
        </p:nvSpPr>
        <p:spPr>
          <a:xfrm>
            <a:off x="-39688" y="5016500"/>
            <a:ext cx="12220576" cy="698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sz="1351">
              <a:solidFill>
                <a:prstClr val="white"/>
              </a:solidFill>
            </a:endParaRPr>
          </a:p>
        </p:txBody>
      </p:sp>
    </p:spTree>
    <p:custDataLst>
      <p:tags r:id="rId1"/>
    </p:custDataLst>
    <p:extLst>
      <p:ext uri="{BB962C8B-B14F-4D97-AF65-F5344CB8AC3E}">
        <p14:creationId xmlns:p14="http://schemas.microsoft.com/office/powerpoint/2010/main" val="2226903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598613" y="-52388"/>
            <a:ext cx="10593387" cy="5106988"/>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7200">
              <a:solidFill>
                <a:prstClr val="white"/>
              </a:solidFill>
              <a:latin typeface="Forte" panose="03060902040502070203" pitchFamily="66" charset="0"/>
            </a:endParaRPr>
          </a:p>
        </p:txBody>
      </p:sp>
      <p:sp>
        <p:nvSpPr>
          <p:cNvPr id="17" name="TextBox 16"/>
          <p:cNvSpPr txBox="1"/>
          <p:nvPr/>
        </p:nvSpPr>
        <p:spPr>
          <a:xfrm>
            <a:off x="2022475" y="1718214"/>
            <a:ext cx="8978900" cy="769938"/>
          </a:xfrm>
          <a:prstGeom prst="rect">
            <a:avLst/>
          </a:prstGeom>
          <a:noFill/>
        </p:spPr>
        <p:txBody>
          <a:bodyPr lIns="91440" tIns="45720" rIns="91440" bIns="45720" anchor="t">
            <a:spAutoFit/>
          </a:bodyPr>
          <a:lstStyle/>
          <a:p>
            <a:pPr eaLnBrk="1" fontAlgn="auto" hangingPunct="1">
              <a:spcBef>
                <a:spcPts val="0"/>
              </a:spcBef>
              <a:spcAft>
                <a:spcPts val="0"/>
              </a:spcAft>
              <a:defRPr/>
            </a:pPr>
            <a:r>
              <a:rPr lang="en-CA" sz="4400" b="1">
                <a:solidFill>
                  <a:srgbClr val="60101C"/>
                </a:solidFill>
                <a:latin typeface="Calibri Light"/>
                <a:ea typeface="Calibri Light"/>
                <a:cs typeface="Calibri Light"/>
              </a:rPr>
              <a:t>May Refuse Treatment</a:t>
            </a:r>
          </a:p>
        </p:txBody>
      </p:sp>
      <p:sp>
        <p:nvSpPr>
          <p:cNvPr id="18" name="Rectangle 17"/>
          <p:cNvSpPr/>
          <p:nvPr/>
        </p:nvSpPr>
        <p:spPr>
          <a:xfrm>
            <a:off x="2018851" y="2544852"/>
            <a:ext cx="9158287" cy="954088"/>
          </a:xfrm>
          <a:prstGeom prst="rect">
            <a:avLst/>
          </a:prstGeom>
        </p:spPr>
        <p:txBody>
          <a:bodyPr lIns="91440" tIns="45720" rIns="91440" bIns="45720" anchor="t">
            <a:spAutoFit/>
          </a:bodyPr>
          <a:lstStyle/>
          <a:p>
            <a:pPr eaLnBrk="1" fontAlgn="auto" hangingPunct="1">
              <a:spcBef>
                <a:spcPct val="100000"/>
              </a:spcBef>
              <a:spcAft>
                <a:spcPts val="0"/>
              </a:spcAft>
              <a:defRPr/>
            </a:pPr>
            <a:r>
              <a:rPr lang="en-CA">
                <a:solidFill>
                  <a:srgbClr val="000000"/>
                </a:solidFill>
                <a:latin typeface="Calibri Light"/>
                <a:ea typeface="Calibri Light"/>
                <a:cs typeface="Calibri Light"/>
              </a:rPr>
              <a:t>A member </a:t>
            </a:r>
            <a:r>
              <a:rPr lang="en-CA" sz="3200" b="1">
                <a:solidFill>
                  <a:srgbClr val="000000"/>
                </a:solidFill>
                <a:latin typeface="Calibri Light"/>
                <a:ea typeface="Calibri Light"/>
                <a:cs typeface="Calibri Light"/>
              </a:rPr>
              <a:t>may refuse treatment </a:t>
            </a:r>
            <a:r>
              <a:rPr lang="en-CA">
                <a:solidFill>
                  <a:srgbClr val="000000"/>
                </a:solidFill>
                <a:latin typeface="Calibri Light"/>
                <a:ea typeface="Calibri Light"/>
                <a:cs typeface="Calibri Light"/>
              </a:rPr>
              <a:t>for alcohol / other drug dependence without administrative consequence.</a:t>
            </a:r>
          </a:p>
        </p:txBody>
      </p:sp>
      <p:sp>
        <p:nvSpPr>
          <p:cNvPr id="2" name="Rectangle 1"/>
          <p:cNvSpPr/>
          <p:nvPr/>
        </p:nvSpPr>
        <p:spPr>
          <a:xfrm>
            <a:off x="-28575" y="-15875"/>
            <a:ext cx="1755775" cy="5122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16600">
                <a:solidFill>
                  <a:prstClr val="black"/>
                </a:solidFill>
                <a:latin typeface="Arial" panose="020B0604020202020204" pitchFamily="34" charset="0"/>
                <a:cs typeface="Arial" panose="020B0604020202020204" pitchFamily="34" charset="0"/>
              </a:rPr>
              <a:t>4</a:t>
            </a:r>
          </a:p>
        </p:txBody>
      </p:sp>
      <p:pic>
        <p:nvPicPr>
          <p:cNvPr id="272390" name="Picture 9"/>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7620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3"/>
          <p:cNvSpPr/>
          <p:nvPr/>
        </p:nvSpPr>
        <p:spPr>
          <a:xfrm>
            <a:off x="6069013" y="5086350"/>
            <a:ext cx="3067050"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3</a:t>
            </a:r>
            <a:endParaRPr lang="en-CA" sz="7200">
              <a:solidFill>
                <a:prstClr val="white"/>
              </a:solidFill>
              <a:latin typeface="Arial" panose="020B0604020202020204" pitchFamily="34" charset="0"/>
              <a:cs typeface="Arial" panose="020B0604020202020204" pitchFamily="34" charset="0"/>
            </a:endParaRPr>
          </a:p>
        </p:txBody>
      </p:sp>
      <p:sp>
        <p:nvSpPr>
          <p:cNvPr id="14" name="2"/>
          <p:cNvSpPr/>
          <p:nvPr/>
        </p:nvSpPr>
        <p:spPr>
          <a:xfrm>
            <a:off x="3033713" y="5086350"/>
            <a:ext cx="3051175"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2</a:t>
            </a:r>
            <a:endParaRPr lang="en-CA" sz="7200">
              <a:solidFill>
                <a:prstClr val="white"/>
              </a:solidFill>
              <a:latin typeface="Arial" panose="020B0604020202020204" pitchFamily="34" charset="0"/>
              <a:cs typeface="Arial" panose="020B0604020202020204" pitchFamily="34" charset="0"/>
            </a:endParaRPr>
          </a:p>
        </p:txBody>
      </p:sp>
      <p:sp>
        <p:nvSpPr>
          <p:cNvPr id="15" name="1"/>
          <p:cNvSpPr/>
          <p:nvPr/>
        </p:nvSpPr>
        <p:spPr>
          <a:xfrm>
            <a:off x="-11113" y="5086350"/>
            <a:ext cx="3044826" cy="1782763"/>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CA" sz="7200">
                <a:solidFill>
                  <a:prstClr val="black"/>
                </a:solidFill>
                <a:latin typeface="Arial" panose="020B0604020202020204" pitchFamily="34" charset="0"/>
                <a:cs typeface="Arial" panose="020B0604020202020204" pitchFamily="34" charset="0"/>
              </a:rPr>
              <a:t>1</a:t>
            </a:r>
            <a:endParaRPr lang="en-CA" sz="7200">
              <a:solidFill>
                <a:prstClr val="white"/>
              </a:solidFill>
              <a:latin typeface="Arial" panose="020B0604020202020204" pitchFamily="34" charset="0"/>
              <a:cs typeface="Arial" panose="020B0604020202020204" pitchFamily="34" charset="0"/>
            </a:endParaRPr>
          </a:p>
        </p:txBody>
      </p:sp>
      <p:sp>
        <p:nvSpPr>
          <p:cNvPr id="19" name="Rectangle 18"/>
          <p:cNvSpPr/>
          <p:nvPr/>
        </p:nvSpPr>
        <p:spPr>
          <a:xfrm>
            <a:off x="-39688" y="5016500"/>
            <a:ext cx="12220576" cy="698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sz="1351">
              <a:solidFill>
                <a:prstClr val="white"/>
              </a:solidFill>
            </a:endParaRPr>
          </a:p>
        </p:txBody>
      </p:sp>
    </p:spTree>
    <p:custDataLst>
      <p:tags r:id="rId1"/>
    </p:custDataLst>
    <p:extLst>
      <p:ext uri="{BB962C8B-B14F-4D97-AF65-F5344CB8AC3E}">
        <p14:creationId xmlns:p14="http://schemas.microsoft.com/office/powerpoint/2010/main" val="331088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idx="4294967295"/>
          </p:nvPr>
        </p:nvSpPr>
        <p:spPr>
          <a:xfrm>
            <a:off x="587375" y="1371600"/>
            <a:ext cx="4132263" cy="762000"/>
          </a:xfrm>
        </p:spPr>
        <p:txBody>
          <a:bodyPr/>
          <a:lstStyle/>
          <a:p>
            <a:pPr eaLnBrk="1" hangingPunct="1"/>
            <a:r>
              <a:rPr lang="en-CA" altLang="en-US" b="1">
                <a:solidFill>
                  <a:srgbClr val="60101C"/>
                </a:solidFill>
                <a:latin typeface="Calibri Light"/>
                <a:ea typeface="Calibri Light"/>
                <a:cs typeface="Calibri Light"/>
              </a:rPr>
              <a:t>Confidentiality</a:t>
            </a:r>
          </a:p>
        </p:txBody>
      </p:sp>
      <p:sp>
        <p:nvSpPr>
          <p:cNvPr id="119810" name="Rectangle 3"/>
          <p:cNvSpPr>
            <a:spLocks noGrp="1" noChangeArrowheads="1"/>
          </p:cNvSpPr>
          <p:nvPr>
            <p:ph type="body" idx="4294967295"/>
          </p:nvPr>
        </p:nvSpPr>
        <p:spPr>
          <a:xfrm>
            <a:off x="587375" y="2429774"/>
            <a:ext cx="6250305" cy="4038600"/>
          </a:xfrm>
        </p:spPr>
        <p:txBody>
          <a:bodyPr rtlCol="0">
            <a:normAutofit/>
          </a:bodyPr>
          <a:lstStyle/>
          <a:p>
            <a:pPr marL="0" indent="0" eaLnBrk="1" fontAlgn="auto" hangingPunct="1">
              <a:spcAft>
                <a:spcPts val="0"/>
              </a:spcAft>
              <a:buFont typeface="Arial" panose="020B0604020202020204" pitchFamily="34" charset="0"/>
              <a:buNone/>
              <a:defRPr/>
            </a:pPr>
            <a:r>
              <a:rPr lang="en-CA" sz="2400">
                <a:latin typeface="Calibri Light"/>
                <a:ea typeface="Calibri Light"/>
                <a:cs typeface="Calibri Light"/>
              </a:rPr>
              <a:t>The </a:t>
            </a:r>
            <a:r>
              <a:rPr lang="en-CA" sz="3200" b="1">
                <a:latin typeface="Calibri Light"/>
                <a:ea typeface="Calibri Light"/>
                <a:cs typeface="Calibri Light"/>
              </a:rPr>
              <a:t>supervisor</a:t>
            </a:r>
            <a:r>
              <a:rPr lang="en-CA" sz="2400">
                <a:latin typeface="Calibri Light"/>
                <a:ea typeface="Calibri Light"/>
                <a:cs typeface="Calibri Light"/>
              </a:rPr>
              <a:t> will </a:t>
            </a:r>
            <a:r>
              <a:rPr lang="en-CA" sz="3200" b="1">
                <a:latin typeface="Calibri Light"/>
                <a:ea typeface="Calibri Light"/>
                <a:cs typeface="Calibri Light"/>
              </a:rPr>
              <a:t>not</a:t>
            </a:r>
            <a:r>
              <a:rPr lang="en-CA" sz="2400">
                <a:latin typeface="Calibri Light"/>
                <a:ea typeface="Calibri Light"/>
                <a:cs typeface="Calibri Light"/>
              </a:rPr>
              <a:t> be </a:t>
            </a:r>
            <a:r>
              <a:rPr lang="en-CA" sz="3200" b="1">
                <a:latin typeface="Calibri Light"/>
                <a:ea typeface="Calibri Light"/>
                <a:cs typeface="Calibri Light"/>
              </a:rPr>
              <a:t>given</a:t>
            </a:r>
            <a:r>
              <a:rPr lang="en-CA" sz="2400">
                <a:latin typeface="Calibri Light"/>
                <a:ea typeface="Calibri Light"/>
                <a:cs typeface="Calibri Light"/>
              </a:rPr>
              <a:t> any assessment or treatment </a:t>
            </a:r>
            <a:r>
              <a:rPr lang="en-CA" sz="3200" b="1">
                <a:latin typeface="Calibri Light"/>
                <a:ea typeface="Calibri Light"/>
                <a:cs typeface="Calibri Light"/>
              </a:rPr>
              <a:t>information</a:t>
            </a:r>
            <a:r>
              <a:rPr lang="en-CA" sz="2400" dirty="0">
                <a:latin typeface="Calibri Light"/>
                <a:ea typeface="Calibri Light"/>
                <a:cs typeface="Calibri Light"/>
              </a:rPr>
              <a:t> </a:t>
            </a:r>
            <a:r>
              <a:rPr lang="en-CA" sz="2400">
                <a:latin typeface="Calibri Light"/>
                <a:ea typeface="Calibri Light"/>
                <a:cs typeface="Calibri Light"/>
              </a:rPr>
              <a:t>by medical staff except for limitations of duty.</a:t>
            </a:r>
            <a:endParaRPr lang="en-CA" sz="2400" dirty="0">
              <a:latin typeface="Calibri Light"/>
              <a:ea typeface="Calibri Light"/>
              <a:cs typeface="Calibri Light"/>
            </a:endParaRPr>
          </a:p>
          <a:p>
            <a:pPr eaLnBrk="1" fontAlgn="auto" hangingPunct="1">
              <a:spcAft>
                <a:spcPts val="0"/>
              </a:spcAft>
              <a:defRPr/>
            </a:pPr>
            <a:endParaRPr lang="en-CA" sz="2400" dirty="0">
              <a:latin typeface="Calibri Light"/>
              <a:ea typeface="Calibri Light"/>
              <a:cs typeface="Calibri Light"/>
            </a:endParaRPr>
          </a:p>
          <a:p>
            <a:pPr marL="0" indent="0" eaLnBrk="1" fontAlgn="auto" hangingPunct="1">
              <a:spcAft>
                <a:spcPts val="0"/>
              </a:spcAft>
              <a:buFont typeface="Arial" panose="020B0604020202020204" pitchFamily="34" charset="0"/>
              <a:buNone/>
              <a:defRPr/>
            </a:pPr>
            <a:r>
              <a:rPr lang="en-CA" sz="2400">
                <a:latin typeface="Calibri Light"/>
                <a:ea typeface="Calibri Light"/>
                <a:cs typeface="Calibri Light"/>
              </a:rPr>
              <a:t>However, </a:t>
            </a:r>
            <a:r>
              <a:rPr lang="en-CA" sz="3200" b="1">
                <a:latin typeface="Calibri Light"/>
                <a:ea typeface="Calibri Light"/>
                <a:cs typeface="Calibri Light"/>
              </a:rPr>
              <a:t>members</a:t>
            </a:r>
            <a:r>
              <a:rPr lang="en-CA" sz="2400">
                <a:latin typeface="Calibri Light"/>
                <a:ea typeface="Calibri Light"/>
                <a:cs typeface="Calibri Light"/>
              </a:rPr>
              <a:t> are </a:t>
            </a:r>
            <a:r>
              <a:rPr lang="en-CA" sz="3200" b="1">
                <a:latin typeface="Calibri Light"/>
                <a:ea typeface="Calibri Light"/>
                <a:cs typeface="Calibri Light"/>
              </a:rPr>
              <a:t>encouraged</a:t>
            </a:r>
            <a:r>
              <a:rPr lang="en-CA" sz="2400">
                <a:latin typeface="Calibri Light"/>
                <a:ea typeface="Calibri Light"/>
                <a:cs typeface="Calibri Light"/>
              </a:rPr>
              <a:t> to </a:t>
            </a:r>
            <a:r>
              <a:rPr lang="en-CA" sz="3200" b="1">
                <a:latin typeface="Calibri Light"/>
                <a:ea typeface="Calibri Light"/>
                <a:cs typeface="Calibri Light"/>
              </a:rPr>
              <a:t>give</a:t>
            </a:r>
            <a:r>
              <a:rPr lang="en-CA" sz="2400" b="1">
                <a:latin typeface="Calibri Light"/>
                <a:ea typeface="Calibri Light"/>
                <a:cs typeface="Calibri Light"/>
              </a:rPr>
              <a:t> t</a:t>
            </a:r>
            <a:r>
              <a:rPr lang="en-CA" sz="2400">
                <a:latin typeface="Calibri Light"/>
                <a:ea typeface="Calibri Light"/>
                <a:cs typeface="Calibri Light"/>
              </a:rPr>
              <a:t>heir </a:t>
            </a:r>
            <a:r>
              <a:rPr lang="en-CA" sz="3200" b="1">
                <a:latin typeface="Calibri Light"/>
                <a:ea typeface="Calibri Light"/>
                <a:cs typeface="Calibri Light"/>
              </a:rPr>
              <a:t>consent</a:t>
            </a:r>
            <a:r>
              <a:rPr lang="en-CA" sz="2400" b="1" dirty="0">
                <a:latin typeface="Calibri Light"/>
                <a:ea typeface="Calibri Light"/>
                <a:cs typeface="Calibri Light"/>
              </a:rPr>
              <a:t> </a:t>
            </a:r>
            <a:r>
              <a:rPr lang="en-CA" sz="2400">
                <a:latin typeface="Calibri Light"/>
                <a:ea typeface="Calibri Light"/>
                <a:cs typeface="Calibri Light"/>
              </a:rPr>
              <a:t>to inform their supervisor.</a:t>
            </a:r>
            <a:endParaRPr lang="en-CA" sz="2400" dirty="0">
              <a:latin typeface="Calibri Light"/>
              <a:ea typeface="Calibri Light"/>
              <a:cs typeface="Calibri Light"/>
            </a:endParaRPr>
          </a:p>
          <a:p>
            <a:pPr eaLnBrk="1" fontAlgn="auto" hangingPunct="1">
              <a:spcAft>
                <a:spcPts val="0"/>
              </a:spcAft>
              <a:buFontTx/>
              <a:buNone/>
              <a:defRPr/>
            </a:pPr>
            <a:endParaRPr lang="en-CA">
              <a:latin typeface="Arial" charset="0"/>
            </a:endParaRPr>
          </a:p>
        </p:txBody>
      </p:sp>
      <p:pic>
        <p:nvPicPr>
          <p:cNvPr id="27443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862888" y="53975"/>
            <a:ext cx="4329112" cy="680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pic>
      <p:sp>
        <p:nvSpPr>
          <p:cNvPr id="274437" name="Rectangle 4"/>
          <p:cNvSpPr>
            <a:spLocks noChangeArrowheads="1"/>
          </p:cNvSpPr>
          <p:nvPr/>
        </p:nvSpPr>
        <p:spPr bwMode="auto">
          <a:xfrm>
            <a:off x="7086600" y="1822450"/>
            <a:ext cx="152400" cy="4038600"/>
          </a:xfrm>
          <a:prstGeom prst="rect">
            <a:avLst/>
          </a:prstGeom>
          <a:solidFill>
            <a:schemeClr val="tx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en-US" sz="2400">
              <a:solidFill>
                <a:srgbClr val="60101C"/>
              </a:solidFill>
            </a:endParaRPr>
          </a:p>
        </p:txBody>
      </p:sp>
      <p:pic>
        <p:nvPicPr>
          <p:cNvPr id="274438"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470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15"/>
          <p:cNvSpPr txBox="1">
            <a:spLocks noChangeArrowheads="1"/>
          </p:cNvSpPr>
          <p:nvPr/>
        </p:nvSpPr>
        <p:spPr bwMode="auto">
          <a:xfrm>
            <a:off x="533400" y="1524000"/>
            <a:ext cx="2895600" cy="98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69950">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652463" indent="-217488" defTabSz="8699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087438" indent="-217488" defTabSz="86995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524000" indent="-217488" defTabSz="86995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1958975" indent="-217488" defTabSz="86995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416175" indent="-217488" defTabSz="86995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873375" indent="-217488" defTabSz="86995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330575" indent="-217488" defTabSz="86995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787775" indent="-217488" defTabSz="86995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4100" b="1">
                <a:solidFill>
                  <a:srgbClr val="60101C"/>
                </a:solidFill>
              </a:rPr>
              <a:t>Stages of </a:t>
            </a:r>
          </a:p>
          <a:p>
            <a:pPr eaLnBrk="1" hangingPunct="1">
              <a:spcBef>
                <a:spcPct val="0"/>
              </a:spcBef>
              <a:buFontTx/>
              <a:buNone/>
            </a:pPr>
            <a:r>
              <a:rPr lang="en-US" altLang="en-US" sz="4100" b="1">
                <a:solidFill>
                  <a:srgbClr val="60101C"/>
                </a:solidFill>
              </a:rPr>
              <a:t>Change</a:t>
            </a:r>
          </a:p>
        </p:txBody>
      </p:sp>
      <p:sp>
        <p:nvSpPr>
          <p:cNvPr id="294915" name="Rectangle 9"/>
          <p:cNvSpPr>
            <a:spLocks noChangeArrowheads="1"/>
          </p:cNvSpPr>
          <p:nvPr/>
        </p:nvSpPr>
        <p:spPr bwMode="auto">
          <a:xfrm>
            <a:off x="4724400" y="1558925"/>
            <a:ext cx="152400" cy="4484688"/>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en-US" sz="2400">
              <a:solidFill>
                <a:srgbClr val="60101C"/>
              </a:solidFill>
            </a:endParaRPr>
          </a:p>
        </p:txBody>
      </p:sp>
      <p:grpSp>
        <p:nvGrpSpPr>
          <p:cNvPr id="294916" name="Group 10"/>
          <p:cNvGrpSpPr>
            <a:grpSpLocks/>
          </p:cNvGrpSpPr>
          <p:nvPr/>
        </p:nvGrpSpPr>
        <p:grpSpPr bwMode="auto">
          <a:xfrm>
            <a:off x="5334000" y="533400"/>
            <a:ext cx="6172200" cy="6535738"/>
            <a:chOff x="5334000" y="533399"/>
            <a:chExt cx="6172200" cy="6535269"/>
          </a:xfrm>
        </p:grpSpPr>
        <p:pic>
          <p:nvPicPr>
            <p:cNvPr id="294917" name="Picture 2"/>
            <p:cNvPicPr>
              <a:picLocks noChangeAspect="1"/>
            </p:cNvPicPr>
            <p:nvPr/>
          </p:nvPicPr>
          <p:blipFill>
            <a:blip r:embed="rId4" cstate="email">
              <a:clrChange>
                <a:clrFrom>
                  <a:srgbClr val="F0F9FE"/>
                </a:clrFrom>
                <a:clrTo>
                  <a:srgbClr val="F0F9FE">
                    <a:alpha val="0"/>
                  </a:srgbClr>
                </a:clrTo>
              </a:clrChange>
              <a:extLst>
                <a:ext uri="{28A0092B-C50C-407E-A947-70E740481C1C}">
                  <a14:useLocalDpi xmlns:a14="http://schemas.microsoft.com/office/drawing/2010/main" val="0"/>
                </a:ext>
              </a:extLst>
            </a:blip>
            <a:srcRect/>
            <a:stretch>
              <a:fillRect/>
            </a:stretch>
          </p:blipFill>
          <p:spPr bwMode="auto">
            <a:xfrm>
              <a:off x="5334000" y="533399"/>
              <a:ext cx="6172200" cy="6535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4918" name="TextBox 4"/>
            <p:cNvSpPr txBox="1">
              <a:spLocks noChangeArrowheads="1"/>
            </p:cNvSpPr>
            <p:nvPr/>
          </p:nvSpPr>
          <p:spPr bwMode="auto">
            <a:xfrm>
              <a:off x="7162800" y="1339334"/>
              <a:ext cx="2514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Pre-contemplation</a:t>
              </a:r>
            </a:p>
          </p:txBody>
        </p:sp>
        <p:sp>
          <p:nvSpPr>
            <p:cNvPr id="294919" name="TextBox 5"/>
            <p:cNvSpPr txBox="1">
              <a:spLocks noChangeArrowheads="1"/>
            </p:cNvSpPr>
            <p:nvPr/>
          </p:nvSpPr>
          <p:spPr bwMode="auto">
            <a:xfrm rot="3320530">
              <a:off x="9243797" y="2489379"/>
              <a:ext cx="20082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Contemplation</a:t>
              </a:r>
            </a:p>
          </p:txBody>
        </p:sp>
        <p:sp>
          <p:nvSpPr>
            <p:cNvPr id="294920" name="TextBox 6"/>
            <p:cNvSpPr txBox="1">
              <a:spLocks noChangeArrowheads="1"/>
            </p:cNvSpPr>
            <p:nvPr/>
          </p:nvSpPr>
          <p:spPr bwMode="auto">
            <a:xfrm rot="-3512464">
              <a:off x="9460221" y="4695025"/>
              <a:ext cx="15674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Preparation</a:t>
              </a:r>
            </a:p>
          </p:txBody>
        </p:sp>
        <p:sp>
          <p:nvSpPr>
            <p:cNvPr id="294921" name="TextBox 7"/>
            <p:cNvSpPr txBox="1">
              <a:spLocks noChangeArrowheads="1"/>
            </p:cNvSpPr>
            <p:nvPr/>
          </p:nvSpPr>
          <p:spPr bwMode="auto">
            <a:xfrm>
              <a:off x="7772400" y="5858712"/>
              <a:ext cx="1066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Action</a:t>
              </a:r>
            </a:p>
          </p:txBody>
        </p:sp>
        <p:sp>
          <p:nvSpPr>
            <p:cNvPr id="294922" name="TextBox 8"/>
            <p:cNvSpPr txBox="1">
              <a:spLocks noChangeArrowheads="1"/>
            </p:cNvSpPr>
            <p:nvPr/>
          </p:nvSpPr>
          <p:spPr bwMode="auto">
            <a:xfrm rot="3416977">
              <a:off x="5523172" y="4687746"/>
              <a:ext cx="15674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Maintenance</a:t>
              </a:r>
            </a:p>
          </p:txBody>
        </p:sp>
        <p:sp>
          <p:nvSpPr>
            <p:cNvPr id="294923" name="TextBox 9"/>
            <p:cNvSpPr txBox="1">
              <a:spLocks noChangeArrowheads="1"/>
            </p:cNvSpPr>
            <p:nvPr/>
          </p:nvSpPr>
          <p:spPr bwMode="auto">
            <a:xfrm rot="-3769958">
              <a:off x="5604264" y="2323584"/>
              <a:ext cx="14052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1800" b="1">
                  <a:solidFill>
                    <a:srgbClr val="FFFFFF"/>
                  </a:solidFill>
                </a:rPr>
                <a:t>Relapse</a:t>
              </a:r>
            </a:p>
          </p:txBody>
        </p:sp>
      </p:grpSp>
      <p:pic>
        <p:nvPicPr>
          <p:cNvPr id="2" name="Online Media 1" title="AODGG: 6 Stages of Change">
            <a:hlinkClick r:id="" action="ppaction://noaction"/>
            <a:extLst>
              <a:ext uri="{FF2B5EF4-FFF2-40B4-BE49-F238E27FC236}">
                <a16:creationId xmlns:a16="http://schemas.microsoft.com/office/drawing/2014/main" id="{4E82C889-88B4-D75C-0A36-C6078BC3441D}"/>
              </a:ext>
            </a:extLst>
          </p:cNvPr>
          <p:cNvPicPr>
            <a:picLocks noRot="1" noChangeAspect="1"/>
          </p:cNvPicPr>
          <p:nvPr>
            <a:videoFile r:link="rId1"/>
          </p:nvPr>
        </p:nvPicPr>
        <p:blipFill>
          <a:blip r:embed="rId5"/>
          <a:stretch>
            <a:fillRect/>
          </a:stretch>
        </p:blipFill>
        <p:spPr>
          <a:xfrm>
            <a:off x="-6350" y="0"/>
            <a:ext cx="12187238" cy="6858000"/>
          </a:xfrm>
          <a:prstGeom prst="rect">
            <a:avLst/>
          </a:prstGeom>
        </p:spPr>
      </p:pic>
    </p:spTree>
    <p:extLst>
      <p:ext uri="{BB962C8B-B14F-4D97-AF65-F5344CB8AC3E}">
        <p14:creationId xmlns:p14="http://schemas.microsoft.com/office/powerpoint/2010/main" val="228443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83423AC4-E123-4056-A140-EFB91D77F4BD}"/>
              </a:ext>
            </a:extLst>
          </p:cNvPr>
          <p:cNvSpPr>
            <a:spLocks noGrp="1" noChangeArrowheads="1"/>
          </p:cNvSpPr>
          <p:nvPr>
            <p:ph type="title" idx="4294967295"/>
          </p:nvPr>
        </p:nvSpPr>
        <p:spPr>
          <a:xfrm>
            <a:off x="242977" y="1169351"/>
            <a:ext cx="7772400" cy="1066800"/>
          </a:xfrm>
        </p:spPr>
        <p:txBody>
          <a:bodyPr/>
          <a:lstStyle/>
          <a:p>
            <a:r>
              <a:rPr lang="en-US" b="1">
                <a:solidFill>
                  <a:srgbClr val="60101C"/>
                </a:solidFill>
                <a:latin typeface="Calibri Light"/>
                <a:ea typeface="Calibri Light"/>
                <a:cs typeface="Calibri Light"/>
              </a:rPr>
              <a:t>CAF Addiction Services</a:t>
            </a:r>
            <a:endParaRPr lang="en-CA">
              <a:latin typeface="Calibri Light"/>
              <a:ea typeface="Calibri Light"/>
              <a:cs typeface="Calibri Light"/>
            </a:endParaRPr>
          </a:p>
          <a:p>
            <a:r>
              <a:rPr lang="en-US" sz="2400">
                <a:solidFill>
                  <a:schemeClr val="tx1">
                    <a:lumMod val="50000"/>
                  </a:schemeClr>
                </a:solidFill>
                <a:latin typeface="Calibri Light"/>
                <a:ea typeface="Calibri Light"/>
                <a:cs typeface="Calibri Light"/>
              </a:rPr>
              <a:t>The CAF offers the following 6 services:</a:t>
            </a:r>
            <a:endParaRPr lang="en-CA" sz="2400">
              <a:solidFill>
                <a:schemeClr val="tx1">
                  <a:lumMod val="50000"/>
                </a:schemeClr>
              </a:solidFill>
              <a:latin typeface="Calibri Light"/>
              <a:ea typeface="Calibri Light"/>
              <a:cs typeface="Calibri Light"/>
            </a:endParaRPr>
          </a:p>
          <a:p>
            <a:pPr algn="ctr"/>
            <a:endParaRPr lang="en-CA" altLang="en-US" dirty="0">
              <a:latin typeface="Calibri Light"/>
              <a:ea typeface="Calibri Light"/>
              <a:cs typeface="Calibri Light"/>
            </a:endParaRPr>
          </a:p>
        </p:txBody>
      </p:sp>
      <p:sp>
        <p:nvSpPr>
          <p:cNvPr id="140291" name="Rectangle 3">
            <a:extLst>
              <a:ext uri="{FF2B5EF4-FFF2-40B4-BE49-F238E27FC236}">
                <a16:creationId xmlns:a16="http://schemas.microsoft.com/office/drawing/2014/main" id="{3B6B3024-B5A1-4410-AA2B-37722753F42E}"/>
              </a:ext>
            </a:extLst>
          </p:cNvPr>
          <p:cNvSpPr>
            <a:spLocks noGrp="1" noChangeArrowheads="1"/>
          </p:cNvSpPr>
          <p:nvPr>
            <p:ph type="body" idx="4294967295"/>
          </p:nvPr>
        </p:nvSpPr>
        <p:spPr>
          <a:xfrm>
            <a:off x="595223" y="2101477"/>
            <a:ext cx="11693105" cy="4310332"/>
          </a:xfrm>
        </p:spPr>
        <p:txBody>
          <a:bodyPr/>
          <a:lstStyle/>
          <a:p>
            <a:pPr>
              <a:buNone/>
            </a:pPr>
            <a:r>
              <a:rPr lang="en-US" sz="2400" b="1">
                <a:latin typeface="Calibri Light"/>
                <a:ea typeface="Calibri Light"/>
                <a:cs typeface="Calibri Light"/>
              </a:rPr>
              <a:t>Health Promotion Awareness and Prevention – </a:t>
            </a:r>
            <a:r>
              <a:rPr lang="en-US" sz="2400">
                <a:latin typeface="Calibri Light"/>
                <a:ea typeface="Calibri Light"/>
                <a:cs typeface="Calibri Light"/>
              </a:rPr>
              <a:t>target entire population </a:t>
            </a:r>
            <a:endParaRPr lang="en-CA" sz="2400">
              <a:latin typeface="Calibri Light"/>
              <a:ea typeface="Calibri Light"/>
              <a:cs typeface="Calibri Light"/>
            </a:endParaRPr>
          </a:p>
          <a:p>
            <a:pPr>
              <a:buNone/>
            </a:pPr>
            <a:endParaRPr lang="en-US" sz="700" b="1" dirty="0">
              <a:latin typeface="Calibri Light"/>
              <a:ea typeface="Calibri Light"/>
              <a:cs typeface="Calibri Light"/>
            </a:endParaRPr>
          </a:p>
          <a:p>
            <a:pPr>
              <a:buNone/>
            </a:pPr>
            <a:r>
              <a:rPr lang="en-US" sz="2400" b="1">
                <a:latin typeface="Calibri Light"/>
                <a:ea typeface="Calibri Light"/>
                <a:cs typeface="Calibri Light"/>
              </a:rPr>
              <a:t>Assessment and Referral  - </a:t>
            </a:r>
            <a:r>
              <a:rPr lang="en-US" sz="2400">
                <a:latin typeface="Calibri Light"/>
                <a:ea typeface="Calibri Light"/>
                <a:cs typeface="Calibri Light"/>
              </a:rPr>
              <a:t>Assessment process matching individual’s needs with treatment services</a:t>
            </a:r>
            <a:endParaRPr lang="en-US" sz="2400" dirty="0">
              <a:latin typeface="Calibri Light"/>
              <a:ea typeface="Calibri Light"/>
              <a:cs typeface="Calibri Light"/>
            </a:endParaRPr>
          </a:p>
          <a:p>
            <a:pPr>
              <a:buNone/>
            </a:pPr>
            <a:r>
              <a:rPr lang="en-US" sz="2400" b="1" dirty="0">
                <a:latin typeface="Calibri Light"/>
                <a:ea typeface="Calibri Light"/>
                <a:cs typeface="Calibri Light"/>
              </a:rPr>
              <a:t>Secondary</a:t>
            </a:r>
            <a:r>
              <a:rPr lang="en-US" sz="2400" dirty="0">
                <a:latin typeface="Calibri Light"/>
                <a:ea typeface="Calibri Light"/>
                <a:cs typeface="Calibri Light"/>
              </a:rPr>
              <a:t> </a:t>
            </a:r>
            <a:r>
              <a:rPr lang="en-US" sz="2400" b="1" dirty="0">
                <a:latin typeface="Calibri Light"/>
                <a:ea typeface="Calibri Light"/>
                <a:cs typeface="Calibri Light"/>
              </a:rPr>
              <a:t>Substance Intervention  - </a:t>
            </a:r>
            <a:r>
              <a:rPr lang="en-US" sz="2400" dirty="0">
                <a:latin typeface="Calibri Light"/>
                <a:ea typeface="Calibri Light"/>
                <a:cs typeface="Calibri Light"/>
              </a:rPr>
              <a:t>Identify individuals who are at risk of developing alcohol and other drug problems.</a:t>
            </a:r>
          </a:p>
          <a:p>
            <a:pPr>
              <a:buNone/>
            </a:pPr>
            <a:r>
              <a:rPr lang="en-US" sz="2400" b="1">
                <a:latin typeface="Calibri Light"/>
                <a:ea typeface="Calibri Light"/>
                <a:cs typeface="Calibri Light"/>
              </a:rPr>
              <a:t>Outpatient Counselling  - </a:t>
            </a:r>
            <a:r>
              <a:rPr lang="en-US" sz="2400">
                <a:latin typeface="Calibri Light"/>
                <a:ea typeface="Calibri Light"/>
                <a:cs typeface="Calibri Light"/>
              </a:rPr>
              <a:t>Counselling offered to individual</a:t>
            </a:r>
            <a:r>
              <a:rPr lang="en-US" sz="2400" dirty="0">
                <a:solidFill>
                  <a:schemeClr val="bg1"/>
                </a:solidFill>
                <a:latin typeface="Calibri Light"/>
                <a:ea typeface="Calibri Light"/>
                <a:cs typeface="Calibri Light"/>
              </a:rPr>
              <a:t>.</a:t>
            </a:r>
          </a:p>
          <a:p>
            <a:pPr>
              <a:buNone/>
            </a:pPr>
            <a:endParaRPr lang="en-US" sz="1400" b="1" dirty="0">
              <a:latin typeface="Calibri Light"/>
              <a:ea typeface="Calibri Light"/>
              <a:cs typeface="Calibri Light"/>
            </a:endParaRPr>
          </a:p>
          <a:p>
            <a:pPr marL="0" indent="0">
              <a:buNone/>
            </a:pPr>
            <a:r>
              <a:rPr lang="en-US" sz="2400" b="1">
                <a:latin typeface="Calibri Light"/>
                <a:ea typeface="Calibri Light"/>
                <a:cs typeface="Calibri Light"/>
              </a:rPr>
              <a:t>Residential  - </a:t>
            </a:r>
            <a:r>
              <a:rPr lang="en-US" sz="2400">
                <a:latin typeface="Calibri Light"/>
                <a:ea typeface="Calibri Light"/>
                <a:cs typeface="Calibri Light"/>
              </a:rPr>
              <a:t>Intensive inpatient services.</a:t>
            </a:r>
          </a:p>
          <a:p>
            <a:pPr marL="0" indent="0">
              <a:buNone/>
            </a:pPr>
            <a:r>
              <a:rPr lang="en-US" sz="2400" b="1">
                <a:solidFill>
                  <a:schemeClr val="bg1"/>
                </a:solidFill>
                <a:latin typeface="Calibri Light"/>
                <a:ea typeface="Calibri Light"/>
                <a:cs typeface="Calibri Light"/>
              </a:rPr>
              <a:t>l</a:t>
            </a:r>
            <a:endParaRPr lang="en-CA">
              <a:solidFill>
                <a:schemeClr val="bg1"/>
              </a:solidFill>
              <a:latin typeface="Calibri Light"/>
              <a:ea typeface="Calibri Light"/>
              <a:cs typeface="Calibri Light"/>
            </a:endParaRPr>
          </a:p>
        </p:txBody>
      </p:sp>
      <p:pic>
        <p:nvPicPr>
          <p:cNvPr id="140293" name="Picture 3">
            <a:extLst>
              <a:ext uri="{FF2B5EF4-FFF2-40B4-BE49-F238E27FC236}">
                <a16:creationId xmlns:a16="http://schemas.microsoft.com/office/drawing/2014/main" id="{485B3AD4-5DAA-423B-8524-BEFE871E76F4}"/>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829800" y="63325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a:extLst>
              <a:ext uri="{FF2B5EF4-FFF2-40B4-BE49-F238E27FC236}">
                <a16:creationId xmlns:a16="http://schemas.microsoft.com/office/drawing/2014/main" id="{CE13A71A-2781-85D4-A1A1-8AEB396F98B0}"/>
              </a:ext>
            </a:extLst>
          </p:cNvPr>
          <p:cNvSpPr/>
          <p:nvPr/>
        </p:nvSpPr>
        <p:spPr>
          <a:xfrm>
            <a:off x="119182" y="2033253"/>
            <a:ext cx="468293"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1</a:t>
            </a:r>
          </a:p>
        </p:txBody>
      </p:sp>
      <p:sp>
        <p:nvSpPr>
          <p:cNvPr id="5" name="Oval 4">
            <a:extLst>
              <a:ext uri="{FF2B5EF4-FFF2-40B4-BE49-F238E27FC236}">
                <a16:creationId xmlns:a16="http://schemas.microsoft.com/office/drawing/2014/main" id="{86BD5F7E-323B-EBA3-22DE-0D793E7152ED}"/>
              </a:ext>
            </a:extLst>
          </p:cNvPr>
          <p:cNvSpPr/>
          <p:nvPr/>
        </p:nvSpPr>
        <p:spPr>
          <a:xfrm>
            <a:off x="119178" y="2731593"/>
            <a:ext cx="468293"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2</a:t>
            </a:r>
          </a:p>
        </p:txBody>
      </p:sp>
      <p:sp>
        <p:nvSpPr>
          <p:cNvPr id="9" name="Oval 8">
            <a:extLst>
              <a:ext uri="{FF2B5EF4-FFF2-40B4-BE49-F238E27FC236}">
                <a16:creationId xmlns:a16="http://schemas.microsoft.com/office/drawing/2014/main" id="{062FFAEA-67DD-4F1B-D193-05B24E341B0C}"/>
              </a:ext>
            </a:extLst>
          </p:cNvPr>
          <p:cNvSpPr/>
          <p:nvPr/>
        </p:nvSpPr>
        <p:spPr>
          <a:xfrm>
            <a:off x="119179" y="3477360"/>
            <a:ext cx="468292"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3</a:t>
            </a:r>
          </a:p>
        </p:txBody>
      </p:sp>
      <p:sp>
        <p:nvSpPr>
          <p:cNvPr id="11" name="Oval 10">
            <a:extLst>
              <a:ext uri="{FF2B5EF4-FFF2-40B4-BE49-F238E27FC236}">
                <a16:creationId xmlns:a16="http://schemas.microsoft.com/office/drawing/2014/main" id="{5EB27719-7462-30F5-A762-D6A8BE989B98}"/>
              </a:ext>
            </a:extLst>
          </p:cNvPr>
          <p:cNvSpPr/>
          <p:nvPr/>
        </p:nvSpPr>
        <p:spPr>
          <a:xfrm>
            <a:off x="119180" y="4241474"/>
            <a:ext cx="468293"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4</a:t>
            </a:r>
          </a:p>
        </p:txBody>
      </p:sp>
      <p:sp>
        <p:nvSpPr>
          <p:cNvPr id="13" name="Oval 12">
            <a:extLst>
              <a:ext uri="{FF2B5EF4-FFF2-40B4-BE49-F238E27FC236}">
                <a16:creationId xmlns:a16="http://schemas.microsoft.com/office/drawing/2014/main" id="{0CAE0811-FA87-16E6-7295-BA4B5901C8C6}"/>
              </a:ext>
            </a:extLst>
          </p:cNvPr>
          <p:cNvSpPr/>
          <p:nvPr/>
        </p:nvSpPr>
        <p:spPr>
          <a:xfrm>
            <a:off x="119178" y="5055763"/>
            <a:ext cx="468293"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5</a:t>
            </a:r>
          </a:p>
        </p:txBody>
      </p:sp>
      <p:sp>
        <p:nvSpPr>
          <p:cNvPr id="17" name="Oval 16">
            <a:extLst>
              <a:ext uri="{FF2B5EF4-FFF2-40B4-BE49-F238E27FC236}">
                <a16:creationId xmlns:a16="http://schemas.microsoft.com/office/drawing/2014/main" id="{71B8392B-0635-CA59-EAC0-CE8F624D7787}"/>
              </a:ext>
            </a:extLst>
          </p:cNvPr>
          <p:cNvSpPr/>
          <p:nvPr/>
        </p:nvSpPr>
        <p:spPr>
          <a:xfrm>
            <a:off x="119182" y="5819877"/>
            <a:ext cx="468293" cy="46976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600" b="1" dirty="0">
                <a:solidFill>
                  <a:schemeClr val="tx1"/>
                </a:solidFill>
                <a:latin typeface="Arial" panose="020B0604020202020204" pitchFamily="34" charset="0"/>
                <a:cs typeface="Arial" panose="020B0604020202020204" pitchFamily="34" charset="0"/>
              </a:rPr>
              <a:t>6</a:t>
            </a:r>
          </a:p>
        </p:txBody>
      </p:sp>
      <p:sp>
        <p:nvSpPr>
          <p:cNvPr id="20" name="Rectangle 19">
            <a:extLst>
              <a:ext uri="{FF2B5EF4-FFF2-40B4-BE49-F238E27FC236}">
                <a16:creationId xmlns:a16="http://schemas.microsoft.com/office/drawing/2014/main" id="{16B21B51-9A34-D1EB-A7EA-6E3B7C379ABF}"/>
              </a:ext>
            </a:extLst>
          </p:cNvPr>
          <p:cNvSpPr/>
          <p:nvPr/>
        </p:nvSpPr>
        <p:spPr>
          <a:xfrm>
            <a:off x="590208" y="5831806"/>
            <a:ext cx="3401765" cy="461665"/>
          </a:xfrm>
          <a:prstGeom prst="rect">
            <a:avLst/>
          </a:prstGeom>
        </p:spPr>
        <p:txBody>
          <a:bodyPr wrap="none" lIns="91440" tIns="45720" rIns="91440" bIns="45720" anchor="t">
            <a:spAutoFit/>
          </a:bodyPr>
          <a:lstStyle/>
          <a:p>
            <a:pPr>
              <a:buFont typeface="Arial" panose="020B0604020202020204" pitchFamily="34" charset="0"/>
            </a:pPr>
            <a:r>
              <a:rPr lang="en-US" altLang="en-US" b="1">
                <a:solidFill>
                  <a:srgbClr val="000000"/>
                </a:solidFill>
                <a:latin typeface="Calibri Light"/>
                <a:ea typeface="Calibri Light"/>
                <a:cs typeface="Calibri Light"/>
              </a:rPr>
              <a:t>Aftercare and Follow-up  - </a:t>
            </a:r>
            <a:endParaRPr lang="en-US">
              <a:latin typeface="Calibri Light"/>
              <a:ea typeface="Calibri Light"/>
              <a:cs typeface="Calibri Light"/>
            </a:endParaRPr>
          </a:p>
        </p:txBody>
      </p:sp>
      <p:sp>
        <p:nvSpPr>
          <p:cNvPr id="21" name="TextBox 20">
            <a:extLst>
              <a:ext uri="{FF2B5EF4-FFF2-40B4-BE49-F238E27FC236}">
                <a16:creationId xmlns:a16="http://schemas.microsoft.com/office/drawing/2014/main" id="{AF1383B3-E7F9-2B14-D5F9-89A25006781D}"/>
              </a:ext>
            </a:extLst>
          </p:cNvPr>
          <p:cNvSpPr txBox="1"/>
          <p:nvPr/>
        </p:nvSpPr>
        <p:spPr>
          <a:xfrm>
            <a:off x="3824378" y="5830019"/>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aseline="0">
                <a:solidFill>
                  <a:srgbClr val="000000"/>
                </a:solidFill>
                <a:latin typeface="Calibri Light"/>
                <a:ea typeface="Calibri Light"/>
                <a:cs typeface="Calibri Light"/>
              </a:rPr>
              <a:t>Service offered following treatment.</a:t>
            </a:r>
            <a:endParaRPr lang="en-US">
              <a:solidFill>
                <a:srgbClr val="000000"/>
              </a:solidFill>
              <a:latin typeface="Calibri Light"/>
              <a:ea typeface="Calibri Light"/>
              <a:cs typeface="Calibri Light"/>
            </a:endParaRPr>
          </a:p>
          <a:p>
            <a:pPr algn="ctr"/>
            <a:endParaRPr lang="en-US" dirty="0">
              <a:latin typeface="Calibri Light"/>
              <a:ea typeface="Calibri Light"/>
              <a:cs typeface="Calibri Light"/>
            </a:endParaRPr>
          </a:p>
        </p:txBody>
      </p:sp>
    </p:spTree>
    <p:extLst>
      <p:ext uri="{BB962C8B-B14F-4D97-AF65-F5344CB8AC3E}">
        <p14:creationId xmlns:p14="http://schemas.microsoft.com/office/powerpoint/2010/main" val="199980094"/>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BE4D7-D42B-1B85-17C1-770885A02DFE}"/>
            </a:ext>
          </a:extLst>
        </p:cNvPr>
        <p:cNvGrpSpPr/>
        <p:nvPr/>
      </p:nvGrpSpPr>
      <p:grpSpPr>
        <a:xfrm>
          <a:off x="0" y="0"/>
          <a:ext cx="0" cy="0"/>
          <a:chOff x="0" y="0"/>
          <a:chExt cx="0" cy="0"/>
        </a:xfrm>
      </p:grpSpPr>
      <p:sp>
        <p:nvSpPr>
          <p:cNvPr id="140290" name="Rectangle 2">
            <a:extLst>
              <a:ext uri="{FF2B5EF4-FFF2-40B4-BE49-F238E27FC236}">
                <a16:creationId xmlns:a16="http://schemas.microsoft.com/office/drawing/2014/main" id="{22F90DA6-9876-3210-DE4E-03CAB23DCD58}"/>
              </a:ext>
            </a:extLst>
          </p:cNvPr>
          <p:cNvSpPr>
            <a:spLocks noGrp="1" noChangeArrowheads="1"/>
          </p:cNvSpPr>
          <p:nvPr>
            <p:ph type="title" idx="4294967295"/>
          </p:nvPr>
        </p:nvSpPr>
        <p:spPr>
          <a:xfrm>
            <a:off x="228600" y="953691"/>
            <a:ext cx="7772400" cy="1066800"/>
          </a:xfrm>
        </p:spPr>
        <p:txBody>
          <a:bodyPr/>
          <a:lstStyle/>
          <a:p>
            <a:pPr algn="ctr" eaLnBrk="1" hangingPunct="1"/>
            <a:r>
              <a:rPr lang="en-CA" altLang="en-US" b="1">
                <a:latin typeface="Calibri Light"/>
                <a:ea typeface="Calibri Light"/>
                <a:cs typeface="Calibri Light"/>
              </a:rPr>
              <a:t>Key Messages</a:t>
            </a:r>
          </a:p>
        </p:txBody>
      </p:sp>
      <p:sp>
        <p:nvSpPr>
          <p:cNvPr id="140291" name="Rectangle 3">
            <a:extLst>
              <a:ext uri="{FF2B5EF4-FFF2-40B4-BE49-F238E27FC236}">
                <a16:creationId xmlns:a16="http://schemas.microsoft.com/office/drawing/2014/main" id="{27A892A2-CA05-05F7-95A8-9C7B99F41348}"/>
              </a:ext>
            </a:extLst>
          </p:cNvPr>
          <p:cNvSpPr>
            <a:spLocks noGrp="1" noChangeArrowheads="1"/>
          </p:cNvSpPr>
          <p:nvPr>
            <p:ph type="body" idx="4294967295"/>
          </p:nvPr>
        </p:nvSpPr>
        <p:spPr>
          <a:xfrm>
            <a:off x="1371600" y="2288382"/>
            <a:ext cx="8458200" cy="4267200"/>
          </a:xfrm>
        </p:spPr>
        <p:txBody>
          <a:bodyPr/>
          <a:lstStyle/>
          <a:p>
            <a:pPr eaLnBrk="1" hangingPunct="1"/>
            <a:r>
              <a:rPr lang="en-CA" altLang="en-US" sz="3200">
                <a:latin typeface="Calibri Light"/>
                <a:ea typeface="Calibri Light"/>
                <a:cs typeface="Calibri Light"/>
              </a:rPr>
              <a:t>Problems can happen to anyone</a:t>
            </a:r>
            <a:endParaRPr lang="en-CA" altLang="en-US" sz="3200" dirty="0">
              <a:latin typeface="Calibri Light"/>
              <a:ea typeface="Calibri Light"/>
              <a:cs typeface="Calibri Light"/>
            </a:endParaRPr>
          </a:p>
          <a:p>
            <a:pPr eaLnBrk="1" hangingPunct="1"/>
            <a:endParaRPr lang="en-CA" altLang="en-US" sz="3200" dirty="0">
              <a:latin typeface="Calibri Light"/>
              <a:ea typeface="Calibri Light"/>
              <a:cs typeface="Calibri Light"/>
            </a:endParaRPr>
          </a:p>
          <a:p>
            <a:pPr eaLnBrk="1" hangingPunct="1"/>
            <a:r>
              <a:rPr lang="en-CA" altLang="en-US" sz="3200">
                <a:latin typeface="Calibri Light"/>
                <a:ea typeface="Calibri Light"/>
                <a:cs typeface="Calibri Light"/>
              </a:rPr>
              <a:t>Change is possible</a:t>
            </a:r>
            <a:endParaRPr lang="en-CA" altLang="en-US" sz="3200" dirty="0">
              <a:latin typeface="Calibri Light"/>
              <a:ea typeface="Calibri Light"/>
              <a:cs typeface="Calibri Light"/>
            </a:endParaRPr>
          </a:p>
          <a:p>
            <a:pPr eaLnBrk="1" hangingPunct="1"/>
            <a:endParaRPr lang="en-CA" altLang="en-US" sz="3200" dirty="0">
              <a:latin typeface="Calibri Light"/>
              <a:ea typeface="Calibri Light"/>
              <a:cs typeface="Calibri Light"/>
            </a:endParaRPr>
          </a:p>
          <a:p>
            <a:pPr eaLnBrk="1" hangingPunct="1"/>
            <a:r>
              <a:rPr lang="en-CA" altLang="en-US" sz="3200">
                <a:latin typeface="Calibri Light"/>
                <a:ea typeface="Calibri Light"/>
                <a:cs typeface="Calibri Light"/>
              </a:rPr>
              <a:t>People overcome and survive</a:t>
            </a:r>
            <a:endParaRPr lang="en-CA" altLang="en-US" sz="3200" dirty="0">
              <a:latin typeface="Calibri Light"/>
              <a:ea typeface="Calibri Light"/>
              <a:cs typeface="Calibri Light"/>
            </a:endParaRPr>
          </a:p>
        </p:txBody>
      </p:sp>
      <p:pic>
        <p:nvPicPr>
          <p:cNvPr id="140292" name="Picture 4" descr="IS2003-2208a">
            <a:extLst>
              <a:ext uri="{FF2B5EF4-FFF2-40B4-BE49-F238E27FC236}">
                <a16:creationId xmlns:a16="http://schemas.microsoft.com/office/drawing/2014/main" id="{B9856AE3-91AC-DF1C-A239-B2374A886D5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543800" y="1752600"/>
            <a:ext cx="25908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3" name="Picture 3">
            <a:extLst>
              <a:ext uri="{FF2B5EF4-FFF2-40B4-BE49-F238E27FC236}">
                <a16:creationId xmlns:a16="http://schemas.microsoft.com/office/drawing/2014/main" id="{6D9FC5FF-9EC2-4FAE-E500-6B78337CF68B}"/>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9829800" y="63325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9639349"/>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itle 1">
            <a:extLst>
              <a:ext uri="{FF2B5EF4-FFF2-40B4-BE49-F238E27FC236}">
                <a16:creationId xmlns:a16="http://schemas.microsoft.com/office/drawing/2014/main" id="{654BF2E4-DAF0-4190-B135-757D1FB29F8F}"/>
              </a:ext>
            </a:extLst>
          </p:cNvPr>
          <p:cNvSpPr>
            <a:spLocks noGrp="1" noChangeArrowheads="1"/>
          </p:cNvSpPr>
          <p:nvPr>
            <p:ph type="title"/>
          </p:nvPr>
        </p:nvSpPr>
        <p:spPr>
          <a:xfrm>
            <a:off x="11113" y="1076325"/>
            <a:ext cx="12182475" cy="876300"/>
          </a:xfrm>
        </p:spPr>
        <p:txBody>
          <a:bodyPr/>
          <a:lstStyle/>
          <a:p>
            <a:pPr algn="ctr"/>
            <a:r>
              <a:rPr lang="en-CA" altLang="en-US" sz="6000" b="1">
                <a:solidFill>
                  <a:schemeClr val="tx1"/>
                </a:solidFill>
                <a:latin typeface="Calibri Light"/>
                <a:ea typeface="Calibri Light"/>
                <a:cs typeface="Calibri Light"/>
              </a:rPr>
              <a:t>Stretch Break</a:t>
            </a:r>
            <a:endParaRPr lang="en-CA" altLang="en-US" b="1">
              <a:solidFill>
                <a:schemeClr val="tx1"/>
              </a:solidFill>
              <a:latin typeface="Calibri Light"/>
              <a:ea typeface="Calibri Light"/>
              <a:cs typeface="Calibri Light"/>
            </a:endParaRPr>
          </a:p>
        </p:txBody>
      </p:sp>
      <p:pic>
        <p:nvPicPr>
          <p:cNvPr id="3" name="Content Placeholder 2">
            <a:extLst>
              <a:ext uri="{FF2B5EF4-FFF2-40B4-BE49-F238E27FC236}">
                <a16:creationId xmlns:a16="http://schemas.microsoft.com/office/drawing/2014/main" id="{A8500989-FE5C-483D-8D23-57D532A06983}"/>
              </a:ext>
            </a:extLst>
          </p:cNvPr>
          <p:cNvPicPr>
            <a:picLocks noGrp="1" noChangeAspect="1"/>
          </p:cNvPicPr>
          <p:nvPr>
            <p:ph idx="1"/>
          </p:nvPr>
        </p:nvPicPr>
        <p:blipFill>
          <a:blip r:embed="rId3"/>
          <a:stretch>
            <a:fillRect/>
          </a:stretch>
        </p:blipFill>
        <p:spPr>
          <a:xfrm>
            <a:off x="3238830" y="2205367"/>
            <a:ext cx="5715000" cy="4148138"/>
          </a:xfrm>
          <a:ln w="38100" cap="sq">
            <a:solidFill>
              <a:srgbClr val="000000"/>
            </a:solidFill>
            <a:miter lim="800000"/>
          </a:ln>
          <a:effectLst>
            <a:outerShdw blurRad="50800" dist="38100" dir="2700000" algn="tl" rotWithShape="0">
              <a:srgbClr val="000000">
                <a:alpha val="43000"/>
              </a:srgbClr>
            </a:outerShdw>
          </a:effectLst>
        </p:spPr>
      </p:pic>
      <p:pic>
        <p:nvPicPr>
          <p:cNvPr id="125956" name="Picture 4">
            <a:extLst>
              <a:ext uri="{FF2B5EF4-FFF2-40B4-BE49-F238E27FC236}">
                <a16:creationId xmlns:a16="http://schemas.microsoft.com/office/drawing/2014/main" id="{F433F355-EA3A-4C01-BF07-888B1E1502B3}"/>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401300" y="6357306"/>
            <a:ext cx="16002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utoShape 2" descr="https://cac-powerpoint.officeapps.live.com/pods/GetClipboardImage.ashx?Id=8626b81a-8d78-49f8-aecf-cfd061cff645&amp;DC=CA3&amp;pkey=1bd915a4-e03e-4dba-ba7e-f307d581a5b8&amp;wdwaccluster=CA3"/>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13826102"/>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9F2B1-E7BD-804B-2FFF-4E32A20492D6}"/>
            </a:ext>
          </a:extLst>
        </p:cNvPr>
        <p:cNvGrpSpPr/>
        <p:nvPr/>
      </p:nvGrpSpPr>
      <p:grpSpPr>
        <a:xfrm>
          <a:off x="0" y="0"/>
          <a:ext cx="0" cy="0"/>
          <a:chOff x="0" y="0"/>
          <a:chExt cx="0" cy="0"/>
        </a:xfrm>
      </p:grpSpPr>
      <p:sp>
        <p:nvSpPr>
          <p:cNvPr id="75779" name="Rectangle 3">
            <a:extLst>
              <a:ext uri="{FF2B5EF4-FFF2-40B4-BE49-F238E27FC236}">
                <a16:creationId xmlns:a16="http://schemas.microsoft.com/office/drawing/2014/main" id="{B9260ED9-C632-1366-2209-27FC6571C7CF}"/>
              </a:ext>
            </a:extLst>
          </p:cNvPr>
          <p:cNvSpPr>
            <a:spLocks noGrp="1" noChangeArrowheads="1"/>
          </p:cNvSpPr>
          <p:nvPr>
            <p:ph type="body" idx="4294967295"/>
          </p:nvPr>
        </p:nvSpPr>
        <p:spPr>
          <a:xfrm>
            <a:off x="2302668" y="2721769"/>
            <a:ext cx="8127207" cy="1414462"/>
          </a:xfrm>
        </p:spPr>
        <p:txBody>
          <a:bodyPr>
            <a:noAutofit/>
          </a:bodyPr>
          <a:lstStyle/>
          <a:p>
            <a:pPr marL="0" indent="0" algn="ctr">
              <a:buNone/>
            </a:pPr>
            <a:r>
              <a:rPr lang="en-CA" altLang="en-US" sz="6000" b="1" i="1" dirty="0"/>
              <a:t>Mastering CAF Policies</a:t>
            </a:r>
          </a:p>
          <a:p>
            <a:pPr marL="0" indent="0" algn="ctr">
              <a:buNone/>
            </a:pPr>
            <a:endParaRPr lang="en-CA" altLang="en-US" sz="3600" b="1" i="1" dirty="0"/>
          </a:p>
        </p:txBody>
      </p:sp>
      <p:pic>
        <p:nvPicPr>
          <p:cNvPr id="75781" name="Picture 4">
            <a:extLst>
              <a:ext uri="{FF2B5EF4-FFF2-40B4-BE49-F238E27FC236}">
                <a16:creationId xmlns:a16="http://schemas.microsoft.com/office/drawing/2014/main" id="{A2B3B7B0-BCB7-7DD4-7A5F-2C5A14877D5A}"/>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029940" y="6411913"/>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2DE34CAE-47E9-8D5B-09C1-E5B2E01A1CE1}"/>
              </a:ext>
            </a:extLst>
          </p:cNvPr>
          <p:cNvPicPr>
            <a:picLocks noChangeAspect="1"/>
          </p:cNvPicPr>
          <p:nvPr/>
        </p:nvPicPr>
        <p:blipFill>
          <a:blip r:embed="rId4">
            <a:alphaModFix amt="35000"/>
          </a:blip>
          <a:stretch>
            <a:fillRect/>
          </a:stretch>
        </p:blipFill>
        <p:spPr>
          <a:xfrm>
            <a:off x="0" y="556364"/>
            <a:ext cx="12192000" cy="6301636"/>
          </a:xfrm>
          <a:prstGeom prst="rect">
            <a:avLst/>
          </a:prstGeom>
          <a:blipFill>
            <a:blip r:embed="rId5">
              <a:alphaModFix amt="35000"/>
            </a:blip>
            <a:tile tx="0" ty="0" sx="100000" sy="100000" flip="none" algn="tl"/>
          </a:blipFill>
        </p:spPr>
      </p:pic>
    </p:spTree>
    <p:extLst>
      <p:ext uri="{BB962C8B-B14F-4D97-AF65-F5344CB8AC3E}">
        <p14:creationId xmlns:p14="http://schemas.microsoft.com/office/powerpoint/2010/main" val="41664871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a:extLst>
              <a:ext uri="{FF2B5EF4-FFF2-40B4-BE49-F238E27FC236}">
                <a16:creationId xmlns:a16="http://schemas.microsoft.com/office/drawing/2014/main" id="{3A28B75C-5C73-4942-8585-FBE54D6FDB10}"/>
              </a:ext>
            </a:extLst>
          </p:cNvPr>
          <p:cNvSpPr>
            <a:spLocks noGrp="1" noChangeArrowheads="1"/>
          </p:cNvSpPr>
          <p:nvPr>
            <p:ph type="body" idx="4294967295"/>
          </p:nvPr>
        </p:nvSpPr>
        <p:spPr>
          <a:xfrm>
            <a:off x="388143" y="1831406"/>
            <a:ext cx="11415713" cy="3943350"/>
          </a:xfrm>
        </p:spPr>
        <p:txBody>
          <a:bodyPr vert="horz" lIns="91440" tIns="45720" rIns="91440" bIns="45720" rtlCol="0" anchor="t">
            <a:normAutofit/>
          </a:bodyPr>
          <a:lstStyle/>
          <a:p>
            <a:pPr marL="0" indent="0" algn="ctr">
              <a:buNone/>
            </a:pPr>
            <a:r>
              <a:rPr lang="en-US" b="1" dirty="0">
                <a:latin typeface="Calibri Light"/>
                <a:ea typeface="Calibri Light"/>
                <a:cs typeface="Calibri Light"/>
              </a:rPr>
              <a:t>Just like any other employer, the CAF has a legal duty and obligation to maintain a safe workplace and to identify and ameliorate any workplace hazards. This legal obligation is found in all occupational and health regulations in every jurisdiction in Canada for all employers. </a:t>
            </a:r>
          </a:p>
          <a:p>
            <a:pPr marL="0" indent="0" algn="ctr">
              <a:buNone/>
            </a:pPr>
            <a:endParaRPr lang="en-US" b="1" dirty="0">
              <a:latin typeface="Calibri Light"/>
              <a:ea typeface="Calibri Light"/>
              <a:cs typeface="Calibri Light"/>
            </a:endParaRPr>
          </a:p>
          <a:p>
            <a:pPr marL="0" indent="0" algn="ctr">
              <a:buNone/>
            </a:pPr>
            <a:r>
              <a:rPr lang="en-CA" altLang="en-US" b="1" i="1" dirty="0">
                <a:latin typeface="Calibri Light"/>
                <a:ea typeface="Calibri Light"/>
                <a:cs typeface="Calibri Light"/>
              </a:rPr>
              <a:t>Under federal and provincial Human Rights Legislation, an employer has an obligation to a</a:t>
            </a:r>
            <a:r>
              <a:rPr lang="en-CA" altLang="en-US" b="1" dirty="0">
                <a:latin typeface="Calibri Light"/>
                <a:ea typeface="Calibri Light"/>
                <a:cs typeface="Calibri Light"/>
              </a:rPr>
              <a:t>ssist an employee with an alcohol or drug dependency up to the point of “undue hardship</a:t>
            </a:r>
            <a:r>
              <a:rPr lang="en-CA" altLang="en-US" sz="3600" b="1" dirty="0">
                <a:latin typeface="Calibri Light"/>
                <a:ea typeface="Calibri Light"/>
                <a:cs typeface="Calibri Light"/>
              </a:rPr>
              <a:t>”.</a:t>
            </a:r>
            <a:endParaRPr lang="en-CA" altLang="en-US" b="1" dirty="0">
              <a:latin typeface="Calibri Light"/>
              <a:ea typeface="Calibri Light"/>
              <a:cs typeface="Calibri Light"/>
            </a:endParaRPr>
          </a:p>
          <a:p>
            <a:pPr marL="0" indent="0" algn="ctr">
              <a:buNone/>
            </a:pPr>
            <a:endParaRPr lang="en-CA" altLang="en-US" i="1" dirty="0">
              <a:latin typeface="Calibri Light"/>
              <a:ea typeface="Calibri Light"/>
              <a:cs typeface="Calibri Light"/>
            </a:endParaRPr>
          </a:p>
        </p:txBody>
      </p:sp>
      <p:pic>
        <p:nvPicPr>
          <p:cNvPr id="75781" name="Picture 4">
            <a:extLst>
              <a:ext uri="{FF2B5EF4-FFF2-40B4-BE49-F238E27FC236}">
                <a16:creationId xmlns:a16="http://schemas.microsoft.com/office/drawing/2014/main" id="{D9BFCD59-C176-4855-9BD3-42734B51DF90}"/>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029940" y="6411913"/>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6747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idx="4294967295"/>
          </p:nvPr>
        </p:nvSpPr>
        <p:spPr>
          <a:xfrm>
            <a:off x="0" y="808038"/>
            <a:ext cx="12195175" cy="901700"/>
          </a:xfrm>
        </p:spPr>
        <p:txBody>
          <a:bodyPr/>
          <a:lstStyle/>
          <a:p>
            <a:pPr algn="ctr" eaLnBrk="1" hangingPunct="1"/>
            <a:r>
              <a:rPr lang="en-CA" altLang="en-US" b="1">
                <a:solidFill>
                  <a:srgbClr val="60101C"/>
                </a:solidFill>
                <a:latin typeface="Calibri Light"/>
                <a:ea typeface="Calibri Light"/>
                <a:cs typeface="Calibri Light"/>
              </a:rPr>
              <a:t>CAF Response</a:t>
            </a:r>
          </a:p>
        </p:txBody>
      </p:sp>
      <p:pic>
        <p:nvPicPr>
          <p:cNvPr id="18432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2400" y="1486205"/>
            <a:ext cx="4533900" cy="472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5398293" y="3211187"/>
            <a:ext cx="583247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Train </a:t>
            </a:r>
            <a:r>
              <a:rPr kumimoji="0" lang="en-CA" altLang="en-US" sz="3200" b="1" i="0" u="none" strike="noStrike" kern="1200" cap="none" spc="0" normalizeH="0" baseline="0" noProof="0">
                <a:ln>
                  <a:noFill/>
                </a:ln>
                <a:solidFill>
                  <a:srgbClr val="000000"/>
                </a:solidFill>
                <a:effectLst/>
                <a:uLnTx/>
                <a:uFillTx/>
                <a:latin typeface="Calibri Light"/>
                <a:ea typeface="Calibri Light"/>
                <a:cs typeface="Calibri Light"/>
              </a:rPr>
              <a:t>supervisors/officers</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in how to </a:t>
            </a:r>
            <a:r>
              <a:rPr kumimoji="0" lang="en-CA" altLang="en-US" sz="3200" b="1" i="0" u="none" strike="noStrike" kern="1200" cap="none" spc="0" normalizeH="0" baseline="0" noProof="0">
                <a:ln>
                  <a:noFill/>
                </a:ln>
                <a:solidFill>
                  <a:srgbClr val="000000"/>
                </a:solidFill>
                <a:effectLst/>
                <a:uLnTx/>
                <a:uFillTx/>
                <a:latin typeface="Calibri Light"/>
                <a:ea typeface="Calibri Light"/>
                <a:cs typeface="Calibri Light"/>
              </a:rPr>
              <a:t>implement the policy.</a:t>
            </a:r>
            <a:endParaRPr lang="en-CA" altLang="en-US" sz="3200" b="1"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0" name="TextBox 9"/>
          <p:cNvSpPr txBox="1">
            <a:spLocks noChangeArrowheads="1"/>
          </p:cNvSpPr>
          <p:nvPr/>
        </p:nvSpPr>
        <p:spPr bwMode="auto">
          <a:xfrm>
            <a:off x="4686300" y="1733455"/>
            <a:ext cx="7256463"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Develop a clear, </a:t>
            </a:r>
            <a:r>
              <a:rPr kumimoji="0" lang="en-CA" altLang="en-US" sz="3200" b="1" i="0" u="none" strike="noStrike" kern="1200" cap="none" spc="0" normalizeH="0" baseline="0" noProof="0" dirty="0">
                <a:ln>
                  <a:noFill/>
                </a:ln>
                <a:solidFill>
                  <a:srgbClr val="000000"/>
                </a:solidFill>
                <a:effectLst/>
                <a:uLnTx/>
                <a:uFillTx/>
                <a:latin typeface="Calibri Light"/>
                <a:ea typeface="Calibri Light"/>
                <a:cs typeface="Calibri Light"/>
              </a:rPr>
              <a:t>comprehensive policy </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that communicates expectations, consequences and available help.</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11" name="TextBox 10"/>
          <p:cNvSpPr txBox="1">
            <a:spLocks noChangeArrowheads="1"/>
          </p:cNvSpPr>
          <p:nvPr/>
        </p:nvSpPr>
        <p:spPr bwMode="auto">
          <a:xfrm>
            <a:off x="4686300" y="4601008"/>
            <a:ext cx="7909614"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Organize </a:t>
            </a:r>
            <a:r>
              <a:rPr kumimoji="0" lang="en-CA" altLang="en-US" sz="3200" b="1" i="0" u="none" strike="noStrike" kern="1200" cap="none" spc="0" normalizeH="0" baseline="0" noProof="0">
                <a:ln>
                  <a:noFill/>
                </a:ln>
                <a:solidFill>
                  <a:srgbClr val="000000"/>
                </a:solidFill>
                <a:effectLst/>
                <a:uLnTx/>
                <a:uFillTx/>
                <a:latin typeface="Calibri Light"/>
                <a:ea typeface="Calibri Light"/>
                <a:cs typeface="Calibri Light"/>
              </a:rPr>
              <a:t>awareness sessions </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to inform employees/members as to the policy and</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000000"/>
                </a:solidFill>
                <a:effectLst/>
                <a:uLnTx/>
                <a:uFillTx/>
                <a:latin typeface="Calibri Light"/>
                <a:ea typeface="Calibri Light"/>
                <a:cs typeface="Calibri Light"/>
              </a:rPr>
              <a:t>where to go for help.</a:t>
            </a:r>
            <a:endParaRPr lang="en-CA" altLang="en-US" sz="3200" b="1" i="0" u="none" strike="noStrike" kern="1200" cap="none" spc="0" normalizeH="0" baseline="0" noProof="0">
              <a:ln>
                <a:noFill/>
              </a:ln>
              <a:solidFill>
                <a:srgbClr val="000000"/>
              </a:solidFill>
              <a:effectLst/>
              <a:uLnTx/>
              <a:uFillTx/>
              <a:latin typeface="Calibri Light"/>
              <a:ea typeface="Calibri Light"/>
              <a:cs typeface="Calibri Light"/>
            </a:endParaRPr>
          </a:p>
        </p:txBody>
      </p:sp>
    </p:spTree>
    <p:extLst>
      <p:ext uri="{BB962C8B-B14F-4D97-AF65-F5344CB8AC3E}">
        <p14:creationId xmlns:p14="http://schemas.microsoft.com/office/powerpoint/2010/main" val="3797896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1" name="Rectangle 2"/>
          <p:cNvSpPr>
            <a:spLocks noGrp="1" noChangeArrowheads="1"/>
          </p:cNvSpPr>
          <p:nvPr>
            <p:ph type="title" idx="4294967295"/>
          </p:nvPr>
        </p:nvSpPr>
        <p:spPr>
          <a:xfrm>
            <a:off x="2507" y="835025"/>
            <a:ext cx="12185611" cy="762000"/>
          </a:xfrm>
        </p:spPr>
        <p:txBody>
          <a:bodyPr/>
          <a:lstStyle/>
          <a:p>
            <a:pPr algn="ctr" eaLnBrk="1" hangingPunct="1"/>
            <a:r>
              <a:rPr lang="en-CA" altLang="fr-FR" b="1">
                <a:solidFill>
                  <a:srgbClr val="60101C"/>
                </a:solidFill>
                <a:latin typeface="Calibri Light"/>
                <a:ea typeface="Calibri Light"/>
                <a:cs typeface="Calibri Light"/>
              </a:rPr>
              <a:t>Current CAF Policies</a:t>
            </a:r>
            <a:endParaRPr lang="en-CA" altLang="en-US" b="1">
              <a:solidFill>
                <a:srgbClr val="60101C"/>
              </a:solidFill>
              <a:latin typeface="Calibri Light"/>
              <a:ea typeface="Calibri Light"/>
              <a:cs typeface="Calibri Light"/>
            </a:endParaRPr>
          </a:p>
        </p:txBody>
      </p:sp>
      <p:sp>
        <p:nvSpPr>
          <p:cNvPr id="15" name="TextBox 14"/>
          <p:cNvSpPr txBox="1">
            <a:spLocks noChangeArrowheads="1"/>
          </p:cNvSpPr>
          <p:nvPr/>
        </p:nvSpPr>
        <p:spPr bwMode="auto">
          <a:xfrm>
            <a:off x="787400" y="1725925"/>
            <a:ext cx="4267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DAODs</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6" name="TextBox 15"/>
          <p:cNvSpPr txBox="1">
            <a:spLocks noChangeArrowheads="1"/>
          </p:cNvSpPr>
          <p:nvPr/>
        </p:nvSpPr>
        <p:spPr bwMode="auto">
          <a:xfrm>
            <a:off x="6076950" y="1775231"/>
            <a:ext cx="4267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CANFORGENs</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7" name="TextBox 16"/>
          <p:cNvSpPr txBox="1">
            <a:spLocks noChangeArrowheads="1"/>
          </p:cNvSpPr>
          <p:nvPr/>
        </p:nvSpPr>
        <p:spPr bwMode="auto">
          <a:xfrm>
            <a:off x="6104022" y="4616638"/>
            <a:ext cx="4267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QR&amp;Os</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8" name="TextBox 17"/>
          <p:cNvSpPr txBox="1">
            <a:spLocks noChangeArrowheads="1"/>
          </p:cNvSpPr>
          <p:nvPr/>
        </p:nvSpPr>
        <p:spPr bwMode="auto">
          <a:xfrm>
            <a:off x="6104022" y="3392361"/>
            <a:ext cx="4267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CFAOs</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2" name="TextBox 1">
            <a:extLst>
              <a:ext uri="{FF2B5EF4-FFF2-40B4-BE49-F238E27FC236}">
                <a16:creationId xmlns:a16="http://schemas.microsoft.com/office/drawing/2014/main" id="{95ADDE74-9F62-74E1-4B4C-4F076C4C7512}"/>
              </a:ext>
            </a:extLst>
          </p:cNvPr>
          <p:cNvSpPr txBox="1">
            <a:spLocks noChangeArrowheads="1"/>
          </p:cNvSpPr>
          <p:nvPr/>
        </p:nvSpPr>
        <p:spPr bwMode="auto">
          <a:xfrm>
            <a:off x="787400" y="2181505"/>
            <a:ext cx="5791199"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5019-7 Alcohol Misconduct</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5019-8 Private Debts</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5019-4 Remedial Measures</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5019-3 CAF Drug Control Program</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5019-2 Administrative Review</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9004-1 Cannabis Use in the CAF</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9005-1 Sexual Misconduct</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2007-2 Use of Cannabis by DND Staff</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5016-0 Civilian Conduct and Discipline</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5005-3 Employee Assistance Program</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3" name="TextBox 2">
            <a:extLst>
              <a:ext uri="{FF2B5EF4-FFF2-40B4-BE49-F238E27FC236}">
                <a16:creationId xmlns:a16="http://schemas.microsoft.com/office/drawing/2014/main" id="{D0876DFB-CD7D-E7A8-B93B-6D2ED29F7D66}"/>
              </a:ext>
            </a:extLst>
          </p:cNvPr>
          <p:cNvSpPr txBox="1">
            <a:spLocks noChangeArrowheads="1"/>
          </p:cNvSpPr>
          <p:nvPr/>
        </p:nvSpPr>
        <p:spPr bwMode="auto">
          <a:xfrm>
            <a:off x="6104022" y="2306719"/>
            <a:ext cx="5105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230/12 Alcohol Misconduct</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134/12 CAF Drug Control Program</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4" name="TextBox 3">
            <a:extLst>
              <a:ext uri="{FF2B5EF4-FFF2-40B4-BE49-F238E27FC236}">
                <a16:creationId xmlns:a16="http://schemas.microsoft.com/office/drawing/2014/main" id="{FD9D2197-5B68-82D0-C474-23FD85E2DE08}"/>
              </a:ext>
            </a:extLst>
          </p:cNvPr>
          <p:cNvSpPr txBox="1">
            <a:spLocks noChangeArrowheads="1"/>
          </p:cNvSpPr>
          <p:nvPr/>
        </p:nvSpPr>
        <p:spPr bwMode="auto">
          <a:xfrm>
            <a:off x="6076950" y="3889789"/>
            <a:ext cx="6477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19-1 Sweepstakes, Raffles, Slot Machines</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5" name="TextBox 4">
            <a:extLst>
              <a:ext uri="{FF2B5EF4-FFF2-40B4-BE49-F238E27FC236}">
                <a16:creationId xmlns:a16="http://schemas.microsoft.com/office/drawing/2014/main" id="{D245BDCA-92B7-0236-A477-AFF52F3D39A5}"/>
              </a:ext>
            </a:extLst>
          </p:cNvPr>
          <p:cNvSpPr txBox="1">
            <a:spLocks noChangeArrowheads="1"/>
          </p:cNvSpPr>
          <p:nvPr/>
        </p:nvSpPr>
        <p:spPr bwMode="auto">
          <a:xfrm>
            <a:off x="6104022" y="5059444"/>
            <a:ext cx="6477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Chapter 20 CAF Drug Control Program</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pic>
        <p:nvPicPr>
          <p:cNvPr id="6" name="Picture 1">
            <a:extLst>
              <a:ext uri="{FF2B5EF4-FFF2-40B4-BE49-F238E27FC236}">
                <a16:creationId xmlns:a16="http://schemas.microsoft.com/office/drawing/2014/main" id="{67A960EA-7F93-C197-E315-59C31BA537D9}"/>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rot="1396494">
            <a:off x="1859075" y="669352"/>
            <a:ext cx="1492454" cy="1401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3599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p:bldP spid="2" grpId="0"/>
      <p:bldP spid="3" grpId="0"/>
      <p:bldP spid="4" grpId="0"/>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EE5D108-76AB-FE1B-7FDD-304C88DC7C9A}"/>
              </a:ext>
            </a:extLst>
          </p:cNvPr>
          <p:cNvSpPr txBox="1"/>
          <p:nvPr/>
        </p:nvSpPr>
        <p:spPr>
          <a:xfrm>
            <a:off x="2429325" y="1402062"/>
            <a:ext cx="8901111"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3600" b="1" i="0" u="none" strike="noStrike" kern="1200" cap="none" spc="0" normalizeH="0" baseline="0" noProof="0" dirty="0">
                <a:ln>
                  <a:noFill/>
                </a:ln>
                <a:solidFill>
                  <a:srgbClr val="60101C"/>
                </a:solidFill>
                <a:effectLst/>
                <a:uLnTx/>
                <a:uFillTx/>
                <a:latin typeface="Calibri Light"/>
                <a:ea typeface="Calibri Light"/>
                <a:cs typeface="Calibri Light"/>
              </a:rPr>
              <a:t>DAOD 5019-7 – Alcohol Misconduct</a:t>
            </a:r>
            <a:endParaRPr lang="en-CA" sz="3600" b="1"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
        <p:nvSpPr>
          <p:cNvPr id="9" name="TextBox 8">
            <a:extLst>
              <a:ext uri="{FF2B5EF4-FFF2-40B4-BE49-F238E27FC236}">
                <a16:creationId xmlns:a16="http://schemas.microsoft.com/office/drawing/2014/main" id="{529042C8-B74C-F30D-05E8-3EEBACF4FAB6}"/>
              </a:ext>
            </a:extLst>
          </p:cNvPr>
          <p:cNvSpPr txBox="1"/>
          <p:nvPr/>
        </p:nvSpPr>
        <p:spPr>
          <a:xfrm>
            <a:off x="396995" y="2257425"/>
            <a:ext cx="11678369" cy="415498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200" b="1" i="0" u="none" strike="noStrike" kern="1200" cap="none" spc="0" normalizeH="0" baseline="0" noProof="0" dirty="0">
                <a:ln>
                  <a:noFill/>
                </a:ln>
                <a:solidFill>
                  <a:srgbClr val="60101C"/>
                </a:solidFill>
                <a:effectLst/>
                <a:uLnTx/>
                <a:uFillTx/>
                <a:latin typeface="Calibri Light"/>
                <a:ea typeface="Calibri Light"/>
                <a:cs typeface="Calibri Light"/>
              </a:rPr>
              <a:t>The CAF recognizes that alcohol use exists on a spectrum from healthy to debilitating.</a:t>
            </a: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200" b="1" i="0" u="none" strike="noStrike" kern="1200" cap="none" spc="0" normalizeH="0" baseline="0" noProof="0" dirty="0">
                <a:ln>
                  <a:noFill/>
                </a:ln>
                <a:solidFill>
                  <a:srgbClr val="60101C"/>
                </a:solidFill>
                <a:effectLst/>
                <a:uLnTx/>
                <a:uFillTx/>
                <a:latin typeface="Calibri Light"/>
                <a:ea typeface="Calibri Light"/>
                <a:cs typeface="Calibri Light"/>
              </a:rPr>
              <a:t>Alcohol dependency is considered a disability under section 25 of the CHRA. The CAF must accommodate disabilities up to the point of undue hardship, subject to the requirements of the principle of universality of service.</a:t>
            </a: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200" b="1" i="0" u="none" strike="noStrike" kern="1200" cap="none" spc="0" normalizeH="0" baseline="0" noProof="0" dirty="0">
                <a:ln>
                  <a:noFill/>
                </a:ln>
                <a:solidFill>
                  <a:srgbClr val="60101C"/>
                </a:solidFill>
                <a:effectLst/>
                <a:uLnTx/>
                <a:uFillTx/>
                <a:latin typeface="Calibri Light"/>
                <a:ea typeface="Calibri Light"/>
                <a:cs typeface="Calibri Light"/>
              </a:rPr>
              <a:t>Although there may exist a link between a demonstrated behavioural issue and a disability, a disability does not automatically excuse a CAF member from the requirement to meet the established standards of conduct and performance set out in the regulations, codes of conduct, policies, orders, instructions and directives applicable to the CAF member. </a:t>
            </a: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200" b="1" i="0" u="none" strike="noStrike" kern="1200" cap="none" spc="0" normalizeH="0" baseline="0" noProof="0" dirty="0">
                <a:ln>
                  <a:noFill/>
                </a:ln>
                <a:solidFill>
                  <a:srgbClr val="60101C"/>
                </a:solidFill>
                <a:effectLst/>
                <a:uLnTx/>
                <a:uFillTx/>
                <a:latin typeface="Calibri Light"/>
                <a:ea typeface="Calibri Light"/>
                <a:cs typeface="Calibri Light"/>
              </a:rPr>
              <a:t>Alcohol use may lead to behaviours that can impact morale and public perception of the CAF.</a:t>
            </a:r>
            <a:endParaRPr lang="en-CA" sz="2200" b="1"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19855355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8674" name="Date Placeholder 3"/>
          <p:cNvSpPr txBox="1">
            <a:spLocks noGrp="1"/>
          </p:cNvSpPr>
          <p:nvPr/>
        </p:nvSpPr>
        <p:spPr bwMode="auto">
          <a:xfrm>
            <a:off x="1455738" y="6629400"/>
            <a:ext cx="9120187" cy="457200"/>
          </a:xfrm>
          <a:prstGeom prst="rect">
            <a:avLst/>
          </a:prstGeom>
          <a:noFill/>
          <a:ln w="9525">
            <a:no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60101C"/>
              </a:solidFill>
              <a:effectLst/>
              <a:uLnTx/>
              <a:uFillTx/>
              <a:latin typeface="Times New Roman" pitchFamily="18" charset="0"/>
              <a:ea typeface="ヒラギノ角ゴ Pro W3" pitchFamily="34" charset="-128"/>
              <a:cs typeface="Arial" pitchFamily="34" charset="0"/>
            </a:endParaRPr>
          </a:p>
        </p:txBody>
      </p:sp>
      <p:sp>
        <p:nvSpPr>
          <p:cNvPr id="200707" name="Rectangle 2"/>
          <p:cNvSpPr>
            <a:spLocks noGrp="1" noChangeArrowheads="1"/>
          </p:cNvSpPr>
          <p:nvPr>
            <p:ph type="title" idx="4294967295"/>
          </p:nvPr>
        </p:nvSpPr>
        <p:spPr>
          <a:xfrm>
            <a:off x="330679" y="1127664"/>
            <a:ext cx="12192000" cy="762000"/>
          </a:xfrm>
        </p:spPr>
        <p:txBody>
          <a:bodyPr/>
          <a:lstStyle/>
          <a:p>
            <a:pPr eaLnBrk="1" hangingPunct="1"/>
            <a:r>
              <a:rPr lang="en-CA" altLang="en-US" sz="4000" b="1">
                <a:solidFill>
                  <a:srgbClr val="60101C"/>
                </a:solidFill>
                <a:latin typeface="Calibri Light"/>
                <a:ea typeface="Calibri Light"/>
                <a:cs typeface="Calibri Light"/>
              </a:rPr>
              <a:t>Alcohol Misconduct</a:t>
            </a:r>
            <a:br>
              <a:rPr lang="en-CA" altLang="en-US" sz="4000" b="1" dirty="0">
                <a:latin typeface="Calibri Light"/>
                <a:ea typeface="Calibri Light"/>
                <a:cs typeface="Calibri Light"/>
              </a:rPr>
            </a:br>
            <a:endParaRPr lang="en-CA" sz="4000" b="1">
              <a:solidFill>
                <a:srgbClr val="60101C"/>
              </a:solidFill>
              <a:latin typeface="Calibri Light"/>
              <a:ea typeface="Calibri Light"/>
              <a:cs typeface="Calibri Light"/>
            </a:endParaRPr>
          </a:p>
        </p:txBody>
      </p:sp>
      <p:sp>
        <p:nvSpPr>
          <p:cNvPr id="3" name="TextBox 2"/>
          <p:cNvSpPr txBox="1"/>
          <p:nvPr/>
        </p:nvSpPr>
        <p:spPr>
          <a:xfrm>
            <a:off x="332029" y="1711763"/>
            <a:ext cx="11389629" cy="1015663"/>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a:ln>
                  <a:noFill/>
                </a:ln>
                <a:solidFill>
                  <a:srgbClr val="000000"/>
                </a:solidFill>
                <a:effectLst/>
                <a:uLnTx/>
                <a:uFillTx/>
                <a:latin typeface="Calibri Light"/>
                <a:ea typeface="Calibri Light"/>
                <a:cs typeface="Calibri Light"/>
              </a:rPr>
              <a:t>Any conduct, that results in an offence under the </a:t>
            </a:r>
            <a:r>
              <a:rPr kumimoji="0" lang="en-CA" sz="2000" b="1" i="0" u="none" strike="noStrike" kern="1200" cap="none" spc="0" normalizeH="0" baseline="0" noProof="0">
                <a:ln>
                  <a:noFill/>
                </a:ln>
                <a:solidFill>
                  <a:srgbClr val="000000"/>
                </a:solidFill>
                <a:effectLst/>
                <a:uLnTx/>
                <a:uFillTx/>
                <a:latin typeface="Calibri Light"/>
                <a:ea typeface="Calibri Light"/>
                <a:cs typeface="Calibri Light"/>
              </a:rPr>
              <a:t>Criminal Code of Canada</a:t>
            </a:r>
            <a:r>
              <a:rPr kumimoji="0" lang="en-CA" sz="2000" b="0" i="0" u="none" strike="noStrike" kern="1200" cap="none" spc="0" normalizeH="0" baseline="0" noProof="0">
                <a:ln>
                  <a:noFill/>
                </a:ln>
                <a:solidFill>
                  <a:srgbClr val="000000"/>
                </a:solidFill>
                <a:effectLst/>
                <a:uLnTx/>
                <a:uFillTx/>
                <a:latin typeface="Calibri Light"/>
                <a:ea typeface="Calibri Light"/>
                <a:cs typeface="Calibri Light"/>
              </a:rPr>
              <a:t> or is </a:t>
            </a:r>
            <a:r>
              <a:rPr kumimoji="0" lang="en-CA" sz="2000" b="1" i="0" u="none" strike="noStrike" kern="1200" cap="none" spc="0" normalizeH="0" baseline="0" noProof="0">
                <a:ln>
                  <a:noFill/>
                </a:ln>
                <a:solidFill>
                  <a:srgbClr val="000000"/>
                </a:solidFill>
                <a:effectLst/>
                <a:uLnTx/>
                <a:uFillTx/>
                <a:latin typeface="Calibri Light"/>
                <a:ea typeface="Calibri Light"/>
                <a:cs typeface="Calibri Light"/>
              </a:rPr>
              <a:t>tried by Court Martial under the National Defence Act </a:t>
            </a:r>
            <a:r>
              <a:rPr kumimoji="0" lang="en-CA" sz="2000" b="1" i="0" u="none" strike="noStrike" kern="1200" cap="none" spc="0" normalizeH="0" baseline="0" noProof="0">
                <a:ln>
                  <a:noFill/>
                </a:ln>
                <a:solidFill>
                  <a:srgbClr val="B48B3B"/>
                </a:solidFill>
                <a:effectLst/>
                <a:uLnTx/>
                <a:uFillTx/>
                <a:latin typeface="Calibri Light"/>
                <a:ea typeface="Calibri Light"/>
                <a:cs typeface="Calibri Light"/>
              </a:rPr>
              <a:t>AND</a:t>
            </a:r>
            <a:r>
              <a:rPr kumimoji="0" lang="en-CA" sz="2000" b="1" i="0" u="none" strike="noStrike" kern="1200" cap="none" spc="0" normalizeH="0" baseline="0" noProof="0" dirty="0">
                <a:ln>
                  <a:noFill/>
                </a:ln>
                <a:solidFill>
                  <a:srgbClr val="000000"/>
                </a:solidFill>
                <a:effectLst/>
                <a:uLnTx/>
                <a:uFillTx/>
                <a:latin typeface="Calibri Light"/>
                <a:ea typeface="Calibri Light"/>
                <a:cs typeface="Calibri Light"/>
              </a:rPr>
              <a:t> </a:t>
            </a:r>
            <a:r>
              <a:rPr kumimoji="0" lang="en-CA" sz="2000" b="0" i="0" u="none" strike="noStrike" kern="1200" cap="none" spc="0" normalizeH="0" baseline="0" noProof="0">
                <a:ln>
                  <a:noFill/>
                </a:ln>
                <a:solidFill>
                  <a:srgbClr val="000000"/>
                </a:solidFill>
                <a:effectLst/>
                <a:uLnTx/>
                <a:uFillTx/>
                <a:latin typeface="Calibri Light"/>
                <a:ea typeface="Calibri Light"/>
                <a:cs typeface="Calibri Light"/>
              </a:rPr>
              <a:t>has alcohol as an element of the offence, including, but not limited to the following offences:</a:t>
            </a:r>
            <a:endParaRPr lang="en-US"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grpSp>
        <p:nvGrpSpPr>
          <p:cNvPr id="2" name="Group 1">
            <a:extLst>
              <a:ext uri="{FF2B5EF4-FFF2-40B4-BE49-F238E27FC236}">
                <a16:creationId xmlns:a16="http://schemas.microsoft.com/office/drawing/2014/main" id="{3C7A30FB-3D56-AA24-67AA-AC8E5A6A81A6}"/>
              </a:ext>
            </a:extLst>
          </p:cNvPr>
          <p:cNvGrpSpPr/>
          <p:nvPr/>
        </p:nvGrpSpPr>
        <p:grpSpPr>
          <a:xfrm>
            <a:off x="6404589" y="2657544"/>
            <a:ext cx="5098022" cy="3967974"/>
            <a:chOff x="-3049084" y="7586759"/>
            <a:chExt cx="4097961" cy="2797008"/>
          </a:xfrm>
        </p:grpSpPr>
        <p:pic>
          <p:nvPicPr>
            <p:cNvPr id="200709" name="Picture 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49084" y="8989149"/>
              <a:ext cx="1815265" cy="1394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00710" name="Group 10"/>
            <p:cNvGrpSpPr>
              <a:grpSpLocks/>
            </p:cNvGrpSpPr>
            <p:nvPr/>
          </p:nvGrpSpPr>
          <p:grpSpPr bwMode="auto">
            <a:xfrm>
              <a:off x="-3047416" y="7586759"/>
              <a:ext cx="4096293" cy="2791863"/>
              <a:chOff x="-4629164" y="7804801"/>
              <a:chExt cx="4095890" cy="2791816"/>
            </a:xfrm>
          </p:grpSpPr>
          <p:pic>
            <p:nvPicPr>
              <p:cNvPr id="20071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629164" y="7804801"/>
                <a:ext cx="2341516" cy="143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0712"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349047" y="7809630"/>
                <a:ext cx="1773919" cy="1431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0713" name="Picture 8"/>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31107" y="9175559"/>
                <a:ext cx="2297833" cy="1421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4" name="TextBox 3">
            <a:extLst>
              <a:ext uri="{FF2B5EF4-FFF2-40B4-BE49-F238E27FC236}">
                <a16:creationId xmlns:a16="http://schemas.microsoft.com/office/drawing/2014/main" id="{C5E9D4F3-449E-EB4B-1016-31CF1D2EEC62}"/>
              </a:ext>
            </a:extLst>
          </p:cNvPr>
          <p:cNvSpPr txBox="1"/>
          <p:nvPr/>
        </p:nvSpPr>
        <p:spPr>
          <a:xfrm>
            <a:off x="327159" y="3192822"/>
            <a:ext cx="5937627" cy="2554545"/>
          </a:xfrm>
          <a:prstGeom prst="rect">
            <a:avLst/>
          </a:prstGeom>
          <a:solidFill>
            <a:schemeClr val="bg1"/>
          </a:solidFill>
        </p:spPr>
        <p:txBody>
          <a:bodyPr wrap="square" lIns="91440" tIns="45720" rIns="91440" bIns="45720" rtlCol="0" anchor="t">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Impaired Driving</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Impaired driving causing bodily harm</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Refusing to comply with breath/blood sample</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Drunkenness under section 97 of the National Defence Act (NDA) or offence under QR&amp;O 19.04 and</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Alcohol misconduct includes the offences of stealing, assault and sexual assault when alcohol is a contributing factor in these offences</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2328871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7" name="Date Placeholder 3"/>
          <p:cNvSpPr txBox="1">
            <a:spLocks noGrp="1" noChangeArrowheads="1"/>
          </p:cNvSpPr>
          <p:nvPr/>
        </p:nvSpPr>
        <p:spPr bwMode="auto">
          <a:xfrm>
            <a:off x="1455738" y="6399213"/>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CA"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CA"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grpSp>
        <p:nvGrpSpPr>
          <p:cNvPr id="13" name="Group 12">
            <a:extLst>
              <a:ext uri="{FF2B5EF4-FFF2-40B4-BE49-F238E27FC236}">
                <a16:creationId xmlns:a16="http://schemas.microsoft.com/office/drawing/2014/main" id="{F1267009-EABE-79DB-D498-5DF8E2BAD212}"/>
              </a:ext>
            </a:extLst>
          </p:cNvPr>
          <p:cNvGrpSpPr/>
          <p:nvPr/>
        </p:nvGrpSpPr>
        <p:grpSpPr>
          <a:xfrm>
            <a:off x="-1141563" y="353684"/>
            <a:ext cx="13094899" cy="6333945"/>
            <a:chOff x="-1141563" y="353684"/>
            <a:chExt cx="13094899" cy="6333945"/>
          </a:xfrm>
        </p:grpSpPr>
        <p:sp>
          <p:nvSpPr>
            <p:cNvPr id="5" name="TextBox 4">
              <a:extLst>
                <a:ext uri="{FF2B5EF4-FFF2-40B4-BE49-F238E27FC236}">
                  <a16:creationId xmlns:a16="http://schemas.microsoft.com/office/drawing/2014/main" id="{7E8977C0-7969-B161-6833-B65E25BEEF8F}"/>
                </a:ext>
              </a:extLst>
            </p:cNvPr>
            <p:cNvSpPr txBox="1"/>
            <p:nvPr/>
          </p:nvSpPr>
          <p:spPr>
            <a:xfrm>
              <a:off x="267420" y="353684"/>
              <a:ext cx="1152776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CA" sz="2400" b="1" i="0" u="none" strike="noStrike" kern="1200" cap="none" spc="0" normalizeH="0" baseline="0" noProof="0" dirty="0">
                <a:ln>
                  <a:noFill/>
                </a:ln>
                <a:solidFill>
                  <a:srgbClr val="60101C"/>
                </a:solidFill>
                <a:effectLst/>
                <a:uLnTx/>
                <a:uFillTx/>
                <a:latin typeface="Arial"/>
                <a:ea typeface="ヒラギノ角ゴ Pro W3"/>
                <a:cs typeface="Arial"/>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4000" b="1" i="0" u="none" strike="noStrike" kern="1200" cap="none" spc="0" normalizeH="0" baseline="0" noProof="0" dirty="0">
                  <a:ln>
                    <a:noFill/>
                  </a:ln>
                  <a:solidFill>
                    <a:srgbClr val="60101C"/>
                  </a:solidFill>
                  <a:effectLst/>
                  <a:uLnTx/>
                  <a:uFillTx/>
                  <a:latin typeface="Calibri Light"/>
                  <a:ea typeface="Calibri Light"/>
                  <a:cs typeface="Calibri Light"/>
                </a:rPr>
                <a:t> Conduct Deficiency involving Alcohol</a:t>
              </a:r>
              <a:endParaRPr lang="en-US" sz="40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6" name="TextBox 5">
              <a:extLst>
                <a:ext uri="{FF2B5EF4-FFF2-40B4-BE49-F238E27FC236}">
                  <a16:creationId xmlns:a16="http://schemas.microsoft.com/office/drawing/2014/main" id="{68E4297B-8756-D185-4A34-491EAB22E27D}"/>
                </a:ext>
              </a:extLst>
            </p:cNvPr>
            <p:cNvSpPr txBox="1"/>
            <p:nvPr/>
          </p:nvSpPr>
          <p:spPr>
            <a:xfrm>
              <a:off x="454325" y="1331344"/>
              <a:ext cx="74733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000" b="0" i="0" u="none" strike="noStrike" kern="1200" cap="none" spc="0" normalizeH="0" baseline="0" noProof="0">
                  <a:ln>
                    <a:noFill/>
                  </a:ln>
                  <a:solidFill>
                    <a:srgbClr val="60101C"/>
                  </a:solidFill>
                  <a:effectLst/>
                  <a:uLnTx/>
                  <a:uFillTx/>
                  <a:latin typeface="Calibri Light"/>
                  <a:ea typeface="Calibri Light"/>
                  <a:cs typeface="Calibri Light"/>
                </a:rPr>
                <a:t>Any conduct </a:t>
              </a:r>
              <a:r>
                <a:rPr kumimoji="0" lang="en-CA" sz="2000" b="1" i="0" u="none" strike="noStrike" kern="1200" cap="none" spc="0" normalizeH="0" baseline="0" noProof="0">
                  <a:ln>
                    <a:noFill/>
                  </a:ln>
                  <a:solidFill>
                    <a:srgbClr val="60101C"/>
                  </a:solidFill>
                  <a:effectLst/>
                  <a:uLnTx/>
                  <a:uFillTx/>
                  <a:latin typeface="Calibri Light"/>
                  <a:ea typeface="Calibri Light"/>
                  <a:cs typeface="Calibri Light"/>
                </a:rPr>
                <a:t>or</a:t>
              </a:r>
              <a:r>
                <a:rPr kumimoji="0" lang="en-CA" sz="2000" b="0" i="0" u="none" strike="noStrike" kern="1200" cap="none" spc="0" normalizeH="0" baseline="0" noProof="0">
                  <a:ln>
                    <a:noFill/>
                  </a:ln>
                  <a:solidFill>
                    <a:srgbClr val="60101C"/>
                  </a:solidFill>
                  <a:effectLst/>
                  <a:uLnTx/>
                  <a:uFillTx/>
                  <a:latin typeface="Calibri Light"/>
                  <a:ea typeface="Calibri Light"/>
                  <a:cs typeface="Calibri Light"/>
                </a:rPr>
                <a:t> performance involving alcohol that:</a:t>
              </a:r>
              <a:endParaRPr lang="en-US"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7" name="TextBox 6">
              <a:extLst>
                <a:ext uri="{FF2B5EF4-FFF2-40B4-BE49-F238E27FC236}">
                  <a16:creationId xmlns:a16="http://schemas.microsoft.com/office/drawing/2014/main" id="{5452733E-9954-3FA7-2A26-876BFE4366AA}"/>
                </a:ext>
              </a:extLst>
            </p:cNvPr>
            <p:cNvSpPr txBox="1"/>
            <p:nvPr/>
          </p:nvSpPr>
          <p:spPr>
            <a:xfrm>
              <a:off x="1072551" y="3430438"/>
              <a:ext cx="1088078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Sans-Serif"/>
                <a:buChar char="q"/>
                <a:tabLst/>
                <a:defRPr/>
              </a:pPr>
              <a:r>
                <a:rPr kumimoji="0" lang="en-CA" sz="2000" b="0" i="0" u="none" strike="noStrike" kern="1200" cap="none" spc="0" normalizeH="0" baseline="0" noProof="0">
                  <a:ln>
                    <a:noFill/>
                  </a:ln>
                  <a:solidFill>
                    <a:srgbClr val="60101C"/>
                  </a:solidFill>
                  <a:effectLst/>
                  <a:uLnTx/>
                  <a:uFillTx/>
                  <a:latin typeface="Calibri Light"/>
                  <a:ea typeface="Calibri Light"/>
                  <a:cs typeface="Calibri Light"/>
                </a:rPr>
                <a:t>Drinking in public when forbidden</a:t>
              </a:r>
              <a:endParaRPr lang="en-CA" sz="2000" b="0" i="0" u="none" strike="noStrike" kern="1200" cap="none" spc="0" normalizeH="0" baseline="0" noProof="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Sans-Serif"/>
                <a:buChar char="q"/>
                <a:tabLst/>
                <a:defRPr/>
              </a:pPr>
              <a:r>
                <a:rPr kumimoji="0" lang="en-US" sz="2000" b="0" i="0" u="none" strike="noStrike" kern="1200" cap="none" spc="0" normalizeH="0" baseline="0" noProof="0">
                  <a:ln>
                    <a:noFill/>
                  </a:ln>
                  <a:solidFill>
                    <a:srgbClr val="60101C"/>
                  </a:solidFill>
                  <a:effectLst/>
                  <a:uLnTx/>
                  <a:uFillTx/>
                  <a:latin typeface="Calibri Light"/>
                  <a:ea typeface="Calibri Light"/>
                  <a:cs typeface="Calibri Light"/>
                </a:rPr>
                <a:t>Able reduction in job performance or absenteeism because of a hangover</a:t>
              </a:r>
              <a:endParaRPr lang="en-US" sz="2000" b="0" i="0" u="none" strike="noStrike" kern="1200" cap="none" spc="0" normalizeH="0" baseline="0" noProof="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Sans-Serif"/>
                <a:buChar char="q"/>
                <a:tabLst/>
                <a:defRPr/>
              </a:pPr>
              <a:r>
                <a:rPr kumimoji="0" lang="en-US" sz="2000" b="0" i="0" u="none" strike="noStrike" kern="1200" cap="none" spc="0" normalizeH="0" baseline="0" noProof="0">
                  <a:ln>
                    <a:noFill/>
                  </a:ln>
                  <a:solidFill>
                    <a:srgbClr val="60101C"/>
                  </a:solidFill>
                  <a:effectLst/>
                  <a:uLnTx/>
                  <a:uFillTx/>
                  <a:latin typeface="Calibri Light"/>
                  <a:ea typeface="Calibri Light"/>
                  <a:cs typeface="Calibri Light"/>
                </a:rPr>
                <a:t>Intoxicated and sleeping in the park or the cemetery</a:t>
              </a:r>
              <a:endParaRPr lang="en-US" sz="2000" b="0" i="0" u="none" strike="noStrike" kern="1200" cap="none" spc="0" normalizeH="0" baseline="0" noProof="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Sans-Serif"/>
                <a:buChar char="q"/>
                <a:tabLst/>
                <a:defRPr/>
              </a:pPr>
              <a:r>
                <a:rPr kumimoji="0" lang="en-US" sz="2000" b="0" i="0" u="none" strike="noStrike" kern="1200" cap="none" spc="0" normalizeH="0" baseline="0" noProof="0">
                  <a:ln>
                    <a:noFill/>
                  </a:ln>
                  <a:solidFill>
                    <a:srgbClr val="60101C"/>
                  </a:solidFill>
                  <a:effectLst/>
                  <a:uLnTx/>
                  <a:uFillTx/>
                  <a:latin typeface="Calibri Light"/>
                  <a:ea typeface="Calibri Light"/>
                  <a:cs typeface="Calibri Light"/>
                </a:rPr>
                <a:t>Refusal to leave an establishment because of intoxication</a:t>
              </a:r>
              <a:endParaRPr lang="en-US" sz="2000" b="0" i="0" u="none" strike="noStrike" kern="1200" cap="none" spc="0" normalizeH="0" baseline="0" noProof="0">
                <a:ln>
                  <a:noFill/>
                </a:ln>
                <a:solidFill>
                  <a:srgbClr val="60101C"/>
                </a:solidFill>
                <a:effectLst/>
                <a:uLnTx/>
                <a:uFillTx/>
                <a:latin typeface="Calibri Light"/>
                <a:ea typeface="Calibri Light"/>
                <a:cs typeface="Calibri Light"/>
              </a:endParaRPr>
            </a:p>
            <a:p>
              <a:pPr marL="285750" marR="0" lvl="0" indent="-285750" algn="l" defTabSz="914400" rtl="0" eaLnBrk="0" fontAlgn="base" latinLnBrk="0" hangingPunct="0">
                <a:lnSpc>
                  <a:spcPct val="100000"/>
                </a:lnSpc>
                <a:spcBef>
                  <a:spcPct val="0"/>
                </a:spcBef>
                <a:spcAft>
                  <a:spcPct val="0"/>
                </a:spcAft>
                <a:buClrTx/>
                <a:buSzTx/>
                <a:buFont typeface="Wingdings,Sans-Serif"/>
                <a:buChar char="q"/>
                <a:tabLst/>
                <a:defRPr/>
              </a:pPr>
              <a:endParaRPr kumimoji="0" lang="en-US" sz="2000" b="0" i="0" u="none" strike="noStrike" kern="1200" cap="none" spc="0" normalizeH="0" baseline="0" noProof="0">
                <a:ln>
                  <a:noFill/>
                </a:ln>
                <a:solidFill>
                  <a:srgbClr val="60101C"/>
                </a:solidFill>
                <a:effectLst/>
                <a:uLnTx/>
                <a:uFillTx/>
                <a:latin typeface="Arial"/>
                <a:ea typeface="ヒラギノ角ゴ Pro W3"/>
                <a:cs typeface="Arial"/>
              </a:endParaRPr>
            </a:p>
          </p:txBody>
        </p:sp>
        <p:pic>
          <p:nvPicPr>
            <p:cNvPr id="8" name="Picture 7" descr="Image result for Sleeping in the park. Size: 176 x 185. Source: www.dreamstime.com">
              <a:extLst>
                <a:ext uri="{FF2B5EF4-FFF2-40B4-BE49-F238E27FC236}">
                  <a16:creationId xmlns:a16="http://schemas.microsoft.com/office/drawing/2014/main" id="{A4EB1C19-6B67-7813-8DA5-C66699CB4DFF}"/>
                </a:ext>
              </a:extLst>
            </p:cNvPr>
            <p:cNvPicPr>
              <a:picLocks noChangeAspect="1"/>
            </p:cNvPicPr>
            <p:nvPr/>
          </p:nvPicPr>
          <p:blipFill>
            <a:blip r:embed="rId3"/>
            <a:stretch>
              <a:fillRect/>
            </a:stretch>
          </p:blipFill>
          <p:spPr>
            <a:xfrm>
              <a:off x="3173085" y="4920202"/>
              <a:ext cx="1834550" cy="1747747"/>
            </a:xfrm>
            <a:prstGeom prst="rect">
              <a:avLst/>
            </a:prstGeom>
          </p:spPr>
        </p:pic>
        <p:pic>
          <p:nvPicPr>
            <p:cNvPr id="9" name="Picture 8" descr="Image result for hungover">
              <a:extLst>
                <a:ext uri="{FF2B5EF4-FFF2-40B4-BE49-F238E27FC236}">
                  <a16:creationId xmlns:a16="http://schemas.microsoft.com/office/drawing/2014/main" id="{C4759659-D83D-35E4-0D0F-D78E51E22B6D}"/>
                </a:ext>
              </a:extLst>
            </p:cNvPr>
            <p:cNvPicPr>
              <a:picLocks noChangeAspect="1"/>
            </p:cNvPicPr>
            <p:nvPr/>
          </p:nvPicPr>
          <p:blipFill>
            <a:blip r:embed="rId4"/>
            <a:stretch>
              <a:fillRect/>
            </a:stretch>
          </p:blipFill>
          <p:spPr>
            <a:xfrm>
              <a:off x="5387018" y="4929279"/>
              <a:ext cx="3100118" cy="1758350"/>
            </a:xfrm>
            <a:prstGeom prst="rect">
              <a:avLst/>
            </a:prstGeom>
          </p:spPr>
        </p:pic>
        <p:pic>
          <p:nvPicPr>
            <p:cNvPr id="10" name="Picture 9" descr="Image result for drinking in public">
              <a:extLst>
                <a:ext uri="{FF2B5EF4-FFF2-40B4-BE49-F238E27FC236}">
                  <a16:creationId xmlns:a16="http://schemas.microsoft.com/office/drawing/2014/main" id="{2DCAB45B-5D50-A96E-12AD-C5D307488AC6}"/>
                </a:ext>
              </a:extLst>
            </p:cNvPr>
            <p:cNvPicPr>
              <a:picLocks noChangeAspect="1"/>
            </p:cNvPicPr>
            <p:nvPr/>
          </p:nvPicPr>
          <p:blipFill>
            <a:blip r:embed="rId5"/>
            <a:stretch>
              <a:fillRect/>
            </a:stretch>
          </p:blipFill>
          <p:spPr>
            <a:xfrm>
              <a:off x="123465" y="4915259"/>
              <a:ext cx="2686050" cy="1714500"/>
            </a:xfrm>
            <a:prstGeom prst="rect">
              <a:avLst/>
            </a:prstGeom>
          </p:spPr>
        </p:pic>
        <p:pic>
          <p:nvPicPr>
            <p:cNvPr id="11" name="Picture 10" descr="Image result for refusal to leave a bar">
              <a:extLst>
                <a:ext uri="{FF2B5EF4-FFF2-40B4-BE49-F238E27FC236}">
                  <a16:creationId xmlns:a16="http://schemas.microsoft.com/office/drawing/2014/main" id="{98117DE1-5B9A-E8A3-0E26-5485822056EC}"/>
                </a:ext>
              </a:extLst>
            </p:cNvPr>
            <p:cNvPicPr>
              <a:picLocks noChangeAspect="1"/>
            </p:cNvPicPr>
            <p:nvPr/>
          </p:nvPicPr>
          <p:blipFill>
            <a:blip r:embed="rId6"/>
            <a:stretch>
              <a:fillRect/>
            </a:stretch>
          </p:blipFill>
          <p:spPr>
            <a:xfrm>
              <a:off x="8842255" y="4944014"/>
              <a:ext cx="3105150" cy="1714500"/>
            </a:xfrm>
            <a:prstGeom prst="rect">
              <a:avLst/>
            </a:prstGeom>
          </p:spPr>
        </p:pic>
        <p:graphicFrame>
          <p:nvGraphicFramePr>
            <p:cNvPr id="12" name="TextBox 8">
              <a:extLst>
                <a:ext uri="{FF2B5EF4-FFF2-40B4-BE49-F238E27FC236}">
                  <a16:creationId xmlns:a16="http://schemas.microsoft.com/office/drawing/2014/main" id="{11B4412C-BF1D-9AFC-89D8-FEC4DACAA229}"/>
                </a:ext>
              </a:extLst>
            </p:cNvPr>
            <p:cNvGraphicFramePr/>
            <p:nvPr/>
          </p:nvGraphicFramePr>
          <p:xfrm>
            <a:off x="-1141563" y="1719531"/>
            <a:ext cx="11139577" cy="16312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spTree>
    <p:extLst>
      <p:ext uri="{BB962C8B-B14F-4D97-AF65-F5344CB8AC3E}">
        <p14:creationId xmlns:p14="http://schemas.microsoft.com/office/powerpoint/2010/main" val="3664851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FF405-90FF-0889-444C-BDFCFE89516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17331A58-63AC-DAA3-9EEB-BC2DC3DF8158}"/>
              </a:ext>
            </a:extLst>
          </p:cNvPr>
          <p:cNvSpPr txBox="1"/>
          <p:nvPr/>
        </p:nvSpPr>
        <p:spPr>
          <a:xfrm>
            <a:off x="1603435" y="1229534"/>
            <a:ext cx="10487025" cy="70788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4000" b="1" i="0" u="none" strike="noStrike" kern="1200" cap="none" spc="0" normalizeH="0" baseline="0" noProof="0" dirty="0">
                <a:ln>
                  <a:noFill/>
                </a:ln>
                <a:solidFill>
                  <a:srgbClr val="60101C"/>
                </a:solidFill>
                <a:effectLst/>
                <a:uLnTx/>
                <a:uFillTx/>
                <a:latin typeface="Calibri Light"/>
                <a:ea typeface="Calibri Light"/>
                <a:cs typeface="Calibri Light"/>
              </a:rPr>
              <a:t>What are the potential consequences for...</a:t>
            </a:r>
            <a:endParaRPr lang="en-CA" sz="4000" b="1"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
        <p:nvSpPr>
          <p:cNvPr id="2" name="TextBox 1">
            <a:extLst>
              <a:ext uri="{FF2B5EF4-FFF2-40B4-BE49-F238E27FC236}">
                <a16:creationId xmlns:a16="http://schemas.microsoft.com/office/drawing/2014/main" id="{C09C372D-8C9C-E931-C3AD-9A1A5D6C814D}"/>
              </a:ext>
            </a:extLst>
          </p:cNvPr>
          <p:cNvSpPr txBox="1"/>
          <p:nvPr/>
        </p:nvSpPr>
        <p:spPr>
          <a:xfrm>
            <a:off x="1599512" y="2459677"/>
            <a:ext cx="3885247" cy="461665"/>
          </a:xfrm>
          <a:prstGeom prst="rect">
            <a:avLst/>
          </a:prstGeom>
          <a:noFill/>
        </p:spPr>
        <p:txBody>
          <a:bodyPr wrap="square"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1" i="0" u="none" strike="noStrike" kern="1200" cap="none" spc="0" normalizeH="0" baseline="0" noProof="0" dirty="0">
                <a:ln>
                  <a:noFill/>
                </a:ln>
                <a:solidFill>
                  <a:srgbClr val="60101C"/>
                </a:solidFill>
                <a:effectLst/>
                <a:uLnTx/>
                <a:uFillTx/>
                <a:latin typeface="Calibri Light"/>
                <a:ea typeface="Calibri Light"/>
                <a:cs typeface="Calibri Light"/>
              </a:rPr>
              <a:t>ALCOHOL MISCONDUCT</a:t>
            </a:r>
            <a:endParaRPr lang="en-CA" sz="2400" b="1"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
        <p:nvSpPr>
          <p:cNvPr id="3" name="TextBox 2">
            <a:extLst>
              <a:ext uri="{FF2B5EF4-FFF2-40B4-BE49-F238E27FC236}">
                <a16:creationId xmlns:a16="http://schemas.microsoft.com/office/drawing/2014/main" id="{3B4E28BF-A827-474C-20F0-988F27B9C906}"/>
              </a:ext>
            </a:extLst>
          </p:cNvPr>
          <p:cNvSpPr txBox="1"/>
          <p:nvPr/>
        </p:nvSpPr>
        <p:spPr>
          <a:xfrm>
            <a:off x="6851015" y="2466361"/>
            <a:ext cx="3885247" cy="461665"/>
          </a:xfrm>
          <a:prstGeom prst="rect">
            <a:avLst/>
          </a:prstGeom>
          <a:noFill/>
        </p:spPr>
        <p:txBody>
          <a:bodyPr wrap="square"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1" i="0" u="none" strike="noStrike" kern="1200" cap="none" spc="0" normalizeH="0" baseline="0" noProof="0" dirty="0">
                <a:ln>
                  <a:noFill/>
                </a:ln>
                <a:solidFill>
                  <a:srgbClr val="60101C"/>
                </a:solidFill>
                <a:effectLst/>
                <a:uLnTx/>
                <a:uFillTx/>
                <a:latin typeface="Calibri Light"/>
                <a:ea typeface="Calibri Light"/>
                <a:cs typeface="Calibri Light"/>
              </a:rPr>
              <a:t>CONDUCT DEFICIENCY</a:t>
            </a:r>
            <a:endParaRPr lang="en-CA"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4" name="TextBox 3">
            <a:extLst>
              <a:ext uri="{FF2B5EF4-FFF2-40B4-BE49-F238E27FC236}">
                <a16:creationId xmlns:a16="http://schemas.microsoft.com/office/drawing/2014/main" id="{9B1873C6-E074-E14E-3C49-35CEDBC23182}"/>
              </a:ext>
            </a:extLst>
          </p:cNvPr>
          <p:cNvSpPr txBox="1"/>
          <p:nvPr/>
        </p:nvSpPr>
        <p:spPr>
          <a:xfrm>
            <a:off x="944880" y="3211578"/>
            <a:ext cx="4723447" cy="1938992"/>
          </a:xfrm>
          <a:prstGeom prst="rect">
            <a:avLst/>
          </a:prstGeom>
          <a:noFill/>
        </p:spPr>
        <p:txBody>
          <a:bodyPr wrap="square" lIns="91440" tIns="45720" rIns="91440" bIns="45720" anchor="t">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A CAF member who engages in Alcohol Misconduct</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is liable to Criminal, Disciplinary and Administrative Action including release.</a:t>
            </a:r>
            <a:endParaRPr lang="en-CA"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5" name="TextBox 4">
            <a:extLst>
              <a:ext uri="{FF2B5EF4-FFF2-40B4-BE49-F238E27FC236}">
                <a16:creationId xmlns:a16="http://schemas.microsoft.com/office/drawing/2014/main" id="{F9E54BF6-3BA6-89B5-09B3-51F4C477841F}"/>
              </a:ext>
            </a:extLst>
          </p:cNvPr>
          <p:cNvSpPr txBox="1"/>
          <p:nvPr/>
        </p:nvSpPr>
        <p:spPr>
          <a:xfrm>
            <a:off x="6324600" y="3211578"/>
            <a:ext cx="4723447" cy="1569660"/>
          </a:xfrm>
          <a:prstGeom prst="rect">
            <a:avLst/>
          </a:prstGeom>
          <a:noFill/>
        </p:spPr>
        <p:txBody>
          <a:bodyPr wrap="square" lIns="91440" tIns="45720" rIns="91440" bIns="45720" anchor="t">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A CAF member who engages in CDIA is liable to Disciplinary and Administrative Action including release.</a:t>
            </a:r>
            <a:endParaRPr lang="en-CA"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3467605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D10C4-8C7F-7E30-1949-4A17F18024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95B902D-9221-3FED-754E-B85E1C1762ED}"/>
              </a:ext>
            </a:extLst>
          </p:cNvPr>
          <p:cNvSpPr txBox="1"/>
          <p:nvPr/>
        </p:nvSpPr>
        <p:spPr>
          <a:xfrm>
            <a:off x="391244" y="1329816"/>
            <a:ext cx="10585330" cy="1865126"/>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CA" sz="3200" b="1" i="0" u="none" strike="noStrike" kern="1200" cap="none" spc="0" normalizeH="0" baseline="0" noProof="0" dirty="0">
                <a:ln>
                  <a:noFill/>
                </a:ln>
                <a:solidFill>
                  <a:srgbClr val="000000"/>
                </a:solidFill>
                <a:effectLst/>
                <a:uLnTx/>
                <a:uFillTx/>
                <a:latin typeface="Calibri Light"/>
                <a:ea typeface="Calibri Light"/>
                <a:cs typeface="Calibri Light"/>
              </a:rPr>
              <a:t>Report</a:t>
            </a:r>
            <a:r>
              <a:rPr kumimoji="0" lang="en-CA" sz="2800" b="1" i="0" u="none" strike="noStrike" kern="1200" cap="none" spc="0" normalizeH="0" baseline="0" noProof="0" dirty="0">
                <a:ln>
                  <a:noFill/>
                </a:ln>
                <a:solidFill>
                  <a:srgbClr val="000000"/>
                </a:solidFill>
                <a:effectLst/>
                <a:uLnTx/>
                <a:uFillTx/>
                <a:latin typeface="Calibri Light"/>
                <a:ea typeface="Calibri Light"/>
                <a:cs typeface="Calibri Light"/>
              </a:rPr>
              <a:t>:</a:t>
            </a:r>
            <a:endParaRPr lang="en-CA" sz="2800" b="1"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lang="en-CA"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800100" marR="0" lvl="1" indent="-342900" algn="l" defTabSz="914400" rtl="0" eaLnBrk="1" fontAlgn="auto" latinLnBrk="0" hangingPunct="1">
              <a:lnSpc>
                <a:spcPct val="90000"/>
              </a:lnSpc>
              <a:spcBef>
                <a:spcPts val="0"/>
              </a:spcBef>
              <a:spcAft>
                <a:spcPts val="0"/>
              </a:spcAft>
              <a:buClrTx/>
              <a:buSzTx/>
              <a:buFont typeface="Wingdings"/>
              <a:buChar char="q"/>
              <a:tabLst/>
              <a:defRPr/>
            </a:pPr>
            <a:r>
              <a:rPr kumimoji="0" lang="en-CA" sz="2400" b="0" i="0" u="none" strike="noStrike" kern="1200" cap="none" spc="0" normalizeH="0" baseline="0" noProof="0" dirty="0">
                <a:ln>
                  <a:noFill/>
                </a:ln>
                <a:solidFill>
                  <a:srgbClr val="000000"/>
                </a:solidFill>
                <a:effectLst/>
                <a:uLnTx/>
                <a:uFillTx/>
                <a:latin typeface="Calibri Light"/>
                <a:ea typeface="Calibri Light"/>
                <a:cs typeface="Calibri Light"/>
              </a:rPr>
              <a:t>alcohol misconduct by another CAF member</a:t>
            </a:r>
            <a:endParaRPr lang="en-CA"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457200" marR="0" lvl="1" indent="0" algn="l" defTabSz="914400" rtl="0" eaLnBrk="1" fontAlgn="auto" latinLnBrk="0" hangingPunct="1">
              <a:lnSpc>
                <a:spcPct val="90000"/>
              </a:lnSpc>
              <a:spcBef>
                <a:spcPts val="0"/>
              </a:spcBef>
              <a:spcAft>
                <a:spcPts val="0"/>
              </a:spcAft>
              <a:buClrTx/>
              <a:buSzTx/>
              <a:buFontTx/>
              <a:buNone/>
              <a:tabLst/>
              <a:defRPr/>
            </a:pPr>
            <a:endParaRPr lang="en-CA"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800100" marR="0" lvl="1" indent="-342900" algn="l" defTabSz="914400" rtl="0" eaLnBrk="1" fontAlgn="auto" latinLnBrk="0" hangingPunct="1">
              <a:lnSpc>
                <a:spcPct val="90000"/>
              </a:lnSpc>
              <a:spcBef>
                <a:spcPts val="0"/>
              </a:spcBef>
              <a:spcAft>
                <a:spcPts val="0"/>
              </a:spcAft>
              <a:buClrTx/>
              <a:buSzTx/>
              <a:buFont typeface="Wingdings"/>
              <a:buChar char="q"/>
              <a:tabLst/>
              <a:defRPr/>
            </a:pPr>
            <a:r>
              <a:rPr kumimoji="0" lang="en-CA" sz="2400" b="0" i="0" u="none" strike="noStrike" kern="1200" cap="none" spc="0" normalizeH="0" baseline="0" noProof="0" dirty="0">
                <a:ln>
                  <a:noFill/>
                </a:ln>
                <a:solidFill>
                  <a:srgbClr val="000000"/>
                </a:solidFill>
                <a:effectLst/>
                <a:uLnTx/>
                <a:uFillTx/>
                <a:latin typeface="Calibri Light"/>
                <a:ea typeface="Calibri Light"/>
                <a:cs typeface="Calibri Light"/>
              </a:rPr>
              <a:t>their own arrest by a civil authority </a:t>
            </a:r>
            <a:endParaRPr lang="en-CA"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3" name="TextBox 2">
            <a:extLst>
              <a:ext uri="{FF2B5EF4-FFF2-40B4-BE49-F238E27FC236}">
                <a16:creationId xmlns:a16="http://schemas.microsoft.com/office/drawing/2014/main" id="{C484FC14-F743-4A6C-0CE1-14AF1720BB17}"/>
              </a:ext>
            </a:extLst>
          </p:cNvPr>
          <p:cNvSpPr txBox="1"/>
          <p:nvPr/>
        </p:nvSpPr>
        <p:spPr>
          <a:xfrm>
            <a:off x="396815" y="3674853"/>
            <a:ext cx="11513388"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800" b="1" i="0" u="none" strike="noStrike" kern="1200" cap="none" spc="0" normalizeH="0" baseline="0" noProof="0" dirty="0">
                <a:ln>
                  <a:noFill/>
                </a:ln>
                <a:solidFill>
                  <a:srgbClr val="60101C"/>
                </a:solidFill>
                <a:effectLst/>
                <a:uLnTx/>
                <a:uFillTx/>
                <a:latin typeface="Calibri Light"/>
                <a:ea typeface="Calibri Light"/>
                <a:cs typeface="Calibri Light"/>
              </a:rPr>
              <a:t>It should be Reported to:</a:t>
            </a:r>
            <a:r>
              <a:rPr kumimoji="0" lang="en-US" sz="2800" b="0" i="0" u="none" strike="noStrike" kern="1200" cap="none" spc="0" normalizeH="0" baseline="0" noProof="0" dirty="0">
                <a:ln>
                  <a:noFill/>
                </a:ln>
                <a:solidFill>
                  <a:srgbClr val="60101C"/>
                </a:solidFill>
                <a:effectLst/>
                <a:uLnTx/>
                <a:uFillTx/>
                <a:latin typeface="Calibri Light"/>
                <a:ea typeface="Calibri Light"/>
                <a:cs typeface="Calibri Light"/>
              </a:rPr>
              <a:t>​</a:t>
            </a:r>
            <a:endParaRPr lang="en-US" sz="28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endParaRPr lang="en-US"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r>
              <a:rPr kumimoji="0" lang="en-US" sz="2400" b="0" i="0" u="none" strike="noStrike" kern="1200" cap="none" spc="0" normalizeH="0" baseline="0" noProof="0" dirty="0">
                <a:ln>
                  <a:noFill/>
                </a:ln>
                <a:solidFill>
                  <a:srgbClr val="60101C"/>
                </a:solidFill>
                <a:effectLst/>
                <a:uLnTx/>
                <a:uFillTx/>
                <a:latin typeface="Calibri Light"/>
                <a:ea typeface="Calibri Light"/>
                <a:cs typeface="Calibri Light"/>
              </a:rPr>
              <a:t>CAF member's Commanding Officer (CO) through Chain of Command (CoC)</a:t>
            </a:r>
            <a:endParaRPr lang="en-US"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r>
              <a:rPr kumimoji="0" lang="en-US" sz="2400" b="0" i="0" u="none" strike="noStrike" kern="1200" cap="none" spc="0" normalizeH="0" baseline="0" noProof="0" dirty="0">
                <a:ln>
                  <a:noFill/>
                </a:ln>
                <a:solidFill>
                  <a:srgbClr val="60101C"/>
                </a:solidFill>
                <a:effectLst/>
                <a:uLnTx/>
                <a:uFillTx/>
                <a:latin typeface="Calibri Light"/>
                <a:ea typeface="Calibri Light"/>
                <a:cs typeface="Calibri Light"/>
              </a:rPr>
              <a:t>Military Police (MP) or</a:t>
            </a:r>
            <a:endParaRPr lang="en-US"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r>
              <a:rPr kumimoji="0" lang="en-US" sz="2400" b="0" i="0" u="none" strike="noStrike" kern="1200" cap="none" spc="0" normalizeH="0" baseline="0" noProof="0" dirty="0">
                <a:ln>
                  <a:noFill/>
                </a:ln>
                <a:solidFill>
                  <a:srgbClr val="60101C"/>
                </a:solidFill>
                <a:effectLst/>
                <a:uLnTx/>
                <a:uFillTx/>
                <a:latin typeface="Calibri Light"/>
                <a:ea typeface="Calibri Light"/>
                <a:cs typeface="Calibri Light"/>
              </a:rPr>
              <a:t>The local representative of the Judge Advocates General (JAG)</a:t>
            </a:r>
            <a:endParaRPr lang="en-US" sz="2400" b="0"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150334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Date Placeholder 3"/>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15043" name="Rectangle 2"/>
          <p:cNvSpPr>
            <a:spLocks noGrp="1" noChangeArrowheads="1"/>
          </p:cNvSpPr>
          <p:nvPr>
            <p:ph type="title" idx="4294967295"/>
          </p:nvPr>
        </p:nvSpPr>
        <p:spPr>
          <a:xfrm>
            <a:off x="4275137" y="810742"/>
            <a:ext cx="3641725" cy="685800"/>
          </a:xfrm>
        </p:spPr>
        <p:txBody>
          <a:bodyPr/>
          <a:lstStyle/>
          <a:p>
            <a:pPr eaLnBrk="1" hangingPunct="1"/>
            <a:r>
              <a:rPr lang="en-CA" altLang="en-US" sz="5400" b="1" dirty="0">
                <a:solidFill>
                  <a:srgbClr val="60101C"/>
                </a:solidFill>
              </a:rPr>
              <a:t>Drug Policy</a:t>
            </a:r>
            <a:endParaRPr lang="en-CA" altLang="en-US" sz="5400" b="1" dirty="0">
              <a:solidFill>
                <a:srgbClr val="60101C"/>
              </a:solidFill>
              <a:ea typeface="Calibri Light"/>
              <a:cs typeface="Calibri Light"/>
            </a:endParaRPr>
          </a:p>
        </p:txBody>
      </p:sp>
      <p:sp>
        <p:nvSpPr>
          <p:cNvPr id="215046" name="TextBox 2"/>
          <p:cNvSpPr txBox="1">
            <a:spLocks noChangeArrowheads="1"/>
          </p:cNvSpPr>
          <p:nvPr/>
        </p:nvSpPr>
        <p:spPr bwMode="auto">
          <a:xfrm>
            <a:off x="1672716" y="1922594"/>
            <a:ext cx="10788650" cy="53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CA" altLang="en-US" sz="3200" b="1" i="0" u="none" strike="noStrike" kern="1200" cap="none" spc="0" normalizeH="0" baseline="0" noProof="0" dirty="0">
                <a:ln>
                  <a:noFill/>
                </a:ln>
                <a:solidFill>
                  <a:srgbClr val="000000"/>
                </a:solidFill>
                <a:effectLst/>
                <a:uLnTx/>
                <a:uFillTx/>
                <a:latin typeface="Calibri Light"/>
                <a:ea typeface="Calibri Light"/>
                <a:cs typeface="Calibri Light"/>
              </a:rPr>
              <a:t>DAOD 5019-3 Canadian Forces Drug Control Program</a:t>
            </a:r>
            <a:endParaRPr lang="en-CA" altLang="en-US" sz="3200" b="1"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14" name="TextBox 13"/>
          <p:cNvSpPr txBox="1">
            <a:spLocks noChangeArrowheads="1"/>
          </p:cNvSpPr>
          <p:nvPr/>
        </p:nvSpPr>
        <p:spPr bwMode="auto">
          <a:xfrm>
            <a:off x="603251" y="2796088"/>
            <a:ext cx="11081737" cy="3083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342900" marR="0" lvl="0" indent="-342900" algn="l" defTabSz="914400" rtl="0" eaLnBrk="1" fontAlgn="base" latinLnBrk="0" hangingPunct="1">
              <a:lnSpc>
                <a:spcPct val="90000"/>
              </a:lnSpc>
              <a:spcBef>
                <a:spcPct val="0"/>
              </a:spcBef>
              <a:spcAft>
                <a:spcPct val="0"/>
              </a:spcAft>
              <a:buClrTx/>
              <a:buSzTx/>
              <a:buFont typeface="Arial"/>
              <a:buChar char="•"/>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The CAF is committed to an impairment free workforce, therefore prohibiting the use of drugs which can impair normal psychological or physical functioning. </a:t>
            </a:r>
            <a:endParaRPr lang="en-US"/>
          </a:p>
          <a:p>
            <a:pPr marL="0" marR="0" lvl="0" indent="0" algn="l" defTabSz="914400" rtl="0" eaLnBrk="1" fontAlgn="base" latinLnBrk="0" hangingPunct="1">
              <a:lnSpc>
                <a:spcPct val="90000"/>
              </a:lnSpc>
              <a:spcBef>
                <a:spcPct val="0"/>
              </a:spcBef>
              <a:spcAft>
                <a:spcPct val="0"/>
              </a:spcAft>
              <a:buClrTx/>
              <a:buSzTx/>
              <a:buFontTx/>
              <a:buNone/>
              <a:tabLst/>
              <a:defRPr/>
            </a:pPr>
            <a:endParaRPr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endParaRPr>
          </a:p>
          <a:p>
            <a:pPr marL="342900" marR="0" lvl="0" indent="-342900" algn="l" defTabSz="914400" rtl="0" eaLnBrk="1" fontAlgn="base" latinLnBrk="0" hangingPunct="1">
              <a:lnSpc>
                <a:spcPct val="90000"/>
              </a:lnSpc>
              <a:spcBef>
                <a:spcPct val="0"/>
              </a:spcBef>
              <a:spcAft>
                <a:spcPct val="0"/>
              </a:spcAft>
              <a:buClrTx/>
              <a:buSzTx/>
              <a:buFont typeface="Arial"/>
              <a:buChar char="•"/>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Members caught using drugs will automatically be considered for Counselling and Probation (C&amp;P) or Release.</a:t>
            </a:r>
            <a:endParaRPr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endParaRPr>
          </a:p>
          <a:p>
            <a:pPr marL="0" marR="0" lvl="0" indent="0" algn="l" defTabSz="914400" rtl="0" eaLnBrk="1" fontAlgn="base" latinLnBrk="0" hangingPunct="1">
              <a:lnSpc>
                <a:spcPct val="90000"/>
              </a:lnSpc>
              <a:spcBef>
                <a:spcPct val="0"/>
              </a:spcBef>
              <a:spcAft>
                <a:spcPct val="0"/>
              </a:spcAft>
              <a:buClrTx/>
              <a:buSzTx/>
              <a:buFontTx/>
              <a:buNone/>
              <a:tabLst/>
              <a:defRPr/>
            </a:pPr>
            <a:endParaRPr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endParaRPr>
          </a:p>
          <a:p>
            <a:pPr marL="342900" marR="0" lvl="0" indent="-342900" algn="l" defTabSz="914400" rtl="0" eaLnBrk="1" fontAlgn="base" latinLnBrk="0" hangingPunct="1">
              <a:lnSpc>
                <a:spcPct val="90000"/>
              </a:lnSpc>
              <a:spcBef>
                <a:spcPct val="0"/>
              </a:spcBef>
              <a:spcAft>
                <a:spcPct val="0"/>
              </a:spcAft>
              <a:buClrTx/>
              <a:buSzTx/>
              <a:buFont typeface="Arial"/>
              <a:buChar char="•"/>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The chain of command and individual CAF members are responsible for the deterrence and detection of prohibited drug use and other involvement with drugs by CAF members.</a:t>
            </a:r>
            <a:endParaRPr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Tree>
    <p:extLst>
      <p:ext uri="{BB962C8B-B14F-4D97-AF65-F5344CB8AC3E}">
        <p14:creationId xmlns:p14="http://schemas.microsoft.com/office/powerpoint/2010/main" val="869890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Date Placeholder 3"/>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15043" name="Rectangle 2"/>
          <p:cNvSpPr>
            <a:spLocks noGrp="1" noChangeArrowheads="1"/>
          </p:cNvSpPr>
          <p:nvPr>
            <p:ph type="title" idx="4294967295"/>
          </p:nvPr>
        </p:nvSpPr>
        <p:spPr>
          <a:xfrm>
            <a:off x="4409621" y="765175"/>
            <a:ext cx="3641725" cy="685800"/>
          </a:xfrm>
        </p:spPr>
        <p:txBody>
          <a:bodyPr/>
          <a:lstStyle/>
          <a:p>
            <a:pPr eaLnBrk="1" hangingPunct="1"/>
            <a:r>
              <a:rPr lang="en-CA" altLang="en-US" b="1" dirty="0">
                <a:solidFill>
                  <a:srgbClr val="60101C"/>
                </a:solidFill>
                <a:latin typeface="Calibri Light"/>
                <a:ea typeface="Calibri Light"/>
                <a:cs typeface="Calibri Light"/>
              </a:rPr>
              <a:t>Drug Policy</a:t>
            </a:r>
          </a:p>
        </p:txBody>
      </p:sp>
      <p:sp>
        <p:nvSpPr>
          <p:cNvPr id="14" name="TextBox 13"/>
          <p:cNvSpPr txBox="1">
            <a:spLocks noChangeArrowheads="1"/>
          </p:cNvSpPr>
          <p:nvPr/>
        </p:nvSpPr>
        <p:spPr bwMode="auto">
          <a:xfrm>
            <a:off x="736631" y="2236818"/>
            <a:ext cx="10647779" cy="424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endParaRPr kumimoji="0" lang="en-CA" altLang="en-US" sz="2400" b="0" i="0" u="none" strike="noStrike" kern="1200" cap="none" spc="0" normalizeH="0" baseline="0" noProof="0" dirty="0">
              <a:ln>
                <a:noFill/>
              </a:ln>
              <a:solidFill>
                <a:srgbClr val="000000"/>
              </a:solidFill>
              <a:effectLst/>
              <a:uLnTx/>
              <a:uFillTx/>
              <a:latin typeface="Arial"/>
              <a:ea typeface="ヒラギノ角ゴ Pro W3"/>
              <a:cs typeface="Arial"/>
            </a:endParaRPr>
          </a:p>
        </p:txBody>
      </p:sp>
      <p:graphicFrame>
        <p:nvGraphicFramePr>
          <p:cNvPr id="6" name="Table 5">
            <a:extLst>
              <a:ext uri="{FF2B5EF4-FFF2-40B4-BE49-F238E27FC236}">
                <a16:creationId xmlns:a16="http://schemas.microsoft.com/office/drawing/2014/main" id="{FBC94037-1449-F2D7-E686-2B11B40DBCC2}"/>
              </a:ext>
            </a:extLst>
          </p:cNvPr>
          <p:cNvGraphicFramePr>
            <a:graphicFrameLocks noGrp="1"/>
          </p:cNvGraphicFramePr>
          <p:nvPr>
            <p:extLst>
              <p:ext uri="{D42A27DB-BD31-4B8C-83A1-F6EECF244321}">
                <p14:modId xmlns:p14="http://schemas.microsoft.com/office/powerpoint/2010/main" val="2392105407"/>
              </p:ext>
            </p:extLst>
          </p:nvPr>
        </p:nvGraphicFramePr>
        <p:xfrm>
          <a:off x="838200" y="2174027"/>
          <a:ext cx="10515600" cy="3596159"/>
        </p:xfrm>
        <a:graphic>
          <a:graphicData uri="http://schemas.openxmlformats.org/drawingml/2006/table">
            <a:tbl>
              <a:tblPr/>
              <a:tblGrid>
                <a:gridCol w="5257800">
                  <a:extLst>
                    <a:ext uri="{9D8B030D-6E8A-4147-A177-3AD203B41FA5}">
                      <a16:colId xmlns:a16="http://schemas.microsoft.com/office/drawing/2014/main" val="3269929965"/>
                    </a:ext>
                  </a:extLst>
                </a:gridCol>
                <a:gridCol w="5257800">
                  <a:extLst>
                    <a:ext uri="{9D8B030D-6E8A-4147-A177-3AD203B41FA5}">
                      <a16:colId xmlns:a16="http://schemas.microsoft.com/office/drawing/2014/main" val="2562019193"/>
                    </a:ext>
                  </a:extLst>
                </a:gridCol>
              </a:tblGrid>
              <a:tr h="908276">
                <a:tc>
                  <a:txBody>
                    <a:bodyPr/>
                    <a:lstStyle/>
                    <a:p>
                      <a:pPr algn="ctr" fontAlgn="t">
                        <a:spcAft>
                          <a:spcPts val="863"/>
                        </a:spcAft>
                        <a:buNone/>
                      </a:pPr>
                      <a:r>
                        <a:rPr lang="en-CA" sz="1700" b="1">
                          <a:effectLst/>
                          <a:latin typeface="Calibri Light"/>
                          <a:ea typeface="Calibri Light"/>
                          <a:cs typeface="Calibri Light"/>
                        </a:rPr>
                        <a:t>For the purposes of this DAOD, other involvement with drugs consists of, but is not limited to …</a:t>
                      </a:r>
                      <a:endParaRPr lang="en-CA" sz="1700">
                        <a:effectLst/>
                        <a:latin typeface="Calibri Light"/>
                        <a:ea typeface="Calibri Light"/>
                        <a:cs typeface="Calibri Light"/>
                      </a:endParaRPr>
                    </a:p>
                  </a:txBody>
                  <a:tcPr marL="73794" marR="73794" marT="73794" marB="73794">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algn="ctr" fontAlgn="t">
                        <a:spcAft>
                          <a:spcPts val="863"/>
                        </a:spcAft>
                        <a:buNone/>
                      </a:pPr>
                      <a:r>
                        <a:rPr lang="en-CA" sz="1700" b="1" dirty="0">
                          <a:effectLst/>
                          <a:latin typeface="Calibri Light"/>
                          <a:ea typeface="Calibri Light"/>
                          <a:cs typeface="Calibri Light"/>
                        </a:rPr>
                        <a:t>Examples of drug-related conduct that does not constitute other involvement with drugs for the purposes of this DAOD include, but are not limited to …</a:t>
                      </a:r>
                      <a:endParaRPr lang="en-CA" sz="1700" dirty="0">
                        <a:effectLst/>
                        <a:latin typeface="Calibri Light"/>
                        <a:ea typeface="Calibri Light"/>
                        <a:cs typeface="Calibri Light"/>
                      </a:endParaRPr>
                    </a:p>
                  </a:txBody>
                  <a:tcPr marL="73794" marR="73794" marT="73794" marB="73794">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110601801"/>
                  </a:ext>
                </a:extLst>
              </a:tr>
              <a:tr h="2671331">
                <a:tc>
                  <a:txBody>
                    <a:bodyPr/>
                    <a:lstStyle/>
                    <a:p>
                      <a:pPr fontAlgn="t">
                        <a:spcAft>
                          <a:spcPts val="863"/>
                        </a:spcAft>
                        <a:buFont typeface="Arial" panose="020B0604020202020204" pitchFamily="34" charset="0"/>
                        <a:buChar char="•"/>
                      </a:pPr>
                      <a:r>
                        <a:rPr lang="en-CA" sz="1700">
                          <a:effectLst/>
                          <a:latin typeface="Calibri Light"/>
                          <a:ea typeface="Calibri Light"/>
                          <a:cs typeface="Calibri Light"/>
                        </a:rPr>
                        <a:t>drug possession;</a:t>
                      </a:r>
                    </a:p>
                    <a:p>
                      <a:pPr fontAlgn="t">
                        <a:spcAft>
                          <a:spcPts val="863"/>
                        </a:spcAft>
                        <a:buFont typeface="Arial" panose="020B0604020202020204" pitchFamily="34" charset="0"/>
                        <a:buChar char="•"/>
                      </a:pPr>
                      <a:r>
                        <a:rPr lang="en-CA" sz="1700">
                          <a:effectLst/>
                          <a:latin typeface="Calibri Light"/>
                          <a:ea typeface="Calibri Light"/>
                          <a:cs typeface="Calibri Light"/>
                        </a:rPr>
                        <a:t>drug trafficking;</a:t>
                      </a:r>
                    </a:p>
                    <a:p>
                      <a:pPr fontAlgn="t">
                        <a:spcAft>
                          <a:spcPts val="863"/>
                        </a:spcAft>
                        <a:buFont typeface="Arial" panose="020B0604020202020204" pitchFamily="34" charset="0"/>
                        <a:buChar char="•"/>
                      </a:pPr>
                      <a:r>
                        <a:rPr lang="en-CA" sz="1700">
                          <a:effectLst/>
                          <a:latin typeface="Calibri Light"/>
                          <a:ea typeface="Calibri Light"/>
                          <a:cs typeface="Calibri Light"/>
                        </a:rPr>
                        <a:t>drug cultivation;</a:t>
                      </a:r>
                    </a:p>
                    <a:p>
                      <a:pPr fontAlgn="t">
                        <a:spcAft>
                          <a:spcPts val="863"/>
                        </a:spcAft>
                        <a:buFont typeface="Arial" panose="020B0604020202020204" pitchFamily="34" charset="0"/>
                        <a:buChar char="•"/>
                      </a:pPr>
                      <a:r>
                        <a:rPr lang="en-CA" sz="1700">
                          <a:effectLst/>
                          <a:latin typeface="Calibri Light"/>
                          <a:ea typeface="Calibri Light"/>
                          <a:cs typeface="Calibri Light"/>
                        </a:rPr>
                        <a:t>possession of drug paraphernalia;</a:t>
                      </a:r>
                    </a:p>
                    <a:p>
                      <a:pPr fontAlgn="t">
                        <a:spcAft>
                          <a:spcPts val="863"/>
                        </a:spcAft>
                        <a:buFont typeface="Arial" panose="020B0604020202020204" pitchFamily="34" charset="0"/>
                        <a:buChar char="•"/>
                      </a:pPr>
                      <a:r>
                        <a:rPr lang="en-CA" sz="1700">
                          <a:effectLst/>
                          <a:latin typeface="Calibri Light"/>
                          <a:ea typeface="Calibri Light"/>
                          <a:cs typeface="Calibri Light"/>
                        </a:rPr>
                        <a:t>breaking and entering to obtain drugs;</a:t>
                      </a:r>
                    </a:p>
                    <a:p>
                      <a:pPr fontAlgn="t">
                        <a:spcAft>
                          <a:spcPts val="863"/>
                        </a:spcAft>
                        <a:buFont typeface="Arial" panose="020B0604020202020204" pitchFamily="34" charset="0"/>
                        <a:buChar char="•"/>
                      </a:pPr>
                      <a:r>
                        <a:rPr lang="en-CA" sz="1700">
                          <a:effectLst/>
                          <a:latin typeface="Calibri Light"/>
                          <a:ea typeface="Calibri Light"/>
                          <a:cs typeface="Calibri Light"/>
                        </a:rPr>
                        <a:t>stealing drugs; and</a:t>
                      </a:r>
                    </a:p>
                    <a:p>
                      <a:pPr fontAlgn="t">
                        <a:spcAft>
                          <a:spcPts val="863"/>
                        </a:spcAft>
                        <a:buFont typeface="Arial" panose="020B0604020202020204" pitchFamily="34" charset="0"/>
                        <a:buChar char="•"/>
                      </a:pPr>
                      <a:r>
                        <a:rPr lang="en-CA" sz="1700">
                          <a:effectLst/>
                          <a:latin typeface="Calibri Light"/>
                          <a:ea typeface="Calibri Light"/>
                          <a:cs typeface="Calibri Light"/>
                        </a:rPr>
                        <a:t>administration of a noxious thing.</a:t>
                      </a:r>
                    </a:p>
                  </a:txBody>
                  <a:tcPr marL="73794" marR="73794" marT="73794" marB="73794">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spcAft>
                          <a:spcPts val="863"/>
                        </a:spcAft>
                        <a:buFont typeface="Arial" panose="020B0604020202020204" pitchFamily="34" charset="0"/>
                        <a:buChar char="•"/>
                      </a:pPr>
                      <a:r>
                        <a:rPr lang="en-CA" sz="1700" dirty="0">
                          <a:effectLst/>
                          <a:latin typeface="Calibri Light"/>
                          <a:ea typeface="Calibri Light"/>
                          <a:cs typeface="Calibri Light"/>
                        </a:rPr>
                        <a:t>being present during prohibited drug use by other persons;</a:t>
                      </a:r>
                    </a:p>
                    <a:p>
                      <a:pPr fontAlgn="t">
                        <a:spcAft>
                          <a:spcPts val="863"/>
                        </a:spcAft>
                        <a:buFont typeface="Arial" panose="020B0604020202020204" pitchFamily="34" charset="0"/>
                        <a:buChar char="•"/>
                      </a:pPr>
                      <a:r>
                        <a:rPr lang="en-CA" sz="1700" dirty="0">
                          <a:effectLst/>
                          <a:latin typeface="Calibri Light"/>
                          <a:ea typeface="Calibri Light"/>
                          <a:cs typeface="Calibri Light"/>
                        </a:rPr>
                        <a:t>failing to report prohibited drug use or other involvement with drugs by another CAF member; and</a:t>
                      </a:r>
                    </a:p>
                    <a:p>
                      <a:pPr fontAlgn="t">
                        <a:spcAft>
                          <a:spcPts val="863"/>
                        </a:spcAft>
                        <a:buFont typeface="Arial" panose="020B0604020202020204" pitchFamily="34" charset="0"/>
                        <a:buChar char="•"/>
                      </a:pPr>
                      <a:r>
                        <a:rPr lang="en-CA" sz="1700" dirty="0">
                          <a:effectLst/>
                          <a:latin typeface="Calibri Light"/>
                          <a:ea typeface="Calibri Light"/>
                          <a:cs typeface="Calibri Light"/>
                        </a:rPr>
                        <a:t>advocating the decriminalization of drugs.</a:t>
                      </a:r>
                    </a:p>
                  </a:txBody>
                  <a:tcPr marL="73794" marR="73794" marT="73794" marB="73794">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1198777661"/>
                  </a:ext>
                </a:extLst>
              </a:tr>
            </a:tbl>
          </a:graphicData>
        </a:graphic>
      </p:graphicFrame>
      <p:sp>
        <p:nvSpPr>
          <p:cNvPr id="8" name="TextBox 7">
            <a:extLst>
              <a:ext uri="{FF2B5EF4-FFF2-40B4-BE49-F238E27FC236}">
                <a16:creationId xmlns:a16="http://schemas.microsoft.com/office/drawing/2014/main" id="{D00E3508-D674-0CA3-FC45-7B6001F7F6F1}"/>
              </a:ext>
            </a:extLst>
          </p:cNvPr>
          <p:cNvSpPr txBox="1"/>
          <p:nvPr/>
        </p:nvSpPr>
        <p:spPr>
          <a:xfrm>
            <a:off x="2111827" y="1527176"/>
            <a:ext cx="9091613"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800" b="0" i="0" u="none" strike="noStrike" kern="1200" cap="none" spc="0" normalizeH="0" baseline="0" noProof="0">
                <a:ln>
                  <a:noFill/>
                </a:ln>
                <a:solidFill>
                  <a:srgbClr val="60101C"/>
                </a:solidFill>
                <a:effectLst/>
                <a:uLnTx/>
                <a:uFillTx/>
                <a:latin typeface="Calibri Light"/>
                <a:ea typeface="Calibri Light"/>
                <a:cs typeface="Calibri Light"/>
              </a:rPr>
              <a:t>The following table amplifies "other involvement with drugs" by a CAF member:</a:t>
            </a:r>
            <a:endParaRPr lang="en-CA" sz="1800" b="0" i="0" u="none" strike="noStrike" kern="1200" cap="none" spc="0" normalizeH="0" baseline="0" noProof="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65247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FD253-3C85-3A15-9569-27D3979F9001}"/>
            </a:ext>
          </a:extLst>
        </p:cNvPr>
        <p:cNvGrpSpPr/>
        <p:nvPr/>
      </p:nvGrpSpPr>
      <p:grpSpPr>
        <a:xfrm>
          <a:off x="0" y="0"/>
          <a:ext cx="0" cy="0"/>
          <a:chOff x="0" y="0"/>
          <a:chExt cx="0" cy="0"/>
        </a:xfrm>
      </p:grpSpPr>
      <p:sp>
        <p:nvSpPr>
          <p:cNvPr id="215042" name="Date Placeholder 3">
            <a:extLst>
              <a:ext uri="{FF2B5EF4-FFF2-40B4-BE49-F238E27FC236}">
                <a16:creationId xmlns:a16="http://schemas.microsoft.com/office/drawing/2014/main" id="{D319FE28-B4E1-9CEA-4073-55B30B9031E5}"/>
              </a:ext>
            </a:extLst>
          </p:cNvPr>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15043" name="Rectangle 2">
            <a:extLst>
              <a:ext uri="{FF2B5EF4-FFF2-40B4-BE49-F238E27FC236}">
                <a16:creationId xmlns:a16="http://schemas.microsoft.com/office/drawing/2014/main" id="{E2DCE1AB-D0FA-6953-9F4F-0ADA3EBA13F0}"/>
              </a:ext>
            </a:extLst>
          </p:cNvPr>
          <p:cNvSpPr>
            <a:spLocks noGrp="1" noChangeArrowheads="1"/>
          </p:cNvSpPr>
          <p:nvPr>
            <p:ph type="title" idx="4294967295"/>
          </p:nvPr>
        </p:nvSpPr>
        <p:spPr>
          <a:xfrm>
            <a:off x="3988139" y="1375456"/>
            <a:ext cx="3641725" cy="685800"/>
          </a:xfrm>
        </p:spPr>
        <p:txBody>
          <a:bodyPr/>
          <a:lstStyle/>
          <a:p>
            <a:pPr eaLnBrk="1" hangingPunct="1"/>
            <a:r>
              <a:rPr lang="en-CA" altLang="en-US" b="1" dirty="0">
                <a:solidFill>
                  <a:srgbClr val="60101C"/>
                </a:solidFill>
              </a:rPr>
              <a:t>Investigation</a:t>
            </a:r>
          </a:p>
        </p:txBody>
      </p:sp>
      <p:sp>
        <p:nvSpPr>
          <p:cNvPr id="14" name="TextBox 13">
            <a:extLst>
              <a:ext uri="{FF2B5EF4-FFF2-40B4-BE49-F238E27FC236}">
                <a16:creationId xmlns:a16="http://schemas.microsoft.com/office/drawing/2014/main" id="{80040E6E-AF3C-445F-F1B1-F3C29698D7BB}"/>
              </a:ext>
            </a:extLst>
          </p:cNvPr>
          <p:cNvSpPr txBox="1">
            <a:spLocks noChangeArrowheads="1"/>
          </p:cNvSpPr>
          <p:nvPr/>
        </p:nvSpPr>
        <p:spPr bwMode="auto">
          <a:xfrm>
            <a:off x="450851" y="2450210"/>
            <a:ext cx="11293701"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1" i="0" u="none" strike="noStrike" kern="1200" cap="none" spc="0" normalizeH="0" baseline="0" noProof="0" dirty="0">
                <a:ln>
                  <a:noFill/>
                </a:ln>
                <a:solidFill>
                  <a:prstClr val="black"/>
                </a:solidFill>
                <a:effectLst/>
                <a:uLnTx/>
                <a:uFillTx/>
                <a:latin typeface="Calibri Light"/>
                <a:ea typeface="Calibri Light"/>
                <a:cs typeface="Calibri Light"/>
              </a:rPr>
              <a:t>A commanding officer (CO) must ensure that any suspected prohibited drug use or other involvement with drugs is investigated as soon as practicable.</a:t>
            </a:r>
            <a:endParaRPr lang="en-US">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400" b="1" i="0" u="none" strike="noStrike" kern="1200" cap="none" spc="0" normalizeH="0" baseline="0" noProof="0" dirty="0">
              <a:ln>
                <a:noFill/>
              </a:ln>
              <a:solidFill>
                <a:prstClr val="black"/>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1" i="0" u="none" strike="noStrike" kern="1200" cap="none" spc="0" normalizeH="0" baseline="0" noProof="0" dirty="0">
                <a:ln>
                  <a:noFill/>
                </a:ln>
                <a:solidFill>
                  <a:prstClr val="black"/>
                </a:solidFill>
                <a:effectLst/>
                <a:uLnTx/>
                <a:uFillTx/>
                <a:latin typeface="Calibri Light"/>
                <a:ea typeface="Calibri Light"/>
                <a:cs typeface="Calibri Light"/>
              </a:rPr>
              <a:t>The CO may contact the Military Police or the Canadian Forces National Investigation Service for assistance and guidance in determining the most appropriate form of investigation.</a:t>
            </a:r>
            <a:endParaRPr lang="en-CA" sz="2400" b="1" i="0" u="none" strike="noStrike" kern="1200" cap="none" spc="0" normalizeH="0" baseline="0" noProof="0" dirty="0">
              <a:ln>
                <a:noFill/>
              </a:ln>
              <a:solidFill>
                <a:prstClr val="black"/>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400" b="1" i="0" u="none" strike="noStrike" kern="1200" cap="none" spc="0" normalizeH="0" baseline="0" noProof="0" dirty="0">
              <a:ln>
                <a:noFill/>
              </a:ln>
              <a:solidFill>
                <a:prstClr val="black"/>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1" i="0" u="none" strike="noStrike" kern="1200" cap="none" spc="0" normalizeH="0" baseline="0" noProof="0" dirty="0">
                <a:ln>
                  <a:noFill/>
                </a:ln>
                <a:solidFill>
                  <a:prstClr val="black"/>
                </a:solidFill>
                <a:effectLst/>
                <a:uLnTx/>
                <a:uFillTx/>
                <a:latin typeface="Calibri Light"/>
                <a:ea typeface="Calibri Light"/>
                <a:cs typeface="Calibri Light"/>
              </a:rPr>
              <a:t>Upon initiation of an investigation of suspected prohibited drug use or other involvement with drugs, the CO must consult with DMCA in regard to both testing and administrative recourse.</a:t>
            </a:r>
            <a:endParaRPr lang="en-CA" sz="2400" b="1" i="0" u="none" strike="noStrike" kern="1200" cap="none" spc="0" normalizeH="0" baseline="0" noProof="0" dirty="0">
              <a:ln>
                <a:noFill/>
              </a:ln>
              <a:solidFill>
                <a:prstClr val="black"/>
              </a:solidFill>
              <a:effectLst/>
              <a:uLnTx/>
              <a:uFillTx/>
              <a:latin typeface="Calibri Light"/>
              <a:ea typeface="Calibri Light"/>
              <a:cs typeface="Calibri Light"/>
            </a:endParaRPr>
          </a:p>
        </p:txBody>
      </p:sp>
    </p:spTree>
    <p:extLst>
      <p:ext uri="{BB962C8B-B14F-4D97-AF65-F5344CB8AC3E}">
        <p14:creationId xmlns:p14="http://schemas.microsoft.com/office/powerpoint/2010/main" val="2708208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33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3175"/>
            <a:ext cx="12192000" cy="688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392113" y="931863"/>
            <a:ext cx="10485437" cy="144655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4000" b="1" i="0" u="none" strike="noStrike" kern="1200" cap="none" spc="0" normalizeH="0" baseline="0" noProof="0">
                <a:ln>
                  <a:noFill/>
                </a:ln>
                <a:solidFill>
                  <a:srgbClr val="000000"/>
                </a:solidFill>
                <a:effectLst/>
                <a:uLnTx/>
                <a:uFillTx/>
                <a:latin typeface="Calibri Light"/>
                <a:ea typeface="Calibri Light"/>
                <a:cs typeface="Calibri Light"/>
              </a:rPr>
              <a:t>The</a:t>
            </a:r>
            <a:r>
              <a:rPr kumimoji="0" lang="en-CA" sz="4800" b="1" i="0" u="none" strike="noStrike" kern="1200" cap="none" spc="0" normalizeH="0" baseline="0" noProof="0">
                <a:ln>
                  <a:noFill/>
                </a:ln>
                <a:solidFill>
                  <a:srgbClr val="000000"/>
                </a:solidFill>
                <a:effectLst/>
                <a:uLnTx/>
                <a:uFillTx/>
                <a:latin typeface="Calibri Light"/>
                <a:ea typeface="Calibri Light"/>
                <a:cs typeface="Calibri Light"/>
              </a:rPr>
              <a:t> CO</a:t>
            </a:r>
            <a:r>
              <a:rPr kumimoji="0" lang="en-CA" sz="4000" b="1" i="0" u="none" strike="noStrike" kern="1200" cap="none" spc="0" normalizeH="0" baseline="0" noProof="0">
                <a:ln>
                  <a:noFill/>
                </a:ln>
                <a:solidFill>
                  <a:srgbClr val="000000"/>
                </a:solidFill>
                <a:effectLst/>
                <a:uLnTx/>
                <a:uFillTx/>
                <a:latin typeface="Calibri Light"/>
                <a:ea typeface="Calibri Light"/>
                <a:cs typeface="Calibri Light"/>
              </a:rPr>
              <a:t> can order drug testing under the following conditions:</a:t>
            </a:r>
            <a:endParaRPr lang="en-US" sz="2000" b="1" i="0" u="none" strike="noStrike" kern="1200" cap="none" spc="0" normalizeH="0" baseline="0" noProof="0">
              <a:ln>
                <a:noFill/>
              </a:ln>
              <a:solidFill>
                <a:srgbClr val="60101C"/>
              </a:solidFill>
              <a:effectLst/>
              <a:uLnTx/>
              <a:uFillTx/>
              <a:latin typeface="Calibri Light"/>
              <a:ea typeface="Calibri Light"/>
              <a:cs typeface="Calibri Light"/>
            </a:endParaRPr>
          </a:p>
        </p:txBody>
      </p:sp>
      <p:pic>
        <p:nvPicPr>
          <p:cNvPr id="227332" name="Picture 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7333" name="TextBox 18"/>
          <p:cNvSpPr txBox="1">
            <a:spLocks noChangeArrowheads="1"/>
          </p:cNvSpPr>
          <p:nvPr/>
        </p:nvSpPr>
        <p:spPr bwMode="auto">
          <a:xfrm>
            <a:off x="1949224" y="3143024"/>
            <a:ext cx="3403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0" i="0" u="none" strike="noStrike" kern="1200" cap="none" spc="0" normalizeH="0" baseline="0" noProof="0">
                <a:ln>
                  <a:noFill/>
                </a:ln>
                <a:solidFill>
                  <a:srgbClr val="000000"/>
                </a:solidFill>
                <a:effectLst/>
                <a:uLnTx/>
                <a:uFillTx/>
                <a:latin typeface="Calibri Light"/>
                <a:ea typeface="Calibri Light"/>
                <a:cs typeface="Calibri Light"/>
              </a:rPr>
              <a:t>cause</a:t>
            </a:r>
          </a:p>
        </p:txBody>
      </p:sp>
      <p:sp>
        <p:nvSpPr>
          <p:cNvPr id="20" name="TextBox 19"/>
          <p:cNvSpPr txBox="1"/>
          <p:nvPr/>
        </p:nvSpPr>
        <p:spPr>
          <a:xfrm>
            <a:off x="1924504" y="4106409"/>
            <a:ext cx="4824413" cy="58420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rPr>
              <a:t>accident/incident</a:t>
            </a:r>
            <a:endParaRPr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endParaRPr>
          </a:p>
        </p:txBody>
      </p:sp>
      <p:sp>
        <p:nvSpPr>
          <p:cNvPr id="21" name="TextBox 20"/>
          <p:cNvSpPr txBox="1"/>
          <p:nvPr/>
        </p:nvSpPr>
        <p:spPr>
          <a:xfrm>
            <a:off x="1924050" y="5078867"/>
            <a:ext cx="3594100" cy="58420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rPr>
              <a:t>control testing</a:t>
            </a:r>
            <a:endParaRPr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endParaRPr>
          </a:p>
        </p:txBody>
      </p:sp>
      <p:pic>
        <p:nvPicPr>
          <p:cNvPr id="227336" name="Picture 21"/>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809625" y="2908300"/>
            <a:ext cx="1136650"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7" name="Picture 22"/>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809625" y="3879850"/>
            <a:ext cx="1136650"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8" name="Picture 23"/>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809625" y="4849813"/>
            <a:ext cx="1136650"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Box 24"/>
          <p:cNvSpPr txBox="1"/>
          <p:nvPr/>
        </p:nvSpPr>
        <p:spPr>
          <a:xfrm>
            <a:off x="6835775" y="2979738"/>
            <a:ext cx="4511675" cy="954107"/>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800" b="0" i="0" u="none" strike="noStrike" kern="1200" cap="none" spc="0" normalizeH="0" baseline="0" noProof="0" dirty="0">
                <a:ln>
                  <a:noFill/>
                </a:ln>
                <a:solidFill>
                  <a:srgbClr val="BBBBBB">
                    <a:lumMod val="10000"/>
                  </a:srgbClr>
                </a:solidFill>
                <a:effectLst/>
                <a:uLnTx/>
                <a:uFillTx/>
                <a:latin typeface="Calibri Light"/>
                <a:ea typeface="Calibri Light"/>
                <a:cs typeface="Calibri Light"/>
              </a:rPr>
              <a:t>testing of members in </a:t>
            </a:r>
            <a:r>
              <a:rPr lang="en-CA" sz="2800">
                <a:solidFill>
                  <a:srgbClr val="BBBBBB">
                    <a:lumMod val="10000"/>
                  </a:srgbClr>
                </a:solidFill>
                <a:latin typeface="Calibri Light"/>
                <a:ea typeface="Calibri Light"/>
                <a:cs typeface="Calibri Light"/>
              </a:rPr>
              <a:t>high-risk</a:t>
            </a:r>
            <a:r>
              <a:rPr kumimoji="0" lang="en-CA" sz="2800" b="0" i="0" u="none" strike="noStrike" kern="1200" cap="none" spc="0" normalizeH="0" baseline="0" noProof="0" dirty="0">
                <a:ln>
                  <a:noFill/>
                </a:ln>
                <a:solidFill>
                  <a:srgbClr val="BBBBBB">
                    <a:lumMod val="10000"/>
                  </a:srgbClr>
                </a:solidFill>
                <a:effectLst/>
                <a:uLnTx/>
                <a:uFillTx/>
                <a:latin typeface="Calibri Light"/>
                <a:ea typeface="Calibri Light"/>
                <a:cs typeface="Calibri Light"/>
              </a:rPr>
              <a:t> safety sensitive positions</a:t>
            </a:r>
            <a:endParaRPr lang="en-CA" sz="2800" b="0" i="0" u="none" strike="noStrike" kern="1200" cap="none" spc="0" normalizeH="0" baseline="0" noProof="0" dirty="0">
              <a:ln>
                <a:noFill/>
              </a:ln>
              <a:solidFill>
                <a:srgbClr val="BBBBBB">
                  <a:lumMod val="10000"/>
                </a:srgbClr>
              </a:solidFill>
              <a:effectLst/>
              <a:uLnTx/>
              <a:uFillTx/>
              <a:latin typeface="Calibri Light"/>
              <a:ea typeface="Calibri Light"/>
              <a:cs typeface="Calibri Light"/>
            </a:endParaRPr>
          </a:p>
        </p:txBody>
      </p:sp>
      <p:sp>
        <p:nvSpPr>
          <p:cNvPr id="26" name="TextBox 25"/>
          <p:cNvSpPr txBox="1"/>
          <p:nvPr/>
        </p:nvSpPr>
        <p:spPr>
          <a:xfrm>
            <a:off x="6838496" y="5078867"/>
            <a:ext cx="3594100" cy="58420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rPr>
              <a:t>blind testing</a:t>
            </a:r>
            <a:endParaRPr lang="en-CA" sz="3200" b="0" i="0" u="none" strike="noStrike" kern="1200" cap="none" spc="0" normalizeH="0" baseline="0" noProof="0">
              <a:ln>
                <a:noFill/>
              </a:ln>
              <a:solidFill>
                <a:srgbClr val="BBBBBB">
                  <a:lumMod val="10000"/>
                </a:srgbClr>
              </a:solidFill>
              <a:effectLst/>
              <a:uLnTx/>
              <a:uFillTx/>
              <a:latin typeface="Calibri Light"/>
              <a:ea typeface="Calibri Light"/>
              <a:cs typeface="Calibri Light"/>
            </a:endParaRPr>
          </a:p>
        </p:txBody>
      </p:sp>
      <p:pic>
        <p:nvPicPr>
          <p:cNvPr id="227341" name="Picture 26"/>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699125" y="2903538"/>
            <a:ext cx="1136650"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42" name="Picture 27"/>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699125" y="4806950"/>
            <a:ext cx="1136650"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1106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Date Placeholder 3"/>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29379" name="Rectangle 2"/>
          <p:cNvSpPr>
            <a:spLocks noGrp="1" noChangeArrowheads="1"/>
          </p:cNvSpPr>
          <p:nvPr>
            <p:ph type="title" idx="4294967295"/>
          </p:nvPr>
        </p:nvSpPr>
        <p:spPr>
          <a:xfrm>
            <a:off x="4209824" y="844550"/>
            <a:ext cx="4821237" cy="641350"/>
          </a:xfrm>
        </p:spPr>
        <p:txBody>
          <a:bodyPr/>
          <a:lstStyle/>
          <a:p>
            <a:pPr eaLnBrk="1" hangingPunct="1"/>
            <a:r>
              <a:rPr lang="en-CA" altLang="en-US" sz="4000" b="1">
                <a:solidFill>
                  <a:srgbClr val="60101C"/>
                </a:solidFill>
                <a:latin typeface="Calibri Light"/>
                <a:ea typeface="Calibri Light"/>
                <a:cs typeface="Calibri Light"/>
              </a:rPr>
              <a:t>Cannabis Policy</a:t>
            </a:r>
          </a:p>
        </p:txBody>
      </p:sp>
      <p:sp>
        <p:nvSpPr>
          <p:cNvPr id="229380" name="Rectangle 6"/>
          <p:cNvSpPr>
            <a:spLocks noChangeArrowheads="1"/>
          </p:cNvSpPr>
          <p:nvPr/>
        </p:nvSpPr>
        <p:spPr bwMode="auto">
          <a:xfrm>
            <a:off x="3881438" y="2479675"/>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229381" name="Rectangle 7"/>
          <p:cNvSpPr>
            <a:spLocks noChangeArrowheads="1"/>
          </p:cNvSpPr>
          <p:nvPr/>
        </p:nvSpPr>
        <p:spPr bwMode="auto">
          <a:xfrm>
            <a:off x="8197850" y="2497138"/>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3" name="TextBox 2"/>
          <p:cNvSpPr txBox="1"/>
          <p:nvPr/>
        </p:nvSpPr>
        <p:spPr>
          <a:xfrm>
            <a:off x="430213" y="1572759"/>
            <a:ext cx="11550650" cy="1027112"/>
          </a:xfrm>
          <a:prstGeom prst="rect">
            <a:avLst/>
          </a:prstGeom>
          <a:noFill/>
        </p:spPr>
        <p:txBody>
          <a:bodyPr lIns="91440" tIns="45720" rIns="91440" bIns="45720" anchor="t">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sz="3200" b="1" i="0" u="none" strike="noStrike" kern="1200" cap="none" spc="0" normalizeH="0" baseline="0" noProof="0">
                <a:ln>
                  <a:noFill/>
                </a:ln>
                <a:solidFill>
                  <a:srgbClr val="000000"/>
                </a:solidFill>
                <a:effectLst/>
                <a:uLnTx/>
                <a:uFillTx/>
                <a:latin typeface="Calibri Light"/>
                <a:ea typeface="Calibri Light"/>
                <a:cs typeface="Calibri Light"/>
              </a:rPr>
              <a:t>DAOD-9004-1 Use of Cannabis by CAF Members</a:t>
            </a:r>
            <a:endParaRPr lang="en-CA"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CA" sz="3200" b="1" i="0" u="none" strike="noStrike" kern="1200" cap="none" spc="0" normalizeH="0" baseline="0" noProof="0">
              <a:ln>
                <a:noFill/>
              </a:ln>
              <a:solidFill>
                <a:srgbClr val="000000"/>
              </a:solidFill>
              <a:effectLst/>
              <a:uLnTx/>
              <a:uFillTx/>
              <a:latin typeface="Arial"/>
              <a:ea typeface="ヒラギノ角ゴ Pro W3" pitchFamily="34" charset="-128"/>
              <a:cs typeface="Arial"/>
            </a:endParaRPr>
          </a:p>
        </p:txBody>
      </p:sp>
      <p:sp>
        <p:nvSpPr>
          <p:cNvPr id="229383" name="TextBox 3"/>
          <p:cNvSpPr txBox="1">
            <a:spLocks noChangeArrowheads="1"/>
          </p:cNvSpPr>
          <p:nvPr/>
        </p:nvSpPr>
        <p:spPr bwMode="auto">
          <a:xfrm>
            <a:off x="1455738" y="2311400"/>
            <a:ext cx="12065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What</a:t>
            </a:r>
            <a:endParaRPr lang="en-CA" altLang="en-US" sz="3200" b="1"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229384" name="TextBox 10"/>
          <p:cNvSpPr txBox="1">
            <a:spLocks noChangeArrowheads="1"/>
          </p:cNvSpPr>
          <p:nvPr/>
        </p:nvSpPr>
        <p:spPr bwMode="auto">
          <a:xfrm>
            <a:off x="9629775" y="2265363"/>
            <a:ext cx="11906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Who</a:t>
            </a:r>
            <a:endParaRPr lang="en-US" altLang="en-US"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229385" name="TextBox 11"/>
          <p:cNvSpPr txBox="1">
            <a:spLocks noChangeArrowheads="1"/>
          </p:cNvSpPr>
          <p:nvPr/>
        </p:nvSpPr>
        <p:spPr bwMode="auto">
          <a:xfrm>
            <a:off x="5538788" y="2265363"/>
            <a:ext cx="12144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Why</a:t>
            </a:r>
            <a:endParaRPr lang="en-US" altLang="en-US"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229386" name="TextBox 4"/>
          <p:cNvSpPr txBox="1">
            <a:spLocks noChangeArrowheads="1"/>
          </p:cNvSpPr>
          <p:nvPr/>
        </p:nvSpPr>
        <p:spPr bwMode="auto">
          <a:xfrm>
            <a:off x="8539163" y="3481388"/>
            <a:ext cx="3465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1"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2" name="TextBox 1"/>
          <p:cNvSpPr txBox="1"/>
          <p:nvPr/>
        </p:nvSpPr>
        <p:spPr>
          <a:xfrm>
            <a:off x="669925" y="3076575"/>
            <a:ext cx="2995613" cy="1939925"/>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0" i="0" u="none" strike="noStrike" kern="1200" cap="none" spc="0" normalizeH="0" baseline="0" noProof="0">
                <a:ln>
                  <a:noFill/>
                </a:ln>
                <a:solidFill>
                  <a:srgbClr val="000000"/>
                </a:solidFill>
                <a:effectLst/>
                <a:uLnTx/>
                <a:uFillTx/>
                <a:latin typeface="Calibri Light"/>
                <a:ea typeface="Calibri Light"/>
                <a:cs typeface="Calibri Light"/>
              </a:rPr>
              <a:t>Outlines restrictions on cannabis consumption and possession for CAF personnel</a:t>
            </a:r>
            <a:endParaRPr 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6" name="TextBox 15"/>
          <p:cNvSpPr txBox="1"/>
          <p:nvPr/>
        </p:nvSpPr>
        <p:spPr>
          <a:xfrm>
            <a:off x="4208463" y="3059113"/>
            <a:ext cx="3989387" cy="2677656"/>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0" i="0" u="none" strike="noStrike" kern="1200" cap="none" spc="0" normalizeH="0" baseline="0" noProof="0" dirty="0">
                <a:ln>
                  <a:noFill/>
                </a:ln>
                <a:solidFill>
                  <a:srgbClr val="000000"/>
                </a:solidFill>
                <a:effectLst/>
                <a:uLnTx/>
                <a:uFillTx/>
                <a:latin typeface="Calibri Light"/>
                <a:ea typeface="Calibri Light"/>
                <a:cs typeface="Calibri Light"/>
              </a:rPr>
              <a:t>Outlines periods of prohibition for certain activities/personnel due to risks associated with impairment of attention, cognition, mood, memory, judgement and motor skills</a:t>
            </a:r>
            <a:endParaRPr 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17" name="TextBox 16"/>
          <p:cNvSpPr txBox="1"/>
          <p:nvPr/>
        </p:nvSpPr>
        <p:spPr>
          <a:xfrm>
            <a:off x="8866188" y="3117850"/>
            <a:ext cx="2916237" cy="120015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0" i="0" u="none" strike="noStrike" kern="1200" cap="none" spc="0" normalizeH="0" baseline="0" noProof="0">
                <a:ln>
                  <a:noFill/>
                </a:ln>
                <a:solidFill>
                  <a:srgbClr val="000000"/>
                </a:solidFill>
                <a:effectLst/>
                <a:uLnTx/>
                <a:uFillTx/>
                <a:latin typeface="Calibri Light"/>
                <a:ea typeface="Calibri Light"/>
                <a:cs typeface="Calibri Light"/>
              </a:rPr>
              <a:t>Defines the role of Canadian Forces Health Services</a:t>
            </a:r>
            <a:endParaRPr 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Tree>
    <p:extLst>
      <p:ext uri="{BB962C8B-B14F-4D97-AF65-F5344CB8AC3E}">
        <p14:creationId xmlns:p14="http://schemas.microsoft.com/office/powerpoint/2010/main" val="837967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P spid="17"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CC339-1DDA-1EB6-E26E-977B7AE01D53}"/>
            </a:ext>
          </a:extLst>
        </p:cNvPr>
        <p:cNvGrpSpPr/>
        <p:nvPr/>
      </p:nvGrpSpPr>
      <p:grpSpPr>
        <a:xfrm>
          <a:off x="0" y="0"/>
          <a:ext cx="0" cy="0"/>
          <a:chOff x="0" y="0"/>
          <a:chExt cx="0" cy="0"/>
        </a:xfrm>
      </p:grpSpPr>
      <p:sp>
        <p:nvSpPr>
          <p:cNvPr id="229378" name="Date Placeholder 3">
            <a:extLst>
              <a:ext uri="{FF2B5EF4-FFF2-40B4-BE49-F238E27FC236}">
                <a16:creationId xmlns:a16="http://schemas.microsoft.com/office/drawing/2014/main" id="{B40CF4FB-8A42-42C8-FB91-5F63F3E81A60}"/>
              </a:ext>
            </a:extLst>
          </p:cNvPr>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29379" name="Rectangle 2">
            <a:extLst>
              <a:ext uri="{FF2B5EF4-FFF2-40B4-BE49-F238E27FC236}">
                <a16:creationId xmlns:a16="http://schemas.microsoft.com/office/drawing/2014/main" id="{3E2B421D-9B4C-1A5D-DE52-B4FF463973EF}"/>
              </a:ext>
            </a:extLst>
          </p:cNvPr>
          <p:cNvSpPr>
            <a:spLocks noGrp="1" noChangeArrowheads="1"/>
          </p:cNvSpPr>
          <p:nvPr>
            <p:ph type="title" idx="4294967295"/>
          </p:nvPr>
        </p:nvSpPr>
        <p:spPr>
          <a:xfrm>
            <a:off x="3905024" y="986064"/>
            <a:ext cx="4821237" cy="641350"/>
          </a:xfrm>
        </p:spPr>
        <p:txBody>
          <a:bodyPr/>
          <a:lstStyle/>
          <a:p>
            <a:pPr eaLnBrk="1" hangingPunct="1"/>
            <a:r>
              <a:rPr lang="en-CA" altLang="en-US" b="1">
                <a:solidFill>
                  <a:srgbClr val="60101C"/>
                </a:solidFill>
                <a:latin typeface="Calibri Light"/>
                <a:ea typeface="Calibri Light"/>
                <a:cs typeface="Calibri Light"/>
              </a:rPr>
              <a:t>Cannabis Policy</a:t>
            </a:r>
          </a:p>
        </p:txBody>
      </p:sp>
      <p:sp>
        <p:nvSpPr>
          <p:cNvPr id="229386" name="TextBox 4">
            <a:extLst>
              <a:ext uri="{FF2B5EF4-FFF2-40B4-BE49-F238E27FC236}">
                <a16:creationId xmlns:a16="http://schemas.microsoft.com/office/drawing/2014/main" id="{CF2D97EC-4B23-AA6F-3C0B-575066D166C5}"/>
              </a:ext>
            </a:extLst>
          </p:cNvPr>
          <p:cNvSpPr txBox="1">
            <a:spLocks noChangeArrowheads="1"/>
          </p:cNvSpPr>
          <p:nvPr/>
        </p:nvSpPr>
        <p:spPr bwMode="auto">
          <a:xfrm>
            <a:off x="8539163" y="3481388"/>
            <a:ext cx="3465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1"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4" name="TextBox 3">
            <a:extLst>
              <a:ext uri="{FF2B5EF4-FFF2-40B4-BE49-F238E27FC236}">
                <a16:creationId xmlns:a16="http://schemas.microsoft.com/office/drawing/2014/main" id="{E3DD314E-D38A-B1EA-E8C4-51C8D0BAB3DC}"/>
              </a:ext>
            </a:extLst>
          </p:cNvPr>
          <p:cNvSpPr txBox="1"/>
          <p:nvPr/>
        </p:nvSpPr>
        <p:spPr>
          <a:xfrm>
            <a:off x="471488" y="1914523"/>
            <a:ext cx="11372850" cy="3785652"/>
          </a:xfrm>
          <a:prstGeom prst="rect">
            <a:avLst/>
          </a:prstGeom>
          <a:noFill/>
        </p:spPr>
        <p:txBody>
          <a:bodyPr wrap="square" lIns="91440" tIns="45720" rIns="91440" bIns="45720" rtlCol="0" anchor="t">
            <a:spAutoFit/>
          </a:bodyPr>
          <a:lstStyle/>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CAF members are required to conduct themselves in a professional manner and are expected to make responsible choices in respect of their use of cannabis for recreational or medical purposes.</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60101C"/>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CAF members must not engage in any misuse of cannabis. Any misuse of cannabis will be dealt with through the most appropriate administrative or disciplinary action, or both.</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CAF members must inform their supervisor without delay before commencing or continuing a duty if their ability to safely and effectively perform that duty may be compromised due to cannabis consumption.</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3498207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E9696-8DED-BF9A-9853-82761B283C2F}"/>
            </a:ext>
          </a:extLst>
        </p:cNvPr>
        <p:cNvGrpSpPr/>
        <p:nvPr/>
      </p:nvGrpSpPr>
      <p:grpSpPr>
        <a:xfrm>
          <a:off x="0" y="0"/>
          <a:ext cx="0" cy="0"/>
          <a:chOff x="0" y="0"/>
          <a:chExt cx="0" cy="0"/>
        </a:xfrm>
      </p:grpSpPr>
      <p:sp>
        <p:nvSpPr>
          <p:cNvPr id="229378" name="Date Placeholder 3">
            <a:extLst>
              <a:ext uri="{FF2B5EF4-FFF2-40B4-BE49-F238E27FC236}">
                <a16:creationId xmlns:a16="http://schemas.microsoft.com/office/drawing/2014/main" id="{813EE77B-DD79-7068-21B2-DAA52163FD19}"/>
              </a:ext>
            </a:extLst>
          </p:cNvPr>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29379" name="Rectangle 2">
            <a:extLst>
              <a:ext uri="{FF2B5EF4-FFF2-40B4-BE49-F238E27FC236}">
                <a16:creationId xmlns:a16="http://schemas.microsoft.com/office/drawing/2014/main" id="{22852FE5-4991-183B-34A6-C934C4157B38}"/>
              </a:ext>
            </a:extLst>
          </p:cNvPr>
          <p:cNvSpPr>
            <a:spLocks noGrp="1" noChangeArrowheads="1"/>
          </p:cNvSpPr>
          <p:nvPr>
            <p:ph type="title" idx="4294967295"/>
          </p:nvPr>
        </p:nvSpPr>
        <p:spPr>
          <a:xfrm>
            <a:off x="1677081" y="877207"/>
            <a:ext cx="10515600" cy="641350"/>
          </a:xfrm>
        </p:spPr>
        <p:txBody>
          <a:bodyPr/>
          <a:lstStyle/>
          <a:p>
            <a:pPr eaLnBrk="1" hangingPunct="1"/>
            <a:r>
              <a:rPr lang="en-CA" altLang="en-US" sz="4000" b="1" dirty="0">
                <a:solidFill>
                  <a:srgbClr val="60101C"/>
                </a:solidFill>
                <a:latin typeface="Calibri Light"/>
                <a:ea typeface="Calibri Light"/>
                <a:cs typeface="Calibri Light"/>
              </a:rPr>
              <a:t>Prohibitions on Cannabis Consumption </a:t>
            </a:r>
          </a:p>
        </p:txBody>
      </p:sp>
      <p:sp>
        <p:nvSpPr>
          <p:cNvPr id="229386" name="TextBox 4">
            <a:extLst>
              <a:ext uri="{FF2B5EF4-FFF2-40B4-BE49-F238E27FC236}">
                <a16:creationId xmlns:a16="http://schemas.microsoft.com/office/drawing/2014/main" id="{A390E222-BE2D-1BF4-6383-F55600F95663}"/>
              </a:ext>
            </a:extLst>
          </p:cNvPr>
          <p:cNvSpPr txBox="1">
            <a:spLocks noChangeArrowheads="1"/>
          </p:cNvSpPr>
          <p:nvPr/>
        </p:nvSpPr>
        <p:spPr bwMode="auto">
          <a:xfrm>
            <a:off x="8539163" y="3481388"/>
            <a:ext cx="3465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1"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4" name="TextBox 3">
            <a:extLst>
              <a:ext uri="{FF2B5EF4-FFF2-40B4-BE49-F238E27FC236}">
                <a16:creationId xmlns:a16="http://schemas.microsoft.com/office/drawing/2014/main" id="{89ACA5E9-D4B4-3ACA-9BDA-066A6A93BD7E}"/>
              </a:ext>
            </a:extLst>
          </p:cNvPr>
          <p:cNvSpPr txBox="1"/>
          <p:nvPr/>
        </p:nvSpPr>
        <p:spPr>
          <a:xfrm>
            <a:off x="409575" y="1703614"/>
            <a:ext cx="11372850" cy="452431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CAF members are prohibited from cannabis consumption:</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60101C"/>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entire period of the working day or shift of the CAF member;</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entire period that the CAF member is serving on a domestic operation, exercise or collective training, </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entire period that the CAF member is serving on an international exercise or collective training, </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entire period that the CAF member is in or on any vessel, vehicle or aircraft, military or civilian, operated by or in support of the DND or the CAF;</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period that the CAF member is on training for BMQ or BMOQ and is restricted from leave, and</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rgbClr val="60101C"/>
                </a:solidFill>
                <a:effectLst/>
                <a:uLnTx/>
                <a:uFillTx/>
                <a:latin typeface="Calibri Light"/>
                <a:ea typeface="Calibri Light"/>
                <a:cs typeface="Calibri Light"/>
              </a:rPr>
              <a:t>during the entire period of an international operation or OUTCAN posting.</a:t>
            </a:r>
            <a:endParaRPr lang="en-CA" sz="2400" b="0"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1754541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C3644-CEF3-F9B3-5CEC-4624B95F681C}"/>
            </a:ext>
          </a:extLst>
        </p:cNvPr>
        <p:cNvGrpSpPr/>
        <p:nvPr/>
      </p:nvGrpSpPr>
      <p:grpSpPr>
        <a:xfrm>
          <a:off x="0" y="0"/>
          <a:ext cx="0" cy="0"/>
          <a:chOff x="0" y="0"/>
          <a:chExt cx="0" cy="0"/>
        </a:xfrm>
      </p:grpSpPr>
      <p:sp>
        <p:nvSpPr>
          <p:cNvPr id="229378" name="Date Placeholder 3">
            <a:extLst>
              <a:ext uri="{FF2B5EF4-FFF2-40B4-BE49-F238E27FC236}">
                <a16:creationId xmlns:a16="http://schemas.microsoft.com/office/drawing/2014/main" id="{E4B0EBA0-9FEF-0B2E-D082-7358261D4B6A}"/>
              </a:ext>
            </a:extLst>
          </p:cNvPr>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29379" name="Rectangle 2">
            <a:extLst>
              <a:ext uri="{FF2B5EF4-FFF2-40B4-BE49-F238E27FC236}">
                <a16:creationId xmlns:a16="http://schemas.microsoft.com/office/drawing/2014/main" id="{618EBB32-A928-2E7B-819E-51186CEFBC89}"/>
              </a:ext>
            </a:extLst>
          </p:cNvPr>
          <p:cNvSpPr>
            <a:spLocks noGrp="1" noChangeArrowheads="1"/>
          </p:cNvSpPr>
          <p:nvPr>
            <p:ph type="title" idx="4294967295"/>
          </p:nvPr>
        </p:nvSpPr>
        <p:spPr>
          <a:xfrm>
            <a:off x="571666" y="767528"/>
            <a:ext cx="11626879" cy="461665"/>
          </a:xfrm>
        </p:spPr>
        <p:txBody>
          <a:bodyPr/>
          <a:lstStyle/>
          <a:p>
            <a:pPr algn="ctr" eaLnBrk="1" hangingPunct="1"/>
            <a:r>
              <a:rPr lang="en-CA" altLang="en-US" sz="3600" b="1" dirty="0">
                <a:solidFill>
                  <a:srgbClr val="60101C"/>
                </a:solidFill>
                <a:latin typeface="Calibri Light"/>
                <a:ea typeface="Calibri Light"/>
                <a:cs typeface="Calibri Light"/>
              </a:rPr>
              <a:t>Prohibitions on Cannabis Consumption </a:t>
            </a:r>
            <a:endParaRPr lang="en-US" sz="3600"/>
          </a:p>
        </p:txBody>
      </p:sp>
      <p:sp>
        <p:nvSpPr>
          <p:cNvPr id="229386" name="TextBox 4">
            <a:extLst>
              <a:ext uri="{FF2B5EF4-FFF2-40B4-BE49-F238E27FC236}">
                <a16:creationId xmlns:a16="http://schemas.microsoft.com/office/drawing/2014/main" id="{E4B28531-B905-0F25-B6F0-BB5095E952B4}"/>
              </a:ext>
            </a:extLst>
          </p:cNvPr>
          <p:cNvSpPr txBox="1">
            <a:spLocks noChangeArrowheads="1"/>
          </p:cNvSpPr>
          <p:nvPr/>
        </p:nvSpPr>
        <p:spPr bwMode="auto">
          <a:xfrm>
            <a:off x="8539163" y="3481388"/>
            <a:ext cx="3465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1"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graphicFrame>
        <p:nvGraphicFramePr>
          <p:cNvPr id="2" name="Table 1">
            <a:extLst>
              <a:ext uri="{FF2B5EF4-FFF2-40B4-BE49-F238E27FC236}">
                <a16:creationId xmlns:a16="http://schemas.microsoft.com/office/drawing/2014/main" id="{79E0BE12-C2FE-ABD7-B0E3-BCD321FFFDF2}"/>
              </a:ext>
            </a:extLst>
          </p:cNvPr>
          <p:cNvGraphicFramePr>
            <a:graphicFrameLocks noGrp="1"/>
          </p:cNvGraphicFramePr>
          <p:nvPr>
            <p:extLst>
              <p:ext uri="{D42A27DB-BD31-4B8C-83A1-F6EECF244321}">
                <p14:modId xmlns:p14="http://schemas.microsoft.com/office/powerpoint/2010/main" val="2083053014"/>
              </p:ext>
            </p:extLst>
          </p:nvPr>
        </p:nvGraphicFramePr>
        <p:xfrm>
          <a:off x="2458528" y="1351471"/>
          <a:ext cx="7802388" cy="5152452"/>
        </p:xfrm>
        <a:graphic>
          <a:graphicData uri="http://schemas.openxmlformats.org/drawingml/2006/table">
            <a:tbl>
              <a:tblPr/>
              <a:tblGrid>
                <a:gridCol w="3901194">
                  <a:extLst>
                    <a:ext uri="{9D8B030D-6E8A-4147-A177-3AD203B41FA5}">
                      <a16:colId xmlns:a16="http://schemas.microsoft.com/office/drawing/2014/main" val="4142034856"/>
                    </a:ext>
                  </a:extLst>
                </a:gridCol>
                <a:gridCol w="3901194">
                  <a:extLst>
                    <a:ext uri="{9D8B030D-6E8A-4147-A177-3AD203B41FA5}">
                      <a16:colId xmlns:a16="http://schemas.microsoft.com/office/drawing/2014/main" val="4087060066"/>
                    </a:ext>
                  </a:extLst>
                </a:gridCol>
              </a:tblGrid>
              <a:tr h="374782">
                <a:tc>
                  <a:txBody>
                    <a:bodyPr/>
                    <a:lstStyle/>
                    <a:p>
                      <a:pPr algn="ctr" fontAlgn="b">
                        <a:buNone/>
                      </a:pPr>
                      <a:r>
                        <a:rPr lang="en-CA" sz="1050" b="1">
                          <a:effectLst/>
                          <a:latin typeface="Calibri Light"/>
                          <a:ea typeface="Calibri Light"/>
                          <a:cs typeface="Calibri Light"/>
                        </a:rPr>
                        <a:t>Period of prohibition</a:t>
                      </a:r>
                      <a:br>
                        <a:rPr lang="en-CA" sz="1050" b="1" dirty="0">
                          <a:effectLst/>
                          <a:latin typeface="Calibri Light"/>
                          <a:ea typeface="Calibri Light"/>
                          <a:cs typeface="Calibri Light"/>
                        </a:rPr>
                      </a:br>
                      <a:endParaRPr lang="en-CA" sz="1050" b="1">
                        <a:effectLst/>
                        <a:latin typeface="Calibri Light"/>
                        <a:ea typeface="Calibri Light"/>
                        <a:cs typeface="Calibri Light"/>
                      </a:endParaRPr>
                    </a:p>
                  </a:txBody>
                  <a:tcPr marL="31972" marR="31972" marT="31972" marB="31972"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506568"/>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ctr" fontAlgn="b">
                        <a:buNone/>
                      </a:pPr>
                      <a:r>
                        <a:rPr lang="en-CA" sz="1050" b="1">
                          <a:effectLst/>
                          <a:latin typeface="Calibri Light"/>
                          <a:ea typeface="Calibri Light"/>
                          <a:cs typeface="Calibri Light"/>
                        </a:rPr>
                        <a:t>Duty </a:t>
                      </a:r>
                      <a:br>
                        <a:rPr lang="en-CA" sz="1050" b="1" dirty="0">
                          <a:effectLst/>
                          <a:latin typeface="Calibri Light"/>
                          <a:ea typeface="Calibri Light"/>
                          <a:cs typeface="Calibri Light"/>
                        </a:rPr>
                      </a:br>
                      <a:endParaRPr lang="en-CA" sz="1050" b="1">
                        <a:effectLst/>
                        <a:latin typeface="Calibri Light"/>
                        <a:ea typeface="Calibri Light"/>
                        <a:cs typeface="Calibri Light"/>
                      </a:endParaRPr>
                    </a:p>
                  </a:txBody>
                  <a:tcPr marL="31972" marR="31972" marT="31972" marB="31972"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B0B767"/>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681346069"/>
                  </a:ext>
                </a:extLst>
              </a:tr>
              <a:tr h="499710">
                <a:tc>
                  <a:txBody>
                    <a:bodyPr/>
                    <a:lstStyle/>
                    <a:p>
                      <a:pPr marL="171450" indent="-171450" fontAlgn="t">
                        <a:buFont typeface="Arial"/>
                        <a:buChar char="•"/>
                      </a:pPr>
                      <a:r>
                        <a:rPr lang="en-CA" sz="1000" b="1">
                          <a:effectLst/>
                          <a:latin typeface="Calibri Light"/>
                          <a:ea typeface="Calibri Light"/>
                          <a:cs typeface="Calibri Light"/>
                        </a:rPr>
                        <a:t>cannabis consumption during the 8 hours before any known or expected performance of …</a:t>
                      </a:r>
                      <a:br>
                        <a:rPr lang="en-CA" sz="1000" b="1" dirty="0">
                          <a:effectLst/>
                          <a:latin typeface="Calibri Light"/>
                          <a:ea typeface="Calibri Light"/>
                          <a:cs typeface="Calibri Light"/>
                        </a:rPr>
                      </a:br>
                      <a:endParaRPr lang="en-CA" sz="1000" b="1">
                        <a:effectLst/>
                        <a:latin typeface="Calibri Light"/>
                        <a:ea typeface="Calibri Light"/>
                        <a:cs typeface="Calibri Light"/>
                      </a:endParaRPr>
                    </a:p>
                  </a:txBody>
                  <a:tcPr marL="31972" marR="31972" marT="31972" marB="3197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marL="171450" indent="-171450" fontAlgn="t">
                        <a:spcAft>
                          <a:spcPts val="863"/>
                        </a:spcAft>
                        <a:buFont typeface="Arial"/>
                        <a:buChar char="•"/>
                      </a:pPr>
                      <a:r>
                        <a:rPr lang="en-CA" sz="1000" b="1">
                          <a:effectLst/>
                          <a:latin typeface="Calibri Light"/>
                          <a:ea typeface="Calibri Light"/>
                          <a:cs typeface="Calibri Light"/>
                        </a:rPr>
                        <a:t>any duty.</a:t>
                      </a:r>
                    </a:p>
                  </a:txBody>
                  <a:tcPr marL="31972" marR="31972" marT="31972" marB="3197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745281478"/>
                  </a:ext>
                </a:extLst>
              </a:tr>
              <a:tr h="4237927">
                <a:tc>
                  <a:txBody>
                    <a:bodyPr/>
                    <a:lstStyle/>
                    <a:p>
                      <a:pPr marL="171450" indent="-171450" fontAlgn="t">
                        <a:buFont typeface="Arial"/>
                        <a:buChar char="•"/>
                      </a:pPr>
                      <a:r>
                        <a:rPr lang="en-CA" sz="1050" b="1">
                          <a:effectLst/>
                          <a:latin typeface="Calibri Light"/>
                          <a:ea typeface="Calibri Light"/>
                          <a:cs typeface="Calibri Light"/>
                        </a:rPr>
                        <a:t>cannabis consumption during the 24 hours before any known or expected performance of …</a:t>
                      </a:r>
                      <a:br>
                        <a:rPr lang="en-CA" sz="1050" b="1" dirty="0">
                          <a:effectLst/>
                          <a:latin typeface="Calibri Light"/>
                          <a:ea typeface="Calibri Light"/>
                          <a:cs typeface="Calibri Light"/>
                        </a:rPr>
                      </a:br>
                      <a:endParaRPr lang="en-CA" sz="1050" b="1">
                        <a:effectLst/>
                        <a:latin typeface="Calibri Light"/>
                        <a:ea typeface="Calibri Light"/>
                        <a:cs typeface="Calibri Light"/>
                      </a:endParaRPr>
                    </a:p>
                  </a:txBody>
                  <a:tcPr marL="31972" marR="31972" marT="31972" marB="3197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spcAft>
                          <a:spcPts val="863"/>
                        </a:spcAft>
                        <a:buFont typeface="Arial" panose="020B0604020202020204" pitchFamily="34" charset="0"/>
                        <a:buChar char="•"/>
                      </a:pPr>
                      <a:r>
                        <a:rPr lang="en-CA" sz="1050" b="1" dirty="0">
                          <a:effectLst/>
                          <a:latin typeface="Calibri Light"/>
                          <a:ea typeface="Calibri Light"/>
                          <a:cs typeface="Calibri Light"/>
                        </a:rPr>
                        <a:t>operation or handling of a loaded weapon, ammunition, explosive ordnance or explosive;</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operation or handling of a weapon system;</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a scheduled base emergency response duty, including firefighting or medical first response by military police, a firefighter or a medical technician assigned to medical first response duty;</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a scheduled operational exercise or collective training;</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operation of a wheeled or tracked vehicle, or mobile support equipment;</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servicing, loading, testing or involvement in maintaining a military aircraft or a component of a military aircraft;</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training as a candidate for the basic military qualification or basic military officer qualification and not restricted from leave;</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parachuting, rappelling or fast roping activities;</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maintenance or packing of parachuting, rappelling or fast roping equipment;</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operation of a laser of class 3B, 3R or 4, as classified under the American National Standards Institute Z136.1, Safe Use of Lasers; or</a:t>
                      </a:r>
                    </a:p>
                    <a:p>
                      <a:pPr fontAlgn="t">
                        <a:spcAft>
                          <a:spcPts val="863"/>
                        </a:spcAft>
                        <a:buFont typeface="Arial" panose="020B0604020202020204" pitchFamily="34" charset="0"/>
                        <a:buChar char="•"/>
                      </a:pPr>
                      <a:r>
                        <a:rPr lang="en-CA" sz="1050" b="1" dirty="0">
                          <a:effectLst/>
                          <a:latin typeface="Calibri Light"/>
                          <a:ea typeface="Calibri Light"/>
                          <a:cs typeface="Calibri Light"/>
                        </a:rPr>
                        <a:t>operation of a fuel farm or handling of bulk petroleum.</a:t>
                      </a:r>
                    </a:p>
                  </a:txBody>
                  <a:tcPr marL="31972" marR="31972" marT="31972" marB="3197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41485"/>
                  </a:ext>
                </a:extLst>
              </a:tr>
            </a:tbl>
          </a:graphicData>
        </a:graphic>
      </p:graphicFrame>
    </p:spTree>
    <p:extLst>
      <p:ext uri="{BB962C8B-B14F-4D97-AF65-F5344CB8AC3E}">
        <p14:creationId xmlns:p14="http://schemas.microsoft.com/office/powerpoint/2010/main" val="219028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D97E0-C055-6BC6-A7E9-B3374E1681D8}"/>
            </a:ext>
          </a:extLst>
        </p:cNvPr>
        <p:cNvGrpSpPr/>
        <p:nvPr/>
      </p:nvGrpSpPr>
      <p:grpSpPr>
        <a:xfrm>
          <a:off x="0" y="0"/>
          <a:ext cx="0" cy="0"/>
          <a:chOff x="0" y="0"/>
          <a:chExt cx="0" cy="0"/>
        </a:xfrm>
      </p:grpSpPr>
      <p:sp>
        <p:nvSpPr>
          <p:cNvPr id="229378" name="Date Placeholder 3">
            <a:extLst>
              <a:ext uri="{FF2B5EF4-FFF2-40B4-BE49-F238E27FC236}">
                <a16:creationId xmlns:a16="http://schemas.microsoft.com/office/drawing/2014/main" id="{FFDE41B6-731D-CACD-A02D-D528609C9FA9}"/>
              </a:ext>
            </a:extLst>
          </p:cNvPr>
          <p:cNvSpPr txBox="1">
            <a:spLocks noGrp="1" noChangeArrowheads="1"/>
          </p:cNvSpPr>
          <p:nvPr/>
        </p:nvSpPr>
        <p:spPr bwMode="auto">
          <a:xfrm>
            <a:off x="1455738" y="6688138"/>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229379" name="Rectangle 2">
            <a:extLst>
              <a:ext uri="{FF2B5EF4-FFF2-40B4-BE49-F238E27FC236}">
                <a16:creationId xmlns:a16="http://schemas.microsoft.com/office/drawing/2014/main" id="{CA57FF90-88E6-8246-64D7-70C543415C27}"/>
              </a:ext>
            </a:extLst>
          </p:cNvPr>
          <p:cNvSpPr>
            <a:spLocks noGrp="1" noChangeArrowheads="1"/>
          </p:cNvSpPr>
          <p:nvPr>
            <p:ph type="title" idx="4294967295"/>
          </p:nvPr>
        </p:nvSpPr>
        <p:spPr>
          <a:xfrm>
            <a:off x="1890836" y="1032576"/>
            <a:ext cx="10529887" cy="461665"/>
          </a:xfrm>
        </p:spPr>
        <p:txBody>
          <a:bodyPr/>
          <a:lstStyle/>
          <a:p>
            <a:pPr eaLnBrk="1" hangingPunct="1"/>
            <a:r>
              <a:rPr lang="en-CA" altLang="en-US" sz="4000" b="1" dirty="0">
                <a:solidFill>
                  <a:srgbClr val="60101C"/>
                </a:solidFill>
                <a:latin typeface="Calibri Light"/>
                <a:ea typeface="Calibri Light"/>
                <a:cs typeface="Calibri Light"/>
              </a:rPr>
              <a:t>Prohibitions on Cannabis Consumption </a:t>
            </a:r>
          </a:p>
        </p:txBody>
      </p:sp>
      <p:sp>
        <p:nvSpPr>
          <p:cNvPr id="229386" name="TextBox 4">
            <a:extLst>
              <a:ext uri="{FF2B5EF4-FFF2-40B4-BE49-F238E27FC236}">
                <a16:creationId xmlns:a16="http://schemas.microsoft.com/office/drawing/2014/main" id="{1B24E77C-0D4E-FFA5-F1E8-17C63322CF12}"/>
              </a:ext>
            </a:extLst>
          </p:cNvPr>
          <p:cNvSpPr txBox="1">
            <a:spLocks noChangeArrowheads="1"/>
          </p:cNvSpPr>
          <p:nvPr/>
        </p:nvSpPr>
        <p:spPr bwMode="auto">
          <a:xfrm>
            <a:off x="8539163" y="3481388"/>
            <a:ext cx="3465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1"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graphicFrame>
        <p:nvGraphicFramePr>
          <p:cNvPr id="3" name="Table 2">
            <a:extLst>
              <a:ext uri="{FF2B5EF4-FFF2-40B4-BE49-F238E27FC236}">
                <a16:creationId xmlns:a16="http://schemas.microsoft.com/office/drawing/2014/main" id="{D14A731F-4D2D-3032-ABDB-DFECCA871122}"/>
              </a:ext>
            </a:extLst>
          </p:cNvPr>
          <p:cNvGraphicFramePr>
            <a:graphicFrameLocks noGrp="1"/>
          </p:cNvGraphicFramePr>
          <p:nvPr>
            <p:extLst>
              <p:ext uri="{D42A27DB-BD31-4B8C-83A1-F6EECF244321}">
                <p14:modId xmlns:p14="http://schemas.microsoft.com/office/powerpoint/2010/main" val="2915148541"/>
              </p:ext>
            </p:extLst>
          </p:nvPr>
        </p:nvGraphicFramePr>
        <p:xfrm>
          <a:off x="2514600" y="1843088"/>
          <a:ext cx="6955202" cy="4348447"/>
        </p:xfrm>
        <a:graphic>
          <a:graphicData uri="http://schemas.openxmlformats.org/drawingml/2006/table">
            <a:tbl>
              <a:tblPr/>
              <a:tblGrid>
                <a:gridCol w="3477601">
                  <a:extLst>
                    <a:ext uri="{9D8B030D-6E8A-4147-A177-3AD203B41FA5}">
                      <a16:colId xmlns:a16="http://schemas.microsoft.com/office/drawing/2014/main" val="2620271982"/>
                    </a:ext>
                  </a:extLst>
                </a:gridCol>
                <a:gridCol w="3477601">
                  <a:extLst>
                    <a:ext uri="{9D8B030D-6E8A-4147-A177-3AD203B41FA5}">
                      <a16:colId xmlns:a16="http://schemas.microsoft.com/office/drawing/2014/main" val="3706532193"/>
                    </a:ext>
                  </a:extLst>
                </a:gridCol>
              </a:tblGrid>
              <a:tr h="3252084">
                <a:tc>
                  <a:txBody>
                    <a:bodyPr/>
                    <a:lstStyle/>
                    <a:p>
                      <a:pPr marL="171450" indent="-171450" fontAlgn="t">
                        <a:buFont typeface="Arial"/>
                        <a:buChar char="•"/>
                      </a:pPr>
                      <a:r>
                        <a:rPr lang="en-CA" sz="1100">
                          <a:effectLst/>
                        </a:rPr>
                        <a:t>cannabis consumption during the 28 days before any known or expected performance of …</a:t>
                      </a:r>
                      <a:br>
                        <a:rPr lang="en-CA" sz="1100">
                          <a:effectLst/>
                        </a:rPr>
                      </a:br>
                      <a:endParaRPr lang="en-CA" sz="1100">
                        <a:effectLst/>
                      </a:endParaRPr>
                    </a:p>
                  </a:txBody>
                  <a:tcPr marL="47352" marR="47352" marT="47352" marB="4735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spcAft>
                          <a:spcPts val="863"/>
                        </a:spcAft>
                        <a:buFont typeface="Arial" panose="020B0604020202020204" pitchFamily="34" charset="0"/>
                        <a:buChar char="•"/>
                      </a:pPr>
                      <a:r>
                        <a:rPr lang="en-CA" sz="1100">
                          <a:effectLst/>
                        </a:rPr>
                        <a:t>operating in a hyperbaric environment, i.e. diving, submarine service or use of a hyperbaric chamber;</a:t>
                      </a:r>
                    </a:p>
                    <a:p>
                      <a:pPr fontAlgn="t">
                        <a:spcAft>
                          <a:spcPts val="863"/>
                        </a:spcAft>
                        <a:buFont typeface="Arial" panose="020B0604020202020204" pitchFamily="34" charset="0"/>
                        <a:buChar char="•"/>
                      </a:pPr>
                      <a:r>
                        <a:rPr lang="en-CA" sz="1100">
                          <a:effectLst/>
                        </a:rPr>
                        <a:t>high altitude parachuting from a height of or above 13,000 feet (3,962 metres) above mean sea level;</a:t>
                      </a:r>
                    </a:p>
                    <a:p>
                      <a:pPr fontAlgn="t">
                        <a:spcAft>
                          <a:spcPts val="863"/>
                        </a:spcAft>
                        <a:buFont typeface="Arial" panose="020B0604020202020204" pitchFamily="34" charset="0"/>
                        <a:buChar char="•"/>
                      </a:pPr>
                      <a:r>
                        <a:rPr lang="en-CA" sz="1100">
                          <a:effectLst/>
                        </a:rPr>
                        <a:t>service as a member of a crew of a military aircraft as a pilot, air combat systems officer, flight engineer, airborne electronic sensor operator, observer, loadmaster, jumpmaster, search and rescue technician, air technician, air gunner, air marshal, tactical aircraft security officer, flight test engineer, flight attendant, flight steward, flight surgeon, flight nurse or aeromedical evacuation technician;</a:t>
                      </a:r>
                    </a:p>
                    <a:p>
                      <a:pPr fontAlgn="t">
                        <a:spcAft>
                          <a:spcPts val="863"/>
                        </a:spcAft>
                        <a:buFont typeface="Arial" panose="020B0604020202020204" pitchFamily="34" charset="0"/>
                        <a:buChar char="•"/>
                      </a:pPr>
                      <a:r>
                        <a:rPr lang="en-CA" sz="1100">
                          <a:effectLst/>
                        </a:rPr>
                        <a:t>controlling or directing an aerospace platform or asset; or</a:t>
                      </a:r>
                    </a:p>
                    <a:p>
                      <a:pPr fontAlgn="t">
                        <a:spcAft>
                          <a:spcPts val="863"/>
                        </a:spcAft>
                        <a:buFont typeface="Arial" panose="020B0604020202020204" pitchFamily="34" charset="0"/>
                        <a:buChar char="•"/>
                      </a:pPr>
                      <a:r>
                        <a:rPr lang="en-CA" sz="1100">
                          <a:effectLst/>
                        </a:rPr>
                        <a:t>operation of an unmanned aerial system.</a:t>
                      </a:r>
                    </a:p>
                  </a:txBody>
                  <a:tcPr marL="47352" marR="47352" marT="47352" marB="4735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197440344"/>
                  </a:ext>
                </a:extLst>
              </a:tr>
              <a:tr h="1096363">
                <a:tc>
                  <a:txBody>
                    <a:bodyPr/>
                    <a:lstStyle/>
                    <a:p>
                      <a:pPr marL="171450" indent="-171450" fontAlgn="t">
                        <a:buFont typeface="Arial"/>
                        <a:buChar char="•"/>
                      </a:pPr>
                      <a:r>
                        <a:rPr lang="en-CA" sz="1100">
                          <a:effectLst/>
                        </a:rPr>
                        <a:t>enduring and total prohibition on cannabis consumption during the entire period of…</a:t>
                      </a:r>
                      <a:br>
                        <a:rPr lang="en-CA" sz="1100">
                          <a:effectLst/>
                        </a:rPr>
                      </a:br>
                      <a:endParaRPr lang="en-CA" sz="1100">
                        <a:effectLst/>
                      </a:endParaRPr>
                    </a:p>
                  </a:txBody>
                  <a:tcPr marL="47352" marR="47352" marT="47352" marB="4735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spcAft>
                          <a:spcPts val="863"/>
                        </a:spcAft>
                        <a:buFont typeface="Arial" panose="020B0604020202020204" pitchFamily="34" charset="0"/>
                        <a:buChar char="•"/>
                      </a:pPr>
                      <a:r>
                        <a:rPr lang="en-CA" sz="1100" dirty="0">
                          <a:effectLst/>
                        </a:rPr>
                        <a:t>an international operation, exercise or collective training, other than any period of authorized leave in Canada; or</a:t>
                      </a:r>
                    </a:p>
                    <a:p>
                      <a:pPr fontAlgn="t">
                        <a:spcAft>
                          <a:spcPts val="863"/>
                        </a:spcAft>
                        <a:buFont typeface="Arial" panose="020B0604020202020204" pitchFamily="34" charset="0"/>
                        <a:buChar char="•"/>
                      </a:pPr>
                      <a:r>
                        <a:rPr lang="en-CA" sz="1100" dirty="0">
                          <a:effectLst/>
                        </a:rPr>
                        <a:t>an OUTCAN posting, other than any period of authorized leave in Canada.</a:t>
                      </a:r>
                    </a:p>
                  </a:txBody>
                  <a:tcPr marL="47352" marR="47352" marT="47352" marB="4735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522654335"/>
                  </a:ext>
                </a:extLst>
              </a:tr>
            </a:tbl>
          </a:graphicData>
        </a:graphic>
      </p:graphicFrame>
    </p:spTree>
    <p:extLst>
      <p:ext uri="{BB962C8B-B14F-4D97-AF65-F5344CB8AC3E}">
        <p14:creationId xmlns:p14="http://schemas.microsoft.com/office/powerpoint/2010/main" val="300150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ChangeArrowheads="1"/>
          </p:cNvSpPr>
          <p:nvPr>
            <p:ph type="title" idx="4294967295"/>
          </p:nvPr>
        </p:nvSpPr>
        <p:spPr>
          <a:xfrm>
            <a:off x="138083" y="862701"/>
            <a:ext cx="3295650" cy="609600"/>
          </a:xfrm>
        </p:spPr>
        <p:txBody>
          <a:bodyPr/>
          <a:lstStyle/>
          <a:p>
            <a:r>
              <a:rPr lang="en-US" b="1">
                <a:latin typeface="Calibri Light"/>
                <a:ea typeface="Calibri Light"/>
                <a:cs typeface="Calibri Light"/>
              </a:rPr>
              <a:t>CAF Policy</a:t>
            </a:r>
          </a:p>
        </p:txBody>
      </p:sp>
      <p:sp>
        <p:nvSpPr>
          <p:cNvPr id="1329155" name="Rectangle 3"/>
          <p:cNvSpPr>
            <a:spLocks noGrp="1" noChangeArrowheads="1"/>
          </p:cNvSpPr>
          <p:nvPr>
            <p:ph type="body" idx="4294967295"/>
          </p:nvPr>
        </p:nvSpPr>
        <p:spPr>
          <a:xfrm>
            <a:off x="-330681" y="2001928"/>
            <a:ext cx="8810505" cy="1037686"/>
          </a:xfrm>
        </p:spPr>
        <p:txBody>
          <a:bodyPr>
            <a:normAutofit/>
          </a:bodyPr>
          <a:lstStyle/>
          <a:p>
            <a:pPr marL="457200" lvl="1" indent="0">
              <a:buFont typeface="Arial" panose="020B0604020202020204" pitchFamily="34" charset="0"/>
              <a:buNone/>
              <a:defRPr/>
            </a:pPr>
            <a:r>
              <a:rPr lang="en-CA" b="1">
                <a:latin typeface="Calibri Light"/>
                <a:ea typeface="Calibri Light"/>
                <a:cs typeface="Calibri Light"/>
              </a:rPr>
              <a:t>A CAF member’s failure to settle private debts may reflect upon their good character and adversely affect:</a:t>
            </a:r>
          </a:p>
          <a:p>
            <a:pPr marL="457200" lvl="1" indent="0">
              <a:buFont typeface="Arial" panose="020B0604020202020204" pitchFamily="34" charset="0"/>
              <a:buNone/>
              <a:defRPr/>
            </a:pPr>
            <a:endParaRPr lang="en-CA" sz="2600"/>
          </a:p>
          <a:p>
            <a:pPr lvl="1">
              <a:buFontTx/>
              <a:buNone/>
              <a:defRPr/>
            </a:pPr>
            <a:endParaRPr lang="en-CA"/>
          </a:p>
          <a:p>
            <a:pPr lvl="1">
              <a:buFontTx/>
              <a:buNone/>
              <a:defRPr/>
            </a:pPr>
            <a:endParaRPr lang="en-CA"/>
          </a:p>
        </p:txBody>
      </p:sp>
      <p:sp>
        <p:nvSpPr>
          <p:cNvPr id="245764" name="TextBox 4"/>
          <p:cNvSpPr txBox="1">
            <a:spLocks noChangeArrowheads="1"/>
          </p:cNvSpPr>
          <p:nvPr/>
        </p:nvSpPr>
        <p:spPr bwMode="auto">
          <a:xfrm>
            <a:off x="138083" y="1462926"/>
            <a:ext cx="6400800" cy="53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3200" b="1" i="0" u="none" strike="noStrike" kern="1200" cap="none" spc="0" normalizeH="0" baseline="0" noProof="0">
                <a:ln>
                  <a:noFill/>
                </a:ln>
                <a:solidFill>
                  <a:srgbClr val="60101C"/>
                </a:solidFill>
                <a:effectLst/>
                <a:uLnTx/>
                <a:uFillTx/>
                <a:latin typeface="Calibri Light"/>
                <a:ea typeface="Calibri Light"/>
                <a:cs typeface="Calibri Light"/>
              </a:rPr>
              <a:t>DAOD  5019-8: Private Debts</a:t>
            </a:r>
            <a:endParaRPr lang="en-US" altLang="en-US" sz="3200" b="1"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245765" name="Rectangle 13"/>
          <p:cNvSpPr>
            <a:spLocks noChangeArrowheads="1"/>
          </p:cNvSpPr>
          <p:nvPr/>
        </p:nvSpPr>
        <p:spPr bwMode="auto">
          <a:xfrm>
            <a:off x="9080830" y="1539846"/>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pic>
        <p:nvPicPr>
          <p:cNvPr id="245766"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87917" y="1915814"/>
            <a:ext cx="2501213" cy="3403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67" name="Picture 1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88" y="-6350"/>
            <a:ext cx="12188825"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a:spLocks noChangeArrowheads="1"/>
          </p:cNvSpPr>
          <p:nvPr/>
        </p:nvSpPr>
        <p:spPr bwMode="auto">
          <a:xfrm>
            <a:off x="-146052" y="4372424"/>
            <a:ext cx="9097483" cy="208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marL="342900" indent="-342900">
              <a:defRPr sz="2400">
                <a:solidFill>
                  <a:schemeClr val="tx1"/>
                </a:solidFill>
                <a:latin typeface="Arial" panose="020B0604020202020204" pitchFamily="34" charset="0"/>
                <a:ea typeface="ヒラギノ角ゴ Pro W3" pitchFamily="34" charset="-128"/>
              </a:defRPr>
            </a:lvl1pPr>
            <a:lvl2pPr>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457200" marR="0" lvl="1" indent="0" algn="l" defTabSz="914400" rtl="0" eaLnBrk="0" fontAlgn="base" latinLnBrk="0" hangingPunct="0">
              <a:lnSpc>
                <a:spcPct val="9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Administrative action may be taken against the member if;</a:t>
            </a:r>
            <a:endParaRPr lang="en-CA" altLang="en-US" sz="2400" b="1" i="0" u="none" strike="noStrike" kern="1200" cap="none" spc="0" normalizeH="0" baseline="0" noProof="0">
              <a:ln>
                <a:noFill/>
              </a:ln>
              <a:solidFill>
                <a:srgbClr val="000000"/>
              </a:solidFill>
              <a:effectLst/>
              <a:uLnTx/>
              <a:uFillTx/>
              <a:latin typeface="Calibri Light"/>
              <a:ea typeface="Calibri Light"/>
              <a:cs typeface="Calibri Light"/>
            </a:endParaRPr>
          </a:p>
          <a:p>
            <a:pPr marL="800100" marR="0" lvl="1" indent="-342900" algn="l" defTabSz="914400" rtl="0" eaLnBrk="0" fontAlgn="base" latinLnBrk="0" hangingPunct="0">
              <a:lnSpc>
                <a:spcPct val="90000"/>
              </a:lnSpc>
              <a:spcBef>
                <a:spcPct val="0"/>
              </a:spcBef>
              <a:spcAft>
                <a:spcPct val="0"/>
              </a:spcAft>
              <a:buClrTx/>
              <a:buSzTx/>
              <a:buFont typeface="Arial"/>
              <a:buChar char="•"/>
              <a:tabLst/>
              <a:defRPr/>
            </a:pPr>
            <a:endParaRPr kumimoji="0" lang="en-CA" altLang="en-US" sz="2400" b="0" i="0" u="none" strike="noStrike" kern="1200" cap="none" spc="0" normalizeH="0" baseline="0" noProof="0">
              <a:ln>
                <a:noFill/>
              </a:ln>
              <a:solidFill>
                <a:srgbClr val="000000"/>
              </a:solidFill>
              <a:effectLst/>
              <a:uLnTx/>
              <a:uFillTx/>
              <a:latin typeface="Arial"/>
              <a:ea typeface="ヒラギノ角ゴ Pro W3"/>
              <a:cs typeface="Arial"/>
            </a:endParaRPr>
          </a:p>
          <a:p>
            <a:pPr marL="800100" marR="0" lvl="1" indent="-342900" algn="l" defTabSz="914400" rtl="0" eaLnBrk="0" fontAlgn="base" latinLnBrk="0" hangingPunct="0">
              <a:lnSpc>
                <a:spcPct val="90000"/>
              </a:lnSpc>
              <a:spcBef>
                <a:spcPct val="0"/>
              </a:spcBef>
              <a:spcAft>
                <a:spcPct val="0"/>
              </a:spcAft>
              <a:buClrTx/>
              <a:buSzTx/>
              <a:buFont typeface="Arial"/>
              <a:buChar char="•"/>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The CAF member's failure to settle private debts adversely affects their conduct or performance and</a:t>
            </a:r>
            <a:endParaRPr lang="en-CA" sz="2400" b="0" i="0" u="none" strike="noStrike" kern="1200" cap="none" spc="0" normalizeH="0" baseline="0" noProof="0">
              <a:ln>
                <a:noFill/>
              </a:ln>
              <a:solidFill>
                <a:srgbClr val="60101C"/>
              </a:solidFill>
              <a:effectLst/>
              <a:uLnTx/>
              <a:uFillTx/>
              <a:latin typeface="Calibri Light"/>
              <a:ea typeface="Calibri Light"/>
              <a:cs typeface="Calibri Light"/>
            </a:endParaRPr>
          </a:p>
          <a:p>
            <a:pPr marL="800100" marR="0" lvl="1" indent="-342900" algn="l" defTabSz="914400" rtl="0" eaLnBrk="0" fontAlgn="base" latinLnBrk="0" hangingPunct="0">
              <a:lnSpc>
                <a:spcPct val="90000"/>
              </a:lnSpc>
              <a:spcBef>
                <a:spcPct val="0"/>
              </a:spcBef>
              <a:spcAft>
                <a:spcPct val="0"/>
              </a:spcAft>
              <a:buClrTx/>
              <a:buSzTx/>
              <a:buFont typeface="Arial"/>
              <a:buChar char="•"/>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Has an impact on the CAF's operational or administrative efficiency.</a:t>
            </a:r>
            <a:endParaRPr lang="en-CA"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12" name="TextBox 11"/>
          <p:cNvSpPr txBox="1">
            <a:spLocks noChangeArrowheads="1"/>
          </p:cNvSpPr>
          <p:nvPr/>
        </p:nvSpPr>
        <p:spPr bwMode="auto">
          <a:xfrm>
            <a:off x="328702" y="2786452"/>
            <a:ext cx="794462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their conduct and performance, and security</a:t>
            </a:r>
            <a:endParaRPr lang="en-US" sz="2400" b="0" i="0" u="none" strike="noStrike" kern="1200" cap="none" spc="0" normalizeH="0" baseline="0" noProof="0">
              <a:ln>
                <a:noFill/>
              </a:ln>
              <a:solidFill>
                <a:srgbClr val="60101C"/>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clearance suitability; and</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3" name="TextBox 12"/>
          <p:cNvSpPr txBox="1">
            <a:spLocks noChangeArrowheads="1"/>
          </p:cNvSpPr>
          <p:nvPr/>
        </p:nvSpPr>
        <p:spPr bwMode="auto">
          <a:xfrm>
            <a:off x="333375" y="3616175"/>
            <a:ext cx="998154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342900" marR="0" lvl="0" indent="-342900" algn="l" defTabSz="914400" rtl="0" eaLnBrk="0" fontAlgn="base" latinLnBrk="0" hangingPunct="0">
              <a:lnSpc>
                <a:spcPct val="100000"/>
              </a:lnSpc>
              <a:spcBef>
                <a:spcPct val="0"/>
              </a:spcBef>
              <a:spcAft>
                <a:spcPct val="0"/>
              </a:spcAft>
              <a:buClrTx/>
              <a:buSzTx/>
              <a:buFont typeface="Wingdings"/>
              <a:buChar char="ü"/>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the operational and administrative efficiency of the CAF.</a:t>
            </a:r>
            <a:endParaRPr lang="en-US" sz="2400" b="0" i="0" u="none" strike="noStrike" kern="1200" cap="none" spc="0" normalizeH="0" baseline="0" noProof="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3735558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994"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54100" y="3175"/>
            <a:ext cx="19081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2995" name="TextBox 16"/>
          <p:cNvSpPr txBox="1">
            <a:spLocks noChangeArrowheads="1"/>
          </p:cNvSpPr>
          <p:nvPr/>
        </p:nvSpPr>
        <p:spPr bwMode="auto">
          <a:xfrm>
            <a:off x="1890713" y="1150938"/>
            <a:ext cx="862012" cy="673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4400" b="1" i="0" u="none" strike="noStrike" kern="1200" cap="none" spc="0" normalizeH="0" baseline="0" noProof="0">
                <a:ln>
                  <a:noFill/>
                </a:ln>
                <a:solidFill>
                  <a:srgbClr val="FFFFFF"/>
                </a:solidFill>
                <a:effectLst/>
                <a:uLnTx/>
                <a:uFillTx/>
                <a:latin typeface="Arial" panose="020B0604020202020204" pitchFamily="34" charset="0"/>
                <a:ea typeface="ヒラギノ角ゴ Pro W3" pitchFamily="34" charset="-128"/>
                <a:cs typeface="Arial" panose="020B0604020202020204" pitchFamily="34" charset="0"/>
              </a:rPr>
              <a:t>Action by CO</a:t>
            </a:r>
          </a:p>
        </p:txBody>
      </p:sp>
      <p:pic>
        <p:nvPicPr>
          <p:cNvPr id="212996" name="Picture 15"/>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71813" y="668338"/>
            <a:ext cx="1136650"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7" name="Picture 16"/>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71813" y="1690688"/>
            <a:ext cx="1136650"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8" name="Picture 17"/>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71813" y="2711450"/>
            <a:ext cx="1136650"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9" name="Picture 18"/>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71813" y="3733800"/>
            <a:ext cx="1136650"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3000" name="Picture 19"/>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71813" y="4754563"/>
            <a:ext cx="1136650"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20"/>
          <p:cNvSpPr txBox="1">
            <a:spLocks noChangeArrowheads="1"/>
          </p:cNvSpPr>
          <p:nvPr/>
        </p:nvSpPr>
        <p:spPr bwMode="auto">
          <a:xfrm>
            <a:off x="4017963" y="3085420"/>
            <a:ext cx="68246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Consider</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relieving member from duty.</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22" name="TextBox 21"/>
          <p:cNvSpPr txBox="1">
            <a:spLocks noChangeArrowheads="1"/>
          </p:cNvSpPr>
          <p:nvPr/>
        </p:nvSpPr>
        <p:spPr bwMode="auto">
          <a:xfrm>
            <a:off x="4017963" y="4060825"/>
            <a:ext cx="81740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Contact</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MPs if incidents require police investigation.</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24" name="TextBox 23"/>
          <p:cNvSpPr txBox="1">
            <a:spLocks noChangeArrowheads="1"/>
          </p:cNvSpPr>
          <p:nvPr/>
        </p:nvSpPr>
        <p:spPr bwMode="auto">
          <a:xfrm>
            <a:off x="4017963" y="4930775"/>
            <a:ext cx="77803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Administer</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if appropriate, Remedial Measures or  recommend to DMCA for Release.</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25" name="TextBox 24"/>
          <p:cNvSpPr txBox="1">
            <a:spLocks noChangeArrowheads="1"/>
          </p:cNvSpPr>
          <p:nvPr/>
        </p:nvSpPr>
        <p:spPr bwMode="auto">
          <a:xfrm>
            <a:off x="4017963" y="1059089"/>
            <a:ext cx="711358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Conduct</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initial evaluation (could be a UDI). </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p:txBody>
      </p:sp>
      <p:sp>
        <p:nvSpPr>
          <p:cNvPr id="26" name="TextBox 25"/>
          <p:cNvSpPr txBox="1"/>
          <p:nvPr/>
        </p:nvSpPr>
        <p:spPr>
          <a:xfrm>
            <a:off x="4017963" y="1899104"/>
            <a:ext cx="7786687" cy="831850"/>
          </a:xfrm>
          <a:prstGeom prst="rect">
            <a:avLst/>
          </a:prstGeom>
          <a:noFill/>
        </p:spPr>
        <p:txBody>
          <a:bodyPr lIns="91440" tIns="45720" rIns="91440" bIns="4572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1" i="0" u="none" strike="noStrike" kern="1200" cap="none" spc="0" normalizeH="0" baseline="0" noProof="0">
                <a:ln>
                  <a:noFill/>
                </a:ln>
                <a:solidFill>
                  <a:srgbClr val="BBBBBB">
                    <a:lumMod val="10000"/>
                  </a:srgbClr>
                </a:solidFill>
                <a:effectLst/>
                <a:uLnTx/>
                <a:uFillTx/>
                <a:latin typeface="Calibri Light"/>
                <a:ea typeface="Calibri Light"/>
                <a:cs typeface="Calibri Light"/>
              </a:rPr>
              <a:t>Consult </a:t>
            </a:r>
            <a:r>
              <a:rPr kumimoji="0" lang="en-CA" sz="2400" b="0" i="0" u="none" strike="noStrike" kern="1200" cap="none" spc="0" normalizeH="0" baseline="0" noProof="0">
                <a:ln>
                  <a:noFill/>
                </a:ln>
                <a:solidFill>
                  <a:srgbClr val="BBBBBB">
                    <a:lumMod val="10000"/>
                  </a:srgbClr>
                </a:solidFill>
                <a:effectLst/>
                <a:uLnTx/>
                <a:uFillTx/>
                <a:latin typeface="Calibri Light"/>
                <a:ea typeface="Calibri Light"/>
                <a:cs typeface="Calibri Light"/>
              </a:rPr>
              <a:t>with local Judge-Advocate General (JAG),</a:t>
            </a:r>
            <a:endParaRPr lang="en-CA" sz="2400" b="0" i="0" u="none" strike="noStrike" kern="1200" cap="none" spc="0" normalizeH="0" baseline="0" noProof="0">
              <a:ln>
                <a:noFill/>
              </a:ln>
              <a:solidFill>
                <a:srgbClr val="BBBBBB">
                  <a:lumMod val="10000"/>
                </a:srgbClr>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0" i="0" u="none" strike="noStrike" kern="1200" cap="none" spc="0" normalizeH="0" baseline="0" noProof="0">
                <a:ln>
                  <a:noFill/>
                </a:ln>
                <a:solidFill>
                  <a:srgbClr val="BBBBBB">
                    <a:lumMod val="10000"/>
                  </a:srgbClr>
                </a:solidFill>
                <a:effectLst/>
                <a:uLnTx/>
                <a:uFillTx/>
                <a:latin typeface="Calibri Light"/>
                <a:ea typeface="Calibri Light"/>
                <a:cs typeface="Calibri Light"/>
              </a:rPr>
              <a:t>if required.</a:t>
            </a:r>
            <a:endParaRPr lang="en-CA" sz="2400" b="0" i="0" u="none" strike="noStrike" kern="1200" cap="none" spc="0" normalizeH="0" baseline="0" noProof="0">
              <a:ln>
                <a:noFill/>
              </a:ln>
              <a:solidFill>
                <a:srgbClr val="BBBBBB">
                  <a:lumMod val="10000"/>
                </a:srgbClr>
              </a:solidFill>
              <a:effectLst/>
              <a:uLnTx/>
              <a:uFillTx/>
              <a:latin typeface="Calibri Light"/>
              <a:ea typeface="Calibri Light"/>
              <a:cs typeface="Calibri Light"/>
            </a:endParaRPr>
          </a:p>
        </p:txBody>
      </p:sp>
      <p:pic>
        <p:nvPicPr>
          <p:cNvPr id="213006" name="Picture 26"/>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071813" y="5776913"/>
            <a:ext cx="1133475"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27"/>
          <p:cNvSpPr txBox="1">
            <a:spLocks noChangeArrowheads="1"/>
          </p:cNvSpPr>
          <p:nvPr/>
        </p:nvSpPr>
        <p:spPr bwMode="auto">
          <a:xfrm>
            <a:off x="4017963" y="5938838"/>
            <a:ext cx="781208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sz="2400">
                <a:solidFill>
                  <a:schemeClr val="tx1"/>
                </a:solidFill>
                <a:latin typeface="Arial" panose="020B0604020202020204" pitchFamily="34" charset="0"/>
                <a:ea typeface="ヒラギノ角ゴ Pro W3" pitchFamily="34" charset="-128"/>
              </a:defRPr>
            </a:lvl1pPr>
            <a:lvl2pPr marL="742950" indent="-285750">
              <a:defRPr sz="2400">
                <a:solidFill>
                  <a:schemeClr val="tx1"/>
                </a:solidFill>
                <a:latin typeface="Arial" panose="020B0604020202020204" pitchFamily="34" charset="0"/>
                <a:ea typeface="ヒラギノ角ゴ Pro W3" pitchFamily="34" charset="-128"/>
              </a:defRPr>
            </a:lvl2pPr>
            <a:lvl3pPr marL="1143000" indent="-228600">
              <a:defRPr sz="2400">
                <a:solidFill>
                  <a:schemeClr val="tx1"/>
                </a:solidFill>
                <a:latin typeface="Arial" panose="020B0604020202020204" pitchFamily="34" charset="0"/>
                <a:ea typeface="ヒラギノ角ゴ Pro W3" pitchFamily="34" charset="-128"/>
              </a:defRPr>
            </a:lvl3pPr>
            <a:lvl4pPr marL="1600200" indent="-228600">
              <a:defRPr sz="2400">
                <a:solidFill>
                  <a:schemeClr val="tx1"/>
                </a:solidFill>
                <a:latin typeface="Arial" panose="020B0604020202020204" pitchFamily="34" charset="0"/>
                <a:ea typeface="ヒラギノ角ゴ Pro W3" pitchFamily="34" charset="-128"/>
              </a:defRPr>
            </a:lvl4pPr>
            <a:lvl5pPr marL="2057400" indent="-228600">
              <a:defRPr sz="2400">
                <a:solidFill>
                  <a:schemeClr val="tx1"/>
                </a:solidFill>
                <a:latin typeface="Arial" panose="020B0604020202020204" pitchFamily="34" charset="0"/>
                <a:ea typeface="ヒラギノ角ゴ Pro W3"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altLang="en-US" sz="2400" b="1" i="0" u="none" strike="noStrike" kern="1200" cap="none" spc="0" normalizeH="0" baseline="0" noProof="0">
                <a:ln>
                  <a:noFill/>
                </a:ln>
                <a:solidFill>
                  <a:srgbClr val="000000"/>
                </a:solidFill>
                <a:effectLst/>
                <a:uLnTx/>
                <a:uFillTx/>
                <a:latin typeface="Calibri Light"/>
                <a:ea typeface="Calibri Light"/>
                <a:cs typeface="Calibri Light"/>
              </a:rPr>
              <a:t>Refer</a:t>
            </a: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 member for medical assessment (see DAOD 5019-7A Medical Referral and Certification). </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Tree>
    <p:extLst>
      <p:ext uri="{BB962C8B-B14F-4D97-AF65-F5344CB8AC3E}">
        <p14:creationId xmlns:p14="http://schemas.microsoft.com/office/powerpoint/2010/main" val="1628445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1000"/>
                                        <p:tgtEl>
                                          <p:spTgt spid="2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1000"/>
                                        <p:tgtEl>
                                          <p:spTgt spid="2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1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4" grpId="0"/>
      <p:bldP spid="25" grpId="0"/>
      <p:bldP spid="26" grpId="0"/>
      <p:bldP spid="28"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72" name="TextBox 1"/>
          <p:cNvSpPr txBox="1">
            <a:spLocks noChangeArrowheads="1"/>
          </p:cNvSpPr>
          <p:nvPr/>
        </p:nvSpPr>
        <p:spPr bwMode="auto">
          <a:xfrm>
            <a:off x="3468461" y="893989"/>
            <a:ext cx="4547976"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60101C"/>
                </a:solidFill>
                <a:effectLst/>
                <a:uLnTx/>
                <a:uFillTx/>
                <a:latin typeface="Calibri Light"/>
                <a:ea typeface="Calibri Light"/>
                <a:cs typeface="Calibri Light"/>
              </a:rPr>
              <a:t>Remedial Measures</a:t>
            </a:r>
            <a:endParaRPr lang="en-CA" altLang="en-US" sz="4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4" name="TextBox 2">
            <a:extLst>
              <a:ext uri="{FF2B5EF4-FFF2-40B4-BE49-F238E27FC236}">
                <a16:creationId xmlns:a16="http://schemas.microsoft.com/office/drawing/2014/main" id="{1A7960E1-BE50-A722-6A1B-BF83609BA769}"/>
              </a:ext>
            </a:extLst>
          </p:cNvPr>
          <p:cNvSpPr txBox="1">
            <a:spLocks noChangeArrowheads="1"/>
          </p:cNvSpPr>
          <p:nvPr/>
        </p:nvSpPr>
        <p:spPr bwMode="auto">
          <a:xfrm>
            <a:off x="1295400" y="1856921"/>
            <a:ext cx="9601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Administrative Actions vs Disciplinary Actions</a:t>
            </a:r>
            <a:endParaRPr lang="en-CA" altLang="en-US" sz="3200" b="1"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11" name="Rectangle 9">
            <a:extLst>
              <a:ext uri="{FF2B5EF4-FFF2-40B4-BE49-F238E27FC236}">
                <a16:creationId xmlns:a16="http://schemas.microsoft.com/office/drawing/2014/main" id="{637E29A9-BE45-0D34-64D2-5F33D2886049}"/>
              </a:ext>
            </a:extLst>
          </p:cNvPr>
          <p:cNvSpPr>
            <a:spLocks noChangeArrowheads="1"/>
          </p:cNvSpPr>
          <p:nvPr/>
        </p:nvSpPr>
        <p:spPr bwMode="auto">
          <a:xfrm>
            <a:off x="475450" y="2620970"/>
            <a:ext cx="11525459" cy="2843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marL="342900" indent="-342900">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457200" marR="0" lvl="1" indent="0" algn="l" defTabSz="914400" rtl="0" eaLnBrk="0" fontAlgn="base" latinLnBrk="0" hangingPunct="0">
              <a:lnSpc>
                <a:spcPct val="100000"/>
              </a:lnSpc>
              <a:spcBef>
                <a:spcPct val="50000"/>
              </a:spcBef>
              <a:spcAft>
                <a:spcPct val="0"/>
              </a:spcAft>
              <a:buClrTx/>
              <a:buSzTx/>
              <a:buFont typeface="Arial" panose="020B0604020202020204" pitchFamily="34" charset="0"/>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Disciplinary actions and administrative actions </a:t>
            </a: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serve different purposes</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800100" marR="0" lvl="1" indent="-342900" algn="l" defTabSz="914400" rtl="0" eaLnBrk="0" fontAlgn="base" latinLnBrk="0" hangingPunct="0">
              <a:lnSpc>
                <a:spcPct val="100000"/>
              </a:lnSpc>
              <a:spcBef>
                <a:spcPct val="50000"/>
              </a:spcBef>
              <a:spcAft>
                <a:spcPct val="0"/>
              </a:spcAft>
              <a:buClrTx/>
              <a:buSzTx/>
              <a:buFont typeface="Arial" panose="020B0604020202020204" pitchFamily="34" charset="0"/>
              <a:buChar char="•"/>
              <a:tabLst/>
              <a:defRPr/>
            </a:pP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Disciplinary</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actions possess a </a:t>
            </a: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punitive aspect </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that administrative actions do not.</a:t>
            </a:r>
            <a:endParaRPr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endParaRPr>
          </a:p>
          <a:p>
            <a:pPr marL="800100" marR="0" lvl="1" indent="-342900" algn="l" defTabSz="914400" rtl="0" eaLnBrk="0" fontAlgn="base" latinLnBrk="0" hangingPunct="0">
              <a:lnSpc>
                <a:spcPct val="90000"/>
              </a:lnSpc>
              <a:spcBef>
                <a:spcPct val="50000"/>
              </a:spcBef>
              <a:spcAft>
                <a:spcPct val="0"/>
              </a:spcAft>
              <a:buClrTx/>
              <a:buSzTx/>
              <a:buFont typeface="Arial" panose="020B0604020202020204" pitchFamily="34" charset="0"/>
              <a:buChar char="•"/>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In order to address a CAF member's</a:t>
            </a: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 conduct deficiency</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the CO may use both </a:t>
            </a: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disciplinary action</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(under the CDS) and/or </a:t>
            </a:r>
            <a:r>
              <a:rPr kumimoji="0" lang="en-CA" altLang="en-US" sz="2400" b="1" i="0" u="none" strike="noStrike" kern="1200" cap="none" spc="0" normalizeH="0" baseline="0" noProof="0" dirty="0">
                <a:ln>
                  <a:noFill/>
                </a:ln>
                <a:solidFill>
                  <a:srgbClr val="000000"/>
                </a:solidFill>
                <a:effectLst/>
                <a:uLnTx/>
                <a:uFillTx/>
                <a:latin typeface="Calibri Light"/>
                <a:ea typeface="Calibri Light"/>
                <a:cs typeface="Calibri Light"/>
              </a:rPr>
              <a:t>administrative action</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a:t>
            </a:r>
            <a:endParaRPr lang="en-US" sz="2400" b="0" i="0" u="none" strike="noStrike" kern="1200" cap="none" spc="0" normalizeH="0" baseline="0" noProof="0">
              <a:ln>
                <a:noFill/>
              </a:ln>
              <a:solidFill>
                <a:srgbClr val="080808"/>
              </a:solidFill>
              <a:effectLst/>
              <a:uLnTx/>
              <a:uFillTx/>
              <a:latin typeface="Calibri Light"/>
              <a:ea typeface="Calibri Light"/>
              <a:cs typeface="Calibri Light"/>
            </a:endParaRPr>
          </a:p>
          <a:p>
            <a:pPr marL="800100" marR="0" lvl="1" indent="-342900" algn="l" defTabSz="914400" rtl="0" eaLnBrk="0" fontAlgn="base" latinLnBrk="0" hangingPunct="0">
              <a:lnSpc>
                <a:spcPct val="90000"/>
              </a:lnSpc>
              <a:spcBef>
                <a:spcPct val="50000"/>
              </a:spcBef>
              <a:spcAft>
                <a:spcPct val="0"/>
              </a:spcAft>
              <a:buClrTx/>
              <a:buSzTx/>
              <a:buFont typeface="Arial" panose="020B0604020202020204" pitchFamily="34" charset="0"/>
              <a:buChar char="•"/>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They may operate independently or one may complement the other.</a:t>
            </a:r>
            <a:endParaRPr lang="en-CA" sz="2400" b="0" i="0" u="none" strike="noStrike" kern="1200" cap="none" spc="0" normalizeH="0" baseline="0" noProof="0">
              <a:ln>
                <a:noFill/>
              </a:ln>
              <a:solidFill>
                <a:srgbClr val="080808"/>
              </a:solidFill>
              <a:effectLst/>
              <a:uLnTx/>
              <a:uFillTx/>
              <a:latin typeface="Calibri Light"/>
              <a:ea typeface="Calibri Light"/>
              <a:cs typeface="Calibri Light"/>
            </a:endParaRPr>
          </a:p>
          <a:p>
            <a:pPr marL="457200" marR="0" lvl="1" indent="0" algn="l" defTabSz="914400" rtl="0" eaLnBrk="0" fontAlgn="base" latinLnBrk="0" hangingPunct="0">
              <a:lnSpc>
                <a:spcPct val="100000"/>
              </a:lnSpc>
              <a:spcBef>
                <a:spcPct val="50000"/>
              </a:spcBef>
              <a:spcAft>
                <a:spcPct val="0"/>
              </a:spcAft>
              <a:buClrTx/>
              <a:buSzTx/>
              <a:buFontTx/>
              <a:buNone/>
              <a:tabLst/>
              <a:defRPr/>
            </a:pPr>
            <a:endParaRPr kumimoji="0" lang="en-CA" altLang="en-US" sz="2000" b="0" i="0" u="none" strike="noStrike" kern="1200" cap="none" spc="0" normalizeH="0" baseline="0" noProof="0" dirty="0">
              <a:ln>
                <a:noFill/>
              </a:ln>
              <a:solidFill>
                <a:srgbClr val="000000"/>
              </a:solidFill>
              <a:effectLst/>
              <a:uLnTx/>
              <a:uFillTx/>
              <a:latin typeface="Arial" panose="020B0604020202020204" pitchFamily="34" charset="0"/>
              <a:ea typeface="ヒラギノ角ゴ Pro W3" pitchFamily="34" charset="-128"/>
              <a:cs typeface="Arial" panose="020B0604020202020204" pitchFamily="34" charset="0"/>
            </a:endParaRPr>
          </a:p>
        </p:txBody>
      </p:sp>
    </p:spTree>
    <p:extLst>
      <p:ext uri="{BB962C8B-B14F-4D97-AF65-F5344CB8AC3E}">
        <p14:creationId xmlns:p14="http://schemas.microsoft.com/office/powerpoint/2010/main" val="1310504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Date Placeholder 3"/>
          <p:cNvSpPr txBox="1">
            <a:spLocks noGrp="1" noChangeArrowheads="1"/>
          </p:cNvSpPr>
          <p:nvPr/>
        </p:nvSpPr>
        <p:spPr bwMode="auto">
          <a:xfrm>
            <a:off x="1455738" y="6324600"/>
            <a:ext cx="9120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a:ln>
                <a:noFill/>
              </a:ln>
              <a:solidFill>
                <a:srgbClr val="60101C"/>
              </a:solidFill>
              <a:effectLst/>
              <a:uLnTx/>
              <a:uFillTx/>
              <a:latin typeface="Times New Roman" panose="02020603050405020304" pitchFamily="18" charset="0"/>
              <a:ea typeface="ヒラギノ角ゴ Pro W3" pitchFamily="34" charset="-128"/>
              <a:cs typeface="Arial" panose="020B0604020202020204" pitchFamily="34" charset="0"/>
            </a:endParaRPr>
          </a:p>
        </p:txBody>
      </p:sp>
      <p:sp>
        <p:nvSpPr>
          <p:cNvPr id="188419" name="Rectangle 2"/>
          <p:cNvSpPr>
            <a:spLocks noGrp="1" noChangeArrowheads="1"/>
          </p:cNvSpPr>
          <p:nvPr>
            <p:ph type="title" idx="4294967295"/>
          </p:nvPr>
        </p:nvSpPr>
        <p:spPr>
          <a:xfrm>
            <a:off x="2608263" y="1249589"/>
            <a:ext cx="7048500" cy="685800"/>
          </a:xfrm>
        </p:spPr>
        <p:txBody>
          <a:bodyPr/>
          <a:lstStyle/>
          <a:p>
            <a:pPr eaLnBrk="1" hangingPunct="1"/>
            <a:r>
              <a:rPr lang="en-CA" altLang="en-US" b="1">
                <a:solidFill>
                  <a:srgbClr val="60101C"/>
                </a:solidFill>
                <a:latin typeface="Calibri Light"/>
                <a:ea typeface="Calibri Light"/>
                <a:cs typeface="Calibri Light"/>
              </a:rPr>
              <a:t>Remedial Measures Are…</a:t>
            </a:r>
          </a:p>
        </p:txBody>
      </p:sp>
      <p:sp>
        <p:nvSpPr>
          <p:cNvPr id="188420" name="Rectangle 6"/>
          <p:cNvSpPr>
            <a:spLocks noChangeArrowheads="1"/>
          </p:cNvSpPr>
          <p:nvPr/>
        </p:nvSpPr>
        <p:spPr bwMode="auto">
          <a:xfrm>
            <a:off x="4305300" y="3609555"/>
            <a:ext cx="152400" cy="3046563"/>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188421" name="Rectangle 7"/>
          <p:cNvSpPr>
            <a:spLocks noChangeArrowheads="1"/>
          </p:cNvSpPr>
          <p:nvPr/>
        </p:nvSpPr>
        <p:spPr bwMode="auto">
          <a:xfrm>
            <a:off x="7773988" y="3609555"/>
            <a:ext cx="166777" cy="3046563"/>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60101C"/>
              </a:solidFill>
              <a:effectLst/>
              <a:uLnTx/>
              <a:uFillTx/>
              <a:latin typeface="Arial" panose="020B0604020202020204" pitchFamily="34" charset="0"/>
              <a:ea typeface="ヒラギノ角ゴ Pro W3" pitchFamily="34" charset="-128"/>
              <a:cs typeface="Arial" panose="020B0604020202020204" pitchFamily="34" charset="0"/>
            </a:endParaRPr>
          </a:p>
        </p:txBody>
      </p:sp>
      <p:sp>
        <p:nvSpPr>
          <p:cNvPr id="188422" name="TextBox 2"/>
          <p:cNvSpPr txBox="1">
            <a:spLocks noChangeArrowheads="1"/>
          </p:cNvSpPr>
          <p:nvPr/>
        </p:nvSpPr>
        <p:spPr bwMode="auto">
          <a:xfrm>
            <a:off x="1079" y="2135457"/>
            <a:ext cx="12190981"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90000"/>
              </a:lnSpc>
              <a:spcBef>
                <a:spcPct val="0"/>
              </a:spcBef>
              <a:spcAft>
                <a:spcPct val="0"/>
              </a:spcAft>
              <a:buClrTx/>
              <a:buSzTx/>
              <a:buFont typeface="Arial" panose="020B0604020202020204" pitchFamily="34" charset="0"/>
              <a:buNone/>
              <a:tabLst/>
              <a:defRPr/>
            </a:pPr>
            <a:r>
              <a:rPr kumimoji="0" lang="en-CA" altLang="en-US" sz="3200" b="0" i="0" u="none" strike="noStrike" kern="1200" cap="none" spc="0" normalizeH="0" baseline="0" noProof="0" dirty="0">
                <a:ln>
                  <a:noFill/>
                </a:ln>
                <a:solidFill>
                  <a:srgbClr val="000000"/>
                </a:solidFill>
                <a:effectLst/>
                <a:uLnTx/>
                <a:uFillTx/>
                <a:latin typeface="Calibri Light"/>
                <a:ea typeface="Calibri Light"/>
                <a:cs typeface="Calibri Light"/>
              </a:rPr>
              <a:t>serious actions to assist a CAF member in overcoming their conduct or performance deficiencies</a:t>
            </a:r>
            <a:endParaRPr lang="en-US" sz="28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88423" name="TextBox 3"/>
          <p:cNvSpPr txBox="1">
            <a:spLocks noChangeArrowheads="1"/>
          </p:cNvSpPr>
          <p:nvPr/>
        </p:nvSpPr>
        <p:spPr bwMode="auto">
          <a:xfrm>
            <a:off x="158750" y="4363979"/>
            <a:ext cx="37816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 typeface="Arial" panose="020B0604020202020204" pitchFamily="34" charset="0"/>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Make Aware</a:t>
            </a:r>
            <a:endParaRPr lang="en-US" sz="28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88424" name="TextBox 10"/>
          <p:cNvSpPr txBox="1">
            <a:spLocks noChangeArrowheads="1"/>
          </p:cNvSpPr>
          <p:nvPr/>
        </p:nvSpPr>
        <p:spPr bwMode="auto">
          <a:xfrm>
            <a:off x="8347465" y="4368740"/>
            <a:ext cx="350064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a:ln>
                  <a:noFill/>
                </a:ln>
                <a:solidFill>
                  <a:srgbClr val="60101C"/>
                </a:solidFill>
                <a:effectLst/>
                <a:uLnTx/>
                <a:uFillTx/>
                <a:latin typeface="Calibri Light"/>
                <a:ea typeface="Calibri Light"/>
                <a:cs typeface="Calibri Light"/>
              </a:rPr>
              <a:t>Provide time</a:t>
            </a:r>
            <a:endParaRPr lang="en-CA" altLang="en-US" sz="3200" b="1"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188425" name="TextBox 11"/>
          <p:cNvSpPr txBox="1">
            <a:spLocks noChangeArrowheads="1"/>
          </p:cNvSpPr>
          <p:nvPr/>
        </p:nvSpPr>
        <p:spPr bwMode="auto">
          <a:xfrm>
            <a:off x="4590781" y="4124325"/>
            <a:ext cx="3067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altLang="en-US" sz="3200" b="1" i="0" u="none" strike="noStrike" kern="1200" cap="none" spc="0" normalizeH="0" baseline="0" noProof="0" dirty="0">
                <a:ln>
                  <a:noFill/>
                </a:ln>
                <a:solidFill>
                  <a:srgbClr val="60101C"/>
                </a:solidFill>
                <a:effectLst/>
                <a:uLnTx/>
                <a:uFillTx/>
                <a:latin typeface="Calibri Light"/>
                <a:ea typeface="Calibri Light"/>
                <a:cs typeface="Calibri Light"/>
              </a:rPr>
              <a:t>Assist in overcoming</a:t>
            </a:r>
            <a:endParaRPr lang="en-CA" altLang="en-US" sz="3200" b="1"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
        <p:nvSpPr>
          <p:cNvPr id="188426" name="TextBox 4"/>
          <p:cNvSpPr txBox="1">
            <a:spLocks noChangeArrowheads="1"/>
          </p:cNvSpPr>
          <p:nvPr/>
        </p:nvSpPr>
        <p:spPr bwMode="auto">
          <a:xfrm>
            <a:off x="8180614" y="5026709"/>
            <a:ext cx="3652838"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342900" marR="0" lvl="0" indent="-342900" algn="ctr" defTabSz="914400" rtl="0" eaLnBrk="1" fontAlgn="base" latinLnBrk="0" hangingPunct="1">
              <a:lnSpc>
                <a:spcPct val="90000"/>
              </a:lnSpc>
              <a:spcBef>
                <a:spcPct val="0"/>
              </a:spcBef>
              <a:spcAft>
                <a:spcPct val="0"/>
              </a:spcAft>
              <a:buClrTx/>
              <a:buSzTx/>
              <a:buFont typeface="Arial"/>
              <a:buChar char="•"/>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provide the CAF member with time to correct their conduct or improve their performance</a:t>
            </a:r>
            <a:endParaRPr lang="en-US" sz="28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188427" name="TextBox 13"/>
          <p:cNvSpPr txBox="1">
            <a:spLocks noChangeArrowheads="1"/>
          </p:cNvSpPr>
          <p:nvPr/>
        </p:nvSpPr>
        <p:spPr bwMode="auto">
          <a:xfrm>
            <a:off x="477927" y="5132897"/>
            <a:ext cx="3460750" cy="1421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342900" marR="0" lvl="0" indent="-342900" algn="ctr" defTabSz="914400" rtl="0" eaLnBrk="1" fontAlgn="base" latinLnBrk="0" hangingPunct="1">
              <a:lnSpc>
                <a:spcPct val="90000"/>
              </a:lnSpc>
              <a:spcBef>
                <a:spcPct val="0"/>
              </a:spcBef>
              <a:spcAft>
                <a:spcPct val="0"/>
              </a:spcAft>
              <a:buClrTx/>
              <a:buSzTx/>
              <a:buFont typeface="Arial"/>
              <a:buChar char="•"/>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make the CAF member aware of any conduct or performance deficiency</a:t>
            </a:r>
            <a:r>
              <a:rPr kumimoji="0" lang="en-CA" altLang="en-US" sz="2400" b="0" i="0" u="none" strike="noStrike" kern="1200" cap="none" spc="0" normalizeH="0" baseline="0" noProof="0" dirty="0">
                <a:ln>
                  <a:noFill/>
                </a:ln>
                <a:solidFill>
                  <a:srgbClr val="000000"/>
                </a:solidFill>
                <a:effectLst/>
                <a:uLnTx/>
                <a:uFillTx/>
                <a:latin typeface="Arial"/>
                <a:ea typeface="ヒラギノ角ゴ Pro W3"/>
                <a:cs typeface="Arial"/>
              </a:rPr>
              <a:t> </a:t>
            </a:r>
            <a:endParaRPr lang="en-US" sz="2800" b="0" i="0" u="none" strike="noStrike" kern="1200" cap="none" spc="0" normalizeH="0" baseline="0" noProof="0" dirty="0">
              <a:ln>
                <a:noFill/>
              </a:ln>
              <a:solidFill>
                <a:srgbClr val="000000"/>
              </a:solidFill>
              <a:effectLst/>
              <a:uLnTx/>
              <a:uFillTx/>
              <a:latin typeface="Arial"/>
              <a:ea typeface="ヒラギノ角ゴ Pro W3"/>
              <a:cs typeface="Arial"/>
            </a:endParaRPr>
          </a:p>
        </p:txBody>
      </p:sp>
      <p:sp>
        <p:nvSpPr>
          <p:cNvPr id="188428" name="TextBox 14"/>
          <p:cNvSpPr txBox="1">
            <a:spLocks noChangeArrowheads="1"/>
          </p:cNvSpPr>
          <p:nvPr/>
        </p:nvSpPr>
        <p:spPr bwMode="auto">
          <a:xfrm>
            <a:off x="4596696" y="5204783"/>
            <a:ext cx="3067049" cy="1421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342900" marR="0" lvl="0" indent="-342900" algn="ctr" defTabSz="914400" rtl="0" eaLnBrk="1" fontAlgn="base" latinLnBrk="0" hangingPunct="1">
              <a:lnSpc>
                <a:spcPct val="90000"/>
              </a:lnSpc>
              <a:spcBef>
                <a:spcPct val="0"/>
              </a:spcBef>
              <a:spcAft>
                <a:spcPct val="0"/>
              </a:spcAft>
              <a:buClrTx/>
              <a:buSzTx/>
              <a:buFont typeface="Arial"/>
              <a:buChar char="•"/>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assist the CAF member in overcoming the deficiency</a:t>
            </a:r>
            <a:endParaRPr lang="en-US"/>
          </a:p>
        </p:txBody>
      </p:sp>
    </p:spTree>
    <p:extLst>
      <p:ext uri="{BB962C8B-B14F-4D97-AF65-F5344CB8AC3E}">
        <p14:creationId xmlns:p14="http://schemas.microsoft.com/office/powerpoint/2010/main" val="67532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8427"/>
                                        </p:tgtEl>
                                        <p:attrNameLst>
                                          <p:attrName>style.visibility</p:attrName>
                                        </p:attrNameLst>
                                      </p:cBhvr>
                                      <p:to>
                                        <p:strVal val="visible"/>
                                      </p:to>
                                    </p:set>
                                    <p:animEffect transition="in" filter="fade">
                                      <p:cBhvr>
                                        <p:cTn id="7" dur="1000"/>
                                        <p:tgtEl>
                                          <p:spTgt spid="18842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8428"/>
                                        </p:tgtEl>
                                        <p:attrNameLst>
                                          <p:attrName>style.visibility</p:attrName>
                                        </p:attrNameLst>
                                      </p:cBhvr>
                                      <p:to>
                                        <p:strVal val="visible"/>
                                      </p:to>
                                    </p:set>
                                    <p:animEffect transition="in" filter="fade">
                                      <p:cBhvr>
                                        <p:cTn id="12" dur="1000"/>
                                        <p:tgtEl>
                                          <p:spTgt spid="18842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8426"/>
                                        </p:tgtEl>
                                        <p:attrNameLst>
                                          <p:attrName>style.visibility</p:attrName>
                                        </p:attrNameLst>
                                      </p:cBhvr>
                                      <p:to>
                                        <p:strVal val="visible"/>
                                      </p:to>
                                    </p:set>
                                    <p:animEffect transition="in" filter="fade">
                                      <p:cBhvr>
                                        <p:cTn id="17" dur="1000"/>
                                        <p:tgtEl>
                                          <p:spTgt spid="1884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26" grpId="0"/>
      <p:bldP spid="188427" grpId="0"/>
      <p:bldP spid="188428"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3" name="Rectangle 7"/>
          <p:cNvSpPr>
            <a:spLocks noChangeArrowheads="1"/>
          </p:cNvSpPr>
          <p:nvPr/>
        </p:nvSpPr>
        <p:spPr bwMode="auto">
          <a:xfrm>
            <a:off x="-1203848" y="3058717"/>
            <a:ext cx="119502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**Breach of C &amp; P: member is referred to DMCA (Admin Review)</a:t>
            </a:r>
            <a:endParaRPr lang="en-US" sz="2800" b="0" i="0" u="none" strike="noStrike" kern="1200" cap="none" spc="0" normalizeH="0" baseline="0" noProof="0">
              <a:ln>
                <a:noFill/>
              </a:ln>
              <a:solidFill>
                <a:srgbClr val="000000"/>
              </a:solidFill>
              <a:effectLst/>
              <a:uLnTx/>
              <a:uFillTx/>
              <a:latin typeface="Calibri Light"/>
              <a:ea typeface="Calibri Light"/>
              <a:cs typeface="Calibri Light"/>
            </a:endParaRPr>
          </a:p>
        </p:txBody>
      </p:sp>
      <p:grpSp>
        <p:nvGrpSpPr>
          <p:cNvPr id="194564" name="Group 2"/>
          <p:cNvGrpSpPr>
            <a:grpSpLocks/>
          </p:cNvGrpSpPr>
          <p:nvPr/>
        </p:nvGrpSpPr>
        <p:grpSpPr bwMode="auto">
          <a:xfrm>
            <a:off x="7175289" y="4670873"/>
            <a:ext cx="4716254" cy="1987911"/>
            <a:chOff x="1366160" y="3836532"/>
            <a:chExt cx="9575924" cy="2692689"/>
          </a:xfrm>
        </p:grpSpPr>
        <p:pic>
          <p:nvPicPr>
            <p:cNvPr id="194574"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70922" y="3822242"/>
              <a:ext cx="4787962" cy="2705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75" name="Picture 10"/>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146184" y="3822242"/>
              <a:ext cx="4800662" cy="2705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4567" name="Rectangle 2"/>
          <p:cNvSpPr txBox="1">
            <a:spLocks noChangeArrowheads="1"/>
          </p:cNvSpPr>
          <p:nvPr/>
        </p:nvSpPr>
        <p:spPr bwMode="auto">
          <a:xfrm>
            <a:off x="230697" y="778864"/>
            <a:ext cx="54324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60101C"/>
                </a:solidFill>
                <a:effectLst/>
                <a:uLnTx/>
                <a:uFillTx/>
                <a:latin typeface="Calibri Light"/>
                <a:ea typeface="Calibri Light"/>
                <a:cs typeface="Calibri Light"/>
              </a:rPr>
              <a:t>Remedial Measures</a:t>
            </a:r>
            <a:endParaRPr lang="en-CA" altLang="en-US" sz="4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194571" name="TextBox 14"/>
          <p:cNvSpPr txBox="1">
            <a:spLocks noChangeArrowheads="1"/>
          </p:cNvSpPr>
          <p:nvPr/>
        </p:nvSpPr>
        <p:spPr bwMode="auto">
          <a:xfrm>
            <a:off x="234411" y="1774286"/>
            <a:ext cx="542832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457200" marR="0" lvl="0" indent="-457200" algn="l" defTabSz="914400" rtl="0" eaLnBrk="1" fontAlgn="base" latinLnBrk="0" hangingPunct="1">
              <a:lnSpc>
                <a:spcPct val="100000"/>
              </a:lnSpc>
              <a:spcBef>
                <a:spcPct val="0"/>
              </a:spcBef>
              <a:spcAft>
                <a:spcPct val="0"/>
              </a:spcAft>
              <a:buClrTx/>
              <a:buSzTx/>
              <a:buFontTx/>
              <a:buAutoNum type="arabicPeriod"/>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Initial Counselling (IC)</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Recorded Warning (RW)</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CA" altLang="en-US" sz="2400" b="0" i="0" u="none" strike="noStrike" kern="1200" cap="none" spc="0" normalizeH="0" baseline="0" noProof="0">
                <a:ln>
                  <a:noFill/>
                </a:ln>
                <a:solidFill>
                  <a:srgbClr val="000000"/>
                </a:solidFill>
                <a:effectLst/>
                <a:uLnTx/>
                <a:uFillTx/>
                <a:latin typeface="Calibri Light"/>
                <a:ea typeface="Calibri Light"/>
                <a:cs typeface="Calibri Light"/>
              </a:rPr>
              <a:t>Counselling and Probation (C&amp;P)</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2" name="TextBox 1">
            <a:extLst>
              <a:ext uri="{FF2B5EF4-FFF2-40B4-BE49-F238E27FC236}">
                <a16:creationId xmlns:a16="http://schemas.microsoft.com/office/drawing/2014/main" id="{EEFF8E21-ECE6-A8E0-A544-C782419DE3EE}"/>
              </a:ext>
            </a:extLst>
          </p:cNvPr>
          <p:cNvSpPr txBox="1"/>
          <p:nvPr/>
        </p:nvSpPr>
        <p:spPr>
          <a:xfrm>
            <a:off x="238664" y="4666890"/>
            <a:ext cx="671135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CA" sz="2400" b="0" i="0" u="none" strike="noStrike" kern="1200" cap="none" spc="0" normalizeH="0" baseline="0" noProof="0" dirty="0">
                <a:ln>
                  <a:noFill/>
                </a:ln>
                <a:solidFill>
                  <a:srgbClr val="444444"/>
                </a:solidFill>
                <a:effectLst/>
                <a:uLnTx/>
                <a:uFillTx/>
                <a:latin typeface="Calibri Light"/>
                <a:ea typeface="Calibri Light"/>
                <a:cs typeface="Calibri Light"/>
              </a:rPr>
              <a:t>The CO is not obliged to commence remedial measures at the lowest level (IC); The CO must consider the severity of the incident, and apply the remedial measure considered most appropriate in accordance with DAOD 5019-4. </a:t>
            </a:r>
            <a:r>
              <a:rPr kumimoji="0" lang="en-US" sz="2400" b="0" i="0" u="none" strike="noStrike" kern="1200" cap="none" spc="0" normalizeH="0" baseline="0" noProof="0" dirty="0">
                <a:ln>
                  <a:noFill/>
                </a:ln>
                <a:solidFill>
                  <a:srgbClr val="444444"/>
                </a:solidFill>
                <a:effectLst/>
                <a:uLnTx/>
                <a:uFillTx/>
                <a:latin typeface="Calibri Light"/>
                <a:ea typeface="Calibri Light"/>
                <a:cs typeface="Calibri Light"/>
              </a:rPr>
              <a:t>​</a:t>
            </a:r>
            <a:endParaRPr lang="en-US" sz="2400" b="0" i="0" u="none" strike="noStrike" kern="1200" cap="none" spc="0" normalizeH="0" baseline="0" noProof="0" dirty="0">
              <a:ln>
                <a:noFill/>
              </a:ln>
              <a:solidFill>
                <a:srgbClr val="444444"/>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CA" sz="1800" b="1" i="0" u="none" strike="noStrike" kern="1200" cap="none" spc="0" normalizeH="0" baseline="0" noProof="0">
              <a:ln>
                <a:noFill/>
              </a:ln>
              <a:solidFill>
                <a:srgbClr val="444444"/>
              </a:solidFill>
              <a:effectLst/>
              <a:uLnTx/>
              <a:uFillTx/>
              <a:latin typeface="Arial"/>
              <a:ea typeface="ヒラギノ角ゴ Pro W3"/>
              <a:cs typeface="Arial"/>
            </a:endParaRPr>
          </a:p>
          <a:p>
            <a:pPr marL="171450" marR="0" lvl="0" indent="-171450" algn="l" defTabSz="914400" rtl="0" eaLnBrk="0" fontAlgn="base" latinLnBrk="0" hangingPunct="0">
              <a:lnSpc>
                <a:spcPct val="100000"/>
              </a:lnSpc>
              <a:spcBef>
                <a:spcPct val="0"/>
              </a:spcBef>
              <a:spcAft>
                <a:spcPct val="0"/>
              </a:spcAft>
              <a:buClrTx/>
              <a:buSzTx/>
              <a:buFont typeface="Arial,Sans-Serif"/>
              <a:buChar char="•"/>
              <a:tabLst/>
              <a:defRPr/>
            </a:pPr>
            <a:endParaRPr kumimoji="0" lang="en-CA" sz="1800" b="0" i="0" u="none" strike="noStrike" kern="1200" cap="none" spc="0" normalizeH="0" baseline="0" noProof="0">
              <a:ln>
                <a:noFill/>
              </a:ln>
              <a:solidFill>
                <a:srgbClr val="444444"/>
              </a:solidFill>
              <a:effectLst/>
              <a:uLnTx/>
              <a:uFillTx/>
              <a:latin typeface="Arial"/>
              <a:ea typeface="ヒラギノ角ゴ Pro W3"/>
              <a:cs typeface="Arial"/>
            </a:endParaRPr>
          </a:p>
        </p:txBody>
      </p:sp>
      <p:sp>
        <p:nvSpPr>
          <p:cNvPr id="7" name="TextBox 14">
            <a:extLst>
              <a:ext uri="{FF2B5EF4-FFF2-40B4-BE49-F238E27FC236}">
                <a16:creationId xmlns:a16="http://schemas.microsoft.com/office/drawing/2014/main" id="{2A4FE431-385C-C05D-0949-75F65BAD41D5}"/>
              </a:ext>
            </a:extLst>
          </p:cNvPr>
          <p:cNvSpPr txBox="1">
            <a:spLocks noChangeArrowheads="1"/>
          </p:cNvSpPr>
          <p:nvPr/>
        </p:nvSpPr>
        <p:spPr bwMode="auto">
          <a:xfrm>
            <a:off x="5318246" y="1768535"/>
            <a:ext cx="7886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Min 3 to max 6 </a:t>
            </a:r>
            <a:r>
              <a:rPr kumimoji="0" lang="en-CA" altLang="en-US" sz="2400" b="0" i="0" u="none" strike="noStrike" kern="1200" cap="none" spc="0" normalizeH="0" baseline="0" noProof="0" dirty="0" err="1">
                <a:ln>
                  <a:noFill/>
                </a:ln>
                <a:solidFill>
                  <a:srgbClr val="000000"/>
                </a:solidFill>
                <a:effectLst/>
                <a:uLnTx/>
                <a:uFillTx/>
                <a:latin typeface="Calibri Light"/>
                <a:ea typeface="Calibri Light"/>
                <a:cs typeface="Calibri Light"/>
              </a:rPr>
              <a:t>mths</a:t>
            </a:r>
            <a:endParaRPr lang="en-US" sz="28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Min 3 to max 6 </a:t>
            </a:r>
            <a:r>
              <a:rPr kumimoji="0" lang="en-CA" altLang="en-US" sz="2400" b="0" i="0" u="none" strike="noStrike" kern="1200" cap="none" spc="0" normalizeH="0" baseline="0" noProof="0" dirty="0" err="1">
                <a:ln>
                  <a:noFill/>
                </a:ln>
                <a:solidFill>
                  <a:srgbClr val="000000"/>
                </a:solidFill>
                <a:effectLst/>
                <a:uLnTx/>
                <a:uFillTx/>
                <a:latin typeface="Calibri Light"/>
                <a:ea typeface="Calibri Light"/>
                <a:cs typeface="Calibri Light"/>
              </a:rPr>
              <a:t>mths</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a:p>
            <a:pPr marL="0" marR="0" lvl="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a:pP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6 </a:t>
            </a:r>
            <a:r>
              <a:rPr kumimoji="0" lang="en-CA" altLang="en-US" sz="2400" b="0" i="0" u="none" strike="noStrike" kern="1200" cap="none" spc="0" normalizeH="0" baseline="0" noProof="0" dirty="0" err="1">
                <a:ln>
                  <a:noFill/>
                </a:ln>
                <a:solidFill>
                  <a:srgbClr val="000000"/>
                </a:solidFill>
                <a:effectLst/>
                <a:uLnTx/>
                <a:uFillTx/>
                <a:latin typeface="Calibri Light"/>
                <a:ea typeface="Calibri Light"/>
                <a:cs typeface="Calibri Light"/>
              </a:rPr>
              <a:t>mths</a:t>
            </a:r>
            <a:r>
              <a:rPr kumimoji="0" lang="en-CA" altLang="en-US" sz="2400" b="0" i="0" u="none" strike="noStrike" kern="1200" cap="none" spc="0" normalizeH="0" baseline="0" noProof="0" dirty="0">
                <a:ln>
                  <a:noFill/>
                </a:ln>
                <a:solidFill>
                  <a:srgbClr val="000000"/>
                </a:solidFill>
                <a:effectLst/>
                <a:uLnTx/>
                <a:uFillTx/>
                <a:latin typeface="Calibri Light"/>
                <a:ea typeface="Calibri Light"/>
                <a:cs typeface="Calibri Light"/>
              </a:rPr>
              <a:t> unless prohibited drug use = 12 months</a:t>
            </a:r>
            <a:endParaRPr lang="en-CA" altLang="en-US" sz="2400" b="0" i="0" u="none" strike="noStrike" kern="1200" cap="none" spc="0" normalizeH="0" baseline="0" noProof="0">
              <a:ln>
                <a:noFill/>
              </a:ln>
              <a:solidFill>
                <a:srgbClr val="000000"/>
              </a:solidFill>
              <a:effectLst/>
              <a:uLnTx/>
              <a:uFillTx/>
              <a:latin typeface="Calibri Light"/>
              <a:ea typeface="Calibri Light"/>
              <a:cs typeface="Calibri Light"/>
            </a:endParaRPr>
          </a:p>
        </p:txBody>
      </p:sp>
      <p:sp>
        <p:nvSpPr>
          <p:cNvPr id="9" name="TextBox 3">
            <a:extLst>
              <a:ext uri="{FF2B5EF4-FFF2-40B4-BE49-F238E27FC236}">
                <a16:creationId xmlns:a16="http://schemas.microsoft.com/office/drawing/2014/main" id="{818EB8DF-F4B6-E74E-0F93-928FFE093248}"/>
              </a:ext>
            </a:extLst>
          </p:cNvPr>
          <p:cNvSpPr txBox="1"/>
          <p:nvPr/>
        </p:nvSpPr>
        <p:spPr>
          <a:xfrm>
            <a:off x="1142178" y="3674854"/>
            <a:ext cx="10662865" cy="83099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CA"/>
            </a:defPPr>
            <a:lvl1pPr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ヒラギノ角ゴ Pro W3"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CA" sz="2400" b="1" i="0" u="none" strike="noStrike" kern="1200" cap="none" spc="0" normalizeH="0" baseline="0" noProof="0" dirty="0">
                <a:ln>
                  <a:noFill/>
                </a:ln>
                <a:solidFill>
                  <a:srgbClr val="60101C"/>
                </a:solidFill>
                <a:effectLst/>
                <a:uLnTx/>
                <a:uFillTx/>
                <a:latin typeface="Calibri Light"/>
                <a:ea typeface="Calibri Light"/>
                <a:cs typeface="Calibri Light"/>
              </a:rPr>
              <a:t>For each administrative action the member shall be sent for medical referral and this should be noted in the file. </a:t>
            </a:r>
            <a:endParaRPr lang="en-US" sz="2400" b="1" i="0" u="none" strike="noStrike" kern="1200" cap="none" spc="0" normalizeH="0" baseline="0" noProof="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4157580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71"/>
                                        </p:tgtEl>
                                        <p:attrNameLst>
                                          <p:attrName>style.visibility</p:attrName>
                                        </p:attrNameLst>
                                      </p:cBhvr>
                                      <p:to>
                                        <p:strVal val="visible"/>
                                      </p:to>
                                    </p:set>
                                    <p:animEffect transition="in" filter="fade">
                                      <p:cBhvr>
                                        <p:cTn id="7" dur="1000"/>
                                        <p:tgtEl>
                                          <p:spTgt spid="19457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63"/>
                                        </p:tgtEl>
                                        <p:attrNameLst>
                                          <p:attrName>style.visibility</p:attrName>
                                        </p:attrNameLst>
                                      </p:cBhvr>
                                      <p:to>
                                        <p:strVal val="visible"/>
                                      </p:to>
                                    </p:set>
                                    <p:animEffect transition="in" filter="fade">
                                      <p:cBhvr>
                                        <p:cTn id="12" dur="1000"/>
                                        <p:tgtEl>
                                          <p:spTgt spid="1945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63" grpId="0"/>
      <p:bldP spid="194571" grpId="0"/>
      <p:bldP spid="7"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AEEF4-5619-DA34-2F47-4BBF999EB32E}"/>
            </a:ext>
          </a:extLst>
        </p:cNvPr>
        <p:cNvGrpSpPr/>
        <p:nvPr/>
      </p:nvGrpSpPr>
      <p:grpSpPr>
        <a:xfrm>
          <a:off x="0" y="0"/>
          <a:ext cx="0" cy="0"/>
          <a:chOff x="0" y="0"/>
          <a:chExt cx="0" cy="0"/>
        </a:xfrm>
      </p:grpSpPr>
      <p:sp>
        <p:nvSpPr>
          <p:cNvPr id="194567" name="Rectangle 2">
            <a:extLst>
              <a:ext uri="{FF2B5EF4-FFF2-40B4-BE49-F238E27FC236}">
                <a16:creationId xmlns:a16="http://schemas.microsoft.com/office/drawing/2014/main" id="{BE6B6A31-DA3F-B47E-4080-14D7FA6E3E70}"/>
              </a:ext>
            </a:extLst>
          </p:cNvPr>
          <p:cNvSpPr txBox="1">
            <a:spLocks noChangeArrowheads="1"/>
          </p:cNvSpPr>
          <p:nvPr/>
        </p:nvSpPr>
        <p:spPr bwMode="auto">
          <a:xfrm>
            <a:off x="230697" y="778864"/>
            <a:ext cx="9541953"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altLang="en-US" sz="4400" b="1" i="0" u="none" strike="noStrike" kern="1200" cap="none" spc="0" normalizeH="0" baseline="0" noProof="0" dirty="0">
                <a:ln>
                  <a:noFill/>
                </a:ln>
                <a:solidFill>
                  <a:srgbClr val="60101C"/>
                </a:solidFill>
                <a:effectLst/>
                <a:uLnTx/>
                <a:uFillTx/>
                <a:latin typeface="Calibri Light"/>
                <a:ea typeface="Calibri Light"/>
                <a:cs typeface="Calibri Light"/>
              </a:rPr>
              <a:t>Counselling &amp; Probation (C&amp;P)</a:t>
            </a:r>
            <a:endParaRPr lang="en-CA" altLang="en-US" sz="4400" b="0" i="0" u="none" strike="noStrike" kern="1200" cap="none" spc="0" normalizeH="0" baseline="0" noProof="0">
              <a:ln>
                <a:noFill/>
              </a:ln>
              <a:solidFill>
                <a:srgbClr val="60101C"/>
              </a:solidFill>
              <a:effectLst/>
              <a:uLnTx/>
              <a:uFillTx/>
              <a:latin typeface="Calibri Light"/>
              <a:ea typeface="Calibri Light"/>
              <a:cs typeface="Calibri Light"/>
            </a:endParaRPr>
          </a:p>
        </p:txBody>
      </p:sp>
      <p:sp>
        <p:nvSpPr>
          <p:cNvPr id="4" name="TextBox 3">
            <a:extLst>
              <a:ext uri="{FF2B5EF4-FFF2-40B4-BE49-F238E27FC236}">
                <a16:creationId xmlns:a16="http://schemas.microsoft.com/office/drawing/2014/main" id="{8C637DFE-6050-56CF-5CDD-430CEA626AEF}"/>
              </a:ext>
            </a:extLst>
          </p:cNvPr>
          <p:cNvSpPr txBox="1"/>
          <p:nvPr/>
        </p:nvSpPr>
        <p:spPr>
          <a:xfrm>
            <a:off x="134711" y="1856550"/>
            <a:ext cx="12122549" cy="5170646"/>
          </a:xfrm>
          <a:prstGeom prst="rect">
            <a:avLst/>
          </a:prstGeom>
          <a:noFill/>
        </p:spPr>
        <p:txBody>
          <a:bodyPr wrap="none" lIns="91440" tIns="45720" rIns="91440" bIns="45720" rtlCol="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2000">
                <a:solidFill>
                  <a:srgbClr val="60101C"/>
                </a:solidFill>
                <a:latin typeface="Calibri Light"/>
                <a:ea typeface="Calibri Light"/>
                <a:cs typeface="Calibri Light"/>
              </a:rPr>
              <a:t>6-12</a:t>
            </a:r>
            <a:r>
              <a:rPr kumimoji="0" lang="en-CA" sz="2000" b="0" i="0" u="none" strike="noStrike" kern="1200" cap="none" spc="0" normalizeH="0" baseline="0" noProof="0">
                <a:ln>
                  <a:noFill/>
                </a:ln>
                <a:solidFill>
                  <a:srgbClr val="60101C"/>
                </a:solidFill>
                <a:effectLst/>
                <a:uLnTx/>
                <a:uFillTx/>
                <a:latin typeface="Calibri Light"/>
                <a:ea typeface="Calibri Light"/>
                <a:cs typeface="Calibri Light"/>
              </a:rPr>
              <a:t> month</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monitoring period.  For confirmed drug use – always 12 months (with med referral). C&amp;P for drug</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use always sent to DMCA 2.</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170815" marR="0" lvl="0" indent="-17081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000" b="0" i="0" u="none" strike="noStrike" kern="1200" cap="none" spc="0" normalizeH="0" baseline="0" noProof="0" dirty="0">
                <a:ln>
                  <a:noFill/>
                </a:ln>
                <a:solidFill>
                  <a:srgbClr val="60101C"/>
                </a:solidFill>
                <a:effectLst/>
                <a:uLnTx/>
                <a:uFillTx/>
                <a:latin typeface="Arial" panose="020B0604020202020204"/>
                <a:ea typeface="Arial Unicode MS"/>
                <a:cs typeface="Arial"/>
              </a:rPr>
              <a:t> </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Violent alcohol related incident or DUI could justify an immediate C&amp;P.</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170815" marR="0" lvl="0" indent="-17081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Involvement with drugs has historically been dealt with by applying C&amp;P for the 1st incident,</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a:ln>
                  <a:noFill/>
                </a:ln>
                <a:solidFill>
                  <a:srgbClr val="60101C"/>
                </a:solidFill>
                <a:effectLst/>
                <a:uLnTx/>
                <a:uFillTx/>
                <a:latin typeface="Calibri Light"/>
                <a:ea typeface="Calibri Light"/>
                <a:cs typeface="Calibri Light"/>
              </a:rPr>
              <a:t>however</a:t>
            </a:r>
            <a:r>
              <a:rPr lang="en-CA" sz="2000">
                <a:solidFill>
                  <a:srgbClr val="60101C"/>
                </a:solidFill>
                <a:latin typeface="Calibri Light"/>
                <a:ea typeface="Calibri Light"/>
                <a:cs typeface="Calibri Light"/>
              </a:rPr>
              <a:t>,</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with drug or alcohol misconduct, if the CO considers the incident very severe (DUI causing</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significant injury or death, or drug trafficking), the CO could issue member with Notice of Intent for Release and</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eventually staff the case to DMCA for an Admin Review.</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indent="-285750" eaLnBrk="1" fontAlgn="auto" hangingPunct="1">
              <a:spcBef>
                <a:spcPts val="0"/>
              </a:spcBef>
              <a:spcAft>
                <a:spcPts val="0"/>
              </a:spcAft>
              <a:buFont typeface="Arial" panose="020B0604020202020204" pitchFamily="34" charset="0"/>
              <a:buChar char="•"/>
              <a:defRPr/>
            </a:pPr>
            <a:r>
              <a:rPr kumimoji="0" lang="en-CA" sz="2000" b="0" i="0" u="none" strike="noStrike" kern="1200" cap="none" spc="0" normalizeH="0" baseline="0" noProof="0" err="1">
                <a:ln>
                  <a:noFill/>
                </a:ln>
                <a:solidFill>
                  <a:srgbClr val="60101C"/>
                </a:solidFill>
                <a:effectLst/>
                <a:uLnTx/>
                <a:uFillTx/>
                <a:latin typeface="Calibri Light"/>
                <a:ea typeface="Calibri Light"/>
                <a:cs typeface="Calibri Light"/>
              </a:rPr>
              <a:t>Mbrs</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are subject to random drug testing when on C&amp;P for confirmed drug use. </a:t>
            </a:r>
            <a:r>
              <a:rPr lang="en-CA" sz="2000">
                <a:solidFill>
                  <a:srgbClr val="60101C"/>
                </a:solidFill>
                <a:latin typeface="Calibri Light"/>
                <a:ea typeface="Calibri Light"/>
                <a:cs typeface="Calibri Light"/>
              </a:rPr>
              <a:t>Do not give</a:t>
            </a:r>
            <a:r>
              <a:rPr lang="en-CA" sz="2000" dirty="0">
                <a:solidFill>
                  <a:srgbClr val="60101C"/>
                </a:solidFill>
                <a:latin typeface="Calibri Light"/>
                <a:ea typeface="Calibri Light"/>
                <a:cs typeface="Calibri Light"/>
              </a:rPr>
              <a:t> </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members a </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heads up that they are being tested. Make it random, do not follow a pattern. Can be one day and then the next.</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If </a:t>
            </a:r>
            <a:r>
              <a:rPr kumimoji="0" lang="en-CA" sz="2000" b="0" i="0" u="none" strike="noStrike" kern="1200" cap="none" spc="0" normalizeH="0" baseline="0" noProof="0" dirty="0" err="1">
                <a:ln>
                  <a:noFill/>
                </a:ln>
                <a:solidFill>
                  <a:srgbClr val="60101C"/>
                </a:solidFill>
                <a:effectLst/>
                <a:uLnTx/>
                <a:uFillTx/>
                <a:latin typeface="Calibri Light"/>
                <a:ea typeface="Calibri Light"/>
                <a:cs typeface="Calibri Light"/>
              </a:rPr>
              <a:t>mbr</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fails a drug test during a period of C&amp;P, DMCA 2 is to be informed and an Admin Review is to be conducted.</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R="0" lvl="0" algn="l" defTabSz="914400" rtl="0" eaLnBrk="1" fontAlgn="auto" latinLnBrk="0" hangingPunct="1">
              <a:lnSpc>
                <a:spcPct val="100000"/>
              </a:lnSpc>
              <a:spcBef>
                <a:spcPts val="0"/>
              </a:spcBef>
              <a:spcAft>
                <a:spcPts val="0"/>
              </a:spcAft>
              <a:buClrTx/>
              <a:buSzTx/>
              <a:tabLst/>
              <a:defRPr/>
            </a:pPr>
            <a:endParaRPr lang="en-CA" sz="14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Admin Review requires updates to DMCA 2 monthly or as new information/situations come to light so they can </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2000" dirty="0">
                <a:solidFill>
                  <a:srgbClr val="60101C"/>
                </a:solidFill>
                <a:latin typeface="Calibri Light"/>
                <a:ea typeface="Calibri Light"/>
                <a:cs typeface="Calibri Light"/>
              </a:rPr>
              <a:t>make</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an informed decision on </a:t>
            </a:r>
            <a:r>
              <a:rPr lang="en-CA" sz="2000">
                <a:solidFill>
                  <a:srgbClr val="60101C"/>
                </a:solidFill>
                <a:latin typeface="Calibri Light"/>
                <a:ea typeface="Calibri Light"/>
                <a:cs typeface="Calibri Light"/>
              </a:rPr>
              <a:t>member's</a:t>
            </a: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career.</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60101C"/>
                </a:solidFill>
                <a:effectLst/>
                <a:uLnTx/>
                <a:uFillTx/>
                <a:latin typeface="Calibri Light"/>
                <a:ea typeface="Calibri Light"/>
                <a:cs typeface="Calibri Light"/>
              </a:rPr>
              <a:t> </a:t>
            </a:r>
            <a:endParaRPr lang="en-CA" sz="2000" b="0" i="0" u="none" strike="noStrike" kern="1200" cap="none" spc="0" normalizeH="0" baseline="0" noProof="0" dirty="0">
              <a:ln>
                <a:noFill/>
              </a:ln>
              <a:solidFill>
                <a:srgbClr val="60101C"/>
              </a:solidFill>
              <a:effectLst/>
              <a:uLnTx/>
              <a:uFillTx/>
              <a:latin typeface="Calibri Light"/>
              <a:ea typeface="Calibri Light"/>
              <a:cs typeface="Calibri Light"/>
            </a:endParaRPr>
          </a:p>
        </p:txBody>
      </p:sp>
    </p:spTree>
    <p:extLst>
      <p:ext uri="{BB962C8B-B14F-4D97-AF65-F5344CB8AC3E}">
        <p14:creationId xmlns:p14="http://schemas.microsoft.com/office/powerpoint/2010/main" val="203533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6B007-24C0-48F2-114F-8493E72AD38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E464395-08BB-088E-D91D-EEEB0BE1BEF4}"/>
              </a:ext>
            </a:extLst>
          </p:cNvPr>
          <p:cNvPicPr>
            <a:picLocks noChangeAspect="1"/>
          </p:cNvPicPr>
          <p:nvPr/>
        </p:nvPicPr>
        <p:blipFill>
          <a:blip r:embed="rId3"/>
          <a:stretch>
            <a:fillRect/>
          </a:stretch>
        </p:blipFill>
        <p:spPr>
          <a:xfrm>
            <a:off x="3536496" y="315686"/>
            <a:ext cx="5206093" cy="6346371"/>
          </a:xfrm>
          <a:prstGeom prst="rect">
            <a:avLst/>
          </a:prstGeom>
          <a:ln w="6350">
            <a:solidFill>
              <a:schemeClr val="tx1"/>
            </a:solidFill>
          </a:ln>
        </p:spPr>
      </p:pic>
    </p:spTree>
    <p:extLst>
      <p:ext uri="{BB962C8B-B14F-4D97-AF65-F5344CB8AC3E}">
        <p14:creationId xmlns:p14="http://schemas.microsoft.com/office/powerpoint/2010/main" val="1944809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5A82E-AADF-98FD-CF6F-7E83623C50C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3A4E3A0-4653-A6CF-CFE6-4F2E2C5A48C9}"/>
              </a:ext>
            </a:extLst>
          </p:cNvPr>
          <p:cNvPicPr>
            <a:picLocks noChangeAspect="1"/>
          </p:cNvPicPr>
          <p:nvPr/>
        </p:nvPicPr>
        <p:blipFill>
          <a:blip r:embed="rId3"/>
          <a:stretch>
            <a:fillRect/>
          </a:stretch>
        </p:blipFill>
        <p:spPr>
          <a:xfrm>
            <a:off x="2969673" y="402771"/>
            <a:ext cx="6252653" cy="6281058"/>
          </a:xfrm>
          <a:prstGeom prst="rect">
            <a:avLst/>
          </a:prstGeom>
          <a:ln w="6350">
            <a:solidFill>
              <a:schemeClr val="tx1"/>
            </a:solidFill>
          </a:ln>
        </p:spPr>
      </p:pic>
    </p:spTree>
    <p:extLst>
      <p:ext uri="{BB962C8B-B14F-4D97-AF65-F5344CB8AC3E}">
        <p14:creationId xmlns:p14="http://schemas.microsoft.com/office/powerpoint/2010/main" val="660775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p:cNvSpPr>
            <a:spLocks noGrp="1" noChangeArrowheads="1"/>
          </p:cNvSpPr>
          <p:nvPr>
            <p:ph type="title" idx="4294967295"/>
          </p:nvPr>
        </p:nvSpPr>
        <p:spPr>
          <a:xfrm>
            <a:off x="6311949" y="858838"/>
            <a:ext cx="6146800" cy="1293812"/>
          </a:xfrm>
        </p:spPr>
        <p:txBody>
          <a:bodyPr/>
          <a:lstStyle/>
          <a:p>
            <a:r>
              <a:rPr lang="en-US" altLang="fr-FR" b="1">
                <a:solidFill>
                  <a:srgbClr val="60101C"/>
                </a:solidFill>
                <a:latin typeface="Calibri Light"/>
                <a:ea typeface="Calibri Light"/>
                <a:cs typeface="Calibri Light"/>
              </a:rPr>
              <a:t>DND – Civil Servants</a:t>
            </a:r>
            <a:endParaRPr lang="en-CA" altLang="fr-FR" b="1">
              <a:solidFill>
                <a:srgbClr val="60101C"/>
              </a:solidFill>
              <a:latin typeface="Calibri Light"/>
              <a:ea typeface="Calibri Light"/>
              <a:cs typeface="Calibri Light"/>
            </a:endParaRPr>
          </a:p>
        </p:txBody>
      </p:sp>
      <p:pic>
        <p:nvPicPr>
          <p:cNvPr id="251907" name="Picture 1"/>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938" y="687388"/>
            <a:ext cx="2979738" cy="617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pic>
      <p:pic>
        <p:nvPicPr>
          <p:cNvPr id="251908" name="Picture 2"/>
          <p:cNvPicPr>
            <a:picLocks noChangeAspect="1"/>
          </p:cNvPicPr>
          <p:nvPr/>
        </p:nvPicPr>
        <p:blipFill>
          <a:blip r:embed="rId4"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63788" y="855663"/>
            <a:ext cx="4175125" cy="601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pic>
      <p:sp>
        <p:nvSpPr>
          <p:cNvPr id="4" name="TextBox 3"/>
          <p:cNvSpPr txBox="1"/>
          <p:nvPr/>
        </p:nvSpPr>
        <p:spPr>
          <a:xfrm>
            <a:off x="6731000" y="2257425"/>
            <a:ext cx="5014913" cy="830997"/>
          </a:xfrm>
          <a:prstGeom prst="rect">
            <a:avLst/>
          </a:prstGeom>
          <a:noFill/>
        </p:spPr>
        <p:txBody>
          <a:bodyPr wrap="square" lIns="91440" tIns="45720" rIns="91440" bIns="45720" anchor="t">
            <a:spAutoFit/>
          </a:bodyPr>
          <a:lstStyle/>
          <a:p>
            <a:pPr>
              <a:defRPr/>
            </a:pPr>
            <a:r>
              <a:rPr lang="en-CA">
                <a:solidFill>
                  <a:srgbClr val="000000"/>
                </a:solidFill>
                <a:latin typeface="Calibri Light"/>
                <a:ea typeface="Calibri Light"/>
                <a:cs typeface="Calibri Light"/>
              </a:rPr>
              <a:t>5016 DND employees shall </a:t>
            </a:r>
            <a:r>
              <a:rPr lang="en-CA" b="1">
                <a:solidFill>
                  <a:srgbClr val="000000"/>
                </a:solidFill>
                <a:latin typeface="Calibri Light"/>
                <a:ea typeface="Calibri Light"/>
                <a:cs typeface="Calibri Light"/>
              </a:rPr>
              <a:t>not: ___________________</a:t>
            </a:r>
          </a:p>
        </p:txBody>
      </p:sp>
      <p:sp>
        <p:nvSpPr>
          <p:cNvPr id="251910" name="Rectangle 6"/>
          <p:cNvSpPr>
            <a:spLocks noChangeArrowheads="1"/>
          </p:cNvSpPr>
          <p:nvPr/>
        </p:nvSpPr>
        <p:spPr bwMode="auto">
          <a:xfrm>
            <a:off x="6019800" y="1752600"/>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en-US" sz="2400">
              <a:solidFill>
                <a:srgbClr val="60101C"/>
              </a:solidFill>
            </a:endParaRPr>
          </a:p>
        </p:txBody>
      </p:sp>
      <p:pic>
        <p:nvPicPr>
          <p:cNvPr id="251911" name="Picture 14"/>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801830">
            <a:off x="1682616" y="4775041"/>
            <a:ext cx="2733675" cy="240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756400" y="3297238"/>
            <a:ext cx="4265613" cy="830997"/>
          </a:xfrm>
          <a:prstGeom prst="rect">
            <a:avLst/>
          </a:prstGeom>
          <a:noFill/>
        </p:spPr>
        <p:txBody>
          <a:bodyPr wrap="square" lIns="91440" tIns="45720" rIns="91440" bIns="45720" anchor="t">
            <a:spAutoFit/>
          </a:bodyPr>
          <a:lstStyle/>
          <a:p>
            <a:pPr>
              <a:defRPr/>
            </a:pPr>
            <a:r>
              <a:rPr lang="en-CA">
                <a:solidFill>
                  <a:srgbClr val="000000"/>
                </a:solidFill>
                <a:latin typeface="Calibri Light"/>
                <a:ea typeface="Calibri Light"/>
                <a:cs typeface="Calibri Light"/>
              </a:rPr>
              <a:t>DAOD 2007-2 Use of cannabis by DND employees</a:t>
            </a:r>
          </a:p>
        </p:txBody>
      </p:sp>
      <p:sp>
        <p:nvSpPr>
          <p:cNvPr id="12" name="TextBox 11"/>
          <p:cNvSpPr txBox="1"/>
          <p:nvPr/>
        </p:nvSpPr>
        <p:spPr>
          <a:xfrm>
            <a:off x="6756400" y="4338638"/>
            <a:ext cx="3733800" cy="830997"/>
          </a:xfrm>
          <a:prstGeom prst="rect">
            <a:avLst/>
          </a:prstGeom>
          <a:noFill/>
        </p:spPr>
        <p:txBody>
          <a:bodyPr wrap="square" lIns="91440" tIns="45720" rIns="91440" bIns="45720" anchor="t">
            <a:spAutoFit/>
          </a:bodyPr>
          <a:lstStyle/>
          <a:p>
            <a:pPr>
              <a:defRPr/>
            </a:pPr>
            <a:r>
              <a:rPr lang="en-CA">
                <a:solidFill>
                  <a:srgbClr val="000000"/>
                </a:solidFill>
                <a:latin typeface="Calibri Light"/>
                <a:ea typeface="Calibri Light"/>
                <a:cs typeface="Calibri Light"/>
              </a:rPr>
              <a:t>DAOD 5005-3 Employee Assistance Program</a:t>
            </a:r>
          </a:p>
        </p:txBody>
      </p:sp>
      <p:sp>
        <p:nvSpPr>
          <p:cNvPr id="7" name="TextBox 6"/>
          <p:cNvSpPr txBox="1"/>
          <p:nvPr/>
        </p:nvSpPr>
        <p:spPr>
          <a:xfrm>
            <a:off x="6756400" y="5443538"/>
            <a:ext cx="2989263" cy="461962"/>
          </a:xfrm>
          <a:prstGeom prst="rect">
            <a:avLst/>
          </a:prstGeom>
          <a:noFill/>
        </p:spPr>
        <p:txBody>
          <a:bodyPr lIns="91440" tIns="45720" rIns="91440" bIns="45720" anchor="t">
            <a:spAutoFit/>
          </a:bodyPr>
          <a:lstStyle/>
          <a:p>
            <a:pPr>
              <a:defRPr/>
            </a:pPr>
            <a:r>
              <a:rPr lang="en-CA">
                <a:solidFill>
                  <a:srgbClr val="000000"/>
                </a:solidFill>
                <a:latin typeface="Calibri Light"/>
                <a:ea typeface="Calibri Light"/>
                <a:cs typeface="Calibri Light"/>
              </a:rPr>
              <a:t>Familiarize yourself</a:t>
            </a:r>
          </a:p>
        </p:txBody>
      </p:sp>
      <p:pic>
        <p:nvPicPr>
          <p:cNvPr id="251916" name="Picture 2"/>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1588" y="-6350"/>
            <a:ext cx="12188825"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A3DD765-97F2-5CFC-714E-F808A93B0CB6}"/>
              </a:ext>
            </a:extLst>
          </p:cNvPr>
          <p:cNvSpPr txBox="1"/>
          <p:nvPr/>
        </p:nvSpPr>
        <p:spPr>
          <a:xfrm>
            <a:off x="-3908" y="-3908"/>
            <a:ext cx="4775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CA" sz="1000" b="1">
                <a:solidFill>
                  <a:schemeClr val="bg1"/>
                </a:solidFill>
                <a:latin typeface="Arial"/>
                <a:ea typeface="ヒラギノ角ゴ Pro W3"/>
                <a:cs typeface="Arial"/>
              </a:rPr>
              <a:t>MASTERING CAF POLICIES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705600" y="520700"/>
            <a:ext cx="5486400" cy="633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3955" name="Date Placeholder 3"/>
          <p:cNvSpPr txBox="1">
            <a:spLocks noGrp="1"/>
          </p:cNvSpPr>
          <p:nvPr/>
        </p:nvSpPr>
        <p:spPr bwMode="auto">
          <a:xfrm>
            <a:off x="1676400" y="6324600"/>
            <a:ext cx="868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eaLnBrk="1" hangingPunct="1">
              <a:lnSpc>
                <a:spcPct val="100000"/>
              </a:lnSpc>
              <a:spcBef>
                <a:spcPct val="0"/>
              </a:spcBef>
              <a:buFontTx/>
              <a:buNone/>
            </a:pPr>
            <a:r>
              <a:rPr lang="en-CA" altLang="fr-FR" sz="1400">
                <a:solidFill>
                  <a:schemeClr val="tx1"/>
                </a:solidFill>
                <a:latin typeface="Times New Roman" panose="02020603050405020304" pitchFamily="18" charset="0"/>
              </a:rPr>
              <a:t> </a:t>
            </a:r>
            <a:endParaRPr lang="en-CA" altLang="fr-FR" sz="1400">
              <a:solidFill>
                <a:schemeClr val="tx1"/>
              </a:solidFill>
            </a:endParaRPr>
          </a:p>
        </p:txBody>
      </p:sp>
      <p:sp>
        <p:nvSpPr>
          <p:cNvPr id="253956" name="Rectangle 2"/>
          <p:cNvSpPr>
            <a:spLocks noGrp="1" noChangeArrowheads="1"/>
          </p:cNvSpPr>
          <p:nvPr>
            <p:ph type="title" idx="4294967295"/>
          </p:nvPr>
        </p:nvSpPr>
        <p:spPr>
          <a:xfrm>
            <a:off x="609600" y="1239838"/>
            <a:ext cx="5029200" cy="1295400"/>
          </a:xfrm>
        </p:spPr>
        <p:txBody>
          <a:bodyPr/>
          <a:lstStyle/>
          <a:p>
            <a:r>
              <a:rPr lang="en-US" altLang="fr-FR" b="1">
                <a:solidFill>
                  <a:srgbClr val="60101C"/>
                </a:solidFill>
                <a:latin typeface="Calibri Light"/>
                <a:ea typeface="Calibri Light"/>
                <a:cs typeface="Calibri Light"/>
              </a:rPr>
              <a:t>DND - Other Employees</a:t>
            </a:r>
          </a:p>
        </p:txBody>
      </p:sp>
      <p:sp>
        <p:nvSpPr>
          <p:cNvPr id="216068" name="Rectangle 3"/>
          <p:cNvSpPr>
            <a:spLocks noGrp="1"/>
          </p:cNvSpPr>
          <p:nvPr>
            <p:ph type="body" idx="4294967295"/>
          </p:nvPr>
        </p:nvSpPr>
        <p:spPr>
          <a:xfrm>
            <a:off x="-55217" y="5081657"/>
            <a:ext cx="5994400" cy="2324100"/>
          </a:xfrm>
        </p:spPr>
        <p:txBody>
          <a:bodyPr/>
          <a:lstStyle/>
          <a:p>
            <a:pPr marL="457200" lvl="1" indent="0">
              <a:lnSpc>
                <a:spcPct val="80000"/>
              </a:lnSpc>
              <a:spcBef>
                <a:spcPct val="50000"/>
              </a:spcBef>
              <a:buNone/>
              <a:defRPr/>
            </a:pPr>
            <a:r>
              <a:rPr lang="en-US" altLang="fr-FR">
                <a:solidFill>
                  <a:srgbClr val="000000"/>
                </a:solidFill>
                <a:latin typeface="Calibri Light"/>
                <a:ea typeface="Calibri Light"/>
                <a:cs typeface="Calibri Light"/>
              </a:rPr>
              <a:t>Follow progressive disciplinary process (verbal, written, suspension, discharge)</a:t>
            </a:r>
          </a:p>
          <a:p>
            <a:pPr lvl="1">
              <a:lnSpc>
                <a:spcPct val="80000"/>
              </a:lnSpc>
              <a:spcBef>
                <a:spcPct val="50000"/>
              </a:spcBef>
              <a:defRPr/>
            </a:pPr>
            <a:endParaRPr lang="en-US" altLang="fr-FR" b="1">
              <a:solidFill>
                <a:srgbClr val="000000"/>
              </a:solidFill>
            </a:endParaRPr>
          </a:p>
        </p:txBody>
      </p:sp>
      <p:sp>
        <p:nvSpPr>
          <p:cNvPr id="253958" name="Rectangle 6"/>
          <p:cNvSpPr>
            <a:spLocks noChangeArrowheads="1"/>
          </p:cNvSpPr>
          <p:nvPr/>
        </p:nvSpPr>
        <p:spPr bwMode="auto">
          <a:xfrm>
            <a:off x="6019800" y="1752600"/>
            <a:ext cx="152400" cy="4038600"/>
          </a:xfrm>
          <a:prstGeom prst="rect">
            <a:avLst/>
          </a:prstGeom>
          <a:solidFill>
            <a:srgbClr val="60101C"/>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en-US" sz="2400">
              <a:solidFill>
                <a:srgbClr val="60101C"/>
              </a:solidFill>
            </a:endParaRPr>
          </a:p>
        </p:txBody>
      </p:sp>
      <p:sp>
        <p:nvSpPr>
          <p:cNvPr id="253959" name="TextBox 1"/>
          <p:cNvSpPr txBox="1">
            <a:spLocks noChangeArrowheads="1"/>
          </p:cNvSpPr>
          <p:nvPr/>
        </p:nvSpPr>
        <p:spPr bwMode="auto">
          <a:xfrm>
            <a:off x="609600" y="2622550"/>
            <a:ext cx="2895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r>
              <a:rPr lang="en-CA" altLang="en-US" sz="3200" b="1">
                <a:solidFill>
                  <a:schemeClr val="tx1"/>
                </a:solidFill>
                <a:latin typeface="Calibri Light"/>
                <a:ea typeface="Calibri Light"/>
                <a:cs typeface="Calibri Light"/>
              </a:rPr>
              <a:t>CFMWS</a:t>
            </a:r>
          </a:p>
        </p:txBody>
      </p:sp>
      <p:sp>
        <p:nvSpPr>
          <p:cNvPr id="10" name="TextBox 9"/>
          <p:cNvSpPr txBox="1"/>
          <p:nvPr/>
        </p:nvSpPr>
        <p:spPr>
          <a:xfrm>
            <a:off x="2057400" y="3544888"/>
            <a:ext cx="3236913" cy="830997"/>
          </a:xfrm>
          <a:prstGeom prst="rect">
            <a:avLst/>
          </a:prstGeom>
          <a:noFill/>
        </p:spPr>
        <p:txBody>
          <a:bodyPr lIns="91440" tIns="45720" rIns="91440" bIns="45720" anchor="t">
            <a:spAutoFit/>
          </a:bodyPr>
          <a:lstStyle/>
          <a:p>
            <a:pPr>
              <a:defRPr/>
            </a:pPr>
            <a:r>
              <a:rPr lang="en-CA">
                <a:solidFill>
                  <a:srgbClr val="000000"/>
                </a:solidFill>
                <a:latin typeface="Calibri Light"/>
                <a:ea typeface="Calibri Light"/>
                <a:cs typeface="Calibri Light"/>
              </a:rPr>
              <a:t>DAOD 5005-3 Employee Assistance Program</a:t>
            </a:r>
          </a:p>
        </p:txBody>
      </p:sp>
      <p:sp>
        <p:nvSpPr>
          <p:cNvPr id="3" name="TextBox 2"/>
          <p:cNvSpPr txBox="1"/>
          <p:nvPr/>
        </p:nvSpPr>
        <p:spPr>
          <a:xfrm>
            <a:off x="609600" y="3471863"/>
            <a:ext cx="2163763" cy="461962"/>
          </a:xfrm>
          <a:prstGeom prst="rect">
            <a:avLst/>
          </a:prstGeom>
          <a:noFill/>
        </p:spPr>
        <p:txBody>
          <a:bodyPr lIns="91440" tIns="45720" rIns="91440" bIns="45720" anchor="t">
            <a:spAutoFit/>
          </a:bodyPr>
          <a:lstStyle/>
          <a:p>
            <a:pPr>
              <a:defRPr/>
            </a:pPr>
            <a:r>
              <a:rPr lang="en-CA">
                <a:solidFill>
                  <a:srgbClr val="000000"/>
                </a:solidFill>
                <a:latin typeface="Calibri Light"/>
                <a:ea typeface="Calibri Light"/>
                <a:cs typeface="Calibri Light"/>
              </a:rPr>
              <a:t>Refer to:</a:t>
            </a:r>
          </a:p>
        </p:txBody>
      </p:sp>
      <p:pic>
        <p:nvPicPr>
          <p:cNvPr id="253963"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88" y="-6350"/>
            <a:ext cx="12188825"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67CA5D07-C579-9923-79D4-4DEA2F7A88F1}"/>
              </a:ext>
            </a:extLst>
          </p:cNvPr>
          <p:cNvSpPr txBox="1"/>
          <p:nvPr/>
        </p:nvSpPr>
        <p:spPr>
          <a:xfrm>
            <a:off x="-3908" y="-3908"/>
            <a:ext cx="4775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CA" sz="1000" b="1">
                <a:solidFill>
                  <a:schemeClr val="bg1"/>
                </a:solidFill>
                <a:latin typeface="Arial"/>
                <a:ea typeface="ヒラギノ角ゴ Pro W3"/>
                <a:cs typeface="Arial"/>
              </a:rPr>
              <a:t>MASTERING CAF POLICIES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6" name="Slide Number Placeholder 3">
            <a:extLst>
              <a:ext uri="{FF2B5EF4-FFF2-40B4-BE49-F238E27FC236}">
                <a16:creationId xmlns:a16="http://schemas.microsoft.com/office/drawing/2014/main" id="{D690D80E-DBA7-4D43-A995-C360AD0A7156}"/>
              </a:ext>
            </a:extLst>
          </p:cNvPr>
          <p:cNvSpPr>
            <a:spLocks noGrp="1"/>
          </p:cNvSpPr>
          <p:nvPr>
            <p:ph type="sldNum" sz="quarter" idx="4294967295"/>
          </p:nvPr>
        </p:nvSpPr>
        <p:spPr bwMode="auto">
          <a:xfrm>
            <a:off x="8077200" y="6245225"/>
            <a:ext cx="2133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spcBef>
                <a:spcPct val="0"/>
              </a:spcBef>
              <a:buClrTx/>
              <a:buFontTx/>
              <a:buNone/>
            </a:pPr>
            <a:fld id="{5BAF2074-E15A-4268-8DC0-4B85D97C0718}" type="slidenum">
              <a:rPr lang="en-CA" altLang="en-US" sz="1400">
                <a:solidFill>
                  <a:srgbClr val="000000"/>
                </a:solidFill>
                <a:latin typeface="Arial" panose="020B0604020202020204" pitchFamily="34" charset="0"/>
              </a:rPr>
              <a:pPr>
                <a:spcBef>
                  <a:spcPct val="0"/>
                </a:spcBef>
                <a:buClrTx/>
                <a:buFontTx/>
                <a:buNone/>
              </a:pPr>
              <a:t>76</a:t>
            </a:fld>
            <a:endParaRPr lang="en-CA" altLang="en-US" sz="1400">
              <a:solidFill>
                <a:srgbClr val="000000"/>
              </a:solidFill>
              <a:latin typeface="Arial" panose="020B0604020202020204" pitchFamily="34" charset="0"/>
            </a:endParaRPr>
          </a:p>
        </p:txBody>
      </p:sp>
      <p:pic>
        <p:nvPicPr>
          <p:cNvPr id="146438" name="Picture 3">
            <a:extLst>
              <a:ext uri="{FF2B5EF4-FFF2-40B4-BE49-F238E27FC236}">
                <a16:creationId xmlns:a16="http://schemas.microsoft.com/office/drawing/2014/main" id="{5D71BED6-8FEC-47C3-9ED0-8CC597D42052}"/>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20340" y="6390797"/>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close-up of a document&#10;&#10;Description automatically generated">
            <a:extLst>
              <a:ext uri="{FF2B5EF4-FFF2-40B4-BE49-F238E27FC236}">
                <a16:creationId xmlns:a16="http://schemas.microsoft.com/office/drawing/2014/main" id="{DD763122-8C4F-E981-F118-8D8AE6D2FD7D}"/>
              </a:ext>
            </a:extLst>
          </p:cNvPr>
          <p:cNvPicPr>
            <a:picLocks noChangeAspect="1"/>
          </p:cNvPicPr>
          <p:nvPr/>
        </p:nvPicPr>
        <p:blipFill>
          <a:blip r:embed="rId4"/>
          <a:stretch>
            <a:fillRect/>
          </a:stretch>
        </p:blipFill>
        <p:spPr>
          <a:xfrm>
            <a:off x="434331" y="1346992"/>
            <a:ext cx="11628042" cy="4411000"/>
          </a:xfrm>
          <a:prstGeom prst="rect">
            <a:avLst/>
          </a:prstGeom>
        </p:spPr>
      </p:pic>
      <p:pic>
        <p:nvPicPr>
          <p:cNvPr id="2" name="Picture 1" descr="A close-up of a document&#10;&#10;AI-generated content may be incorrect.">
            <a:extLst>
              <a:ext uri="{FF2B5EF4-FFF2-40B4-BE49-F238E27FC236}">
                <a16:creationId xmlns:a16="http://schemas.microsoft.com/office/drawing/2014/main" id="{042E3FFF-BD52-A616-7970-08F023C79CE1}"/>
              </a:ext>
            </a:extLst>
          </p:cNvPr>
          <p:cNvPicPr>
            <a:picLocks noChangeAspect="1"/>
          </p:cNvPicPr>
          <p:nvPr/>
        </p:nvPicPr>
        <p:blipFill>
          <a:blip r:embed="rId5"/>
          <a:stretch>
            <a:fillRect/>
          </a:stretch>
        </p:blipFill>
        <p:spPr>
          <a:xfrm>
            <a:off x="0" y="1057656"/>
            <a:ext cx="12192000" cy="4742688"/>
          </a:xfrm>
          <a:prstGeom prst="rect">
            <a:avLst/>
          </a:prstGeom>
          <a:ln>
            <a:solidFill>
              <a:schemeClr val="bg1"/>
            </a:solidFill>
          </a:ln>
        </p:spPr>
      </p:pic>
    </p:spTree>
    <p:extLst>
      <p:ext uri="{BB962C8B-B14F-4D97-AF65-F5344CB8AC3E}">
        <p14:creationId xmlns:p14="http://schemas.microsoft.com/office/powerpoint/2010/main" val="2213311429"/>
      </p:ext>
    </p:extLst>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Text Box 3"/>
          <p:cNvSpPr txBox="1">
            <a:spLocks noChangeArrowheads="1"/>
          </p:cNvSpPr>
          <p:nvPr/>
        </p:nvSpPr>
        <p:spPr bwMode="auto">
          <a:xfrm>
            <a:off x="5867400" y="5715000"/>
            <a:ext cx="3886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50000"/>
              </a:spcBef>
              <a:buFontTx/>
              <a:buNone/>
            </a:pPr>
            <a:endParaRPr lang="fr-FR" altLang="fr-FR" sz="2400">
              <a:latin typeface="Arial" panose="020B0604020202020204" pitchFamily="34" charset="0"/>
            </a:endParaRPr>
          </a:p>
        </p:txBody>
      </p:sp>
      <p:grpSp>
        <p:nvGrpSpPr>
          <p:cNvPr id="260099" name="Rectangle 7"/>
          <p:cNvGrpSpPr>
            <a:grpSpLocks/>
          </p:cNvGrpSpPr>
          <p:nvPr/>
        </p:nvGrpSpPr>
        <p:grpSpPr bwMode="auto">
          <a:xfrm>
            <a:off x="0" y="2044700"/>
            <a:ext cx="12192000" cy="2235200"/>
            <a:chOff x="0" y="1288"/>
            <a:chExt cx="7680" cy="1408"/>
          </a:xfrm>
        </p:grpSpPr>
        <p:pic>
          <p:nvPicPr>
            <p:cNvPr id="260103" name="Rectangle 7"/>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1288"/>
              <a:ext cx="7680" cy="1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0104" name="Text Box 3"/>
            <p:cNvSpPr txBox="1">
              <a:spLocks noChangeArrowheads="1"/>
            </p:cNvSpPr>
            <p:nvPr/>
          </p:nvSpPr>
          <p:spPr bwMode="auto">
            <a:xfrm>
              <a:off x="0" y="1296"/>
              <a:ext cx="7680" cy="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endParaRPr lang="en-US" altLang="en-US" sz="1800">
                <a:solidFill>
                  <a:srgbClr val="FFFFFF"/>
                </a:solidFill>
              </a:endParaRPr>
            </a:p>
          </p:txBody>
        </p:sp>
      </p:grpSp>
      <p:sp>
        <p:nvSpPr>
          <p:cNvPr id="9" name="TextBox 8"/>
          <p:cNvSpPr txBox="1"/>
          <p:nvPr/>
        </p:nvSpPr>
        <p:spPr>
          <a:xfrm>
            <a:off x="1295400" y="2738438"/>
            <a:ext cx="5140325" cy="769937"/>
          </a:xfrm>
          <a:prstGeom prst="rect">
            <a:avLst/>
          </a:prstGeom>
          <a:noFill/>
        </p:spPr>
        <p:txBody>
          <a:bodyPr>
            <a:spAutoFit/>
          </a:bodyPr>
          <a:lstStyle/>
          <a:p>
            <a:pPr eaLnBrk="1" fontAlgn="auto" hangingPunct="1">
              <a:spcBef>
                <a:spcPts val="0"/>
              </a:spcBef>
              <a:spcAft>
                <a:spcPts val="0"/>
              </a:spcAft>
              <a:defRPr/>
            </a:pPr>
            <a:r>
              <a:rPr lang="en-CA" sz="4400" b="1">
                <a:solidFill>
                  <a:srgbClr val="FFFFFF"/>
                </a:solidFill>
                <a:ea typeface="+mn-ea"/>
                <a:cs typeface="Arial" panose="020B0604020202020204" pitchFamily="34" charset="0"/>
              </a:rPr>
              <a:t>Lunch!</a:t>
            </a:r>
          </a:p>
        </p:txBody>
      </p:sp>
      <p:pic>
        <p:nvPicPr>
          <p:cNvPr id="260102"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34000" y="762000"/>
            <a:ext cx="4648200" cy="655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flipH="1">
            <a:off x="0" y="2057400"/>
            <a:ext cx="12192000" cy="2222500"/>
          </a:xfrm>
          <a:prstGeom prst="rect">
            <a:avLst/>
          </a:prstGeom>
          <a:gradFill flip="none" rotWithShape="1">
            <a:gsLst>
              <a:gs pos="0">
                <a:schemeClr val="bg1">
                  <a:alpha val="30000"/>
                </a:schemeClr>
              </a:gs>
              <a:gs pos="50000">
                <a:srgbClr val="547258">
                  <a:shade val="67500"/>
                  <a:satMod val="115000"/>
                  <a:alpha val="53000"/>
                </a:srgbClr>
              </a:gs>
              <a:gs pos="100000">
                <a:srgbClr val="547258">
                  <a:shade val="100000"/>
                  <a:satMod val="115000"/>
                </a:srgbClr>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1800">
              <a:solidFill>
                <a:srgbClr val="FFFFFF"/>
              </a:solidFill>
            </a:endParaRPr>
          </a:p>
        </p:txBody>
      </p:sp>
      <p:pic>
        <p:nvPicPr>
          <p:cNvPr id="258051" name="Picture 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4800" y="215900"/>
            <a:ext cx="5791200" cy="664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8052" name="Text Box 3"/>
          <p:cNvSpPr txBox="1">
            <a:spLocks noChangeArrowheads="1"/>
          </p:cNvSpPr>
          <p:nvPr/>
        </p:nvSpPr>
        <p:spPr bwMode="auto">
          <a:xfrm>
            <a:off x="5867400" y="5715000"/>
            <a:ext cx="3886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50000"/>
              </a:spcBef>
              <a:buFontTx/>
              <a:buNone/>
            </a:pPr>
            <a:endParaRPr lang="fr-FR" altLang="fr-FR" sz="2400">
              <a:latin typeface="Arial" panose="020B0604020202020204" pitchFamily="34" charset="0"/>
            </a:endParaRPr>
          </a:p>
        </p:txBody>
      </p:sp>
      <p:sp>
        <p:nvSpPr>
          <p:cNvPr id="6" name="TextBox 5"/>
          <p:cNvSpPr txBox="1"/>
          <p:nvPr/>
        </p:nvSpPr>
        <p:spPr>
          <a:xfrm>
            <a:off x="6096000" y="2398713"/>
            <a:ext cx="5140325" cy="769937"/>
          </a:xfrm>
          <a:prstGeom prst="rect">
            <a:avLst/>
          </a:prstGeom>
          <a:noFill/>
        </p:spPr>
        <p:txBody>
          <a:bodyPr>
            <a:spAutoFit/>
          </a:bodyPr>
          <a:lstStyle/>
          <a:p>
            <a:pPr eaLnBrk="1" fontAlgn="auto" hangingPunct="1">
              <a:spcBef>
                <a:spcPts val="0"/>
              </a:spcBef>
              <a:spcAft>
                <a:spcPts val="0"/>
              </a:spcAft>
              <a:defRPr/>
            </a:pPr>
            <a:r>
              <a:rPr lang="en-CA" sz="4400" b="1">
                <a:solidFill>
                  <a:srgbClr val="FFFFFF"/>
                </a:solidFill>
                <a:ea typeface="+mn-ea"/>
                <a:cs typeface="Arial" panose="020B0604020202020204" pitchFamily="34" charset="0"/>
              </a:rPr>
              <a:t>Guest Speaker</a:t>
            </a:r>
          </a:p>
        </p:txBody>
      </p:sp>
      <p:sp>
        <p:nvSpPr>
          <p:cNvPr id="258054" name="TextBox 2"/>
          <p:cNvSpPr txBox="1">
            <a:spLocks noChangeArrowheads="1"/>
          </p:cNvSpPr>
          <p:nvPr/>
        </p:nvSpPr>
        <p:spPr bwMode="auto">
          <a:xfrm>
            <a:off x="1333500" y="2706688"/>
            <a:ext cx="3200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altLang="en-US" sz="2400" b="1">
                <a:solidFill>
                  <a:schemeClr val="bg1"/>
                </a:solidFill>
                <a:latin typeface="Arial" panose="020B0604020202020204" pitchFamily="34" charset="0"/>
              </a:rPr>
              <a:t>Policies applied</a:t>
            </a:r>
          </a:p>
        </p:txBody>
      </p:sp>
      <p:sp>
        <p:nvSpPr>
          <p:cNvPr id="258055" name="TextBox 9"/>
          <p:cNvSpPr txBox="1">
            <a:spLocks noChangeArrowheads="1"/>
          </p:cNvSpPr>
          <p:nvPr/>
        </p:nvSpPr>
        <p:spPr bwMode="auto">
          <a:xfrm>
            <a:off x="1333500" y="3417888"/>
            <a:ext cx="3768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altLang="en-US" sz="2400" b="1">
                <a:solidFill>
                  <a:schemeClr val="bg1"/>
                </a:solidFill>
                <a:latin typeface="Arial" panose="020B0604020202020204" pitchFamily="34" charset="0"/>
              </a:rPr>
              <a:t>Occurrence of enabling</a:t>
            </a:r>
          </a:p>
        </p:txBody>
      </p:sp>
      <p:sp>
        <p:nvSpPr>
          <p:cNvPr id="258056" name="TextBox 10"/>
          <p:cNvSpPr txBox="1">
            <a:spLocks noChangeArrowheads="1"/>
          </p:cNvSpPr>
          <p:nvPr/>
        </p:nvSpPr>
        <p:spPr bwMode="auto">
          <a:xfrm>
            <a:off x="1333500" y="4081463"/>
            <a:ext cx="45339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altLang="en-US" sz="2400" b="1">
                <a:solidFill>
                  <a:schemeClr val="bg1"/>
                </a:solidFill>
                <a:latin typeface="Arial" panose="020B0604020202020204" pitchFamily="34" charset="0"/>
              </a:rPr>
              <a:t>Observable consequences</a:t>
            </a:r>
          </a:p>
        </p:txBody>
      </p:sp>
      <p:sp>
        <p:nvSpPr>
          <p:cNvPr id="258057" name="TextBox 11"/>
          <p:cNvSpPr txBox="1">
            <a:spLocks noChangeArrowheads="1"/>
          </p:cNvSpPr>
          <p:nvPr/>
        </p:nvSpPr>
        <p:spPr bwMode="auto">
          <a:xfrm>
            <a:off x="1333500" y="4805363"/>
            <a:ext cx="3692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CA" altLang="en-US" sz="2400" b="1">
                <a:solidFill>
                  <a:schemeClr val="bg1"/>
                </a:solidFill>
                <a:latin typeface="Arial" panose="020B0604020202020204" pitchFamily="34" charset="0"/>
              </a:rPr>
              <a:t>How DND policy differs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5954" name="Title 1">
            <a:extLst>
              <a:ext uri="{FF2B5EF4-FFF2-40B4-BE49-F238E27FC236}">
                <a16:creationId xmlns:a16="http://schemas.microsoft.com/office/drawing/2014/main" id="{654BF2E4-DAF0-4190-B135-757D1FB29F8F}"/>
              </a:ext>
            </a:extLst>
          </p:cNvPr>
          <p:cNvSpPr>
            <a:spLocks noGrp="1" noChangeArrowheads="1"/>
          </p:cNvSpPr>
          <p:nvPr>
            <p:ph type="title"/>
          </p:nvPr>
        </p:nvSpPr>
        <p:spPr>
          <a:xfrm>
            <a:off x="11113" y="1076325"/>
            <a:ext cx="12182475" cy="876300"/>
          </a:xfrm>
        </p:spPr>
        <p:txBody>
          <a:bodyPr/>
          <a:lstStyle/>
          <a:p>
            <a:pPr algn="ctr"/>
            <a:r>
              <a:rPr lang="en-CA" altLang="en-US" sz="6000" b="1">
                <a:solidFill>
                  <a:schemeClr val="tx1"/>
                </a:solidFill>
              </a:rPr>
              <a:t>Stretch Break</a:t>
            </a:r>
            <a:endParaRPr lang="en-CA" altLang="en-US" b="1">
              <a:solidFill>
                <a:schemeClr val="tx1"/>
              </a:solidFill>
            </a:endParaRPr>
          </a:p>
        </p:txBody>
      </p:sp>
      <p:pic>
        <p:nvPicPr>
          <p:cNvPr id="125956" name="Picture 4">
            <a:extLst>
              <a:ext uri="{FF2B5EF4-FFF2-40B4-BE49-F238E27FC236}">
                <a16:creationId xmlns:a16="http://schemas.microsoft.com/office/drawing/2014/main" id="{F433F355-EA3A-4C01-BF07-888B1E1502B3}"/>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401300" y="6357306"/>
            <a:ext cx="16002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utoShape 2" descr="https://cac-powerpoint.officeapps.live.com/pods/GetClipboardImage.ashx?Id=8626b81a-8d78-49f8-aecf-cfd061cff645&amp;DC=CA3&amp;pkey=1bd915a4-e03e-4dba-ba7e-f307d581a5b8&amp;wdwaccluster=CA3"/>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Content Placeholder 4"/>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044077" y="2613010"/>
            <a:ext cx="8040222" cy="2896004"/>
          </a:xfrm>
        </p:spPr>
      </p:pic>
      <p:pic>
        <p:nvPicPr>
          <p:cNvPr id="6" name="Picture 5" descr="Chair Yoga | Palatine Public Library District"/>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1102" y="3083403"/>
            <a:ext cx="2143125" cy="2143125"/>
          </a:xfrm>
          <a:prstGeom prst="rect">
            <a:avLst/>
          </a:prstGeom>
        </p:spPr>
      </p:pic>
    </p:spTree>
    <p:extLst>
      <p:ext uri="{BB962C8B-B14F-4D97-AF65-F5344CB8AC3E}">
        <p14:creationId xmlns:p14="http://schemas.microsoft.com/office/powerpoint/2010/main" val="3110913174"/>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AE6FE-D5F1-B06A-BB9E-04BF3F587CA5}"/>
              </a:ext>
            </a:extLst>
          </p:cNvPr>
          <p:cNvSpPr>
            <a:spLocks noGrp="1"/>
          </p:cNvSpPr>
          <p:nvPr>
            <p:ph type="title"/>
          </p:nvPr>
        </p:nvSpPr>
        <p:spPr>
          <a:xfrm>
            <a:off x="3810000" y="914400"/>
            <a:ext cx="10515600" cy="984091"/>
          </a:xfrm>
        </p:spPr>
        <p:txBody>
          <a:bodyPr/>
          <a:lstStyle/>
          <a:p>
            <a:r>
              <a:rPr lang="en-CA" b="1">
                <a:latin typeface="Calibri Light"/>
                <a:ea typeface="Calibri Light"/>
                <a:cs typeface="Calibri Light"/>
              </a:rPr>
              <a:t>Internet Gaming</a:t>
            </a:r>
          </a:p>
        </p:txBody>
      </p:sp>
      <p:pic>
        <p:nvPicPr>
          <p:cNvPr id="5" name="Content Placeholder 4" descr="A person holding a video game controller&#10;&#10;Description automatically generated">
            <a:extLst>
              <a:ext uri="{FF2B5EF4-FFF2-40B4-BE49-F238E27FC236}">
                <a16:creationId xmlns:a16="http://schemas.microsoft.com/office/drawing/2014/main" id="{2199C4E1-BD89-9DA1-B9CE-092CF6485972}"/>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689" y="2292721"/>
            <a:ext cx="4996513" cy="33310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EDEEE95A-32E6-BFCB-D0AB-81A4509C0D34}"/>
              </a:ext>
            </a:extLst>
          </p:cNvPr>
          <p:cNvSpPr txBox="1"/>
          <p:nvPr/>
        </p:nvSpPr>
        <p:spPr>
          <a:xfrm>
            <a:off x="6189944" y="2212932"/>
            <a:ext cx="52609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Calibri Light"/>
                <a:ea typeface="Calibri Light"/>
                <a:cs typeface="Calibri Light"/>
              </a:rPr>
              <a:t>Can internet gaming be addictive?</a:t>
            </a:r>
          </a:p>
        </p:txBody>
      </p:sp>
      <p:sp>
        <p:nvSpPr>
          <p:cNvPr id="4" name="TextBox 3">
            <a:extLst>
              <a:ext uri="{FF2B5EF4-FFF2-40B4-BE49-F238E27FC236}">
                <a16:creationId xmlns:a16="http://schemas.microsoft.com/office/drawing/2014/main" id="{5D6E8524-7C1F-F6A7-39D3-FD2BE2E2AA0A}"/>
              </a:ext>
            </a:extLst>
          </p:cNvPr>
          <p:cNvSpPr txBox="1"/>
          <p:nvPr/>
        </p:nvSpPr>
        <p:spPr>
          <a:xfrm>
            <a:off x="6189944" y="3016684"/>
            <a:ext cx="64822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Light"/>
                <a:ea typeface="Calibri Light"/>
                <a:cs typeface="Calibri Light"/>
              </a:rPr>
              <a:t>2013: DSM-5 </a:t>
            </a:r>
            <a:r>
              <a:rPr lang="en-US" i="1">
                <a:latin typeface="Calibri Light"/>
                <a:ea typeface="Calibri Light"/>
                <a:cs typeface="Calibri Light"/>
              </a:rPr>
              <a:t>Internet Gaming Disorder</a:t>
            </a:r>
          </a:p>
          <a:p>
            <a:endParaRPr lang="en-US">
              <a:cs typeface="Arial"/>
            </a:endParaRPr>
          </a:p>
        </p:txBody>
      </p:sp>
      <p:sp>
        <p:nvSpPr>
          <p:cNvPr id="6" name="TextBox 5">
            <a:extLst>
              <a:ext uri="{FF2B5EF4-FFF2-40B4-BE49-F238E27FC236}">
                <a16:creationId xmlns:a16="http://schemas.microsoft.com/office/drawing/2014/main" id="{531B5826-41D3-B886-4568-D6187C377B4C}"/>
              </a:ext>
            </a:extLst>
          </p:cNvPr>
          <p:cNvSpPr txBox="1"/>
          <p:nvPr/>
        </p:nvSpPr>
        <p:spPr>
          <a:xfrm>
            <a:off x="6200384" y="3851753"/>
            <a:ext cx="47786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Light"/>
                <a:ea typeface="Calibri Light"/>
                <a:cs typeface="Calibri Light"/>
              </a:rPr>
              <a:t>2018: WHO  </a:t>
            </a:r>
            <a:r>
              <a:rPr lang="en-US" i="1">
                <a:latin typeface="Calibri Light"/>
                <a:ea typeface="Calibri Light"/>
                <a:cs typeface="Calibri Light"/>
              </a:rPr>
              <a:t>Gaming Disorder</a:t>
            </a:r>
          </a:p>
        </p:txBody>
      </p:sp>
      <p:sp>
        <p:nvSpPr>
          <p:cNvPr id="7" name="TextBox 6">
            <a:extLst>
              <a:ext uri="{FF2B5EF4-FFF2-40B4-BE49-F238E27FC236}">
                <a16:creationId xmlns:a16="http://schemas.microsoft.com/office/drawing/2014/main" id="{1C643FDD-EBFE-A354-C21F-1C440EB93F76}"/>
              </a:ext>
            </a:extLst>
          </p:cNvPr>
          <p:cNvSpPr txBox="1"/>
          <p:nvPr/>
        </p:nvSpPr>
        <p:spPr>
          <a:xfrm>
            <a:off x="6200383" y="4739012"/>
            <a:ext cx="46972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Light"/>
                <a:ea typeface="Calibri Light"/>
                <a:cs typeface="Calibri Light"/>
              </a:rPr>
              <a:t>CAMH:  </a:t>
            </a:r>
            <a:r>
              <a:rPr lang="en-US" i="1">
                <a:latin typeface="Calibri Light"/>
                <a:ea typeface="Calibri Light"/>
                <a:cs typeface="Calibri Light"/>
              </a:rPr>
              <a:t>Problem Gaming</a:t>
            </a:r>
          </a:p>
        </p:txBody>
      </p:sp>
      <p:sp>
        <p:nvSpPr>
          <p:cNvPr id="8" name="TextBox 7">
            <a:extLst>
              <a:ext uri="{FF2B5EF4-FFF2-40B4-BE49-F238E27FC236}">
                <a16:creationId xmlns:a16="http://schemas.microsoft.com/office/drawing/2014/main" id="{D4184BC2-1D02-B68B-C825-F0821906CAF8}"/>
              </a:ext>
            </a:extLst>
          </p:cNvPr>
          <p:cNvSpPr txBox="1"/>
          <p:nvPr/>
        </p:nvSpPr>
        <p:spPr>
          <a:xfrm>
            <a:off x="845507" y="5928986"/>
            <a:ext cx="108872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Light"/>
                <a:ea typeface="Calibri Light"/>
                <a:cs typeface="Calibri Light"/>
              </a:rPr>
              <a:t>Many people use technology in a way that does not cause harm and may have some benefits</a:t>
            </a:r>
          </a:p>
        </p:txBody>
      </p:sp>
    </p:spTree>
    <p:extLst>
      <p:ext uri="{BB962C8B-B14F-4D97-AF65-F5344CB8AC3E}">
        <p14:creationId xmlns:p14="http://schemas.microsoft.com/office/powerpoint/2010/main" val="209833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a:xfrm>
            <a:off x="1078551" y="673860"/>
            <a:ext cx="10515600" cy="984091"/>
          </a:xfrm>
        </p:spPr>
        <p:txBody>
          <a:bodyPr/>
          <a:lstStyle/>
          <a:p>
            <a:pPr algn="ctr"/>
            <a:r>
              <a:rPr lang="en-CA" altLang="en-US" b="0">
                <a:latin typeface="Arial Black" panose="020B0A04020102020204" pitchFamily="34" charset="0"/>
              </a:rPr>
              <a:t>Test your Knowledge</a:t>
            </a:r>
          </a:p>
        </p:txBody>
      </p:sp>
      <p:sp>
        <p:nvSpPr>
          <p:cNvPr id="39939" name="Rectangle 26"/>
          <p:cNvSpPr>
            <a:spLocks noGrp="1" noChangeArrowheads="1"/>
          </p:cNvSpPr>
          <p:nvPr>
            <p:ph type="body" sz="half" idx="1"/>
          </p:nvPr>
        </p:nvSpPr>
        <p:spPr>
          <a:xfrm>
            <a:off x="1630648" y="1972279"/>
            <a:ext cx="9772291" cy="1676400"/>
          </a:xfrm>
        </p:spPr>
        <p:txBody>
          <a:bodyPr vert="horz" lIns="91440" tIns="45720" rIns="91440" bIns="45720" rtlCol="0" anchor="t">
            <a:normAutofit/>
          </a:bodyPr>
          <a:lstStyle/>
          <a:p>
            <a:pPr marL="0" indent="0" algn="ctr">
              <a:buNone/>
            </a:pPr>
            <a:r>
              <a:rPr lang="en-CA" altLang="en-US" i="1">
                <a:latin typeface="Arial"/>
                <a:cs typeface="Arial"/>
              </a:rPr>
              <a:t>How is </a:t>
            </a:r>
            <a:r>
              <a:rPr lang="en-CA" altLang="en-US" b="1" i="1">
                <a:latin typeface="Arial"/>
                <a:cs typeface="Arial"/>
              </a:rPr>
              <a:t>Internet</a:t>
            </a:r>
            <a:r>
              <a:rPr lang="en-CA" altLang="en-US" i="1">
                <a:latin typeface="Arial"/>
                <a:cs typeface="Arial"/>
              </a:rPr>
              <a:t> </a:t>
            </a:r>
            <a:r>
              <a:rPr lang="en-CA" altLang="en-US" b="1" i="1">
                <a:latin typeface="Arial"/>
                <a:cs typeface="Arial"/>
              </a:rPr>
              <a:t>Gaming Disorder</a:t>
            </a:r>
            <a:r>
              <a:rPr lang="en-CA" altLang="en-US" i="1">
                <a:latin typeface="Arial"/>
                <a:cs typeface="Arial"/>
              </a:rPr>
              <a:t> like other </a:t>
            </a:r>
            <a:r>
              <a:rPr lang="en-CA" altLang="en-US" b="1" i="1">
                <a:latin typeface="Arial"/>
                <a:cs typeface="Arial"/>
              </a:rPr>
              <a:t>Addictions</a:t>
            </a:r>
            <a:r>
              <a:rPr lang="en-CA" altLang="en-US" i="1">
                <a:latin typeface="Arial"/>
                <a:cs typeface="Arial"/>
              </a:rPr>
              <a:t>?</a:t>
            </a:r>
          </a:p>
        </p:txBody>
      </p:sp>
      <p:sp>
        <p:nvSpPr>
          <p:cNvPr id="1472539" name="Text Box 27"/>
          <p:cNvSpPr txBox="1">
            <a:spLocks noChangeArrowheads="1"/>
          </p:cNvSpPr>
          <p:nvPr/>
        </p:nvSpPr>
        <p:spPr bwMode="auto">
          <a:xfrm>
            <a:off x="2702805" y="2803938"/>
            <a:ext cx="7620000" cy="2800350"/>
          </a:xfrm>
          <a:prstGeom prst="rect">
            <a:avLst/>
          </a:prstGeom>
          <a:noFill/>
          <a:ln>
            <a:noFill/>
          </a:ln>
        </p:spPr>
        <p:txBody>
          <a:bodyPr>
            <a:spAutoFit/>
          </a:bodyPr>
          <a:lstStyle>
            <a:lvl1pPr algn="l">
              <a:spcBef>
                <a:spcPct val="20000"/>
              </a:spcBef>
              <a:buClr>
                <a:srgbClr val="C30000"/>
              </a:buClr>
              <a:buChar char="•"/>
              <a:defRPr sz="3200">
                <a:solidFill>
                  <a:schemeClr val="tx1"/>
                </a:solidFill>
                <a:latin typeface="65 Helvetica Medium" pitchFamily="1" charset="0"/>
                <a:ea typeface="ヒラギノ角ゴ Pro W3" charset="-128"/>
              </a:defRPr>
            </a:lvl1pPr>
            <a:lvl2pPr marL="742950" indent="-285750" algn="l">
              <a:spcBef>
                <a:spcPct val="20000"/>
              </a:spcBef>
              <a:buClr>
                <a:srgbClr val="C30000"/>
              </a:buClr>
              <a:buChar char="–"/>
              <a:defRPr sz="2800">
                <a:solidFill>
                  <a:schemeClr val="tx1"/>
                </a:solidFill>
                <a:latin typeface="55 Helvetica Roman" pitchFamily="-106" charset="0"/>
                <a:ea typeface="ヒラギノ角ゴ Pro W3" charset="-128"/>
              </a:defRPr>
            </a:lvl2pPr>
            <a:lvl3pPr marL="1143000" indent="-228600" algn="l">
              <a:spcBef>
                <a:spcPct val="20000"/>
              </a:spcBef>
              <a:buClr>
                <a:srgbClr val="C30000"/>
              </a:buClr>
              <a:buChar char="•"/>
              <a:defRPr sz="2400">
                <a:solidFill>
                  <a:schemeClr val="tx1"/>
                </a:solidFill>
                <a:latin typeface="55 Helvetica Roman" pitchFamily="-106" charset="0"/>
                <a:ea typeface="ヒラギノ角ゴ Pro W3" charset="-128"/>
              </a:defRPr>
            </a:lvl3pPr>
            <a:lvl4pPr marL="1600200" indent="-228600" algn="l">
              <a:spcBef>
                <a:spcPct val="20000"/>
              </a:spcBef>
              <a:buClr>
                <a:srgbClr val="C30000"/>
              </a:buClr>
              <a:buChar char="–"/>
              <a:defRPr sz="2000">
                <a:solidFill>
                  <a:schemeClr val="tx1"/>
                </a:solidFill>
                <a:latin typeface="55 Helvetica Roman" pitchFamily="-106" charset="0"/>
                <a:ea typeface="ヒラギノ角ゴ Pro W3" charset="-128"/>
              </a:defRPr>
            </a:lvl4pPr>
            <a:lvl5pPr marL="2057400" indent="-228600" algn="l">
              <a:spcBef>
                <a:spcPct val="20000"/>
              </a:spcBef>
              <a:buClr>
                <a:srgbClr val="C30000"/>
              </a:buClr>
              <a:buChar char="»"/>
              <a:defRPr>
                <a:solidFill>
                  <a:schemeClr val="tx1"/>
                </a:solidFill>
                <a:latin typeface="55 Helvetica Roman" pitchFamily="-106" charset="0"/>
                <a:ea typeface="ヒラギノ角ゴ Pro W3" charset="-128"/>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charset="-128"/>
              </a:defRPr>
            </a:lvl9pPr>
          </a:lstStyle>
          <a:p>
            <a:pPr marL="457200" indent="-457200">
              <a:spcBef>
                <a:spcPct val="0"/>
              </a:spcBef>
              <a:buClr>
                <a:srgbClr val="CC0000"/>
              </a:buClr>
              <a:buFontTx/>
              <a:buAutoNum type="alphaUcPeriod"/>
              <a:defRPr/>
            </a:pPr>
            <a:r>
              <a:rPr lang="en-CA" altLang="en-US" sz="2800">
                <a:solidFill>
                  <a:srgbClr val="000000"/>
                </a:solidFill>
                <a:latin typeface="Arial" pitchFamily="34" charset="0"/>
              </a:rPr>
              <a:t>The amount of time spent playing</a:t>
            </a:r>
          </a:p>
          <a:p>
            <a:pPr marL="457200" indent="-457200">
              <a:spcBef>
                <a:spcPct val="0"/>
              </a:spcBef>
              <a:buClr>
                <a:srgbClr val="CC0000"/>
              </a:buClr>
              <a:buFontTx/>
              <a:buAutoNum type="alphaUcPeriod"/>
              <a:defRPr/>
            </a:pPr>
            <a:r>
              <a:rPr lang="en-CA" altLang="en-US" sz="2800">
                <a:solidFill>
                  <a:srgbClr val="000000"/>
                </a:solidFill>
                <a:latin typeface="Arial" pitchFamily="34" charset="0"/>
              </a:rPr>
              <a:t>Strong emotional attachment to the activity</a:t>
            </a:r>
          </a:p>
          <a:p>
            <a:pPr marL="457200" indent="-457200">
              <a:spcBef>
                <a:spcPct val="0"/>
              </a:spcBef>
              <a:buClr>
                <a:srgbClr val="CC0000"/>
              </a:buClr>
              <a:buFontTx/>
              <a:buAutoNum type="alphaUcPeriod"/>
              <a:defRPr/>
            </a:pPr>
            <a:r>
              <a:rPr lang="en-CA" altLang="en-US" sz="2800">
                <a:solidFill>
                  <a:srgbClr val="000000"/>
                </a:solidFill>
                <a:latin typeface="Arial" pitchFamily="34" charset="0"/>
              </a:rPr>
              <a:t>Patterns of social difficulties</a:t>
            </a:r>
          </a:p>
          <a:p>
            <a:pPr marL="457200" indent="-457200">
              <a:spcBef>
                <a:spcPct val="0"/>
              </a:spcBef>
              <a:buClr>
                <a:srgbClr val="CC0000"/>
              </a:buClr>
              <a:buFontTx/>
              <a:buAutoNum type="alphaUcPeriod"/>
              <a:defRPr/>
            </a:pPr>
            <a:r>
              <a:rPr lang="en-CA" altLang="en-US" sz="2800">
                <a:solidFill>
                  <a:srgbClr val="000000"/>
                </a:solidFill>
                <a:latin typeface="Arial" pitchFamily="34" charset="0"/>
              </a:rPr>
              <a:t>A &amp; C</a:t>
            </a:r>
          </a:p>
          <a:p>
            <a:pPr marL="457200" indent="-457200">
              <a:spcBef>
                <a:spcPct val="0"/>
              </a:spcBef>
              <a:buClr>
                <a:srgbClr val="CC0000"/>
              </a:buClr>
              <a:buFontTx/>
              <a:buAutoNum type="alphaUcPeriod"/>
              <a:defRPr/>
            </a:pPr>
            <a:r>
              <a:rPr lang="en-CA" altLang="en-US" sz="2800">
                <a:solidFill>
                  <a:srgbClr val="000000"/>
                </a:solidFill>
                <a:latin typeface="Arial" pitchFamily="34" charset="0"/>
              </a:rPr>
              <a:t>All of the above</a:t>
            </a:r>
          </a:p>
          <a:p>
            <a:pPr algn="ctr">
              <a:spcBef>
                <a:spcPct val="50000"/>
              </a:spcBef>
              <a:buClrTx/>
              <a:buFontTx/>
              <a:buNone/>
              <a:defRPr/>
            </a:pPr>
            <a:endParaRPr lang="en-CA" altLang="en-US" sz="2400">
              <a:solidFill>
                <a:srgbClr val="000000"/>
              </a:solidFill>
              <a:latin typeface="Arial" pitchFamily="34" charset="0"/>
            </a:endParaRPr>
          </a:p>
        </p:txBody>
      </p:sp>
      <p:sp>
        <p:nvSpPr>
          <p:cNvPr id="2" name="Arrow: Right 1">
            <a:extLst>
              <a:ext uri="{FF2B5EF4-FFF2-40B4-BE49-F238E27FC236}">
                <a16:creationId xmlns:a16="http://schemas.microsoft.com/office/drawing/2014/main" id="{B5709139-A164-D8B7-E17D-D8AC7FD2DE50}"/>
              </a:ext>
            </a:extLst>
          </p:cNvPr>
          <p:cNvSpPr/>
          <p:nvPr/>
        </p:nvSpPr>
        <p:spPr>
          <a:xfrm>
            <a:off x="1721556" y="4497375"/>
            <a:ext cx="978370" cy="489185"/>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46373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7253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1472539">
                                            <p:txEl>
                                              <p:pRg st="0" end="0"/>
                                            </p:txEl>
                                          </p:spTgt>
                                        </p:tgtEl>
                                        <p:attrNameLst>
                                          <p:attrName>style.visibility</p:attrName>
                                        </p:attrNameLst>
                                      </p:cBhvr>
                                      <p:to>
                                        <p:strVal val="visible"/>
                                      </p:to>
                                    </p:set>
                                    <p:anim calcmode="lin" valueType="num">
                                      <p:cBhvr additive="base">
                                        <p:cTn id="11" dur="500" fill="hold"/>
                                        <p:tgtEl>
                                          <p:spTgt spid="147253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72539">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72539">
                                            <p:txEl>
                                              <p:pRg st="1" end="1"/>
                                            </p:txEl>
                                          </p:spTgt>
                                        </p:tgtEl>
                                        <p:attrNameLst>
                                          <p:attrName>style.visibility</p:attrName>
                                        </p:attrNameLst>
                                      </p:cBhvr>
                                      <p:to>
                                        <p:strVal val="visible"/>
                                      </p:to>
                                    </p:set>
                                    <p:anim calcmode="lin" valueType="num">
                                      <p:cBhvr additive="base">
                                        <p:cTn id="15" dur="500" fill="hold"/>
                                        <p:tgtEl>
                                          <p:spTgt spid="1472539">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72539">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72539">
                                            <p:txEl>
                                              <p:pRg st="2" end="2"/>
                                            </p:txEl>
                                          </p:spTgt>
                                        </p:tgtEl>
                                        <p:attrNameLst>
                                          <p:attrName>style.visibility</p:attrName>
                                        </p:attrNameLst>
                                      </p:cBhvr>
                                      <p:to>
                                        <p:strVal val="visible"/>
                                      </p:to>
                                    </p:set>
                                    <p:anim calcmode="lin" valueType="num">
                                      <p:cBhvr additive="base">
                                        <p:cTn id="19" dur="500" fill="hold"/>
                                        <p:tgtEl>
                                          <p:spTgt spid="14725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72539">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472539">
                                            <p:txEl>
                                              <p:pRg st="3" end="3"/>
                                            </p:txEl>
                                          </p:spTgt>
                                        </p:tgtEl>
                                        <p:attrNameLst>
                                          <p:attrName>style.visibility</p:attrName>
                                        </p:attrNameLst>
                                      </p:cBhvr>
                                      <p:to>
                                        <p:strVal val="visible"/>
                                      </p:to>
                                    </p:set>
                                    <p:anim calcmode="lin" valueType="num">
                                      <p:cBhvr additive="base">
                                        <p:cTn id="23" dur="500" fill="hold"/>
                                        <p:tgtEl>
                                          <p:spTgt spid="1472539">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72539">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72539">
                                            <p:txEl>
                                              <p:pRg st="4" end="4"/>
                                            </p:txEl>
                                          </p:spTgt>
                                        </p:tgtEl>
                                        <p:attrNameLst>
                                          <p:attrName>style.visibility</p:attrName>
                                        </p:attrNameLst>
                                      </p:cBhvr>
                                      <p:to>
                                        <p:strVal val="visible"/>
                                      </p:to>
                                    </p:set>
                                    <p:anim calcmode="lin" valueType="num">
                                      <p:cBhvr additive="base">
                                        <p:cTn id="27" dur="500" fill="hold"/>
                                        <p:tgtEl>
                                          <p:spTgt spid="1472539">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4725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2539" grpId="0"/>
      <p:bldP spid="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671211"/>
            <a:ext cx="10363200" cy="1143000"/>
          </a:xfrm>
        </p:spPr>
        <p:txBody>
          <a:bodyPr>
            <a:normAutofit/>
          </a:bodyPr>
          <a:lstStyle/>
          <a:p>
            <a:pPr algn="ctr">
              <a:defRPr/>
            </a:pPr>
            <a:r>
              <a:rPr lang="en-CA" b="1"/>
              <a:t>What Motivates Individual’s To Play?</a:t>
            </a:r>
          </a:p>
        </p:txBody>
      </p:sp>
      <p:graphicFrame>
        <p:nvGraphicFramePr>
          <p:cNvPr id="19" name="Content Placeholder 3"/>
          <p:cNvGraphicFramePr>
            <a:graphicFrameLocks noGrp="1"/>
          </p:cNvGraphicFramePr>
          <p:nvPr>
            <p:ph idx="1"/>
          </p:nvPr>
        </p:nvGraphicFramePr>
        <p:xfrm>
          <a:off x="1828801" y="2014105"/>
          <a:ext cx="8534397" cy="3495443"/>
        </p:xfrm>
        <a:graphic>
          <a:graphicData uri="http://schemas.openxmlformats.org/drawingml/2006/table">
            <a:tbl>
              <a:tblPr firstRow="1" bandRow="1">
                <a:tableStyleId>{35758FB7-9AC5-4552-8A53-C91805E547FA}</a:tableStyleId>
              </a:tblPr>
              <a:tblGrid>
                <a:gridCol w="2844799">
                  <a:extLst>
                    <a:ext uri="{9D8B030D-6E8A-4147-A177-3AD203B41FA5}">
                      <a16:colId xmlns:a16="http://schemas.microsoft.com/office/drawing/2014/main" val="20000"/>
                    </a:ext>
                  </a:extLst>
                </a:gridCol>
                <a:gridCol w="2844799">
                  <a:extLst>
                    <a:ext uri="{9D8B030D-6E8A-4147-A177-3AD203B41FA5}">
                      <a16:colId xmlns:a16="http://schemas.microsoft.com/office/drawing/2014/main" val="20001"/>
                    </a:ext>
                  </a:extLst>
                </a:gridCol>
                <a:gridCol w="2844799">
                  <a:extLst>
                    <a:ext uri="{9D8B030D-6E8A-4147-A177-3AD203B41FA5}">
                      <a16:colId xmlns:a16="http://schemas.microsoft.com/office/drawing/2014/main" val="20002"/>
                    </a:ext>
                  </a:extLst>
                </a:gridCol>
              </a:tblGrid>
              <a:tr h="626846">
                <a:tc>
                  <a:txBody>
                    <a:bodyPr/>
                    <a:lstStyle/>
                    <a:p>
                      <a:pPr algn="ctr"/>
                      <a:r>
                        <a:rPr lang="en-CA" sz="2400">
                          <a:solidFill>
                            <a:schemeClr val="tx1"/>
                          </a:solidFill>
                          <a:latin typeface="Arial" pitchFamily="34" charset="0"/>
                          <a:cs typeface="Arial" pitchFamily="34" charset="0"/>
                        </a:rPr>
                        <a:t>Achievement</a:t>
                      </a:r>
                    </a:p>
                  </a:txBody>
                  <a:tcPr/>
                </a:tc>
                <a:tc>
                  <a:txBody>
                    <a:bodyPr/>
                    <a:lstStyle/>
                    <a:p>
                      <a:pPr algn="ctr"/>
                      <a:r>
                        <a:rPr lang="en-CA" sz="2400">
                          <a:solidFill>
                            <a:schemeClr val="tx1"/>
                          </a:solidFill>
                          <a:latin typeface="Arial" pitchFamily="34" charset="0"/>
                          <a:cs typeface="Arial" pitchFamily="34" charset="0"/>
                        </a:rPr>
                        <a:t>Social</a:t>
                      </a:r>
                    </a:p>
                  </a:txBody>
                  <a:tcPr/>
                </a:tc>
                <a:tc>
                  <a:txBody>
                    <a:bodyPr/>
                    <a:lstStyle/>
                    <a:p>
                      <a:pPr algn="ctr"/>
                      <a:r>
                        <a:rPr lang="en-CA" sz="2400">
                          <a:solidFill>
                            <a:schemeClr val="tx1"/>
                          </a:solidFill>
                          <a:latin typeface="Arial" pitchFamily="34" charset="0"/>
                          <a:cs typeface="Arial" pitchFamily="34" charset="0"/>
                        </a:rPr>
                        <a:t>Immersion</a:t>
                      </a:r>
                    </a:p>
                  </a:txBody>
                  <a:tcPr/>
                </a:tc>
                <a:extLst>
                  <a:ext uri="{0D108BD9-81ED-4DB2-BD59-A6C34878D82A}">
                    <a16:rowId xmlns:a16="http://schemas.microsoft.com/office/drawing/2014/main" val="10000"/>
                  </a:ext>
                </a:extLst>
              </a:tr>
              <a:tr h="2868597">
                <a:tc>
                  <a:txBody>
                    <a:bodyPr/>
                    <a:lstStyle/>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kumimoji="0" lang="en-CA" sz="2400" b="0" i="0" u="none" strike="noStrike" kern="1200" cap="none" spc="0" normalizeH="0" baseline="0" noProof="0">
                          <a:ln>
                            <a:noFill/>
                          </a:ln>
                          <a:solidFill>
                            <a:schemeClr val="tx1"/>
                          </a:solidFill>
                          <a:effectLst/>
                          <a:uLnTx/>
                          <a:uFillTx/>
                          <a:latin typeface="Arial" pitchFamily="34" charset="0"/>
                          <a:ea typeface="+mn-ea"/>
                          <a:cs typeface="Arial" pitchFamily="34" charset="0"/>
                        </a:rPr>
                        <a:t>Advancement</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kumimoji="0" lang="en-CA" sz="2400" b="0" i="0" u="none" strike="noStrike" kern="1200" cap="none" spc="0" normalizeH="0" baseline="0" noProof="0">
                          <a:ln>
                            <a:noFill/>
                          </a:ln>
                          <a:solidFill>
                            <a:schemeClr val="tx1"/>
                          </a:solidFill>
                          <a:effectLst/>
                          <a:uLnTx/>
                          <a:uFillTx/>
                          <a:latin typeface="Arial" pitchFamily="34" charset="0"/>
                          <a:ea typeface="+mn-ea"/>
                          <a:cs typeface="Arial" pitchFamily="34" charset="0"/>
                        </a:rPr>
                        <a:t>Mechanics</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kumimoji="0" lang="en-CA" sz="2400" b="0" i="0" u="none" strike="noStrike" kern="1200" cap="none" spc="0" normalizeH="0" baseline="0" noProof="0">
                          <a:ln>
                            <a:noFill/>
                          </a:ln>
                          <a:solidFill>
                            <a:schemeClr val="tx1"/>
                          </a:solidFill>
                          <a:effectLst/>
                          <a:uLnTx/>
                          <a:uFillTx/>
                          <a:latin typeface="Arial" pitchFamily="34" charset="0"/>
                          <a:ea typeface="+mn-ea"/>
                          <a:cs typeface="Arial" pitchFamily="34" charset="0"/>
                        </a:rPr>
                        <a:t>Competition</a:t>
                      </a:r>
                    </a:p>
                  </a:txBody>
                  <a:tcPr/>
                </a:tc>
                <a:tc>
                  <a:txBody>
                    <a:bodyPr/>
                    <a:lstStyle/>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b="0">
                          <a:solidFill>
                            <a:schemeClr val="tx1"/>
                          </a:solidFill>
                          <a:latin typeface="Arial" pitchFamily="34" charset="0"/>
                          <a:cs typeface="Arial" pitchFamily="34" charset="0"/>
                        </a:rPr>
                        <a:t>Socializing</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b="0">
                          <a:solidFill>
                            <a:schemeClr val="tx1"/>
                          </a:solidFill>
                          <a:latin typeface="Arial" pitchFamily="34" charset="0"/>
                          <a:cs typeface="Arial" pitchFamily="34" charset="0"/>
                        </a:rPr>
                        <a:t>Relationship</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b="0">
                          <a:solidFill>
                            <a:schemeClr val="tx1"/>
                          </a:solidFill>
                          <a:latin typeface="Arial" pitchFamily="34" charset="0"/>
                          <a:cs typeface="Arial" pitchFamily="34" charset="0"/>
                        </a:rPr>
                        <a:t>Teamwork</a:t>
                      </a:r>
                    </a:p>
                  </a:txBody>
                  <a:tcPr/>
                </a:tc>
                <a:tc>
                  <a:txBody>
                    <a:bodyPr/>
                    <a:lstStyle/>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a:solidFill>
                            <a:schemeClr val="tx1"/>
                          </a:solidFill>
                          <a:latin typeface="Arial" pitchFamily="34" charset="0"/>
                          <a:cs typeface="Arial" pitchFamily="34" charset="0"/>
                        </a:rPr>
                        <a:t>Discovery</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a:solidFill>
                            <a:schemeClr val="tx1"/>
                          </a:solidFill>
                          <a:latin typeface="Arial" pitchFamily="34" charset="0"/>
                          <a:cs typeface="Arial" pitchFamily="34" charset="0"/>
                        </a:rPr>
                        <a:t>Role-Playing</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a:solidFill>
                            <a:schemeClr val="tx1"/>
                          </a:solidFill>
                          <a:latin typeface="Arial" pitchFamily="34" charset="0"/>
                          <a:cs typeface="Arial" pitchFamily="34" charset="0"/>
                        </a:rPr>
                        <a:t>Customization</a:t>
                      </a:r>
                    </a:p>
                    <a:p>
                      <a:pPr marL="274320" marR="0" lvl="0" indent="-274320" algn="just" defTabSz="914400" rtl="0" eaLnBrk="1" fontAlgn="auto" latinLnBrk="0" hangingPunct="1">
                        <a:lnSpc>
                          <a:spcPct val="100000"/>
                        </a:lnSpc>
                        <a:spcBef>
                          <a:spcPts val="600"/>
                        </a:spcBef>
                        <a:spcAft>
                          <a:spcPts val="0"/>
                        </a:spcAft>
                        <a:buClr>
                          <a:srgbClr val="B13F9A"/>
                        </a:buClr>
                        <a:buSzPct val="73000"/>
                        <a:buFont typeface="Wingdings 2"/>
                        <a:buChar char=""/>
                        <a:tabLst/>
                        <a:defRPr/>
                      </a:pPr>
                      <a:r>
                        <a:rPr lang="en-CA" sz="2400">
                          <a:solidFill>
                            <a:schemeClr val="tx1"/>
                          </a:solidFill>
                          <a:latin typeface="Arial" pitchFamily="34" charset="0"/>
                          <a:cs typeface="Arial" pitchFamily="34" charset="0"/>
                        </a:rPr>
                        <a:t>Escapism</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7555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9">
            <a:extLst>
              <a:ext uri="{FF2B5EF4-FFF2-40B4-BE49-F238E27FC236}">
                <a16:creationId xmlns:a16="http://schemas.microsoft.com/office/drawing/2014/main" id="{7E0309F9-51C4-5045-A67B-A088B061C50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4700" y="1600200"/>
            <a:ext cx="5084763"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3" name="Picture 8">
            <a:extLst>
              <a:ext uri="{FF2B5EF4-FFF2-40B4-BE49-F238E27FC236}">
                <a16:creationId xmlns:a16="http://schemas.microsoft.com/office/drawing/2014/main" id="{F7FC8D3F-225F-CB4C-BD71-0A498B736EBD}"/>
              </a:ext>
            </a:extLst>
          </p:cNvPr>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502025" y="4159250"/>
            <a:ext cx="4973638"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4" name="Rectangle 2">
            <a:extLst>
              <a:ext uri="{FF2B5EF4-FFF2-40B4-BE49-F238E27FC236}">
                <a16:creationId xmlns:a16="http://schemas.microsoft.com/office/drawing/2014/main" id="{FE84E1F2-9272-1A41-8EA1-AC0893CA956C}"/>
              </a:ext>
            </a:extLst>
          </p:cNvPr>
          <p:cNvSpPr txBox="1">
            <a:spLocks noChangeArrowheads="1"/>
          </p:cNvSpPr>
          <p:nvPr/>
        </p:nvSpPr>
        <p:spPr bwMode="auto">
          <a:xfrm>
            <a:off x="838200" y="838200"/>
            <a:ext cx="10515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5800">
              <a:defRPr sz="2400">
                <a:solidFill>
                  <a:schemeClr val="tx1"/>
                </a:solidFill>
                <a:latin typeface="Arial" panose="020B0604020202020204" pitchFamily="34" charset="0"/>
                <a:ea typeface="ヒラギノ角ゴ Pro W3" panose="020B0300000000000000" pitchFamily="34" charset="-128"/>
              </a:defRPr>
            </a:lvl1pPr>
            <a:lvl2pPr marL="514350" indent="-171450" defTabSz="685800">
              <a:defRPr sz="2400">
                <a:solidFill>
                  <a:schemeClr val="tx1"/>
                </a:solidFill>
                <a:latin typeface="Arial" panose="020B0604020202020204" pitchFamily="34" charset="0"/>
                <a:ea typeface="ヒラギノ角ゴ Pro W3" panose="020B0300000000000000" pitchFamily="34" charset="-128"/>
              </a:defRPr>
            </a:lvl2pPr>
            <a:lvl3pPr marL="857250" indent="-171450" defTabSz="685800">
              <a:defRPr sz="2400">
                <a:solidFill>
                  <a:schemeClr val="tx1"/>
                </a:solidFill>
                <a:latin typeface="Arial" panose="020B0604020202020204" pitchFamily="34" charset="0"/>
                <a:ea typeface="ヒラギノ角ゴ Pro W3" panose="020B0300000000000000" pitchFamily="34" charset="-128"/>
              </a:defRPr>
            </a:lvl3pPr>
            <a:lvl4pPr marL="1200150" indent="-171450" defTabSz="685800">
              <a:defRPr sz="2400">
                <a:solidFill>
                  <a:schemeClr val="tx1"/>
                </a:solidFill>
                <a:latin typeface="Arial" panose="020B0604020202020204" pitchFamily="34" charset="0"/>
                <a:ea typeface="ヒラギノ角ゴ Pro W3" panose="020B0300000000000000" pitchFamily="34" charset="-128"/>
              </a:defRPr>
            </a:lvl4pPr>
            <a:lvl5pPr marL="1543050" indent="-171450" defTabSz="685800">
              <a:defRPr sz="2400">
                <a:solidFill>
                  <a:schemeClr val="tx1"/>
                </a:solidFill>
                <a:latin typeface="Arial" panose="020B0604020202020204" pitchFamily="34" charset="0"/>
                <a:ea typeface="ヒラギノ角ゴ Pro W3" panose="020B0300000000000000" pitchFamily="34" charset="-128"/>
              </a:defRPr>
            </a:lvl5pPr>
            <a:lvl6pPr marL="2000250" indent="-171450" defTabSz="6858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6pPr>
            <a:lvl7pPr marL="2457450" indent="-171450" defTabSz="6858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7pPr>
            <a:lvl8pPr marL="2914650" indent="-171450" defTabSz="6858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8pPr>
            <a:lvl9pPr marL="3371850" indent="-171450" defTabSz="6858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9pPr>
          </a:lstStyle>
          <a:p>
            <a:pPr marL="0" marR="0" lvl="0" indent="0" algn="ctr" defTabSz="685800" rtl="0" eaLnBrk="1" fontAlgn="auto" latinLnBrk="0" hangingPunct="1">
              <a:lnSpc>
                <a:spcPct val="90000"/>
              </a:lnSpc>
              <a:spcBef>
                <a:spcPts val="0"/>
              </a:spcBef>
              <a:spcAft>
                <a:spcPts val="0"/>
              </a:spcAft>
              <a:buClrTx/>
              <a:buSzTx/>
              <a:buFontTx/>
              <a:buNone/>
              <a:tabLst/>
              <a:defRPr/>
            </a:pPr>
            <a:r>
              <a:rPr kumimoji="0" lang="en-US" altLang="en-US" sz="4400" b="1" i="0" u="none" strike="noStrike" kern="1200" cap="none" spc="0" normalizeH="0" baseline="0" noProof="0">
                <a:ln>
                  <a:noFill/>
                </a:ln>
                <a:solidFill>
                  <a:srgbClr val="60101C"/>
                </a:solidFill>
                <a:effectLst/>
                <a:uLnTx/>
                <a:uFillTx/>
                <a:latin typeface="Arial" panose="020B0604020202020204" pitchFamily="34" charset="0"/>
                <a:ea typeface="Arial Unicode MS" panose="020B0604020202020204" pitchFamily="34" charset="-128"/>
                <a:cs typeface="Arial" panose="020B0604020202020204" pitchFamily="34" charset="0"/>
              </a:rPr>
              <a:t>Gaming in Canada</a:t>
            </a:r>
            <a:endParaRPr kumimoji="0" lang="en-US" altLang="en-US" sz="4400" b="0" i="0" u="none" strike="noStrike" kern="1200" cap="none" spc="0" normalizeH="0" baseline="0" noProof="0">
              <a:ln>
                <a:noFill/>
              </a:ln>
              <a:solidFill>
                <a:srgbClr val="60101C"/>
              </a:solidFill>
              <a:effectLst/>
              <a:uLnTx/>
              <a:uFillTx/>
              <a:latin typeface="Arial" panose="020B0604020202020204" pitchFamily="34" charset="0"/>
              <a:ea typeface="Arial Unicode MS" panose="020B0604020202020204" pitchFamily="34" charset="-128"/>
              <a:cs typeface="Arial" panose="020B0604020202020204" pitchFamily="34" charset="0"/>
            </a:endParaRPr>
          </a:p>
        </p:txBody>
      </p:sp>
      <p:pic>
        <p:nvPicPr>
          <p:cNvPr id="76805" name="Picture 8">
            <a:extLst>
              <a:ext uri="{FF2B5EF4-FFF2-40B4-BE49-F238E27FC236}">
                <a16:creationId xmlns:a16="http://schemas.microsoft.com/office/drawing/2014/main" id="{235747C6-0538-8641-8558-C5FA09A88EBA}"/>
              </a:ext>
            </a:extLst>
          </p:cNvPr>
          <p:cNvPicPr>
            <a:picLocks noChangeAspect="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119813" y="1676400"/>
            <a:ext cx="4973637"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6" name="TextBox 1">
            <a:extLst>
              <a:ext uri="{FF2B5EF4-FFF2-40B4-BE49-F238E27FC236}">
                <a16:creationId xmlns:a16="http://schemas.microsoft.com/office/drawing/2014/main" id="{FBB39FCA-E6AF-9340-B690-74CFB7EF512A}"/>
              </a:ext>
            </a:extLst>
          </p:cNvPr>
          <p:cNvSpPr txBox="1">
            <a:spLocks noChangeArrowheads="1"/>
          </p:cNvSpPr>
          <p:nvPr/>
        </p:nvSpPr>
        <p:spPr bwMode="auto">
          <a:xfrm>
            <a:off x="1296988" y="2073275"/>
            <a:ext cx="4038600"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950"/>
              </a:spcBef>
              <a:buFont typeface="Arial" panose="020B0604020202020204" pitchFamily="34" charset="0"/>
              <a:buChar char="•"/>
              <a:defRPr sz="2600">
                <a:solidFill>
                  <a:schemeClr val="tx1"/>
                </a:solidFill>
                <a:latin typeface="Calibri" panose="020F0502020204030204" pitchFamily="34" charset="0"/>
              </a:defRPr>
            </a:lvl1pPr>
            <a:lvl2pPr marL="742950" indent="-285750">
              <a:lnSpc>
                <a:spcPct val="90000"/>
              </a:lnSpc>
              <a:spcBef>
                <a:spcPts val="475"/>
              </a:spcBef>
              <a:buFont typeface="Arial" panose="020B0604020202020204" pitchFamily="34" charset="0"/>
              <a:buChar char="•"/>
              <a:defRPr sz="2200">
                <a:solidFill>
                  <a:schemeClr val="tx1"/>
                </a:solidFill>
                <a:latin typeface="Calibri" panose="020F0502020204030204" pitchFamily="34" charset="0"/>
              </a:defRPr>
            </a:lvl2pPr>
            <a:lvl3pPr marL="1143000" indent="-228600">
              <a:lnSpc>
                <a:spcPct val="90000"/>
              </a:lnSpc>
              <a:spcBef>
                <a:spcPts val="475"/>
              </a:spcBef>
              <a:buFont typeface="Arial" panose="020B0604020202020204" pitchFamily="34" charset="0"/>
              <a:buChar char="•"/>
              <a:defRPr sz="1900">
                <a:solidFill>
                  <a:schemeClr val="tx1"/>
                </a:solidFill>
                <a:latin typeface="Calibri" panose="020F0502020204030204" pitchFamily="34" charset="0"/>
              </a:defRPr>
            </a:lvl3pPr>
            <a:lvl4pPr marL="1600200" indent="-228600">
              <a:lnSpc>
                <a:spcPct val="90000"/>
              </a:lnSpc>
              <a:spcBef>
                <a:spcPts val="475"/>
              </a:spcBef>
              <a:buFont typeface="Arial" panose="020B0604020202020204" pitchFamily="34" charset="0"/>
              <a:buChar char="•"/>
              <a:defRPr sz="1700">
                <a:solidFill>
                  <a:schemeClr val="tx1"/>
                </a:solidFill>
                <a:latin typeface="Calibri" panose="020F0502020204030204" pitchFamily="34" charset="0"/>
              </a:defRPr>
            </a:lvl4pPr>
            <a:lvl5pPr marL="2057400" indent="-228600">
              <a:lnSpc>
                <a:spcPct val="90000"/>
              </a:lnSpc>
              <a:spcBef>
                <a:spcPts val="475"/>
              </a:spcBef>
              <a:buFont typeface="Arial" panose="020B0604020202020204" pitchFamily="34" charset="0"/>
              <a:buChar char="•"/>
              <a:defRPr sz="1700">
                <a:solidFill>
                  <a:schemeClr val="tx1"/>
                </a:solidFill>
                <a:latin typeface="Calibri" panose="020F0502020204030204" pitchFamily="34" charset="0"/>
              </a:defRPr>
            </a:lvl5pPr>
            <a:lvl6pPr marL="25146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6pPr>
            <a:lvl7pPr marL="29718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7pPr>
            <a:lvl8pPr marL="34290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8pPr>
            <a:lvl9pPr marL="38862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en-US" sz="3200" b="1"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…64 % </a:t>
            </a: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of Canadians have played a connected video game in the last month</a:t>
            </a:r>
          </a:p>
        </p:txBody>
      </p:sp>
      <p:sp>
        <p:nvSpPr>
          <p:cNvPr id="76807" name="TextBox 3">
            <a:extLst>
              <a:ext uri="{FF2B5EF4-FFF2-40B4-BE49-F238E27FC236}">
                <a16:creationId xmlns:a16="http://schemas.microsoft.com/office/drawing/2014/main" id="{804A7D56-1509-0C4E-A9DA-8F1B08CA8D99}"/>
              </a:ext>
            </a:extLst>
          </p:cNvPr>
          <p:cNvSpPr txBox="1">
            <a:spLocks noChangeArrowheads="1"/>
          </p:cNvSpPr>
          <p:nvPr/>
        </p:nvSpPr>
        <p:spPr bwMode="auto">
          <a:xfrm>
            <a:off x="6499225" y="2044700"/>
            <a:ext cx="407035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950"/>
              </a:spcBef>
              <a:buFont typeface="Arial" panose="020B0604020202020204" pitchFamily="34" charset="0"/>
              <a:buChar char="•"/>
              <a:defRPr sz="2600">
                <a:solidFill>
                  <a:schemeClr val="tx1"/>
                </a:solidFill>
                <a:latin typeface="Calibri" panose="020F0502020204030204" pitchFamily="34" charset="0"/>
              </a:defRPr>
            </a:lvl1pPr>
            <a:lvl2pPr marL="742950" indent="-285750">
              <a:lnSpc>
                <a:spcPct val="90000"/>
              </a:lnSpc>
              <a:spcBef>
                <a:spcPts val="475"/>
              </a:spcBef>
              <a:buFont typeface="Arial" panose="020B0604020202020204" pitchFamily="34" charset="0"/>
              <a:buChar char="•"/>
              <a:defRPr sz="2200">
                <a:solidFill>
                  <a:schemeClr val="tx1"/>
                </a:solidFill>
                <a:latin typeface="Calibri" panose="020F0502020204030204" pitchFamily="34" charset="0"/>
              </a:defRPr>
            </a:lvl2pPr>
            <a:lvl3pPr marL="1143000" indent="-228600">
              <a:lnSpc>
                <a:spcPct val="90000"/>
              </a:lnSpc>
              <a:spcBef>
                <a:spcPts val="475"/>
              </a:spcBef>
              <a:buFont typeface="Arial" panose="020B0604020202020204" pitchFamily="34" charset="0"/>
              <a:buChar char="•"/>
              <a:defRPr sz="1900">
                <a:solidFill>
                  <a:schemeClr val="tx1"/>
                </a:solidFill>
                <a:latin typeface="Calibri" panose="020F0502020204030204" pitchFamily="34" charset="0"/>
              </a:defRPr>
            </a:lvl3pPr>
            <a:lvl4pPr marL="1600200" indent="-228600">
              <a:lnSpc>
                <a:spcPct val="90000"/>
              </a:lnSpc>
              <a:spcBef>
                <a:spcPts val="475"/>
              </a:spcBef>
              <a:buFont typeface="Arial" panose="020B0604020202020204" pitchFamily="34" charset="0"/>
              <a:buChar char="•"/>
              <a:defRPr sz="1700">
                <a:solidFill>
                  <a:schemeClr val="tx1"/>
                </a:solidFill>
                <a:latin typeface="Calibri" panose="020F0502020204030204" pitchFamily="34" charset="0"/>
              </a:defRPr>
            </a:lvl4pPr>
            <a:lvl5pPr marL="2057400" indent="-228600">
              <a:lnSpc>
                <a:spcPct val="90000"/>
              </a:lnSpc>
              <a:spcBef>
                <a:spcPts val="475"/>
              </a:spcBef>
              <a:buFont typeface="Arial" panose="020B0604020202020204" pitchFamily="34" charset="0"/>
              <a:buChar char="•"/>
              <a:defRPr sz="1700">
                <a:solidFill>
                  <a:schemeClr val="tx1"/>
                </a:solidFill>
                <a:latin typeface="Calibri" panose="020F0502020204030204" pitchFamily="34" charset="0"/>
              </a:defRPr>
            </a:lvl5pPr>
            <a:lvl6pPr marL="25146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6pPr>
            <a:lvl7pPr marL="29718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7pPr>
            <a:lvl8pPr marL="34290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8pPr>
            <a:lvl9pPr marL="3886200" indent="-228600" eaLnBrk="0" fontAlgn="base" hangingPunct="0">
              <a:lnSpc>
                <a:spcPct val="90000"/>
              </a:lnSpc>
              <a:spcBef>
                <a:spcPts val="475"/>
              </a:spcBef>
              <a:spcAft>
                <a:spcPct val="0"/>
              </a:spcAft>
              <a:buFont typeface="Arial" panose="020B0604020202020204" pitchFamily="34" charset="0"/>
              <a:buChar char="•"/>
              <a:defRPr sz="17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mn-cs"/>
              </a:rPr>
              <a:t>…Average age is </a:t>
            </a:r>
            <a:r>
              <a:rPr kumimoji="0" lang="en-US" altLang="en-US" sz="3200" b="1"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mn-cs"/>
              </a:rPr>
              <a:t>39</a:t>
            </a: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mn-cs"/>
              </a:rPr>
              <a:t> years old and plays </a:t>
            </a:r>
            <a:r>
              <a:rPr kumimoji="0" lang="en-US" altLang="en-US" sz="3200" b="1"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mn-cs"/>
              </a:rPr>
              <a:t>10 </a:t>
            </a: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mn-cs"/>
              </a:rPr>
              <a:t>hours a week </a:t>
            </a:r>
          </a:p>
        </p:txBody>
      </p:sp>
      <p:sp>
        <p:nvSpPr>
          <p:cNvPr id="11" name="TextBox 2">
            <a:extLst>
              <a:ext uri="{FF2B5EF4-FFF2-40B4-BE49-F238E27FC236}">
                <a16:creationId xmlns:a16="http://schemas.microsoft.com/office/drawing/2014/main" id="{B5449C9B-A93A-7544-883E-30362218DF65}"/>
              </a:ext>
            </a:extLst>
          </p:cNvPr>
          <p:cNvSpPr txBox="1">
            <a:spLocks noChangeArrowheads="1"/>
          </p:cNvSpPr>
          <p:nvPr/>
        </p:nvSpPr>
        <p:spPr bwMode="auto">
          <a:xfrm>
            <a:off x="4008438" y="4585157"/>
            <a:ext cx="3962400" cy="1815882"/>
          </a:xfrm>
          <a:prstGeom prst="rect">
            <a:avLst/>
          </a:prstGeom>
          <a:noFill/>
          <a:ln>
            <a:noFill/>
          </a:ln>
        </p:spPr>
        <p:txBody>
          <a:bodyPr>
            <a:spAutoFit/>
          </a:bodyPr>
          <a:lstStyle>
            <a:lvl1pPr>
              <a:defRPr sz="2400">
                <a:solidFill>
                  <a:schemeClr val="tx1"/>
                </a:solidFill>
                <a:latin typeface="Arial" panose="020B0604020202020204" pitchFamily="34" charset="0"/>
                <a:ea typeface="ヒラギノ角ゴ Pro W3" pitchFamily="-106" charset="-128"/>
              </a:defRPr>
            </a:lvl1pPr>
            <a:lvl2pPr marL="742950" indent="-285750">
              <a:defRPr sz="2400">
                <a:solidFill>
                  <a:schemeClr val="tx1"/>
                </a:solidFill>
                <a:latin typeface="Arial" panose="020B0604020202020204" pitchFamily="34" charset="0"/>
                <a:ea typeface="ヒラギノ角ゴ Pro W3" pitchFamily="-106" charset="-128"/>
              </a:defRPr>
            </a:lvl2pPr>
            <a:lvl3pPr marL="1143000" indent="-228600">
              <a:defRPr sz="2400">
                <a:solidFill>
                  <a:schemeClr val="tx1"/>
                </a:solidFill>
                <a:latin typeface="Arial" panose="020B0604020202020204" pitchFamily="34" charset="0"/>
                <a:ea typeface="ヒラギノ角ゴ Pro W3" pitchFamily="-106" charset="-128"/>
              </a:defRPr>
            </a:lvl3pPr>
            <a:lvl4pPr marL="1600200" indent="-228600">
              <a:defRPr sz="2400">
                <a:solidFill>
                  <a:schemeClr val="tx1"/>
                </a:solidFill>
                <a:latin typeface="Arial" panose="020B0604020202020204" pitchFamily="34" charset="0"/>
                <a:ea typeface="ヒラギノ角ゴ Pro W3" pitchFamily="-106" charset="-128"/>
              </a:defRPr>
            </a:lvl4pPr>
            <a:lvl5pPr marL="2057400" indent="-228600">
              <a:defRPr sz="2400">
                <a:solidFill>
                  <a:schemeClr val="tx1"/>
                </a:solidFill>
                <a:latin typeface="Arial" panose="020B0604020202020204" pitchFamily="34" charset="0"/>
                <a:ea typeface="ヒラギノ角ゴ Pro W3" pitchFamily="-106"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106"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0"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rPr>
              <a:t>…</a:t>
            </a:r>
            <a:r>
              <a:rPr kumimoji="0" lang="en-US" altLang="en-US" sz="3200" b="1"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rPr>
              <a:t>70% </a:t>
            </a: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rPr>
              <a:t>of players use mobile games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rPr>
              <a:t>60% </a:t>
            </a:r>
            <a:r>
              <a:rPr kumimoji="0" lang="en-US" altLang="en-US"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rPr>
              <a:t>use computers or consoles </a:t>
            </a:r>
            <a:endParaRPr kumimoji="0" lang="en-US" altLang="en-US" sz="2290" b="0" i="0" u="none" strike="noStrike" kern="1200" cap="none" spc="0" normalizeH="0" baseline="0" noProof="0">
              <a:ln>
                <a:noFill/>
              </a:ln>
              <a:solidFill>
                <a:srgbClr val="444444">
                  <a:lumMod val="50000"/>
                </a:srgbClr>
              </a:solidFill>
              <a:effectLst/>
              <a:uLnTx/>
              <a:uFillTx/>
              <a:latin typeface="Arial" panose="020B0604020202020204" pitchFamily="34" charset="0"/>
              <a:ea typeface="Arial Unicode MS" panose="020B0604020202020204" pitchFamily="34" charset="-128"/>
              <a:cs typeface="+mn-cs"/>
            </a:endParaRPr>
          </a:p>
        </p:txBody>
      </p:sp>
      <p:sp>
        <p:nvSpPr>
          <p:cNvPr id="9" name="TextBox 4">
            <a:extLst>
              <a:ext uri="{FF2B5EF4-FFF2-40B4-BE49-F238E27FC236}">
                <a16:creationId xmlns:a16="http://schemas.microsoft.com/office/drawing/2014/main" id="{430D668C-257D-BE43-AE71-8F92BF24937E}"/>
              </a:ext>
            </a:extLst>
          </p:cNvPr>
          <p:cNvSpPr txBox="1">
            <a:spLocks noChangeArrowheads="1"/>
          </p:cNvSpPr>
          <p:nvPr>
            <p:custDataLst>
              <p:tags r:id="rId1"/>
            </p:custDataLst>
          </p:nvPr>
        </p:nvSpPr>
        <p:spPr bwMode="auto">
          <a:xfrm>
            <a:off x="5595258" y="6519446"/>
            <a:ext cx="659674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CA" altLang="en-US" sz="1600" b="1" i="0" u="none" strike="noStrike" kern="1200" cap="none" spc="0" normalizeH="0" baseline="0" noProof="0">
                <a:ln>
                  <a:noFill/>
                </a:ln>
                <a:solidFill>
                  <a:srgbClr val="444444"/>
                </a:solidFill>
                <a:effectLst/>
                <a:uLnTx/>
                <a:uFillTx/>
                <a:latin typeface="Arial" panose="020B0604020202020204" pitchFamily="34" charset="0"/>
                <a:ea typeface="Arial Unicode MS" panose="020B0604020202020204" pitchFamily="34" charset="-128"/>
                <a:cs typeface="Arial Unicode MS" panose="020B0604020202020204" pitchFamily="34" charset="-128"/>
              </a:rPr>
              <a:t>Source(s): </a:t>
            </a:r>
            <a:r>
              <a:rPr kumimoji="0" lang="en-CA" sz="1600" b="0" i="0" u="none" strike="noStrike" kern="1200" cap="none" spc="0" normalizeH="0" baseline="0" noProof="0">
                <a:ln>
                  <a:noFill/>
                </a:ln>
                <a:solidFill>
                  <a:srgbClr val="444444"/>
                </a:solidFill>
                <a:effectLst/>
                <a:uLnTx/>
                <a:uFillTx/>
                <a:latin typeface="Arial" panose="020B0604020202020204" pitchFamily="34" charset="0"/>
                <a:ea typeface="Arial Unicode MS" panose="020B0604020202020204" pitchFamily="34" charset="-128"/>
                <a:cs typeface="Arial Unicode MS" panose="020B0604020202020204" pitchFamily="34" charset="-128"/>
              </a:rPr>
              <a:t>Entertainment Software Association of Canada, 2018</a:t>
            </a:r>
            <a:endParaRPr kumimoji="0" lang="en-CA" altLang="en-US" sz="1600" b="0" i="0" u="none" strike="noStrike" kern="1200" cap="none" spc="0" normalizeH="0" baseline="0" noProof="0">
              <a:ln>
                <a:noFill/>
              </a:ln>
              <a:solidFill>
                <a:srgbClr val="444444"/>
              </a:solidFill>
              <a:effectLst/>
              <a:uLnTx/>
              <a:uFillTx/>
              <a:latin typeface="Arial" panose="020B0604020202020204" pitchFamily="34"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3465327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722F953-1463-1245-B103-32EB764C96DB}"/>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a:stretch/>
        </p:blipFill>
        <p:spPr>
          <a:xfrm>
            <a:off x="3811435" y="2786449"/>
            <a:ext cx="4590877" cy="3107613"/>
          </a:xfrm>
          <a:prstGeom prst="ellipse">
            <a:avLst/>
          </a:prstGeom>
          <a:ln w="63500" cap="rnd">
            <a:solidFill>
              <a:srgbClr val="333333"/>
            </a:solidFill>
          </a:ln>
          <a:effectLst/>
          <a:scene3d>
            <a:camera prst="orthographicFront"/>
            <a:lightRig rig="contrasting" dir="t">
              <a:rot lat="0" lon="0" rev="3000000"/>
            </a:lightRig>
          </a:scene3d>
          <a:sp3d contourW="7620">
            <a:bevelT w="95250" h="31750"/>
            <a:contourClr>
              <a:srgbClr val="333333"/>
            </a:contourClr>
          </a:sp3d>
        </p:spPr>
      </p:pic>
      <p:sp>
        <p:nvSpPr>
          <p:cNvPr id="2" name="TextBox 1"/>
          <p:cNvSpPr txBox="1"/>
          <p:nvPr/>
        </p:nvSpPr>
        <p:spPr>
          <a:xfrm>
            <a:off x="1019016" y="808591"/>
            <a:ext cx="10226993"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4400" b="1" i="0" u="none" strike="noStrike" kern="1200" cap="none" spc="0" normalizeH="0" baseline="0" noProof="0">
                <a:ln>
                  <a:noFill/>
                </a:ln>
                <a:solidFill>
                  <a:srgbClr val="60101C"/>
                </a:solidFill>
                <a:effectLst/>
                <a:uLnTx/>
                <a:uFillTx/>
                <a:latin typeface="Arial" panose="020B0604020202020204"/>
                <a:ea typeface="+mn-ea"/>
                <a:cs typeface="+mn-cs"/>
              </a:rPr>
              <a:t>MMORPGs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3200" b="1" i="0" u="none" strike="noStrike" kern="1200" cap="none" spc="0" normalizeH="0" baseline="0" noProof="0">
                <a:ln>
                  <a:noFill/>
                </a:ln>
                <a:solidFill>
                  <a:srgbClr val="60101C"/>
                </a:solidFill>
                <a:effectLst/>
                <a:uLnTx/>
                <a:uFillTx/>
                <a:latin typeface="Arial" panose="020B0604020202020204"/>
                <a:ea typeface="+mn-ea"/>
                <a:cs typeface="+mn-cs"/>
              </a:rPr>
              <a:t>Massively Multiplayer Online Role Playing Games</a:t>
            </a:r>
          </a:p>
        </p:txBody>
      </p:sp>
      <p:sp>
        <p:nvSpPr>
          <p:cNvPr id="4" name="TextBox 3"/>
          <p:cNvSpPr txBox="1"/>
          <p:nvPr/>
        </p:nvSpPr>
        <p:spPr>
          <a:xfrm>
            <a:off x="766128" y="2087144"/>
            <a:ext cx="1075563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MMORPGs can lead to extreme levels of play and emotional attachments.</a:t>
            </a:r>
          </a:p>
        </p:txBody>
      </p:sp>
      <p:sp>
        <p:nvSpPr>
          <p:cNvPr id="8" name="TextBox 7"/>
          <p:cNvSpPr txBox="1"/>
          <p:nvPr/>
        </p:nvSpPr>
        <p:spPr>
          <a:xfrm>
            <a:off x="8206740" y="3097530"/>
            <a:ext cx="3303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No end to the game.</a:t>
            </a:r>
          </a:p>
        </p:txBody>
      </p:sp>
      <p:sp>
        <p:nvSpPr>
          <p:cNvPr id="9" name="TextBox 8"/>
          <p:cNvSpPr txBox="1"/>
          <p:nvPr/>
        </p:nvSpPr>
        <p:spPr>
          <a:xfrm>
            <a:off x="8559324" y="4728200"/>
            <a:ext cx="330358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Virtual world continues to evolve even if player not online.</a:t>
            </a:r>
          </a:p>
        </p:txBody>
      </p:sp>
      <p:sp>
        <p:nvSpPr>
          <p:cNvPr id="10" name="TextBox 9"/>
          <p:cNvSpPr txBox="1"/>
          <p:nvPr/>
        </p:nvSpPr>
        <p:spPr>
          <a:xfrm>
            <a:off x="191135" y="4704437"/>
            <a:ext cx="393509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Major tasks and missions/raids become much longer.</a:t>
            </a:r>
          </a:p>
        </p:txBody>
      </p:sp>
      <p:sp>
        <p:nvSpPr>
          <p:cNvPr id="11" name="TextBox 10"/>
          <p:cNvSpPr txBox="1"/>
          <p:nvPr/>
        </p:nvSpPr>
        <p:spPr>
          <a:xfrm>
            <a:off x="-74230" y="3097530"/>
            <a:ext cx="405554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a:ln>
                  <a:noFill/>
                </a:ln>
                <a:solidFill>
                  <a:srgbClr val="444444">
                    <a:lumMod val="50000"/>
                  </a:srgbClr>
                </a:solidFill>
                <a:effectLst/>
                <a:uLnTx/>
                <a:uFillTx/>
                <a:latin typeface="Arial" panose="020B0604020202020204" pitchFamily="34" charset="0"/>
                <a:ea typeface="+mn-ea"/>
                <a:cs typeface="Arial" panose="020B0604020202020204" pitchFamily="34" charset="0"/>
              </a:rPr>
              <a:t>Team obligation to player longer than desired.</a:t>
            </a:r>
          </a:p>
        </p:txBody>
      </p:sp>
    </p:spTree>
    <p:extLst>
      <p:ext uri="{BB962C8B-B14F-4D97-AF65-F5344CB8AC3E}">
        <p14:creationId xmlns:p14="http://schemas.microsoft.com/office/powerpoint/2010/main" val="2116486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924175" y="1171772"/>
            <a:ext cx="6343650" cy="1106970"/>
          </a:xfrm>
        </p:spPr>
        <p:txBody>
          <a:bodyPr/>
          <a:lstStyle/>
          <a:p>
            <a:r>
              <a:rPr lang="en-CA"/>
              <a:t>Health Effects of </a:t>
            </a:r>
          </a:p>
          <a:p>
            <a:r>
              <a:rPr lang="en-CA"/>
              <a:t>Problem Gaming</a:t>
            </a:r>
          </a:p>
        </p:txBody>
      </p:sp>
      <p:sp>
        <p:nvSpPr>
          <p:cNvPr id="5" name="Text Placeholder 4"/>
          <p:cNvSpPr>
            <a:spLocks noGrp="1"/>
          </p:cNvSpPr>
          <p:nvPr>
            <p:ph type="body" sz="quarter" idx="11"/>
          </p:nvPr>
        </p:nvSpPr>
        <p:spPr>
          <a:xfrm>
            <a:off x="2924175" y="2311400"/>
            <a:ext cx="6343650" cy="3098284"/>
          </a:xfrm>
        </p:spPr>
        <p:txBody>
          <a:bodyPr wrap="square" lIns="91440" tIns="45720" rIns="91440" bIns="45720" rtlCol="0" anchor="t">
            <a:spAutoFit/>
          </a:bodyPr>
          <a:lstStyle/>
          <a:p>
            <a:pPr algn="ctr"/>
            <a:r>
              <a:rPr lang="en-CA" dirty="0">
                <a:latin typeface="Arial"/>
                <a:cs typeface="Arial"/>
              </a:rPr>
              <a:t> </a:t>
            </a:r>
          </a:p>
          <a:p>
            <a:pPr algn="ctr"/>
            <a:r>
              <a:rPr lang="en-CA" sz="2800" dirty="0">
                <a:latin typeface="Arial"/>
                <a:cs typeface="Arial"/>
              </a:rPr>
              <a:t>Biological (pain, obesity, sleep)</a:t>
            </a:r>
          </a:p>
          <a:p>
            <a:pPr algn="ctr"/>
            <a:r>
              <a:rPr lang="en-CA" sz="2800" dirty="0">
                <a:latin typeface="Arial"/>
                <a:cs typeface="Arial"/>
              </a:rPr>
              <a:t>Psychological (</a:t>
            </a:r>
            <a:r>
              <a:rPr lang="en-CA" sz="2800">
                <a:latin typeface="Arial"/>
                <a:cs typeface="Arial"/>
              </a:rPr>
              <a:t>self-esteem</a:t>
            </a:r>
            <a:r>
              <a:rPr lang="en-CA" sz="2800" dirty="0">
                <a:latin typeface="Arial"/>
                <a:cs typeface="Arial"/>
              </a:rPr>
              <a:t>, loneliness, mood)</a:t>
            </a:r>
          </a:p>
          <a:p>
            <a:pPr algn="ctr"/>
            <a:r>
              <a:rPr lang="en-CA" sz="2800" dirty="0">
                <a:latin typeface="Arial"/>
                <a:cs typeface="Arial"/>
              </a:rPr>
              <a:t>Social (work/school, social life, finances) </a:t>
            </a:r>
          </a:p>
          <a:p>
            <a:pPr algn="ctr"/>
            <a:endParaRPr lang="en-CA"/>
          </a:p>
        </p:txBody>
      </p:sp>
    </p:spTree>
    <p:extLst>
      <p:ext uri="{BB962C8B-B14F-4D97-AF65-F5344CB8AC3E}">
        <p14:creationId xmlns:p14="http://schemas.microsoft.com/office/powerpoint/2010/main" val="1891347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Text">
            <a:extLst>
              <a:ext uri="{FF2B5EF4-FFF2-40B4-BE49-F238E27FC236}">
                <a16:creationId xmlns:a16="http://schemas.microsoft.com/office/drawing/2014/main" id="{D0E6EB18-8414-CA40-94D3-594D15C86B97}"/>
              </a:ext>
            </a:extLst>
          </p:cNvPr>
          <p:cNvSpPr txBox="1">
            <a:spLocks/>
          </p:cNvSpPr>
          <p:nvPr/>
        </p:nvSpPr>
        <p:spPr>
          <a:xfrm>
            <a:off x="4859554" y="4940675"/>
            <a:ext cx="6679883" cy="65881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Bef>
                <a:spcPts val="600"/>
              </a:spcBef>
              <a:spcAft>
                <a:spcPts val="0"/>
              </a:spcAft>
              <a:buClr>
                <a:srgbClr val="CC0000"/>
              </a:buClr>
              <a:buFont typeface="Arial" panose="020B0604020202020204" pitchFamily="34" charset="0"/>
              <a:buNone/>
              <a:defRPr/>
            </a:pPr>
            <a:r>
              <a:rPr lang="en-CA" altLang="fr-FR" sz="2400">
                <a:solidFill>
                  <a:srgbClr val="444444">
                    <a:lumMod val="50000"/>
                  </a:srgbClr>
                </a:solidFill>
              </a:rPr>
              <a:t>Impaired control over gaming </a:t>
            </a:r>
          </a:p>
        </p:txBody>
      </p:sp>
      <p:sp>
        <p:nvSpPr>
          <p:cNvPr id="7" name="Rectangle 6">
            <a:extLst>
              <a:ext uri="{FF2B5EF4-FFF2-40B4-BE49-F238E27FC236}">
                <a16:creationId xmlns:a16="http://schemas.microsoft.com/office/drawing/2014/main" id="{96E14CCA-D8C2-4E4B-B95B-3E9DAFA32C77}"/>
              </a:ext>
            </a:extLst>
          </p:cNvPr>
          <p:cNvSpPr/>
          <p:nvPr/>
        </p:nvSpPr>
        <p:spPr>
          <a:xfrm>
            <a:off x="5217643" y="3116509"/>
            <a:ext cx="6665435" cy="461665"/>
          </a:xfrm>
          <a:prstGeom prst="rect">
            <a:avLst/>
          </a:prstGeom>
        </p:spPr>
        <p:txBody>
          <a:bodyPr wrap="square">
            <a:spAutoFit/>
          </a:bodyPr>
          <a:lstStyle/>
          <a:p>
            <a:pPr eaLnBrk="1" fontAlgn="auto" hangingPunct="1">
              <a:spcBef>
                <a:spcPts val="600"/>
              </a:spcBef>
              <a:spcAft>
                <a:spcPts val="0"/>
              </a:spcAft>
              <a:buClr>
                <a:srgbClr val="CC0000"/>
              </a:buClr>
              <a:defRPr/>
            </a:pPr>
            <a:r>
              <a:rPr lang="en-CA" altLang="fr-FR">
                <a:solidFill>
                  <a:srgbClr val="444444">
                    <a:lumMod val="50000"/>
                  </a:srgbClr>
                </a:solidFill>
                <a:ea typeface="Verdana" panose="020B0604030504040204" pitchFamily="34" charset="0"/>
                <a:cs typeface="Arial" panose="020B0604020202020204" pitchFamily="34" charset="0"/>
              </a:rPr>
              <a:t>Failing to fulfil duties and work, home or school </a:t>
            </a:r>
          </a:p>
        </p:txBody>
      </p:sp>
      <p:sp>
        <p:nvSpPr>
          <p:cNvPr id="8" name="Rectangle 7">
            <a:extLst>
              <a:ext uri="{FF2B5EF4-FFF2-40B4-BE49-F238E27FC236}">
                <a16:creationId xmlns:a16="http://schemas.microsoft.com/office/drawing/2014/main" id="{FF96CFF5-6B35-7547-9DD8-2657486DFF2C}"/>
              </a:ext>
            </a:extLst>
          </p:cNvPr>
          <p:cNvSpPr/>
          <p:nvPr/>
        </p:nvSpPr>
        <p:spPr>
          <a:xfrm>
            <a:off x="3792359" y="5730136"/>
            <a:ext cx="8814275" cy="461665"/>
          </a:xfrm>
          <a:prstGeom prst="rect">
            <a:avLst/>
          </a:prstGeom>
        </p:spPr>
        <p:txBody>
          <a:bodyPr wrap="square">
            <a:spAutoFit/>
          </a:bodyPr>
          <a:lstStyle/>
          <a:p>
            <a:pPr eaLnBrk="1" fontAlgn="auto" hangingPunct="1">
              <a:spcBef>
                <a:spcPts val="600"/>
              </a:spcBef>
              <a:spcAft>
                <a:spcPts val="0"/>
              </a:spcAft>
              <a:buClr>
                <a:srgbClr val="CC0000"/>
              </a:buClr>
              <a:defRPr/>
            </a:pPr>
            <a:r>
              <a:rPr lang="en-CA" altLang="fr-FR">
                <a:solidFill>
                  <a:srgbClr val="444444">
                    <a:lumMod val="50000"/>
                  </a:srgbClr>
                </a:solidFill>
                <a:ea typeface="Verdana" panose="020B0604030504040204" pitchFamily="34" charset="0"/>
                <a:cs typeface="Arial" panose="020B0604020202020204" pitchFamily="34" charset="0"/>
              </a:rPr>
              <a:t>Giving up on social, occupational or recreational activities</a:t>
            </a:r>
          </a:p>
        </p:txBody>
      </p:sp>
      <p:sp>
        <p:nvSpPr>
          <p:cNvPr id="10" name="Rectangle 12">
            <a:extLst>
              <a:ext uri="{FF2B5EF4-FFF2-40B4-BE49-F238E27FC236}">
                <a16:creationId xmlns:a16="http://schemas.microsoft.com/office/drawing/2014/main" id="{7823B161-E4EC-4445-A952-E40DCE3EC303}"/>
              </a:ext>
            </a:extLst>
          </p:cNvPr>
          <p:cNvSpPr>
            <a:spLocks noChangeArrowheads="1"/>
          </p:cNvSpPr>
          <p:nvPr/>
        </p:nvSpPr>
        <p:spPr bwMode="auto">
          <a:xfrm>
            <a:off x="5306934" y="4071210"/>
            <a:ext cx="52158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panose="020B0300000000000000" pitchFamily="34" charset="-128"/>
              </a:defRPr>
            </a:lvl1pPr>
            <a:lvl2pPr marL="742950" indent="-285750">
              <a:defRPr sz="2400">
                <a:solidFill>
                  <a:schemeClr val="tx1"/>
                </a:solidFill>
                <a:latin typeface="Arial" panose="020B0604020202020204" pitchFamily="34" charset="0"/>
                <a:ea typeface="ヒラギノ角ゴ Pro W3" panose="020B0300000000000000" pitchFamily="34" charset="-128"/>
              </a:defRPr>
            </a:lvl2pPr>
            <a:lvl3pPr marL="1143000" indent="-228600">
              <a:defRPr sz="2400">
                <a:solidFill>
                  <a:schemeClr val="tx1"/>
                </a:solidFill>
                <a:latin typeface="Arial" panose="020B0604020202020204" pitchFamily="34" charset="0"/>
                <a:ea typeface="ヒラギノ角ゴ Pro W3" panose="020B0300000000000000" pitchFamily="34" charset="-128"/>
              </a:defRPr>
            </a:lvl3pPr>
            <a:lvl4pPr marL="1600200" indent="-228600">
              <a:defRPr sz="2400">
                <a:solidFill>
                  <a:schemeClr val="tx1"/>
                </a:solidFill>
                <a:latin typeface="Arial" panose="020B0604020202020204" pitchFamily="34" charset="0"/>
                <a:ea typeface="ヒラギノ角ゴ Pro W3" panose="020B0300000000000000" pitchFamily="34" charset="-128"/>
              </a:defRPr>
            </a:lvl4pPr>
            <a:lvl5pPr marL="2057400" indent="-228600">
              <a:defRPr sz="2400">
                <a:solidFill>
                  <a:schemeClr val="tx1"/>
                </a:solidFill>
                <a:latin typeface="Arial" panose="020B0604020202020204" pitchFamily="34"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anose="020B0300000000000000" pitchFamily="34" charset="-128"/>
              </a:defRPr>
            </a:lvl9pPr>
          </a:lstStyle>
          <a:p>
            <a:pPr eaLnBrk="1" fontAlgn="auto" hangingPunct="1">
              <a:spcBef>
                <a:spcPts val="600"/>
              </a:spcBef>
              <a:spcAft>
                <a:spcPts val="0"/>
              </a:spcAft>
              <a:buClr>
                <a:srgbClr val="CC0000"/>
              </a:buClr>
              <a:defRPr/>
            </a:pPr>
            <a:r>
              <a:rPr lang="en-CA" altLang="fr-FR">
                <a:solidFill>
                  <a:srgbClr val="444444">
                    <a:lumMod val="50000"/>
                  </a:srgbClr>
                </a:solidFill>
                <a:ea typeface="Arial Unicode MS" panose="020B0604020202020204" pitchFamily="34" charset="-128"/>
              </a:rPr>
              <a:t>Increasing priority to gaming</a:t>
            </a:r>
          </a:p>
        </p:txBody>
      </p:sp>
      <p:sp>
        <p:nvSpPr>
          <p:cNvPr id="12" name="Rectangle 11">
            <a:extLst>
              <a:ext uri="{FF2B5EF4-FFF2-40B4-BE49-F238E27FC236}">
                <a16:creationId xmlns:a16="http://schemas.microsoft.com/office/drawing/2014/main" id="{07F2179E-CF1E-9F47-A91D-7D4666D8667C}"/>
              </a:ext>
            </a:extLst>
          </p:cNvPr>
          <p:cNvSpPr/>
          <p:nvPr/>
        </p:nvSpPr>
        <p:spPr>
          <a:xfrm>
            <a:off x="4244370" y="2248655"/>
            <a:ext cx="7877533" cy="461665"/>
          </a:xfrm>
          <a:prstGeom prst="rect">
            <a:avLst/>
          </a:prstGeom>
        </p:spPr>
        <p:txBody>
          <a:bodyPr wrap="square">
            <a:spAutoFit/>
          </a:bodyPr>
          <a:lstStyle/>
          <a:p>
            <a:pPr eaLnBrk="1" fontAlgn="auto" hangingPunct="1">
              <a:spcBef>
                <a:spcPts val="600"/>
              </a:spcBef>
              <a:spcAft>
                <a:spcPts val="0"/>
              </a:spcAft>
              <a:buClr>
                <a:srgbClr val="CC0000"/>
              </a:buClr>
              <a:defRPr/>
            </a:pPr>
            <a:r>
              <a:rPr lang="en-CA" altLang="fr-FR">
                <a:solidFill>
                  <a:srgbClr val="444444">
                    <a:lumMod val="50000"/>
                  </a:srgbClr>
                </a:solidFill>
                <a:ea typeface="Verdana" panose="020B0604030504040204" pitchFamily="34" charset="0"/>
                <a:cs typeface="Arial" panose="020B0604020202020204" pitchFamily="34" charset="0"/>
              </a:rPr>
              <a:t>Continuation/escalation despite negative consequences </a:t>
            </a:r>
          </a:p>
        </p:txBody>
      </p:sp>
      <p:sp>
        <p:nvSpPr>
          <p:cNvPr id="13" name="Rectangle 2">
            <a:extLst>
              <a:ext uri="{FF2B5EF4-FFF2-40B4-BE49-F238E27FC236}">
                <a16:creationId xmlns:a16="http://schemas.microsoft.com/office/drawing/2014/main" id="{257A83F9-99BF-0B4B-9D9C-0442B39E12AA}"/>
              </a:ext>
            </a:extLst>
          </p:cNvPr>
          <p:cNvSpPr txBox="1">
            <a:spLocks noChangeArrowheads="1"/>
          </p:cNvSpPr>
          <p:nvPr/>
        </p:nvSpPr>
        <p:spPr>
          <a:xfrm>
            <a:off x="2251075" y="928688"/>
            <a:ext cx="7669213"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baseline="0">
                <a:solidFill>
                  <a:schemeClr val="tx1"/>
                </a:solidFill>
                <a:latin typeface="Arial" panose="020B0604020202020204" pitchFamily="34" charset="0"/>
                <a:ea typeface="+mj-ea"/>
                <a:cs typeface="Arial" panose="020B0604020202020204" pitchFamily="34" charset="0"/>
              </a:defRPr>
            </a:lvl1pPr>
          </a:lstStyle>
          <a:p>
            <a:pPr algn="ctr" fontAlgn="auto">
              <a:spcAft>
                <a:spcPts val="0"/>
              </a:spcAft>
              <a:defRPr/>
            </a:pPr>
            <a:r>
              <a:rPr lang="en-CA" altLang="en-US" b="1">
                <a:solidFill>
                  <a:srgbClr val="60101C"/>
                </a:solidFill>
              </a:rPr>
              <a:t>Problem Gaming </a:t>
            </a:r>
          </a:p>
        </p:txBody>
      </p:sp>
      <p:pic>
        <p:nvPicPr>
          <p:cNvPr id="9" name="Picture 8"/>
          <p:cNvPicPr>
            <a:picLocks noChangeAspect="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0" y="1653866"/>
            <a:ext cx="3986807" cy="3210708"/>
          </a:xfrm>
          <a:prstGeom prst="rect">
            <a:avLst/>
          </a:prstGeom>
        </p:spPr>
      </p:pic>
      <p:sp>
        <p:nvSpPr>
          <p:cNvPr id="14" name="Freeform 10"/>
          <p:cNvSpPr>
            <a:spLocks/>
          </p:cNvSpPr>
          <p:nvPr/>
        </p:nvSpPr>
        <p:spPr bwMode="auto">
          <a:xfrm rot="19990570">
            <a:off x="1469800" y="4112188"/>
            <a:ext cx="4176112" cy="1659178"/>
          </a:xfrm>
          <a:custGeom>
            <a:avLst/>
            <a:gdLst>
              <a:gd name="T0" fmla="*/ 2147483646 w 5774"/>
              <a:gd name="T1" fmla="*/ 2147483646 h 2936"/>
              <a:gd name="T2" fmla="*/ 2147483646 w 5774"/>
              <a:gd name="T3" fmla="*/ 2147483646 h 2936"/>
              <a:gd name="T4" fmla="*/ 2147483646 w 5774"/>
              <a:gd name="T5" fmla="*/ 2147483646 h 2936"/>
              <a:gd name="T6" fmla="*/ 2147483646 w 5774"/>
              <a:gd name="T7" fmla="*/ 2147483646 h 2936"/>
              <a:gd name="T8" fmla="*/ 2147483646 w 5774"/>
              <a:gd name="T9" fmla="*/ 2147483646 h 2936"/>
              <a:gd name="T10" fmla="*/ 2147483646 w 5774"/>
              <a:gd name="T11" fmla="*/ 2147483646 h 2936"/>
              <a:gd name="T12" fmla="*/ 2147483646 w 5774"/>
              <a:gd name="T13" fmla="*/ 2147483646 h 2936"/>
              <a:gd name="T14" fmla="*/ 2147483646 w 5774"/>
              <a:gd name="T15" fmla="*/ 2147483646 h 2936"/>
              <a:gd name="T16" fmla="*/ 2147483646 w 5774"/>
              <a:gd name="T17" fmla="*/ 2147483646 h 2936"/>
              <a:gd name="T18" fmla="*/ 2147483646 w 5774"/>
              <a:gd name="T19" fmla="*/ 2147483646 h 2936"/>
              <a:gd name="T20" fmla="*/ 2147483646 w 5774"/>
              <a:gd name="T21" fmla="*/ 2147483646 h 2936"/>
              <a:gd name="T22" fmla="*/ 2147483646 w 5774"/>
              <a:gd name="T23" fmla="*/ 2147483646 h 2936"/>
              <a:gd name="T24" fmla="*/ 2147483646 w 5774"/>
              <a:gd name="T25" fmla="*/ 2147483646 h 2936"/>
              <a:gd name="T26" fmla="*/ 2147483646 w 5774"/>
              <a:gd name="T27" fmla="*/ 2147483646 h 2936"/>
              <a:gd name="T28" fmla="*/ 2147483646 w 5774"/>
              <a:gd name="T29" fmla="*/ 2147483646 h 2936"/>
              <a:gd name="T30" fmla="*/ 2147483646 w 5774"/>
              <a:gd name="T31" fmla="*/ 2147483646 h 2936"/>
              <a:gd name="T32" fmla="*/ 2147483646 w 5774"/>
              <a:gd name="T33" fmla="*/ 2147483646 h 2936"/>
              <a:gd name="T34" fmla="*/ 2147483646 w 5774"/>
              <a:gd name="T35" fmla="*/ 2147483646 h 2936"/>
              <a:gd name="T36" fmla="*/ 2147483646 w 5774"/>
              <a:gd name="T37" fmla="*/ 2147483646 h 2936"/>
              <a:gd name="T38" fmla="*/ 2147483646 w 5774"/>
              <a:gd name="T39" fmla="*/ 2147483646 h 2936"/>
              <a:gd name="T40" fmla="*/ 2147483646 w 5774"/>
              <a:gd name="T41" fmla="*/ 2147483646 h 2936"/>
              <a:gd name="T42" fmla="*/ 2147483646 w 5774"/>
              <a:gd name="T43" fmla="*/ 2147483646 h 2936"/>
              <a:gd name="T44" fmla="*/ 2147483646 w 5774"/>
              <a:gd name="T45" fmla="*/ 2147483646 h 2936"/>
              <a:gd name="T46" fmla="*/ 2147483646 w 5774"/>
              <a:gd name="T47" fmla="*/ 2147483646 h 2936"/>
              <a:gd name="T48" fmla="*/ 2147483646 w 5774"/>
              <a:gd name="T49" fmla="*/ 2147483646 h 2936"/>
              <a:gd name="T50" fmla="*/ 2147483646 w 5774"/>
              <a:gd name="T51" fmla="*/ 2147483646 h 2936"/>
              <a:gd name="T52" fmla="*/ 2147483646 w 5774"/>
              <a:gd name="T53" fmla="*/ 2147483646 h 2936"/>
              <a:gd name="T54" fmla="*/ 0 w 5774"/>
              <a:gd name="T55" fmla="*/ 2147483646 h 2936"/>
              <a:gd name="T56" fmla="*/ 2147483646 w 5774"/>
              <a:gd name="T57" fmla="*/ 2147483646 h 2936"/>
              <a:gd name="T58" fmla="*/ 2147483646 w 5774"/>
              <a:gd name="T59" fmla="*/ 2147483646 h 2936"/>
              <a:gd name="T60" fmla="*/ 2147483646 w 5774"/>
              <a:gd name="T61" fmla="*/ 2147483646 h 2936"/>
              <a:gd name="T62" fmla="*/ 2147483646 w 5774"/>
              <a:gd name="T63" fmla="*/ 2147483646 h 2936"/>
              <a:gd name="T64" fmla="*/ 2147483646 w 5774"/>
              <a:gd name="T65" fmla="*/ 2147483646 h 2936"/>
              <a:gd name="T66" fmla="*/ 2147483646 w 5774"/>
              <a:gd name="T67" fmla="*/ 2147483646 h 2936"/>
              <a:gd name="T68" fmla="*/ 2147483646 w 5774"/>
              <a:gd name="T69" fmla="*/ 2147483646 h 2936"/>
              <a:gd name="T70" fmla="*/ 2147483646 w 5774"/>
              <a:gd name="T71" fmla="*/ 2147483646 h 2936"/>
              <a:gd name="T72" fmla="*/ 2147483646 w 5774"/>
              <a:gd name="T73" fmla="*/ 2147483646 h 2936"/>
              <a:gd name="T74" fmla="*/ 2147483646 w 5774"/>
              <a:gd name="T75" fmla="*/ 2147483646 h 2936"/>
              <a:gd name="T76" fmla="*/ 2147483646 w 5774"/>
              <a:gd name="T77" fmla="*/ 2147483646 h 2936"/>
              <a:gd name="T78" fmla="*/ 2147483646 w 5774"/>
              <a:gd name="T79" fmla="*/ 2147483646 h 2936"/>
              <a:gd name="T80" fmla="*/ 2147483646 w 5774"/>
              <a:gd name="T81" fmla="*/ 2147483646 h 2936"/>
              <a:gd name="T82" fmla="*/ 2147483646 w 5774"/>
              <a:gd name="T83" fmla="*/ 2147483646 h 2936"/>
              <a:gd name="T84" fmla="*/ 2147483646 w 5774"/>
              <a:gd name="T85" fmla="*/ 2147483646 h 2936"/>
              <a:gd name="T86" fmla="*/ 2147483646 w 5774"/>
              <a:gd name="T87" fmla="*/ 2147483646 h 2936"/>
              <a:gd name="T88" fmla="*/ 2147483646 w 5774"/>
              <a:gd name="T89" fmla="*/ 2147483646 h 2936"/>
              <a:gd name="T90" fmla="*/ 2147483646 w 5774"/>
              <a:gd name="T91" fmla="*/ 2147483646 h 2936"/>
              <a:gd name="T92" fmla="*/ 2147483646 w 5774"/>
              <a:gd name="T93" fmla="*/ 2147483646 h 2936"/>
              <a:gd name="T94" fmla="*/ 2147483646 w 5774"/>
              <a:gd name="T95" fmla="*/ 2147483646 h 2936"/>
              <a:gd name="T96" fmla="*/ 2147483646 w 5774"/>
              <a:gd name="T97" fmla="*/ 2147483646 h 2936"/>
              <a:gd name="T98" fmla="*/ 2147483646 w 5774"/>
              <a:gd name="T99" fmla="*/ 2147483646 h 29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774" h="2936">
                <a:moveTo>
                  <a:pt x="5774" y="1236"/>
                </a:moveTo>
                <a:lnTo>
                  <a:pt x="5321" y="0"/>
                </a:lnTo>
                <a:lnTo>
                  <a:pt x="3944" y="161"/>
                </a:lnTo>
                <a:lnTo>
                  <a:pt x="3940" y="169"/>
                </a:lnTo>
                <a:lnTo>
                  <a:pt x="4509" y="524"/>
                </a:lnTo>
                <a:lnTo>
                  <a:pt x="4461" y="598"/>
                </a:lnTo>
                <a:lnTo>
                  <a:pt x="4415" y="671"/>
                </a:lnTo>
                <a:lnTo>
                  <a:pt x="4369" y="741"/>
                </a:lnTo>
                <a:lnTo>
                  <a:pt x="4321" y="810"/>
                </a:lnTo>
                <a:lnTo>
                  <a:pt x="4274" y="879"/>
                </a:lnTo>
                <a:lnTo>
                  <a:pt x="4226" y="944"/>
                </a:lnTo>
                <a:lnTo>
                  <a:pt x="4178" y="1008"/>
                </a:lnTo>
                <a:lnTo>
                  <a:pt x="4131" y="1072"/>
                </a:lnTo>
                <a:lnTo>
                  <a:pt x="4083" y="1133"/>
                </a:lnTo>
                <a:lnTo>
                  <a:pt x="4035" y="1194"/>
                </a:lnTo>
                <a:lnTo>
                  <a:pt x="3988" y="1252"/>
                </a:lnTo>
                <a:lnTo>
                  <a:pt x="3939" y="1309"/>
                </a:lnTo>
                <a:lnTo>
                  <a:pt x="3891" y="1364"/>
                </a:lnTo>
                <a:lnTo>
                  <a:pt x="3842" y="1419"/>
                </a:lnTo>
                <a:lnTo>
                  <a:pt x="3795" y="1472"/>
                </a:lnTo>
                <a:lnTo>
                  <a:pt x="3746" y="1523"/>
                </a:lnTo>
                <a:lnTo>
                  <a:pt x="3697" y="1573"/>
                </a:lnTo>
                <a:lnTo>
                  <a:pt x="3649" y="1622"/>
                </a:lnTo>
                <a:lnTo>
                  <a:pt x="3600" y="1669"/>
                </a:lnTo>
                <a:lnTo>
                  <a:pt x="3551" y="1715"/>
                </a:lnTo>
                <a:lnTo>
                  <a:pt x="3502" y="1760"/>
                </a:lnTo>
                <a:lnTo>
                  <a:pt x="3453" y="1804"/>
                </a:lnTo>
                <a:lnTo>
                  <a:pt x="3406" y="1845"/>
                </a:lnTo>
                <a:lnTo>
                  <a:pt x="3357" y="1886"/>
                </a:lnTo>
                <a:lnTo>
                  <a:pt x="3308" y="1925"/>
                </a:lnTo>
                <a:lnTo>
                  <a:pt x="3259" y="1964"/>
                </a:lnTo>
                <a:lnTo>
                  <a:pt x="3210" y="2001"/>
                </a:lnTo>
                <a:lnTo>
                  <a:pt x="3162" y="2037"/>
                </a:lnTo>
                <a:lnTo>
                  <a:pt x="3113" y="2072"/>
                </a:lnTo>
                <a:lnTo>
                  <a:pt x="3064" y="2105"/>
                </a:lnTo>
                <a:lnTo>
                  <a:pt x="3017" y="2138"/>
                </a:lnTo>
                <a:lnTo>
                  <a:pt x="2968" y="2169"/>
                </a:lnTo>
                <a:lnTo>
                  <a:pt x="2919" y="2199"/>
                </a:lnTo>
                <a:lnTo>
                  <a:pt x="2871" y="2228"/>
                </a:lnTo>
                <a:lnTo>
                  <a:pt x="2823" y="2256"/>
                </a:lnTo>
                <a:lnTo>
                  <a:pt x="2775" y="2284"/>
                </a:lnTo>
                <a:lnTo>
                  <a:pt x="2727" y="2309"/>
                </a:lnTo>
                <a:lnTo>
                  <a:pt x="2679" y="2334"/>
                </a:lnTo>
                <a:lnTo>
                  <a:pt x="2632" y="2358"/>
                </a:lnTo>
                <a:lnTo>
                  <a:pt x="2584" y="2381"/>
                </a:lnTo>
                <a:lnTo>
                  <a:pt x="2536" y="2403"/>
                </a:lnTo>
                <a:lnTo>
                  <a:pt x="2490" y="2424"/>
                </a:lnTo>
                <a:lnTo>
                  <a:pt x="2442" y="2444"/>
                </a:lnTo>
                <a:lnTo>
                  <a:pt x="2396" y="2463"/>
                </a:lnTo>
                <a:lnTo>
                  <a:pt x="2304" y="2498"/>
                </a:lnTo>
                <a:lnTo>
                  <a:pt x="2211" y="2530"/>
                </a:lnTo>
                <a:lnTo>
                  <a:pt x="2120" y="2558"/>
                </a:lnTo>
                <a:lnTo>
                  <a:pt x="2030" y="2583"/>
                </a:lnTo>
                <a:lnTo>
                  <a:pt x="1940" y="2606"/>
                </a:lnTo>
                <a:lnTo>
                  <a:pt x="1851" y="2624"/>
                </a:lnTo>
                <a:lnTo>
                  <a:pt x="1764" y="2640"/>
                </a:lnTo>
                <a:lnTo>
                  <a:pt x="1679" y="2655"/>
                </a:lnTo>
                <a:lnTo>
                  <a:pt x="1594" y="2665"/>
                </a:lnTo>
                <a:lnTo>
                  <a:pt x="1511" y="2673"/>
                </a:lnTo>
                <a:lnTo>
                  <a:pt x="1429" y="2680"/>
                </a:lnTo>
                <a:lnTo>
                  <a:pt x="1348" y="2682"/>
                </a:lnTo>
                <a:lnTo>
                  <a:pt x="1270" y="2685"/>
                </a:lnTo>
                <a:lnTo>
                  <a:pt x="1193" y="2684"/>
                </a:lnTo>
                <a:lnTo>
                  <a:pt x="1118" y="2682"/>
                </a:lnTo>
                <a:lnTo>
                  <a:pt x="1045" y="2678"/>
                </a:lnTo>
                <a:lnTo>
                  <a:pt x="974" y="2673"/>
                </a:lnTo>
                <a:lnTo>
                  <a:pt x="904" y="2667"/>
                </a:lnTo>
                <a:lnTo>
                  <a:pt x="836" y="2659"/>
                </a:lnTo>
                <a:lnTo>
                  <a:pt x="770" y="2649"/>
                </a:lnTo>
                <a:lnTo>
                  <a:pt x="708" y="2639"/>
                </a:lnTo>
                <a:lnTo>
                  <a:pt x="646" y="2628"/>
                </a:lnTo>
                <a:lnTo>
                  <a:pt x="587" y="2616"/>
                </a:lnTo>
                <a:lnTo>
                  <a:pt x="531" y="2604"/>
                </a:lnTo>
                <a:lnTo>
                  <a:pt x="478" y="2591"/>
                </a:lnTo>
                <a:lnTo>
                  <a:pt x="426" y="2578"/>
                </a:lnTo>
                <a:lnTo>
                  <a:pt x="377" y="2565"/>
                </a:lnTo>
                <a:lnTo>
                  <a:pt x="331" y="2551"/>
                </a:lnTo>
                <a:lnTo>
                  <a:pt x="246" y="2524"/>
                </a:lnTo>
                <a:lnTo>
                  <a:pt x="173" y="2498"/>
                </a:lnTo>
                <a:lnTo>
                  <a:pt x="112" y="2475"/>
                </a:lnTo>
                <a:lnTo>
                  <a:pt x="64" y="2455"/>
                </a:lnTo>
                <a:lnTo>
                  <a:pt x="29" y="2439"/>
                </a:lnTo>
                <a:lnTo>
                  <a:pt x="0" y="2426"/>
                </a:lnTo>
                <a:lnTo>
                  <a:pt x="87" y="2475"/>
                </a:lnTo>
                <a:lnTo>
                  <a:pt x="177" y="2520"/>
                </a:lnTo>
                <a:lnTo>
                  <a:pt x="266" y="2563"/>
                </a:lnTo>
                <a:lnTo>
                  <a:pt x="356" y="2604"/>
                </a:lnTo>
                <a:lnTo>
                  <a:pt x="447" y="2643"/>
                </a:lnTo>
                <a:lnTo>
                  <a:pt x="539" y="2680"/>
                </a:lnTo>
                <a:lnTo>
                  <a:pt x="630" y="2713"/>
                </a:lnTo>
                <a:lnTo>
                  <a:pt x="721" y="2745"/>
                </a:lnTo>
                <a:lnTo>
                  <a:pt x="814" y="2774"/>
                </a:lnTo>
                <a:lnTo>
                  <a:pt x="908" y="2800"/>
                </a:lnTo>
                <a:lnTo>
                  <a:pt x="1000" y="2824"/>
                </a:lnTo>
                <a:lnTo>
                  <a:pt x="1094" y="2846"/>
                </a:lnTo>
                <a:lnTo>
                  <a:pt x="1188" y="2865"/>
                </a:lnTo>
                <a:lnTo>
                  <a:pt x="1282" y="2882"/>
                </a:lnTo>
                <a:lnTo>
                  <a:pt x="1376" y="2897"/>
                </a:lnTo>
                <a:lnTo>
                  <a:pt x="1470" y="2910"/>
                </a:lnTo>
                <a:lnTo>
                  <a:pt x="1564" y="2919"/>
                </a:lnTo>
                <a:lnTo>
                  <a:pt x="1659" y="2927"/>
                </a:lnTo>
                <a:lnTo>
                  <a:pt x="1753" y="2932"/>
                </a:lnTo>
                <a:lnTo>
                  <a:pt x="1847" y="2936"/>
                </a:lnTo>
                <a:lnTo>
                  <a:pt x="1942" y="2936"/>
                </a:lnTo>
                <a:lnTo>
                  <a:pt x="2036" y="2935"/>
                </a:lnTo>
                <a:lnTo>
                  <a:pt x="2130" y="2932"/>
                </a:lnTo>
                <a:lnTo>
                  <a:pt x="2224" y="2926"/>
                </a:lnTo>
                <a:lnTo>
                  <a:pt x="2318" y="2918"/>
                </a:lnTo>
                <a:lnTo>
                  <a:pt x="2411" y="2907"/>
                </a:lnTo>
                <a:lnTo>
                  <a:pt x="2503" y="2895"/>
                </a:lnTo>
                <a:lnTo>
                  <a:pt x="2596" y="2881"/>
                </a:lnTo>
                <a:lnTo>
                  <a:pt x="2689" y="2864"/>
                </a:lnTo>
                <a:lnTo>
                  <a:pt x="2780" y="2845"/>
                </a:lnTo>
                <a:lnTo>
                  <a:pt x="2871" y="2824"/>
                </a:lnTo>
                <a:lnTo>
                  <a:pt x="2962" y="2800"/>
                </a:lnTo>
                <a:lnTo>
                  <a:pt x="3052" y="2775"/>
                </a:lnTo>
                <a:lnTo>
                  <a:pt x="3141" y="2747"/>
                </a:lnTo>
                <a:lnTo>
                  <a:pt x="3231" y="2718"/>
                </a:lnTo>
                <a:lnTo>
                  <a:pt x="3318" y="2686"/>
                </a:lnTo>
                <a:lnTo>
                  <a:pt x="3406" y="2652"/>
                </a:lnTo>
                <a:lnTo>
                  <a:pt x="3493" y="2616"/>
                </a:lnTo>
                <a:lnTo>
                  <a:pt x="3578" y="2579"/>
                </a:lnTo>
                <a:lnTo>
                  <a:pt x="3664" y="2538"/>
                </a:lnTo>
                <a:lnTo>
                  <a:pt x="3747" y="2497"/>
                </a:lnTo>
                <a:lnTo>
                  <a:pt x="3830" y="2452"/>
                </a:lnTo>
                <a:lnTo>
                  <a:pt x="3912" y="2406"/>
                </a:lnTo>
                <a:lnTo>
                  <a:pt x="3993" y="2358"/>
                </a:lnTo>
                <a:lnTo>
                  <a:pt x="4074" y="2308"/>
                </a:lnTo>
                <a:lnTo>
                  <a:pt x="4152" y="2256"/>
                </a:lnTo>
                <a:lnTo>
                  <a:pt x="4230" y="2202"/>
                </a:lnTo>
                <a:lnTo>
                  <a:pt x="4307" y="2146"/>
                </a:lnTo>
                <a:lnTo>
                  <a:pt x="4382" y="2088"/>
                </a:lnTo>
                <a:lnTo>
                  <a:pt x="4456" y="2029"/>
                </a:lnTo>
                <a:lnTo>
                  <a:pt x="4529" y="1966"/>
                </a:lnTo>
                <a:lnTo>
                  <a:pt x="4599" y="1903"/>
                </a:lnTo>
                <a:lnTo>
                  <a:pt x="4669" y="1837"/>
                </a:lnTo>
                <a:lnTo>
                  <a:pt x="4738" y="1769"/>
                </a:lnTo>
                <a:lnTo>
                  <a:pt x="4805" y="1699"/>
                </a:lnTo>
                <a:lnTo>
                  <a:pt x="4870" y="1629"/>
                </a:lnTo>
                <a:lnTo>
                  <a:pt x="4934" y="1555"/>
                </a:lnTo>
                <a:lnTo>
                  <a:pt x="4996" y="1481"/>
                </a:lnTo>
                <a:lnTo>
                  <a:pt x="5057" y="1404"/>
                </a:lnTo>
                <a:lnTo>
                  <a:pt x="5116" y="1325"/>
                </a:lnTo>
                <a:lnTo>
                  <a:pt x="5173" y="1244"/>
                </a:lnTo>
                <a:lnTo>
                  <a:pt x="5229" y="1162"/>
                </a:lnTo>
                <a:lnTo>
                  <a:pt x="5282" y="1079"/>
                </a:lnTo>
                <a:lnTo>
                  <a:pt x="5333" y="992"/>
                </a:lnTo>
                <a:lnTo>
                  <a:pt x="5770" y="1243"/>
                </a:lnTo>
                <a:lnTo>
                  <a:pt x="5774" y="1236"/>
                </a:lnTo>
                <a:close/>
              </a:path>
            </a:pathLst>
          </a:custGeom>
          <a:solidFill>
            <a:schemeClr val="accent4">
              <a:lumMod val="50000"/>
            </a:schemeClr>
          </a:solidFill>
          <a:ln>
            <a:noFill/>
          </a:ln>
        </p:spPr>
        <p:txBody>
          <a:bodyPr/>
          <a:lstStyle/>
          <a:p>
            <a:pPr eaLnBrk="1" fontAlgn="auto" hangingPunct="1">
              <a:spcBef>
                <a:spcPts val="0"/>
              </a:spcBef>
              <a:spcAft>
                <a:spcPts val="0"/>
              </a:spcAft>
              <a:defRPr/>
            </a:pPr>
            <a:endParaRPr lang="en-CA" sz="1800">
              <a:solidFill>
                <a:srgbClr val="60101C"/>
              </a:solidFill>
              <a:latin typeface="Arial" panose="020B0604020202020204"/>
              <a:ea typeface="+mn-ea"/>
            </a:endParaRPr>
          </a:p>
        </p:txBody>
      </p:sp>
    </p:spTree>
    <p:extLst>
      <p:ext uri="{BB962C8B-B14F-4D97-AF65-F5344CB8AC3E}">
        <p14:creationId xmlns:p14="http://schemas.microsoft.com/office/powerpoint/2010/main" val="22744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B8FB-B61A-984B-A6AD-4EE5F53498B2}"/>
              </a:ext>
            </a:extLst>
          </p:cNvPr>
          <p:cNvSpPr>
            <a:spLocks noGrp="1"/>
          </p:cNvSpPr>
          <p:nvPr>
            <p:ph type="title"/>
          </p:nvPr>
        </p:nvSpPr>
        <p:spPr/>
        <p:txBody>
          <a:bodyPr/>
          <a:lstStyle/>
          <a:p>
            <a:r>
              <a:rPr lang="en-US"/>
              <a:t>Continuum of Gaming </a:t>
            </a:r>
          </a:p>
        </p:txBody>
      </p:sp>
      <p:sp>
        <p:nvSpPr>
          <p:cNvPr id="10" name="Text Placeholder 7">
            <a:extLst>
              <a:ext uri="{FF2B5EF4-FFF2-40B4-BE49-F238E27FC236}">
                <a16:creationId xmlns:a16="http://schemas.microsoft.com/office/drawing/2014/main" id="{1180A659-3BE1-9F4C-910B-02CDE63B8FBE}"/>
              </a:ext>
            </a:extLst>
          </p:cNvPr>
          <p:cNvSpPr>
            <a:spLocks noGrp="1"/>
          </p:cNvSpPr>
          <p:nvPr>
            <p:ph type="body" sz="quarter" idx="15"/>
          </p:nvPr>
        </p:nvSpPr>
        <p:spPr>
          <a:xfrm>
            <a:off x="838200" y="2154709"/>
            <a:ext cx="10515598" cy="1651481"/>
          </a:xfrm>
        </p:spPr>
        <p:txBody>
          <a:bodyPr/>
          <a:lstStyle/>
          <a:p>
            <a:pPr>
              <a:lnSpc>
                <a:spcPct val="150000"/>
              </a:lnSpc>
            </a:pPr>
            <a:r>
              <a:rPr lang="en-CA" altLang="en-US" sz="2400"/>
              <a:t>The continuum reflects the balance between playing video games, mental and physical health, academic and work responsibilities, personal responsibilities, and social responsibilities. </a:t>
            </a:r>
            <a:endParaRPr lang="en-US" sz="2400"/>
          </a:p>
        </p:txBody>
      </p:sp>
      <p:sp>
        <p:nvSpPr>
          <p:cNvPr id="9" name="Rectangle 8"/>
          <p:cNvSpPr/>
          <p:nvPr/>
        </p:nvSpPr>
        <p:spPr>
          <a:xfrm>
            <a:off x="-211137" y="6574750"/>
            <a:ext cx="12687300" cy="307777"/>
          </a:xfrm>
          <a:prstGeom prst="rect">
            <a:avLst/>
          </a:prstGeom>
        </p:spPr>
        <p:txBody>
          <a:bodyPr wrap="square">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400" b="1" i="0" u="none" strike="noStrike" kern="1200" cap="none" spc="0" normalizeH="0" baseline="0" noProof="0">
                <a:ln>
                  <a:noFill/>
                </a:ln>
                <a:solidFill>
                  <a:srgbClr val="000000"/>
                </a:solidFill>
                <a:effectLst/>
                <a:uLnTx/>
                <a:uFillTx/>
                <a:latin typeface="Arial" panose="020B0604020202020204" pitchFamily="34" charset="0"/>
                <a:ea typeface="Arial Unicode MS" panose="020B0604020202020204" pitchFamily="34" charset="-128"/>
                <a:cs typeface="Arial" panose="020B0604020202020204" pitchFamily="34" charset="0"/>
              </a:rPr>
              <a:t>Adapted from : </a:t>
            </a:r>
            <a:r>
              <a:rPr kumimoji="0" lang="en-US" altLang="en-US" sz="1400" b="0" i="0" u="none" strike="noStrike" kern="1200" cap="none" spc="0" normalizeH="0" baseline="0" noProof="0">
                <a:ln>
                  <a:noFill/>
                </a:ln>
                <a:solidFill>
                  <a:srgbClr val="000000"/>
                </a:solidFill>
                <a:effectLst/>
                <a:uLnTx/>
                <a:uFillTx/>
                <a:latin typeface="Arial" panose="020B0604020202020204" pitchFamily="34" charset="0"/>
                <a:ea typeface="Arial Unicode MS" panose="020B0604020202020204" pitchFamily="34" charset="-128"/>
                <a:cs typeface="Arial" panose="020B0604020202020204" pitchFamily="34" charset="0"/>
              </a:rPr>
              <a:t>Weiser, K. (2014).  A Resource to Help Raise Awareness of Healthy and Harmful Video Gaming. Published by CAMH.</a:t>
            </a:r>
            <a:endParaRPr kumimoji="0" lang="en-CA" altLang="en-US" sz="1400" b="0" i="0" u="none" strike="noStrike" kern="1200" cap="none" spc="0" normalizeH="0" baseline="0" noProof="0">
              <a:ln>
                <a:noFill/>
              </a:ln>
              <a:solidFill>
                <a:srgbClr val="000000"/>
              </a:solidFill>
              <a:effectLst/>
              <a:uLnTx/>
              <a:uFillTx/>
              <a:latin typeface="Arial" panose="020B0604020202020204" pitchFamily="34" charset="0"/>
              <a:ea typeface="Arial Unicode MS" panose="020B0604020202020204" pitchFamily="34" charset="-128"/>
              <a:cs typeface="Arial" panose="020B0604020202020204" pitchFamily="34" charset="0"/>
            </a:endParaRPr>
          </a:p>
        </p:txBody>
      </p:sp>
      <p:sp>
        <p:nvSpPr>
          <p:cNvPr id="8" name="Text Placeholder 14">
            <a:extLst>
              <a:ext uri="{FF2B5EF4-FFF2-40B4-BE49-F238E27FC236}">
                <a16:creationId xmlns:a16="http://schemas.microsoft.com/office/drawing/2014/main" id="{7CDC507A-B3EB-0D42-9A92-47E18F565853}"/>
              </a:ext>
            </a:extLst>
          </p:cNvPr>
          <p:cNvSpPr txBox="1">
            <a:spLocks/>
          </p:cNvSpPr>
          <p:nvPr/>
        </p:nvSpPr>
        <p:spPr>
          <a:xfrm>
            <a:off x="1227817" y="4010885"/>
            <a:ext cx="1817966" cy="1143000"/>
          </a:xfrm>
          <a:prstGeom prst="rect">
            <a:avLst/>
          </a:prstGeom>
        </p:spPr>
        <p:txBody>
          <a:bodyPr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249" b="1" kern="1200">
                <a:solidFill>
                  <a:schemeClr val="bg1"/>
                </a:solidFill>
                <a:latin typeface="Arial" panose="020B0604020202020204" pitchFamily="34" charset="0"/>
                <a:ea typeface="+mn-ea"/>
                <a:cs typeface="Arial" panose="020B0604020202020204" pitchFamily="34" charset="0"/>
              </a:defRPr>
            </a:lvl1pPr>
            <a:lvl2pPr marL="457054"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2pPr>
            <a:lvl3pPr marL="914107"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3pPr>
            <a:lvl4pPr marL="1371161"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4pPr>
            <a:lvl5pPr marL="1828215"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CA" sz="2249"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Healthy</a:t>
            </a:r>
          </a:p>
        </p:txBody>
      </p:sp>
      <p:sp>
        <p:nvSpPr>
          <p:cNvPr id="11" name="Text Placeholder 14">
            <a:extLst>
              <a:ext uri="{FF2B5EF4-FFF2-40B4-BE49-F238E27FC236}">
                <a16:creationId xmlns:a16="http://schemas.microsoft.com/office/drawing/2014/main" id="{5DD25387-540B-8544-98E6-E688A39E19F3}"/>
              </a:ext>
            </a:extLst>
          </p:cNvPr>
          <p:cNvSpPr txBox="1">
            <a:spLocks/>
          </p:cNvSpPr>
          <p:nvPr/>
        </p:nvSpPr>
        <p:spPr>
          <a:xfrm>
            <a:off x="3915677" y="4021928"/>
            <a:ext cx="1817966" cy="1143000"/>
          </a:xfrm>
          <a:prstGeom prst="rect">
            <a:avLst/>
          </a:prstGeom>
        </p:spPr>
        <p:txBody>
          <a:bodyPr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249" b="1" kern="1200">
                <a:solidFill>
                  <a:schemeClr val="bg1"/>
                </a:solidFill>
                <a:latin typeface="Arial" panose="020B0604020202020204" pitchFamily="34" charset="0"/>
                <a:ea typeface="+mn-ea"/>
                <a:cs typeface="Arial" panose="020B0604020202020204" pitchFamily="34" charset="0"/>
              </a:defRPr>
            </a:lvl1pPr>
            <a:lvl2pPr marL="457054"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2pPr>
            <a:lvl3pPr marL="914107"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3pPr>
            <a:lvl4pPr marL="1371161"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4pPr>
            <a:lvl5pPr marL="1828215"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49"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Reacting</a:t>
            </a:r>
          </a:p>
        </p:txBody>
      </p:sp>
      <p:sp>
        <p:nvSpPr>
          <p:cNvPr id="12" name="Text Placeholder 14">
            <a:extLst>
              <a:ext uri="{FF2B5EF4-FFF2-40B4-BE49-F238E27FC236}">
                <a16:creationId xmlns:a16="http://schemas.microsoft.com/office/drawing/2014/main" id="{963A1A8A-E8CA-6342-8007-DDE329D5064C}"/>
              </a:ext>
            </a:extLst>
          </p:cNvPr>
          <p:cNvSpPr txBox="1">
            <a:spLocks/>
          </p:cNvSpPr>
          <p:nvPr/>
        </p:nvSpPr>
        <p:spPr>
          <a:xfrm>
            <a:off x="6498702" y="4019122"/>
            <a:ext cx="1992064" cy="1143000"/>
          </a:xfrm>
          <a:prstGeom prst="rect">
            <a:avLst/>
          </a:prstGeom>
          <a:noFill/>
        </p:spPr>
        <p:txBody>
          <a:bodyPr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249" b="1" kern="1200">
                <a:solidFill>
                  <a:schemeClr val="bg1"/>
                </a:solidFill>
                <a:latin typeface="Arial" panose="020B0604020202020204" pitchFamily="34" charset="0"/>
                <a:ea typeface="+mn-ea"/>
                <a:cs typeface="Arial" panose="020B0604020202020204" pitchFamily="34" charset="0"/>
              </a:defRPr>
            </a:lvl1pPr>
            <a:lvl2pPr marL="457054"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2pPr>
            <a:lvl3pPr marL="914107"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3pPr>
            <a:lvl4pPr marL="1371161"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4pPr>
            <a:lvl5pPr marL="1828215" indent="0" algn="ctr" defTabSz="914400" rtl="0" eaLnBrk="1" latinLnBrk="0" hangingPunct="1">
              <a:lnSpc>
                <a:spcPct val="90000"/>
              </a:lnSpc>
              <a:spcBef>
                <a:spcPts val="500"/>
              </a:spcBef>
              <a:buFont typeface="Arial" panose="020B0604020202020204" pitchFamily="34" charset="0"/>
              <a:buNone/>
              <a:defRPr sz="2249"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49"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Injured</a:t>
            </a:r>
          </a:p>
        </p:txBody>
      </p:sp>
      <p:sp>
        <p:nvSpPr>
          <p:cNvPr id="24" name="TextBox 23"/>
          <p:cNvSpPr txBox="1"/>
          <p:nvPr/>
        </p:nvSpPr>
        <p:spPr>
          <a:xfrm>
            <a:off x="9952867" y="4292744"/>
            <a:ext cx="330637" cy="4385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250" b="1" i="0" u="none" strike="noStrike" kern="1200" cap="none" spc="0" normalizeH="0" baseline="0" noProof="0">
                <a:ln>
                  <a:noFill/>
                </a:ln>
                <a:solidFill>
                  <a:srgbClr val="FFFFFF"/>
                </a:solidFill>
                <a:effectLst/>
                <a:uLnTx/>
                <a:uFillTx/>
                <a:latin typeface="Rockwell" panose="02060603020205020403" pitchFamily="18" charset="0"/>
                <a:ea typeface="+mn-ea"/>
                <a:cs typeface="+mn-cs"/>
              </a:rPr>
              <a:t>I</a:t>
            </a:r>
          </a:p>
        </p:txBody>
      </p:sp>
      <p:sp>
        <p:nvSpPr>
          <p:cNvPr id="25" name="TextBox 24"/>
          <p:cNvSpPr txBox="1"/>
          <p:nvPr/>
        </p:nvSpPr>
        <p:spPr>
          <a:xfrm>
            <a:off x="10118185" y="4315329"/>
            <a:ext cx="417271" cy="4154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100" b="1" i="0" u="none" strike="noStrike" kern="1200" cap="none" spc="0" normalizeH="0" baseline="0" noProof="0">
                <a:ln>
                  <a:noFill/>
                </a:ln>
                <a:solidFill>
                  <a:srgbClr val="FFFFFF"/>
                </a:solidFill>
                <a:effectLst/>
                <a:uLnTx/>
                <a:uFillTx/>
                <a:latin typeface="Arial" panose="020B0604020202020204"/>
                <a:ea typeface="+mn-ea"/>
                <a:cs typeface="+mn-cs"/>
              </a:rPr>
              <a:t>ll</a:t>
            </a:r>
          </a:p>
        </p:txBody>
      </p:sp>
      <p:sp>
        <p:nvSpPr>
          <p:cNvPr id="4" name="TextBox 3">
            <a:extLst>
              <a:ext uri="{FF2B5EF4-FFF2-40B4-BE49-F238E27FC236}">
                <a16:creationId xmlns:a16="http://schemas.microsoft.com/office/drawing/2014/main" id="{8B234EEB-D0E3-D0DE-89B0-2F5A87E40072}"/>
              </a:ext>
            </a:extLst>
          </p:cNvPr>
          <p:cNvSpPr txBox="1"/>
          <p:nvPr/>
        </p:nvSpPr>
        <p:spPr>
          <a:xfrm>
            <a:off x="1225826" y="4814956"/>
            <a:ext cx="20761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solidFill>
                  <a:schemeClr val="bg1"/>
                </a:solidFill>
                <a:latin typeface="Arial"/>
                <a:ea typeface="ヒラギノ角ゴ Pro W3"/>
                <a:cs typeface="Arial"/>
              </a:rPr>
              <a:t>Balanced life, nothing at risk, video games do not consume</a:t>
            </a:r>
            <a:endParaRPr lang="en-US" sz="1800">
              <a:solidFill>
                <a:schemeClr val="bg1"/>
              </a:solidFill>
              <a:cs typeface="Arial"/>
            </a:endParaRPr>
          </a:p>
        </p:txBody>
      </p:sp>
      <p:sp>
        <p:nvSpPr>
          <p:cNvPr id="5" name="TextBox 4">
            <a:extLst>
              <a:ext uri="{FF2B5EF4-FFF2-40B4-BE49-F238E27FC236}">
                <a16:creationId xmlns:a16="http://schemas.microsoft.com/office/drawing/2014/main" id="{E38DB0AF-7161-391B-EFF3-8DEB0FF92C11}"/>
              </a:ext>
            </a:extLst>
          </p:cNvPr>
          <p:cNvSpPr txBox="1"/>
          <p:nvPr/>
        </p:nvSpPr>
        <p:spPr>
          <a:xfrm>
            <a:off x="3920434" y="4814956"/>
            <a:ext cx="20761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solidFill>
                  <a:schemeClr val="bg1"/>
                </a:solidFill>
                <a:latin typeface="Arial"/>
                <a:ea typeface="ヒラギノ角ゴ Pro W3"/>
                <a:cs typeface="Arial"/>
              </a:rPr>
              <a:t>Difficulty finding balance.</a:t>
            </a:r>
            <a:endParaRPr lang="en-US" sz="1800">
              <a:solidFill>
                <a:schemeClr val="bg1"/>
              </a:solidFill>
              <a:cs typeface="Arial" panose="020B0604020202020204" pitchFamily="34" charset="0"/>
            </a:endParaRPr>
          </a:p>
          <a:p>
            <a:r>
              <a:rPr lang="en-US" sz="1800">
                <a:solidFill>
                  <a:schemeClr val="bg1"/>
                </a:solidFill>
                <a:latin typeface="Arial"/>
                <a:ea typeface="ヒラギノ角ゴ Pro W3"/>
                <a:cs typeface="Arial"/>
              </a:rPr>
              <a:t>Problems in other aspects of life</a:t>
            </a:r>
            <a:endParaRPr lang="en-US" sz="1800">
              <a:solidFill>
                <a:schemeClr val="bg1"/>
              </a:solidFill>
              <a:cs typeface="Arial"/>
            </a:endParaRPr>
          </a:p>
        </p:txBody>
      </p:sp>
      <p:sp>
        <p:nvSpPr>
          <p:cNvPr id="6" name="TextBox 5">
            <a:extLst>
              <a:ext uri="{FF2B5EF4-FFF2-40B4-BE49-F238E27FC236}">
                <a16:creationId xmlns:a16="http://schemas.microsoft.com/office/drawing/2014/main" id="{F99A7E8B-D1D2-CEA4-B890-6935479D078B}"/>
              </a:ext>
            </a:extLst>
          </p:cNvPr>
          <p:cNvSpPr txBox="1"/>
          <p:nvPr/>
        </p:nvSpPr>
        <p:spPr>
          <a:xfrm>
            <a:off x="6615043" y="4814956"/>
            <a:ext cx="20761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solidFill>
                  <a:schemeClr val="bg1"/>
                </a:solidFill>
                <a:latin typeface="Arial"/>
                <a:ea typeface="ヒラギノ角ゴ Pro W3"/>
                <a:cs typeface="Arial"/>
              </a:rPr>
              <a:t>Problems persist. Gaming begins to take over other areas of life</a:t>
            </a:r>
            <a:endParaRPr lang="en-US">
              <a:solidFill>
                <a:schemeClr val="bg1"/>
              </a:solidFill>
              <a:cs typeface="Arial"/>
            </a:endParaRPr>
          </a:p>
        </p:txBody>
      </p:sp>
      <p:sp>
        <p:nvSpPr>
          <p:cNvPr id="7" name="TextBox 6">
            <a:extLst>
              <a:ext uri="{FF2B5EF4-FFF2-40B4-BE49-F238E27FC236}">
                <a16:creationId xmlns:a16="http://schemas.microsoft.com/office/drawing/2014/main" id="{26A00B0D-2BDD-4DC3-0B60-6134C9CAAE8B}"/>
              </a:ext>
            </a:extLst>
          </p:cNvPr>
          <p:cNvSpPr txBox="1"/>
          <p:nvPr/>
        </p:nvSpPr>
        <p:spPr>
          <a:xfrm>
            <a:off x="9375913" y="4814955"/>
            <a:ext cx="20761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solidFill>
                  <a:schemeClr val="bg1"/>
                </a:solidFill>
                <a:latin typeface="Arial"/>
                <a:ea typeface="ヒラギノ角ゴ Pro W3"/>
                <a:cs typeface="Arial"/>
              </a:rPr>
              <a:t>IGD</a:t>
            </a:r>
          </a:p>
          <a:p>
            <a:r>
              <a:rPr lang="en-US" sz="1800">
                <a:solidFill>
                  <a:schemeClr val="bg1"/>
                </a:solidFill>
                <a:latin typeface="Arial"/>
                <a:ea typeface="ヒラギノ角ゴ Pro W3"/>
                <a:cs typeface="Arial"/>
              </a:rPr>
              <a:t>Possible adverse consequences</a:t>
            </a:r>
          </a:p>
        </p:txBody>
      </p:sp>
    </p:spTree>
    <p:extLst>
      <p:ext uri="{BB962C8B-B14F-4D97-AF65-F5344CB8AC3E}">
        <p14:creationId xmlns:p14="http://schemas.microsoft.com/office/powerpoint/2010/main" val="3769487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7" name="Text Box 15"/>
          <p:cNvSpPr txBox="1">
            <a:spLocks noChangeArrowheads="1"/>
          </p:cNvSpPr>
          <p:nvPr/>
        </p:nvSpPr>
        <p:spPr bwMode="auto">
          <a:xfrm>
            <a:off x="576945" y="740349"/>
            <a:ext cx="11464215" cy="584775"/>
          </a:xfrm>
          <a:prstGeom prst="rect">
            <a:avLst/>
          </a:prstGeom>
          <a:noFill/>
          <a:ln w="9525">
            <a:noFill/>
            <a:miter lim="800000"/>
            <a:headEnd/>
            <a:tailEnd/>
          </a:ln>
        </p:spPr>
        <p:txBody>
          <a:bodyPr wrap="square" anchor="t">
            <a:spAutoFit/>
          </a:bodyPr>
          <a:lstStyle/>
          <a:p>
            <a:pPr>
              <a:spcBef>
                <a:spcPct val="50000"/>
              </a:spcBef>
            </a:pPr>
            <a:r>
              <a:rPr lang="en-CA" sz="3200" b="1">
                <a:latin typeface="Arial"/>
                <a:ea typeface="Arial Unicode MS"/>
                <a:cs typeface="Arial"/>
              </a:rPr>
              <a:t>MHCM  Applied to Substance Use, Gambling and Gaming</a:t>
            </a:r>
            <a:endParaRPr lang="en-US" sz="3200" b="1">
              <a:latin typeface="Arial"/>
              <a:ea typeface="Arial Unicode MS"/>
              <a:cs typeface="Arial"/>
            </a:endParaRPr>
          </a:p>
        </p:txBody>
      </p:sp>
      <p:grpSp>
        <p:nvGrpSpPr>
          <p:cNvPr id="4" name="Group 3"/>
          <p:cNvGrpSpPr/>
          <p:nvPr/>
        </p:nvGrpSpPr>
        <p:grpSpPr>
          <a:xfrm>
            <a:off x="30957" y="1524234"/>
            <a:ext cx="12091271" cy="4810537"/>
            <a:chOff x="30953" y="1524230"/>
            <a:chExt cx="12091270" cy="4810537"/>
          </a:xfrm>
        </p:grpSpPr>
        <p:sp>
          <p:nvSpPr>
            <p:cNvPr id="54275" name="Rectangle 4"/>
            <p:cNvSpPr>
              <a:spLocks noChangeArrowheads="1"/>
            </p:cNvSpPr>
            <p:nvPr/>
          </p:nvSpPr>
          <p:spPr bwMode="auto">
            <a:xfrm>
              <a:off x="6108977" y="2781177"/>
              <a:ext cx="3013200" cy="3549600"/>
            </a:xfrm>
            <a:prstGeom prst="rect">
              <a:avLst/>
            </a:prstGeom>
            <a:solidFill>
              <a:srgbClr val="FF6600"/>
            </a:solidFill>
            <a:ln w="9525">
              <a:solidFill>
                <a:schemeClr val="tx1"/>
              </a:solid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79" name="Text Box 22"/>
            <p:cNvSpPr txBox="1">
              <a:spLocks noChangeArrowheads="1"/>
            </p:cNvSpPr>
            <p:nvPr/>
          </p:nvSpPr>
          <p:spPr bwMode="auto">
            <a:xfrm>
              <a:off x="6167129" y="3421243"/>
              <a:ext cx="2883743" cy="1631216"/>
            </a:xfrm>
            <a:prstGeom prst="rect">
              <a:avLst/>
            </a:prstGeom>
            <a:noFill/>
            <a:ln w="9525">
              <a:noFill/>
              <a:miter lim="800000"/>
              <a:headEnd/>
              <a:tailEnd/>
            </a:ln>
          </p:spPr>
          <p:txBody>
            <a:bodyPr wrap="square">
              <a:spAutoFit/>
            </a:bodyPr>
            <a:lstStyle/>
            <a:p>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Increased alcohol use/ </a:t>
              </a:r>
            </a:p>
            <a:p>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gambling</a:t>
              </a:r>
              <a:r>
                <a:rPr lang="en-US" sz="2000">
                  <a:solidFill>
                    <a:srgbClr val="000000"/>
                  </a:solidFill>
                  <a:latin typeface="Arial" panose="020B0604020202020204" pitchFamily="34" charset="0"/>
                  <a:ea typeface="Arial Unicode MS" panose="020B0604020202020204" pitchFamily="34" charset="-128"/>
                  <a:cs typeface="Arial" panose="020B0604020202020204" pitchFamily="34" charset="0"/>
                </a:rPr>
                <a:t> and/or gaming</a:t>
              </a:r>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 – hard to control with negative consequences</a:t>
              </a:r>
              <a:endParaRPr lang="en-US" sz="2000">
                <a:solidFill>
                  <a:srgbClr val="000000"/>
                </a:solidFill>
                <a:latin typeface="Arial" panose="020B0604020202020204" pitchFamily="34" charset="0"/>
                <a:ea typeface="Arial Unicode MS" panose="020B0604020202020204" pitchFamily="34" charset="-128"/>
                <a:cs typeface="Arial" panose="020B0604020202020204" pitchFamily="34" charset="0"/>
              </a:endParaRPr>
            </a:p>
          </p:txBody>
        </p:sp>
        <p:sp>
          <p:nvSpPr>
            <p:cNvPr id="54273" name="Rectangle 2"/>
            <p:cNvSpPr>
              <a:spLocks noChangeArrowheads="1"/>
            </p:cNvSpPr>
            <p:nvPr/>
          </p:nvSpPr>
          <p:spPr bwMode="auto">
            <a:xfrm>
              <a:off x="58041" y="2778611"/>
              <a:ext cx="3013007" cy="3550774"/>
            </a:xfrm>
            <a:prstGeom prst="rect">
              <a:avLst/>
            </a:prstGeom>
            <a:solidFill>
              <a:srgbClr val="00FF00"/>
            </a:solidFill>
            <a:ln w="9525">
              <a:solidFill>
                <a:schemeClr val="tx1"/>
              </a:solid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76" name="Rectangle 5"/>
            <p:cNvSpPr>
              <a:spLocks noChangeArrowheads="1"/>
            </p:cNvSpPr>
            <p:nvPr/>
          </p:nvSpPr>
          <p:spPr bwMode="auto">
            <a:xfrm>
              <a:off x="3082623" y="2778828"/>
              <a:ext cx="3013200" cy="3550774"/>
            </a:xfrm>
            <a:prstGeom prst="rect">
              <a:avLst/>
            </a:prstGeom>
            <a:solidFill>
              <a:srgbClr val="FFFF00"/>
            </a:solidFill>
            <a:ln w="9525">
              <a:solidFill>
                <a:schemeClr val="tx1"/>
              </a:solid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78" name="Text Box 21"/>
            <p:cNvSpPr txBox="1">
              <a:spLocks noChangeArrowheads="1"/>
            </p:cNvSpPr>
            <p:nvPr/>
          </p:nvSpPr>
          <p:spPr bwMode="auto">
            <a:xfrm>
              <a:off x="3166589" y="3391667"/>
              <a:ext cx="2742904" cy="1323439"/>
            </a:xfrm>
            <a:prstGeom prst="rect">
              <a:avLst/>
            </a:prstGeom>
            <a:noFill/>
            <a:ln w="9525">
              <a:noFill/>
              <a:miter lim="800000"/>
              <a:headEnd/>
              <a:tailEnd/>
            </a:ln>
          </p:spPr>
          <p:txBody>
            <a:bodyPr>
              <a:spAutoFit/>
            </a:bodyPr>
            <a:lstStyle/>
            <a:p>
              <a:pPr eaLnBrk="0" hangingPunct="0"/>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Regular but controlled alcohol use/</a:t>
              </a:r>
            </a:p>
            <a:p>
              <a:pPr eaLnBrk="0" hangingPunct="0"/>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gambling </a:t>
              </a:r>
              <a:r>
                <a:rPr lang="en-US" sz="2000">
                  <a:solidFill>
                    <a:srgbClr val="000000"/>
                  </a:solidFill>
                  <a:latin typeface="Arial" panose="020B0604020202020204" pitchFamily="34" charset="0"/>
                  <a:ea typeface="Arial Unicode MS" panose="020B0604020202020204" pitchFamily="34" charset="-128"/>
                  <a:cs typeface="Arial" panose="020B0604020202020204" pitchFamily="34" charset="0"/>
                </a:rPr>
                <a:t>and/or gaming </a:t>
              </a:r>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to cope</a:t>
              </a:r>
            </a:p>
          </p:txBody>
        </p:sp>
        <p:grpSp>
          <p:nvGrpSpPr>
            <p:cNvPr id="54281" name="Group 13"/>
            <p:cNvGrpSpPr>
              <a:grpSpLocks/>
            </p:cNvGrpSpPr>
            <p:nvPr/>
          </p:nvGrpSpPr>
          <p:grpSpPr bwMode="auto">
            <a:xfrm>
              <a:off x="30953" y="1524230"/>
              <a:ext cx="12090256" cy="1081707"/>
              <a:chOff x="158" y="845"/>
              <a:chExt cx="5499" cy="499"/>
            </a:xfrm>
          </p:grpSpPr>
          <p:sp>
            <p:nvSpPr>
              <p:cNvPr id="54285" name="Text Box 7"/>
              <p:cNvSpPr txBox="1">
                <a:spLocks noChangeArrowheads="1"/>
              </p:cNvSpPr>
              <p:nvPr/>
            </p:nvSpPr>
            <p:spPr bwMode="auto">
              <a:xfrm>
                <a:off x="4241" y="845"/>
                <a:ext cx="1416" cy="213"/>
              </a:xfrm>
              <a:prstGeom prst="rect">
                <a:avLst/>
              </a:prstGeom>
              <a:solidFill>
                <a:srgbClr val="FF0000"/>
              </a:solidFill>
              <a:ln w="9525">
                <a:noFill/>
                <a:miter lim="800000"/>
                <a:headEnd/>
                <a:tailEnd/>
              </a:ln>
            </p:spPr>
            <p:txBody>
              <a:bodyPr wrap="square">
                <a:spAutoFit/>
              </a:bodyPr>
              <a:lstStyle/>
              <a:p>
                <a:pPr algn="ctr"/>
                <a:r>
                  <a:rPr lang="en-US" sz="2400" b="1">
                    <a:solidFill>
                      <a:srgbClr val="000000"/>
                    </a:solidFill>
                    <a:latin typeface="Arial" panose="020B0604020202020204" pitchFamily="34" charset="0"/>
                    <a:ea typeface="Arial Unicode MS" panose="020B0604020202020204" pitchFamily="34" charset="-128"/>
                    <a:cs typeface="Arial" panose="020B0604020202020204" pitchFamily="34" charset="0"/>
                  </a:rPr>
                  <a:t>Ill</a:t>
                </a:r>
              </a:p>
            </p:txBody>
          </p:sp>
          <p:sp>
            <p:nvSpPr>
              <p:cNvPr id="54286" name="Text Box 8"/>
              <p:cNvSpPr txBox="1">
                <a:spLocks noChangeArrowheads="1"/>
              </p:cNvSpPr>
              <p:nvPr/>
            </p:nvSpPr>
            <p:spPr bwMode="auto">
              <a:xfrm>
                <a:off x="170" y="845"/>
                <a:ext cx="1376" cy="213"/>
              </a:xfrm>
              <a:prstGeom prst="rect">
                <a:avLst/>
              </a:prstGeom>
              <a:solidFill>
                <a:srgbClr val="00FF00"/>
              </a:solidFill>
              <a:ln w="9525">
                <a:noFill/>
                <a:miter lim="800000"/>
                <a:headEnd/>
                <a:tailEnd/>
              </a:ln>
            </p:spPr>
            <p:txBody>
              <a:bodyPr wrap="square">
                <a:spAutoFit/>
              </a:bodyPr>
              <a:lstStyle/>
              <a:p>
                <a:pPr algn="ctr"/>
                <a:r>
                  <a:rPr lang="en-US" sz="2400" b="1">
                    <a:solidFill>
                      <a:srgbClr val="000000"/>
                    </a:solidFill>
                    <a:latin typeface="Arial" panose="020B0604020202020204" pitchFamily="34" charset="0"/>
                    <a:ea typeface="Arial Unicode MS" panose="020B0604020202020204" pitchFamily="34" charset="-128"/>
                    <a:cs typeface="Arial" panose="020B0604020202020204" pitchFamily="34" charset="0"/>
                  </a:rPr>
                  <a:t>Healthy</a:t>
                </a:r>
              </a:p>
            </p:txBody>
          </p:sp>
          <p:sp>
            <p:nvSpPr>
              <p:cNvPr id="54287" name="Text Box 9"/>
              <p:cNvSpPr txBox="1">
                <a:spLocks noChangeArrowheads="1"/>
              </p:cNvSpPr>
              <p:nvPr/>
            </p:nvSpPr>
            <p:spPr bwMode="auto">
              <a:xfrm>
                <a:off x="1546" y="845"/>
                <a:ext cx="1380" cy="213"/>
              </a:xfrm>
              <a:prstGeom prst="rect">
                <a:avLst/>
              </a:prstGeom>
              <a:solidFill>
                <a:srgbClr val="FFFF00"/>
              </a:solidFill>
              <a:ln w="9525">
                <a:noFill/>
                <a:miter lim="800000"/>
                <a:headEnd/>
                <a:tailEnd/>
              </a:ln>
            </p:spPr>
            <p:txBody>
              <a:bodyPr wrap="square">
                <a:spAutoFit/>
              </a:bodyPr>
              <a:lstStyle/>
              <a:p>
                <a:pPr algn="ctr"/>
                <a:r>
                  <a:rPr lang="en-US" sz="2400" b="1">
                    <a:solidFill>
                      <a:schemeClr val="accent4">
                        <a:lumMod val="50000"/>
                      </a:schemeClr>
                    </a:solidFill>
                    <a:latin typeface="Arial" panose="020B0604020202020204" pitchFamily="34" charset="0"/>
                    <a:ea typeface="Arial Unicode MS" panose="020B0604020202020204" pitchFamily="34" charset="-128"/>
                    <a:cs typeface="Arial" panose="020B0604020202020204" pitchFamily="34" charset="0"/>
                  </a:rPr>
                  <a:t>Reacting</a:t>
                </a:r>
              </a:p>
            </p:txBody>
          </p:sp>
          <p:sp>
            <p:nvSpPr>
              <p:cNvPr id="54288" name="Text Box 10"/>
              <p:cNvSpPr txBox="1">
                <a:spLocks noChangeArrowheads="1"/>
              </p:cNvSpPr>
              <p:nvPr/>
            </p:nvSpPr>
            <p:spPr bwMode="auto">
              <a:xfrm>
                <a:off x="2916" y="845"/>
                <a:ext cx="1371" cy="213"/>
              </a:xfrm>
              <a:prstGeom prst="rect">
                <a:avLst/>
              </a:prstGeom>
              <a:solidFill>
                <a:srgbClr val="FF9900"/>
              </a:solidFill>
              <a:ln w="9525">
                <a:noFill/>
                <a:miter lim="800000"/>
                <a:headEnd/>
                <a:tailEnd/>
              </a:ln>
            </p:spPr>
            <p:txBody>
              <a:bodyPr wrap="square">
                <a:spAutoFit/>
              </a:bodyPr>
              <a:lstStyle/>
              <a:p>
                <a:pPr algn="ctr"/>
                <a:r>
                  <a:rPr lang="en-US" sz="2400" b="1">
                    <a:solidFill>
                      <a:srgbClr val="000000"/>
                    </a:solidFill>
                    <a:latin typeface="Arial" panose="020B0604020202020204" pitchFamily="34" charset="0"/>
                    <a:ea typeface="Arial Unicode MS" panose="020B0604020202020204" pitchFamily="34" charset="-128"/>
                    <a:cs typeface="Arial" panose="020B0604020202020204" pitchFamily="34" charset="0"/>
                  </a:rPr>
                  <a:t>Injured</a:t>
                </a:r>
              </a:p>
            </p:txBody>
          </p:sp>
          <p:sp>
            <p:nvSpPr>
              <p:cNvPr id="54289" name="Rectangle 30"/>
              <p:cNvSpPr>
                <a:spLocks noChangeArrowheads="1"/>
              </p:cNvSpPr>
              <p:nvPr/>
            </p:nvSpPr>
            <p:spPr bwMode="auto">
              <a:xfrm>
                <a:off x="2184" y="1156"/>
                <a:ext cx="1362" cy="144"/>
              </a:xfrm>
              <a:prstGeom prst="rect">
                <a:avLst/>
              </a:prstGeom>
              <a:gradFill rotWithShape="0">
                <a:gsLst>
                  <a:gs pos="0">
                    <a:srgbClr val="FFFF00"/>
                  </a:gs>
                  <a:gs pos="100000">
                    <a:srgbClr val="FF6600"/>
                  </a:gs>
                </a:gsLst>
                <a:lin ang="0" scaled="1"/>
              </a:gra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0" name="Rectangle 32"/>
              <p:cNvSpPr>
                <a:spLocks noChangeArrowheads="1"/>
              </p:cNvSpPr>
              <p:nvPr/>
            </p:nvSpPr>
            <p:spPr bwMode="auto">
              <a:xfrm>
                <a:off x="3528" y="1156"/>
                <a:ext cx="1362" cy="144"/>
              </a:xfrm>
              <a:prstGeom prst="rect">
                <a:avLst/>
              </a:prstGeom>
              <a:gradFill rotWithShape="0">
                <a:gsLst>
                  <a:gs pos="0">
                    <a:srgbClr val="FF6600"/>
                  </a:gs>
                  <a:gs pos="100000">
                    <a:srgbClr val="FF0000"/>
                  </a:gs>
                </a:gsLst>
                <a:lin ang="0" scaled="1"/>
              </a:gra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1" name="Rectangle 33"/>
              <p:cNvSpPr>
                <a:spLocks noChangeArrowheads="1"/>
              </p:cNvSpPr>
              <p:nvPr/>
            </p:nvSpPr>
            <p:spPr bwMode="auto">
              <a:xfrm>
                <a:off x="851" y="1156"/>
                <a:ext cx="1362" cy="144"/>
              </a:xfrm>
              <a:prstGeom prst="rect">
                <a:avLst/>
              </a:prstGeom>
              <a:gradFill rotWithShape="0">
                <a:gsLst>
                  <a:gs pos="0">
                    <a:srgbClr val="00FF00"/>
                  </a:gs>
                  <a:gs pos="100000">
                    <a:srgbClr val="FFFF00"/>
                  </a:gs>
                </a:gsLst>
                <a:lin ang="0" scaled="1"/>
              </a:gra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2" name="Rectangle 34"/>
              <p:cNvSpPr>
                <a:spLocks noChangeArrowheads="1"/>
              </p:cNvSpPr>
              <p:nvPr/>
            </p:nvSpPr>
            <p:spPr bwMode="auto">
              <a:xfrm>
                <a:off x="4751" y="1156"/>
                <a:ext cx="438" cy="144"/>
              </a:xfrm>
              <a:prstGeom prst="rect">
                <a:avLst/>
              </a:prstGeom>
              <a:solidFill>
                <a:srgbClr val="FF0000"/>
              </a:soli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3" name="Rectangle 35"/>
              <p:cNvSpPr>
                <a:spLocks noChangeArrowheads="1"/>
              </p:cNvSpPr>
              <p:nvPr/>
            </p:nvSpPr>
            <p:spPr bwMode="auto">
              <a:xfrm>
                <a:off x="527" y="1156"/>
                <a:ext cx="426" cy="144"/>
              </a:xfrm>
              <a:prstGeom prst="rect">
                <a:avLst/>
              </a:prstGeom>
              <a:solidFill>
                <a:srgbClr val="00FF00"/>
              </a:soli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4" name="AutoShape 36"/>
              <p:cNvSpPr>
                <a:spLocks noChangeArrowheads="1"/>
              </p:cNvSpPr>
              <p:nvPr/>
            </p:nvSpPr>
            <p:spPr bwMode="auto">
              <a:xfrm rot="-5400000">
                <a:off x="262" y="1010"/>
                <a:ext cx="227" cy="435"/>
              </a:xfrm>
              <a:prstGeom prst="triangle">
                <a:avLst>
                  <a:gd name="adj" fmla="val 50000"/>
                </a:avLst>
              </a:prstGeom>
              <a:solidFill>
                <a:srgbClr val="00FF00"/>
              </a:solidFill>
              <a:ln w="9525">
                <a:noFill/>
                <a:miter lim="800000"/>
                <a:headEnd/>
                <a:tailEnd/>
              </a:ln>
            </p:spPr>
            <p:txBody>
              <a:bodyPr vert="eaVert"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54295" name="AutoShape 37"/>
              <p:cNvSpPr>
                <a:spLocks noChangeArrowheads="1"/>
              </p:cNvSpPr>
              <p:nvPr/>
            </p:nvSpPr>
            <p:spPr bwMode="auto">
              <a:xfrm rot="5400000">
                <a:off x="5309" y="1002"/>
                <a:ext cx="222" cy="462"/>
              </a:xfrm>
              <a:prstGeom prst="triangle">
                <a:avLst>
                  <a:gd name="adj" fmla="val 50000"/>
                </a:avLst>
              </a:prstGeom>
              <a:solidFill>
                <a:srgbClr val="FF0000"/>
              </a:solidFill>
              <a:ln w="9525">
                <a:no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grpSp>
        <p:sp>
          <p:nvSpPr>
            <p:cNvPr id="54282" name="Text Box 22"/>
            <p:cNvSpPr txBox="1">
              <a:spLocks noChangeArrowheads="1"/>
            </p:cNvSpPr>
            <p:nvPr/>
          </p:nvSpPr>
          <p:spPr bwMode="auto">
            <a:xfrm>
              <a:off x="318972" y="3421243"/>
              <a:ext cx="3133277" cy="1872936"/>
            </a:xfrm>
            <a:prstGeom prst="rect">
              <a:avLst/>
            </a:prstGeom>
            <a:noFill/>
            <a:ln w="9525">
              <a:noFill/>
              <a:miter lim="800000"/>
              <a:headEnd/>
              <a:tailEnd/>
            </a:ln>
          </p:spPr>
          <p:txBody>
            <a:bodyPr lIns="56744" tIns="28372" rIns="56744" bIns="28372"/>
            <a:lstStyle/>
            <a:p>
              <a:r>
                <a:rPr lang="en-US" sz="2000">
                  <a:solidFill>
                    <a:schemeClr val="accent4">
                      <a:lumMod val="50000"/>
                    </a:schemeClr>
                  </a:solidFill>
                  <a:latin typeface="Arial" panose="020B0604020202020204" pitchFamily="34" charset="0"/>
                  <a:ea typeface="Arial Unicode MS" panose="020B0604020202020204" pitchFamily="34" charset="-128"/>
                  <a:cs typeface="Arial" panose="020B0604020202020204" pitchFamily="34" charset="0"/>
                </a:rPr>
                <a:t>No/occasional/</a:t>
              </a:r>
            </a:p>
            <a:p>
              <a:r>
                <a:rPr lang="en-US" sz="2000">
                  <a:solidFill>
                    <a:schemeClr val="accent4">
                      <a:lumMod val="50000"/>
                    </a:schemeClr>
                  </a:solidFill>
                  <a:latin typeface="Arial" panose="020B0604020202020204" pitchFamily="34" charset="0"/>
                  <a:ea typeface="Arial Unicode MS" panose="020B0604020202020204" pitchFamily="34" charset="-128"/>
                  <a:cs typeface="Arial" panose="020B0604020202020204" pitchFamily="34" charset="0"/>
                </a:rPr>
                <a:t>social alcohol use/gambling and/or gaming</a:t>
              </a:r>
              <a:endParaRPr lang="en-CA" sz="2000">
                <a:solidFill>
                  <a:schemeClr val="accent4">
                    <a:lumMod val="50000"/>
                  </a:schemeClr>
                </a:solidFill>
                <a:latin typeface="Arial" panose="020B0604020202020204" pitchFamily="34" charset="0"/>
                <a:ea typeface="Arial Unicode MS" panose="020B0604020202020204" pitchFamily="34" charset="-128"/>
                <a:cs typeface="Arial" panose="020B0604020202020204" pitchFamily="34" charset="0"/>
              </a:endParaRPr>
            </a:p>
          </p:txBody>
        </p:sp>
        <p:sp>
          <p:nvSpPr>
            <p:cNvPr id="27" name="Rectangle 4"/>
            <p:cNvSpPr>
              <a:spLocks noChangeArrowheads="1"/>
            </p:cNvSpPr>
            <p:nvPr/>
          </p:nvSpPr>
          <p:spPr bwMode="auto">
            <a:xfrm>
              <a:off x="9109023" y="2785167"/>
              <a:ext cx="3013200" cy="3549600"/>
            </a:xfrm>
            <a:prstGeom prst="rect">
              <a:avLst/>
            </a:prstGeom>
            <a:solidFill>
              <a:srgbClr val="FF0000"/>
            </a:solidFill>
            <a:ln w="9525">
              <a:solidFill>
                <a:schemeClr val="tx1"/>
              </a:solidFill>
              <a:miter lim="800000"/>
              <a:headEnd/>
              <a:tailEnd/>
            </a:ln>
          </p:spPr>
          <p:txBody>
            <a:bodyPr wrap="none" anchor="ctr"/>
            <a:lstStyle/>
            <a:p>
              <a:pPr algn="ctr"/>
              <a:endParaRPr lang="en-US" sz="1351">
                <a:ea typeface="Arial Unicode MS" panose="020B0604020202020204" pitchFamily="34" charset="-128"/>
                <a:cs typeface="Arial Unicode MS" panose="020B0604020202020204" pitchFamily="34" charset="-128"/>
              </a:endParaRPr>
            </a:p>
          </p:txBody>
        </p:sp>
        <p:sp>
          <p:nvSpPr>
            <p:cNvPr id="26" name="Text Box 22"/>
            <p:cNvSpPr txBox="1">
              <a:spLocks noChangeArrowheads="1"/>
            </p:cNvSpPr>
            <p:nvPr/>
          </p:nvSpPr>
          <p:spPr bwMode="auto">
            <a:xfrm>
              <a:off x="9194756" y="3421243"/>
              <a:ext cx="2883743" cy="1631216"/>
            </a:xfrm>
            <a:prstGeom prst="rect">
              <a:avLst/>
            </a:prstGeom>
            <a:noFill/>
            <a:ln w="9525">
              <a:noFill/>
              <a:miter lim="800000"/>
              <a:headEnd/>
              <a:tailEnd/>
            </a:ln>
          </p:spPr>
          <p:txBody>
            <a:bodyPr wrap="square">
              <a:spAutoFit/>
            </a:bodyPr>
            <a:lstStyle/>
            <a:p>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Frequent alcohol use/gambling</a:t>
              </a:r>
              <a:r>
                <a:rPr lang="en-US" sz="2000">
                  <a:solidFill>
                    <a:srgbClr val="000000"/>
                  </a:solidFill>
                  <a:latin typeface="Arial" panose="020B0604020202020204" pitchFamily="34" charset="0"/>
                  <a:ea typeface="Arial Unicode MS" panose="020B0604020202020204" pitchFamily="34" charset="-128"/>
                  <a:cs typeface="Arial" panose="020B0604020202020204" pitchFamily="34" charset="0"/>
                </a:rPr>
                <a:t> and/or gaming</a:t>
              </a:r>
              <a:r>
                <a:rPr lang="en-GB" sz="2000">
                  <a:solidFill>
                    <a:srgbClr val="000000"/>
                  </a:solidFill>
                  <a:latin typeface="Arial" panose="020B0604020202020204" pitchFamily="34" charset="0"/>
                  <a:ea typeface="Arial Unicode MS" panose="020B0604020202020204" pitchFamily="34" charset="-128"/>
                  <a:cs typeface="Arial" panose="020B0604020202020204" pitchFamily="34" charset="0"/>
                </a:rPr>
                <a:t> – inability to control with severe consequences</a:t>
              </a:r>
            </a:p>
          </p:txBody>
        </p:sp>
      </p:grpSp>
      <p:sp>
        <p:nvSpPr>
          <p:cNvPr id="3" name="TextBox 2"/>
          <p:cNvSpPr txBox="1"/>
          <p:nvPr/>
        </p:nvSpPr>
        <p:spPr>
          <a:xfrm>
            <a:off x="3776962" y="2141783"/>
            <a:ext cx="4780345" cy="461665"/>
          </a:xfrm>
          <a:prstGeom prst="rect">
            <a:avLst/>
          </a:prstGeom>
          <a:noFill/>
        </p:spPr>
        <p:txBody>
          <a:bodyPr wrap="square" rtlCol="0">
            <a:spAutoFit/>
          </a:bodyPr>
          <a:lstStyle/>
          <a:p>
            <a:r>
              <a:rPr lang="en-CA" sz="2400" b="1">
                <a:solidFill>
                  <a:schemeClr val="accent4">
                    <a:lumMod val="50000"/>
                  </a:schemeClr>
                </a:solidFill>
                <a:latin typeface="Arial" panose="020B0604020202020204" pitchFamily="34" charset="0"/>
                <a:cs typeface="Arial" panose="020B0604020202020204" pitchFamily="34" charset="0"/>
              </a:rPr>
              <a:t>Problems increase with use</a:t>
            </a:r>
          </a:p>
        </p:txBody>
      </p:sp>
    </p:spTree>
    <p:extLst>
      <p:ext uri="{BB962C8B-B14F-4D97-AF65-F5344CB8AC3E}">
        <p14:creationId xmlns:p14="http://schemas.microsoft.com/office/powerpoint/2010/main" val="4234014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7B6BF-4B1F-4886-A3E0-FDCC8A4AF90F}"/>
              </a:ext>
            </a:extLst>
          </p:cNvPr>
          <p:cNvSpPr>
            <a:spLocks noGrp="1"/>
          </p:cNvSpPr>
          <p:nvPr>
            <p:ph type="title"/>
          </p:nvPr>
        </p:nvSpPr>
        <p:spPr>
          <a:xfrm>
            <a:off x="2253821" y="686418"/>
            <a:ext cx="7772400" cy="1143000"/>
          </a:xfrm>
          <a:ln>
            <a:miter lim="800000"/>
            <a:headEnd/>
            <a:tailEnd/>
          </a:ln>
        </p:spPr>
        <p:txBody>
          <a:bodyPr>
            <a:noAutofit/>
          </a:bodyPr>
          <a:lstStyle/>
          <a:p>
            <a:pPr algn="ctr">
              <a:defRPr/>
            </a:pPr>
            <a:r>
              <a:rPr lang="en-CA" sz="3200">
                <a:latin typeface="Arial Black" panose="020B0A04020102020204" pitchFamily="34" charset="0"/>
              </a:rPr>
              <a:t>Continuum of Internet Gaming</a:t>
            </a:r>
            <a:br>
              <a:rPr lang="en-CA" sz="3200"/>
            </a:br>
            <a:endParaRPr lang="en-CA" sz="3200">
              <a:ln w="1905"/>
              <a:solidFill>
                <a:srgbClr val="D9E53F"/>
              </a:solidFill>
              <a:effectLst>
                <a:innerShdw blurRad="69850" dist="43180" dir="5400000">
                  <a:srgbClr val="000000">
                    <a:alpha val="65000"/>
                  </a:srgbClr>
                </a:innerShdw>
              </a:effectLst>
            </a:endParaRPr>
          </a:p>
        </p:txBody>
      </p:sp>
      <p:cxnSp>
        <p:nvCxnSpPr>
          <p:cNvPr id="6" name="Elbow Connector 5">
            <a:extLst>
              <a:ext uri="{FF2B5EF4-FFF2-40B4-BE49-F238E27FC236}">
                <a16:creationId xmlns:a16="http://schemas.microsoft.com/office/drawing/2014/main" id="{99075641-B01C-4EF1-B9A2-03FB4F947B4F}"/>
              </a:ext>
            </a:extLst>
          </p:cNvPr>
          <p:cNvCxnSpPr/>
          <p:nvPr/>
        </p:nvCxnSpPr>
        <p:spPr>
          <a:xfrm rot="5400000">
            <a:off x="6379008" y="2079600"/>
            <a:ext cx="1368152" cy="1296144"/>
          </a:xfrm>
          <a:prstGeom prst="bentConnector3">
            <a:avLst>
              <a:gd name="adj1" fmla="val 28613"/>
            </a:avLst>
          </a:prstGeom>
          <a:ln>
            <a:tailEnd type="arrow"/>
          </a:ln>
          <a:effectLst>
            <a:glow rad="228600">
              <a:srgbClr val="D9E53F">
                <a:alpha val="40000"/>
              </a:srgbClr>
            </a:glow>
            <a:outerShdw blurRad="40000" dist="23000" dir="5400000" rotWithShape="0">
              <a:srgbClr val="000000">
                <a:alpha val="35000"/>
              </a:srgbClr>
            </a:outerShdw>
          </a:effectLst>
        </p:spPr>
        <p:style>
          <a:lnRef idx="3">
            <a:schemeClr val="dk1"/>
          </a:lnRef>
          <a:fillRef idx="0">
            <a:schemeClr val="dk1"/>
          </a:fillRef>
          <a:effectRef idx="2">
            <a:schemeClr val="dk1"/>
          </a:effectRef>
          <a:fontRef idx="minor">
            <a:schemeClr val="tx1"/>
          </a:fontRef>
        </p:style>
      </p:cxnSp>
      <p:grpSp>
        <p:nvGrpSpPr>
          <p:cNvPr id="180228" name="Group 2">
            <a:extLst>
              <a:ext uri="{FF2B5EF4-FFF2-40B4-BE49-F238E27FC236}">
                <a16:creationId xmlns:a16="http://schemas.microsoft.com/office/drawing/2014/main" id="{9893524B-5AD2-40DF-A34E-895151FFDDC1}"/>
              </a:ext>
            </a:extLst>
          </p:cNvPr>
          <p:cNvGrpSpPr>
            <a:grpSpLocks/>
          </p:cNvGrpSpPr>
          <p:nvPr/>
        </p:nvGrpSpPr>
        <p:grpSpPr bwMode="auto">
          <a:xfrm>
            <a:off x="2563813" y="3916087"/>
            <a:ext cx="7631113" cy="727075"/>
            <a:chOff x="1032068" y="3769041"/>
            <a:chExt cx="7631916" cy="726760"/>
          </a:xfrm>
        </p:grpSpPr>
        <p:sp>
          <p:nvSpPr>
            <p:cNvPr id="8" name="Freeform 7">
              <a:extLst>
                <a:ext uri="{FF2B5EF4-FFF2-40B4-BE49-F238E27FC236}">
                  <a16:creationId xmlns:a16="http://schemas.microsoft.com/office/drawing/2014/main" id="{25F60E29-40B4-42E5-8E3B-9C8CEC0441F7}"/>
                </a:ext>
              </a:extLst>
            </p:cNvPr>
            <p:cNvSpPr/>
            <p:nvPr/>
          </p:nvSpPr>
          <p:spPr>
            <a:xfrm>
              <a:off x="1032068"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0 w 1816901"/>
                <a:gd name="connsiteY5"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6901" h="726760">
                  <a:moveTo>
                    <a:pt x="0" y="0"/>
                  </a:moveTo>
                  <a:lnTo>
                    <a:pt x="1453521" y="0"/>
                  </a:lnTo>
                  <a:lnTo>
                    <a:pt x="1816901" y="363380"/>
                  </a:lnTo>
                  <a:lnTo>
                    <a:pt x="1453521" y="726760"/>
                  </a:lnTo>
                  <a:lnTo>
                    <a:pt x="0" y="72676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0"/>
                <a:alphaOff val="0"/>
              </a:schemeClr>
            </a:effectRef>
            <a:fontRef idx="minor">
              <a:schemeClr val="lt1"/>
            </a:fontRef>
          </p:style>
          <p:txBody>
            <a:bodyPr lIns="64008" tIns="32004" rIns="197692" bIns="32004" spcCol="1270" anchor="ctr"/>
            <a:lstStyle/>
            <a:p>
              <a:pPr algn="ctr" defTabSz="533400">
                <a:lnSpc>
                  <a:spcPct val="90000"/>
                </a:lnSpc>
                <a:spcAft>
                  <a:spcPct val="35000"/>
                </a:spcAft>
                <a:defRPr/>
              </a:pPr>
              <a:r>
                <a:rPr lang="en-CA" sz="1200">
                  <a:solidFill>
                    <a:schemeClr val="tx1"/>
                  </a:solidFill>
                </a:rPr>
                <a:t>Does not play internet games</a:t>
              </a:r>
            </a:p>
          </p:txBody>
        </p:sp>
        <p:sp>
          <p:nvSpPr>
            <p:cNvPr id="9" name="Freeform 8">
              <a:extLst>
                <a:ext uri="{FF2B5EF4-FFF2-40B4-BE49-F238E27FC236}">
                  <a16:creationId xmlns:a16="http://schemas.microsoft.com/office/drawing/2014/main" id="{91F05BAB-2E55-4000-A10D-859FE480CD8C}"/>
                </a:ext>
              </a:extLst>
            </p:cNvPr>
            <p:cNvSpPr/>
            <p:nvPr/>
          </p:nvSpPr>
          <p:spPr>
            <a:xfrm>
              <a:off x="2486371"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2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Casual or Social internet gaming</a:t>
              </a:r>
            </a:p>
          </p:txBody>
        </p:sp>
        <p:sp>
          <p:nvSpPr>
            <p:cNvPr id="10" name="Freeform 9">
              <a:extLst>
                <a:ext uri="{FF2B5EF4-FFF2-40B4-BE49-F238E27FC236}">
                  <a16:creationId xmlns:a16="http://schemas.microsoft.com/office/drawing/2014/main" id="{42535ABD-EFE9-49C0-A316-A60866F03E39}"/>
                </a:ext>
              </a:extLst>
            </p:cNvPr>
            <p:cNvSpPr/>
            <p:nvPr/>
          </p:nvSpPr>
          <p:spPr>
            <a:xfrm>
              <a:off x="3999418" y="3769041"/>
              <a:ext cx="1817878"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FFF00"/>
            </a:solidFill>
          </p:spPr>
          <p:style>
            <a:lnRef idx="3">
              <a:schemeClr val="lt1">
                <a:hueOff val="0"/>
                <a:satOff val="0"/>
                <a:lumOff val="0"/>
                <a:alphaOff val="0"/>
              </a:schemeClr>
            </a:lnRef>
            <a:fillRef idx="1">
              <a:scrgbClr r="0" g="0" b="0"/>
            </a:fillRef>
            <a:effectRef idx="1">
              <a:schemeClr val="accent3">
                <a:hueOff val="0"/>
                <a:satOff val="0"/>
                <a:lumOff val="-5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Serious social internet  gaming</a:t>
              </a:r>
            </a:p>
          </p:txBody>
        </p:sp>
        <p:sp>
          <p:nvSpPr>
            <p:cNvPr id="11" name="Freeform 10">
              <a:extLst>
                <a:ext uri="{FF2B5EF4-FFF2-40B4-BE49-F238E27FC236}">
                  <a16:creationId xmlns:a16="http://schemas.microsoft.com/office/drawing/2014/main" id="{CBB0084D-B350-4038-8193-F22727F2D7A4}"/>
                </a:ext>
              </a:extLst>
            </p:cNvPr>
            <p:cNvSpPr/>
            <p:nvPr/>
          </p:nvSpPr>
          <p:spPr>
            <a:xfrm>
              <a:off x="5393390"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26D28"/>
            </a:solidFill>
          </p:spPr>
          <p:style>
            <a:lnRef idx="3">
              <a:schemeClr val="lt1">
                <a:hueOff val="0"/>
                <a:satOff val="0"/>
                <a:lumOff val="0"/>
                <a:alphaOff val="0"/>
              </a:schemeClr>
            </a:lnRef>
            <a:fillRef idx="1">
              <a:scrgbClr r="0" g="0" b="0"/>
            </a:fillRef>
            <a:effectRef idx="1">
              <a:schemeClr val="accent3">
                <a:hueOff val="0"/>
                <a:satOff val="0"/>
                <a:lumOff val="-7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Harmful involvement</a:t>
              </a:r>
            </a:p>
          </p:txBody>
        </p:sp>
        <p:sp>
          <p:nvSpPr>
            <p:cNvPr id="12" name="Freeform 11">
              <a:extLst>
                <a:ext uri="{FF2B5EF4-FFF2-40B4-BE49-F238E27FC236}">
                  <a16:creationId xmlns:a16="http://schemas.microsoft.com/office/drawing/2014/main" id="{9D2D7064-317F-4C45-9444-13108890999F}"/>
                </a:ext>
              </a:extLst>
            </p:cNvPr>
            <p:cNvSpPr/>
            <p:nvPr/>
          </p:nvSpPr>
          <p:spPr>
            <a:xfrm>
              <a:off x="6847693"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C00000"/>
            </a:solidFill>
          </p:spPr>
          <p:style>
            <a:lnRef idx="3">
              <a:schemeClr val="lt1">
                <a:hueOff val="0"/>
                <a:satOff val="0"/>
                <a:lumOff val="0"/>
                <a:alphaOff val="0"/>
              </a:schemeClr>
            </a:lnRef>
            <a:fillRef idx="1">
              <a:scrgbClr r="0" g="0" b="0"/>
            </a:fillRef>
            <a:effectRef idx="1">
              <a:schemeClr val="accent3">
                <a:hueOff val="0"/>
                <a:satOff val="0"/>
                <a:lumOff val="-10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Internet Gaming Disorder</a:t>
              </a:r>
            </a:p>
          </p:txBody>
        </p:sp>
      </p:grpSp>
      <p:sp>
        <p:nvSpPr>
          <p:cNvPr id="7" name="Rectangle 6">
            <a:extLst>
              <a:ext uri="{FF2B5EF4-FFF2-40B4-BE49-F238E27FC236}">
                <a16:creationId xmlns:a16="http://schemas.microsoft.com/office/drawing/2014/main" id="{E88AAD8D-7A64-49B2-BCD7-06463AA6D100}"/>
              </a:ext>
            </a:extLst>
          </p:cNvPr>
          <p:cNvSpPr/>
          <p:nvPr/>
        </p:nvSpPr>
        <p:spPr>
          <a:xfrm>
            <a:off x="1219200" y="1443432"/>
            <a:ext cx="9677400" cy="1200329"/>
          </a:xfrm>
          <a:prstGeom prst="rect">
            <a:avLst/>
          </a:prstGeom>
          <a:effectLst/>
        </p:spPr>
        <p:style>
          <a:lnRef idx="2">
            <a:schemeClr val="dk1"/>
          </a:lnRef>
          <a:fillRef idx="1">
            <a:schemeClr val="lt1"/>
          </a:fillRef>
          <a:effectRef idx="0">
            <a:schemeClr val="dk1"/>
          </a:effectRef>
          <a:fontRef idx="minor">
            <a:schemeClr val="dk1"/>
          </a:fontRef>
        </p:style>
        <p:txBody>
          <a:bodyPr wrap="square">
            <a:spAutoFit/>
          </a:bodyPr>
          <a:lstStyle/>
          <a:p>
            <a:pPr algn="ctr">
              <a:defRPr/>
            </a:pPr>
            <a:r>
              <a:rPr lang="en-CA" sz="1800">
                <a:solidFill>
                  <a:srgbClr val="000000"/>
                </a:solidFill>
                <a:latin typeface="Arial" panose="020B0604020202020204" pitchFamily="34" charset="0"/>
                <a:cs typeface="Arial" panose="020B0604020202020204" pitchFamily="34" charset="0"/>
              </a:rPr>
              <a:t>Mike plays World of Warcraft (</a:t>
            </a:r>
            <a:r>
              <a:rPr lang="en-CA" sz="1800" err="1">
                <a:solidFill>
                  <a:srgbClr val="000000"/>
                </a:solidFill>
                <a:latin typeface="Arial" panose="020B0604020202020204" pitchFamily="34" charset="0"/>
                <a:cs typeface="Arial" panose="020B0604020202020204" pitchFamily="34" charset="0"/>
              </a:rPr>
              <a:t>WoW</a:t>
            </a:r>
            <a:r>
              <a:rPr lang="en-CA" sz="1800">
                <a:solidFill>
                  <a:srgbClr val="000000"/>
                </a:solidFill>
                <a:latin typeface="Arial" panose="020B0604020202020204" pitchFamily="34" charset="0"/>
                <a:cs typeface="Arial" panose="020B0604020202020204" pitchFamily="34" charset="0"/>
              </a:rPr>
              <a:t>) every day. He enjoys the social aspect since he is kind of shy and gets nervous easily in real-life social situations. When playing </a:t>
            </a:r>
            <a:r>
              <a:rPr lang="en-CA" sz="1800" err="1">
                <a:solidFill>
                  <a:srgbClr val="000000"/>
                </a:solidFill>
                <a:latin typeface="Arial" panose="020B0604020202020204" pitchFamily="34" charset="0"/>
                <a:cs typeface="Arial" panose="020B0604020202020204" pitchFamily="34" charset="0"/>
              </a:rPr>
              <a:t>WoW</a:t>
            </a:r>
            <a:r>
              <a:rPr lang="en-CA" sz="1800">
                <a:solidFill>
                  <a:srgbClr val="000000"/>
                </a:solidFill>
                <a:latin typeface="Arial" panose="020B0604020202020204" pitchFamily="34" charset="0"/>
                <a:cs typeface="Arial" panose="020B0604020202020204" pitchFamily="34" charset="0"/>
              </a:rPr>
              <a:t> he can be social and not have to worry about embarrassing himself. Over the past month he is choosing to play </a:t>
            </a:r>
            <a:r>
              <a:rPr lang="en-CA" sz="1800" err="1">
                <a:solidFill>
                  <a:srgbClr val="000000"/>
                </a:solidFill>
                <a:latin typeface="Arial" panose="020B0604020202020204" pitchFamily="34" charset="0"/>
                <a:cs typeface="Arial" panose="020B0604020202020204" pitchFamily="34" charset="0"/>
              </a:rPr>
              <a:t>WoW</a:t>
            </a:r>
            <a:r>
              <a:rPr lang="en-CA" sz="1800">
                <a:solidFill>
                  <a:srgbClr val="000000"/>
                </a:solidFill>
                <a:latin typeface="Arial" panose="020B0604020202020204" pitchFamily="34" charset="0"/>
                <a:cs typeface="Arial" panose="020B0604020202020204" pitchFamily="34" charset="0"/>
              </a:rPr>
              <a:t> instead of hanging out with friends</a:t>
            </a:r>
            <a:r>
              <a:rPr lang="en-CA" sz="1600">
                <a:solidFill>
                  <a:srgbClr val="000000"/>
                </a:solidFill>
                <a:latin typeface="Arial" panose="020B0604020202020204" pitchFamily="34" charset="0"/>
                <a:cs typeface="Arial" panose="020B0604020202020204" pitchFamily="34" charset="0"/>
              </a:rPr>
              <a:t>.</a:t>
            </a:r>
          </a:p>
        </p:txBody>
      </p:sp>
      <p:sp>
        <p:nvSpPr>
          <p:cNvPr id="180230" name="TextBox 13">
            <a:extLst>
              <a:ext uri="{FF2B5EF4-FFF2-40B4-BE49-F238E27FC236}">
                <a16:creationId xmlns:a16="http://schemas.microsoft.com/office/drawing/2014/main" id="{FE6194D3-0093-4276-A52E-6AFC48082E27}"/>
              </a:ext>
            </a:extLst>
          </p:cNvPr>
          <p:cNvSpPr txBox="1">
            <a:spLocks noChangeArrowheads="1"/>
          </p:cNvSpPr>
          <p:nvPr/>
        </p:nvSpPr>
        <p:spPr bwMode="auto">
          <a:xfrm>
            <a:off x="3503614" y="6370638"/>
            <a:ext cx="5400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24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1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15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spcBef>
                <a:spcPct val="0"/>
              </a:spcBef>
              <a:buClrTx/>
              <a:buFontTx/>
              <a:buNone/>
            </a:pPr>
            <a:r>
              <a:rPr lang="en-US" altLang="en-US" sz="800">
                <a:solidFill>
                  <a:srgbClr val="000000"/>
                </a:solidFill>
                <a:latin typeface="Arial" panose="020B0604020202020204" pitchFamily="34" charset="0"/>
                <a:cs typeface="Arial" panose="020B0604020202020204" pitchFamily="34" charset="0"/>
              </a:rPr>
              <a:t>Adapted from :	Weiser, K. (2014).  A Resource to Help Raise Awareness of Healthy and Harmful Video 	Gaming. Published by CAMH.</a:t>
            </a:r>
            <a:endParaRPr lang="en-CA" altLang="en-US" sz="800">
              <a:solidFill>
                <a:srgbClr val="000000"/>
              </a:solidFill>
              <a:latin typeface="Arial" panose="020B0604020202020204" pitchFamily="34" charset="0"/>
              <a:cs typeface="Arial" panose="020B0604020202020204" pitchFamily="34" charset="0"/>
            </a:endParaRPr>
          </a:p>
          <a:p>
            <a:pPr>
              <a:spcBef>
                <a:spcPct val="0"/>
              </a:spcBef>
              <a:buClrTx/>
              <a:buFontTx/>
              <a:buNone/>
            </a:pPr>
            <a:endParaRPr lang="en-CA" altLang="en-US" sz="800">
              <a:solidFill>
                <a:srgbClr val="000000"/>
              </a:solidFill>
              <a:latin typeface="Arial" panose="020B0604020202020204" pitchFamily="34" charset="0"/>
              <a:cs typeface="Arial" panose="020B0604020202020204" pitchFamily="34" charset="0"/>
            </a:endParaRPr>
          </a:p>
        </p:txBody>
      </p:sp>
      <p:sp>
        <p:nvSpPr>
          <p:cNvPr id="180232" name="TextBox 8">
            <a:extLst>
              <a:ext uri="{FF2B5EF4-FFF2-40B4-BE49-F238E27FC236}">
                <a16:creationId xmlns:a16="http://schemas.microsoft.com/office/drawing/2014/main" id="{C4F50BFF-2E0B-4223-9E44-F590F6426074}"/>
              </a:ext>
            </a:extLst>
          </p:cNvPr>
          <p:cNvSpPr txBox="1">
            <a:spLocks noChangeArrowheads="1"/>
          </p:cNvSpPr>
          <p:nvPr/>
        </p:nvSpPr>
        <p:spPr bwMode="auto">
          <a:xfrm>
            <a:off x="2751932" y="3511450"/>
            <a:ext cx="690403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r>
              <a:rPr lang="en-CA" altLang="en-US" sz="1600" b="1">
                <a:latin typeface="Arial Black" panose="020B0A04020102020204" pitchFamily="34" charset="0"/>
                <a:cs typeface="Arial" panose="020B0604020202020204" pitchFamily="34" charset="0"/>
              </a:rPr>
              <a:t>  A.                       B.                  C.                  D.                  E.</a:t>
            </a:r>
          </a:p>
        </p:txBody>
      </p:sp>
      <p:pic>
        <p:nvPicPr>
          <p:cNvPr id="180233" name="Picture 14">
            <a:extLst>
              <a:ext uri="{FF2B5EF4-FFF2-40B4-BE49-F238E27FC236}">
                <a16:creationId xmlns:a16="http://schemas.microsoft.com/office/drawing/2014/main" id="{C72E32F2-E3D7-48E3-8C84-DA355D064812}"/>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906000" y="63706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88811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211059" y="4175"/>
          <a:ext cx="7632848"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7459" name="TextBox 19"/>
          <p:cNvSpPr txBox="1">
            <a:spLocks noChangeArrowheads="1"/>
          </p:cNvSpPr>
          <p:nvPr/>
        </p:nvSpPr>
        <p:spPr bwMode="auto">
          <a:xfrm>
            <a:off x="3906839" y="6403976"/>
            <a:ext cx="54006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32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8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sz="2400">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20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eaLnBrk="1" hangingPunct="1">
              <a:spcBef>
                <a:spcPct val="0"/>
              </a:spcBef>
              <a:buClrTx/>
              <a:buFontTx/>
              <a:buNone/>
            </a:pPr>
            <a:r>
              <a:rPr lang="en-US" altLang="en-US" sz="800">
                <a:solidFill>
                  <a:srgbClr val="000000"/>
                </a:solidFill>
                <a:latin typeface="Arial" panose="020B0604020202020204" pitchFamily="34" charset="0"/>
                <a:cs typeface="Arial" panose="020B0604020202020204" pitchFamily="34" charset="0"/>
              </a:rPr>
              <a:t>Adapted from :	Weiser, K. (2014).  A Resource to Help Raise Awareness of Healthy and Harmful Video 	Gaming. Published by CAMH.</a:t>
            </a:r>
            <a:endParaRPr lang="en-CA" altLang="en-US" sz="800">
              <a:solidFill>
                <a:srgbClr val="000000"/>
              </a:solidFill>
              <a:latin typeface="Arial" panose="020B0604020202020204" pitchFamily="34" charset="0"/>
              <a:cs typeface="Arial" panose="020B0604020202020204" pitchFamily="34" charset="0"/>
            </a:endParaRPr>
          </a:p>
          <a:p>
            <a:pPr eaLnBrk="1" hangingPunct="1">
              <a:spcBef>
                <a:spcPct val="0"/>
              </a:spcBef>
              <a:buClrTx/>
              <a:buFontTx/>
              <a:buNone/>
            </a:pPr>
            <a:endParaRPr lang="en-CA" altLang="en-US" sz="800">
              <a:solidFill>
                <a:srgbClr val="00000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DA8C6200-E136-A756-2CFD-EF9E2E36E365}"/>
              </a:ext>
            </a:extLst>
          </p:cNvPr>
          <p:cNvCxnSpPr>
            <a:cxnSpLocks/>
          </p:cNvCxnSpPr>
          <p:nvPr/>
        </p:nvCxnSpPr>
        <p:spPr>
          <a:xfrm>
            <a:off x="7391400" y="1981200"/>
            <a:ext cx="0" cy="1057276"/>
          </a:xfrm>
          <a:prstGeom prst="straightConnector1">
            <a:avLst/>
          </a:prstGeom>
          <a:ln>
            <a:headEnd type="triangle"/>
            <a:tailEnd type="triangle"/>
          </a:ln>
          <a:effectLst>
            <a:glow rad="228600">
              <a:schemeClr val="accent2">
                <a:satMod val="175000"/>
                <a:alpha val="40000"/>
              </a:schemeClr>
            </a:glow>
          </a:effectLst>
        </p:spPr>
        <p:style>
          <a:lnRef idx="1">
            <a:schemeClr val="dk1"/>
          </a:lnRef>
          <a:fillRef idx="0">
            <a:schemeClr val="dk1"/>
          </a:fillRef>
          <a:effectRef idx="0">
            <a:schemeClr val="dk1"/>
          </a:effectRef>
          <a:fontRef idx="minor">
            <a:schemeClr val="tx1"/>
          </a:fontRef>
        </p:style>
      </p:cxnSp>
      <p:sp>
        <p:nvSpPr>
          <p:cNvPr id="5" name="TextBox 8">
            <a:extLst>
              <a:ext uri="{FF2B5EF4-FFF2-40B4-BE49-F238E27FC236}">
                <a16:creationId xmlns:a16="http://schemas.microsoft.com/office/drawing/2014/main" id="{D0CEE97D-BAE1-7216-45E8-1925BD30933B}"/>
              </a:ext>
            </a:extLst>
          </p:cNvPr>
          <p:cNvSpPr txBox="1">
            <a:spLocks noChangeArrowheads="1"/>
          </p:cNvSpPr>
          <p:nvPr/>
        </p:nvSpPr>
        <p:spPr bwMode="auto">
          <a:xfrm>
            <a:off x="2414362" y="1555977"/>
            <a:ext cx="690403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r>
              <a:rPr lang="en-CA" altLang="en-US" sz="1600" b="1">
                <a:solidFill>
                  <a:schemeClr val="accent5">
                    <a:lumMod val="50000"/>
                  </a:schemeClr>
                </a:solidFill>
                <a:latin typeface="Arial Black" panose="020B0A04020102020204" pitchFamily="34" charset="0"/>
                <a:cs typeface="Arial" panose="020B0604020202020204" pitchFamily="34" charset="0"/>
              </a:rPr>
              <a:t>  A.                       B.                  C.                  D.                  E.</a:t>
            </a:r>
          </a:p>
        </p:txBody>
      </p:sp>
      <p:sp>
        <p:nvSpPr>
          <p:cNvPr id="8" name="Rectangle 7">
            <a:extLst>
              <a:ext uri="{FF2B5EF4-FFF2-40B4-BE49-F238E27FC236}">
                <a16:creationId xmlns:a16="http://schemas.microsoft.com/office/drawing/2014/main" id="{3606DF44-6E47-49AF-A7A5-066C9141C024}"/>
              </a:ext>
            </a:extLst>
          </p:cNvPr>
          <p:cNvSpPr/>
          <p:nvPr/>
        </p:nvSpPr>
        <p:spPr>
          <a:xfrm>
            <a:off x="1066800" y="2888294"/>
            <a:ext cx="10286465" cy="1631216"/>
          </a:xfrm>
          <a:prstGeom prst="rect">
            <a:avLst/>
          </a:prstGeom>
          <a:effectLst>
            <a:glow rad="228600">
              <a:schemeClr val="bg1">
                <a:alpha val="40000"/>
              </a:schemeClr>
            </a:glow>
          </a:effectLst>
        </p:spPr>
        <p:style>
          <a:lnRef idx="2">
            <a:schemeClr val="dk1"/>
          </a:lnRef>
          <a:fillRef idx="1">
            <a:schemeClr val="lt1"/>
          </a:fillRef>
          <a:effectRef idx="0">
            <a:schemeClr val="dk1"/>
          </a:effectRef>
          <a:fontRef idx="minor">
            <a:schemeClr val="dk1"/>
          </a:fontRef>
        </p:style>
        <p:txBody>
          <a:bodyPr wrap="square">
            <a:spAutoFit/>
          </a:bodyPr>
          <a:lstStyle/>
          <a:p>
            <a:pPr algn="just" eaLnBrk="1" hangingPunct="1">
              <a:defRPr/>
            </a:pPr>
            <a:r>
              <a:rPr lang="en-CA" sz="2000">
                <a:solidFill>
                  <a:srgbClr val="000000"/>
                </a:solidFill>
              </a:rPr>
              <a:t>Amy enjoys playing online video games. She has noticed that there is a market for selling in-game items and gold “farming.” Amy spends up to eight hours per day farming for virtual items for sale in addition to her seven hours of personal game play. She considers the farming activities to be work and separate from her online gaming practice. Amy finds that video gaming helps her cope with feelings of loneliness and sadness.</a:t>
            </a:r>
          </a:p>
        </p:txBody>
      </p:sp>
    </p:spTree>
    <p:extLst>
      <p:ext uri="{BB962C8B-B14F-4D97-AF65-F5344CB8AC3E}">
        <p14:creationId xmlns:p14="http://schemas.microsoft.com/office/powerpoint/2010/main" val="100619291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Elbow Connector 6">
            <a:extLst>
              <a:ext uri="{FF2B5EF4-FFF2-40B4-BE49-F238E27FC236}">
                <a16:creationId xmlns:a16="http://schemas.microsoft.com/office/drawing/2014/main" id="{532FAEFF-0249-4C71-8240-BA5FFE91BDF5}"/>
              </a:ext>
            </a:extLst>
          </p:cNvPr>
          <p:cNvCxnSpPr/>
          <p:nvPr/>
        </p:nvCxnSpPr>
        <p:spPr>
          <a:xfrm rot="5400000">
            <a:off x="4774915" y="2371574"/>
            <a:ext cx="1368152" cy="1296144"/>
          </a:xfrm>
          <a:prstGeom prst="bentConnector3">
            <a:avLst/>
          </a:prstGeom>
          <a:ln>
            <a:tailEnd type="arrow"/>
          </a:ln>
          <a:effectLst>
            <a:glow rad="228600">
              <a:srgbClr val="00B050">
                <a:alpha val="40000"/>
              </a:srgbClr>
            </a:glow>
            <a:outerShdw blurRad="40000" dist="23000" dir="5400000" rotWithShape="0">
              <a:srgbClr val="000000">
                <a:alpha val="35000"/>
              </a:srgbClr>
            </a:outerShdw>
          </a:effectLst>
        </p:spPr>
        <p:style>
          <a:lnRef idx="3">
            <a:schemeClr val="dk1"/>
          </a:lnRef>
          <a:fillRef idx="0">
            <a:schemeClr val="dk1"/>
          </a:fillRef>
          <a:effectRef idx="2">
            <a:schemeClr val="dk1"/>
          </a:effectRef>
          <a:fontRef idx="minor">
            <a:schemeClr val="tx1"/>
          </a:fontRef>
        </p:style>
      </p:cxnSp>
      <p:sp>
        <p:nvSpPr>
          <p:cNvPr id="182275" name="TextBox 19">
            <a:extLst>
              <a:ext uri="{FF2B5EF4-FFF2-40B4-BE49-F238E27FC236}">
                <a16:creationId xmlns:a16="http://schemas.microsoft.com/office/drawing/2014/main" id="{DEC36792-3CBA-4503-9D20-2923C18E5955}"/>
              </a:ext>
            </a:extLst>
          </p:cNvPr>
          <p:cNvSpPr txBox="1">
            <a:spLocks noChangeArrowheads="1"/>
          </p:cNvSpPr>
          <p:nvPr/>
        </p:nvSpPr>
        <p:spPr bwMode="auto">
          <a:xfrm>
            <a:off x="3563939" y="6369051"/>
            <a:ext cx="54006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24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1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15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spcBef>
                <a:spcPct val="0"/>
              </a:spcBef>
              <a:buClrTx/>
              <a:buFontTx/>
              <a:buNone/>
            </a:pPr>
            <a:r>
              <a:rPr lang="en-US" altLang="en-US" sz="800">
                <a:solidFill>
                  <a:srgbClr val="000000"/>
                </a:solidFill>
                <a:latin typeface="Arial" panose="020B0604020202020204" pitchFamily="34" charset="0"/>
                <a:cs typeface="Arial" panose="020B0604020202020204" pitchFamily="34" charset="0"/>
              </a:rPr>
              <a:t>Adapted from :	Weiser, K. (2014).  A Resource to Help Raise Awareness of Healthy and Harmful Video 	Gaming. Published by CAMH.</a:t>
            </a:r>
            <a:endParaRPr lang="en-CA" altLang="en-US" sz="800">
              <a:solidFill>
                <a:srgbClr val="000000"/>
              </a:solidFill>
              <a:latin typeface="Arial" panose="020B0604020202020204" pitchFamily="34" charset="0"/>
              <a:cs typeface="Arial" panose="020B0604020202020204" pitchFamily="34" charset="0"/>
            </a:endParaRPr>
          </a:p>
          <a:p>
            <a:pPr>
              <a:spcBef>
                <a:spcPct val="0"/>
              </a:spcBef>
              <a:buClrTx/>
              <a:buFontTx/>
              <a:buNone/>
            </a:pPr>
            <a:endParaRPr lang="en-CA" altLang="en-US" sz="800">
              <a:solidFill>
                <a:srgbClr val="000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B38C134-8A3A-43F0-B1AB-73978B7357BF}"/>
              </a:ext>
            </a:extLst>
          </p:cNvPr>
          <p:cNvSpPr/>
          <p:nvPr/>
        </p:nvSpPr>
        <p:spPr>
          <a:xfrm>
            <a:off x="2506323" y="1389080"/>
            <a:ext cx="7112000" cy="1200329"/>
          </a:xfrm>
          <a:prstGeom prst="rect">
            <a:avLst/>
          </a:prstGeom>
          <a:effectLst/>
        </p:spPr>
        <p:style>
          <a:lnRef idx="2">
            <a:schemeClr val="dk1"/>
          </a:lnRef>
          <a:fillRef idx="1">
            <a:schemeClr val="lt1"/>
          </a:fillRef>
          <a:effectRef idx="0">
            <a:schemeClr val="dk1"/>
          </a:effectRef>
          <a:fontRef idx="minor">
            <a:schemeClr val="dk1"/>
          </a:fontRef>
        </p:style>
        <p:txBody>
          <a:bodyPr>
            <a:spAutoFit/>
          </a:bodyPr>
          <a:lstStyle/>
          <a:p>
            <a:pPr algn="ctr">
              <a:defRPr/>
            </a:pPr>
            <a:r>
              <a:rPr lang="en-CA" sz="1800">
                <a:solidFill>
                  <a:srgbClr val="000000"/>
                </a:solidFill>
                <a:latin typeface="Arial" panose="020B0604020202020204" pitchFamily="34" charset="0"/>
                <a:cs typeface="Arial" panose="020B0604020202020204" pitchFamily="34" charset="0"/>
              </a:rPr>
              <a:t>Stacy loves playing games on her phone and finds gaming entertaining and fun. She makes several small in-game purchases per week. She has a part time job and she’s saving money for college. She also manages to pay her credit card off every month.</a:t>
            </a:r>
          </a:p>
        </p:txBody>
      </p:sp>
      <p:sp>
        <p:nvSpPr>
          <p:cNvPr id="8" name="Title 1">
            <a:extLst>
              <a:ext uri="{FF2B5EF4-FFF2-40B4-BE49-F238E27FC236}">
                <a16:creationId xmlns:a16="http://schemas.microsoft.com/office/drawing/2014/main" id="{5D18833A-66D1-4AE7-8955-01685DF666A7}"/>
              </a:ext>
            </a:extLst>
          </p:cNvPr>
          <p:cNvSpPr>
            <a:spLocks noGrp="1"/>
          </p:cNvSpPr>
          <p:nvPr>
            <p:ph type="title"/>
          </p:nvPr>
        </p:nvSpPr>
        <p:spPr>
          <a:xfrm>
            <a:off x="2220863" y="431800"/>
            <a:ext cx="7772400" cy="1143000"/>
          </a:xfrm>
          <a:ln>
            <a:miter lim="800000"/>
            <a:headEnd/>
            <a:tailEnd/>
          </a:ln>
        </p:spPr>
        <p:txBody>
          <a:bodyPr>
            <a:normAutofit/>
          </a:bodyPr>
          <a:lstStyle/>
          <a:p>
            <a:pPr algn="ctr">
              <a:defRPr/>
            </a:pPr>
            <a:r>
              <a:rPr lang="en-CA" sz="3200">
                <a:latin typeface="Arial Black" panose="020B0A04020102020204" pitchFamily="34" charset="0"/>
              </a:rPr>
              <a:t>Continuum of Internet Gaming</a:t>
            </a:r>
            <a:endParaRPr lang="en-CA" sz="3200">
              <a:ln w="1905"/>
              <a:solidFill>
                <a:srgbClr val="00B050"/>
              </a:solidFill>
              <a:effectLst>
                <a:innerShdw blurRad="69850" dist="43180" dir="5400000">
                  <a:srgbClr val="000000">
                    <a:alpha val="65000"/>
                  </a:srgbClr>
                </a:innerShdw>
              </a:effectLst>
            </a:endParaRPr>
          </a:p>
        </p:txBody>
      </p:sp>
      <p:grpSp>
        <p:nvGrpSpPr>
          <p:cNvPr id="182279" name="Group 10">
            <a:extLst>
              <a:ext uri="{FF2B5EF4-FFF2-40B4-BE49-F238E27FC236}">
                <a16:creationId xmlns:a16="http://schemas.microsoft.com/office/drawing/2014/main" id="{C08EC1EF-04B2-4AC5-BC5D-5C18D9F96B69}"/>
              </a:ext>
            </a:extLst>
          </p:cNvPr>
          <p:cNvGrpSpPr>
            <a:grpSpLocks/>
          </p:cNvGrpSpPr>
          <p:nvPr/>
        </p:nvGrpSpPr>
        <p:grpSpPr bwMode="auto">
          <a:xfrm>
            <a:off x="2448719" y="4330811"/>
            <a:ext cx="7631113" cy="727075"/>
            <a:chOff x="1032068" y="3769041"/>
            <a:chExt cx="7631916" cy="726760"/>
          </a:xfrm>
        </p:grpSpPr>
        <p:sp>
          <p:nvSpPr>
            <p:cNvPr id="12" name="Freeform 11">
              <a:extLst>
                <a:ext uri="{FF2B5EF4-FFF2-40B4-BE49-F238E27FC236}">
                  <a16:creationId xmlns:a16="http://schemas.microsoft.com/office/drawing/2014/main" id="{6DE62D9A-22AB-47CC-A4CE-771DC30CD530}"/>
                </a:ext>
              </a:extLst>
            </p:cNvPr>
            <p:cNvSpPr/>
            <p:nvPr/>
          </p:nvSpPr>
          <p:spPr>
            <a:xfrm>
              <a:off x="1032068"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0 w 1816901"/>
                <a:gd name="connsiteY5"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6901" h="726760">
                  <a:moveTo>
                    <a:pt x="0" y="0"/>
                  </a:moveTo>
                  <a:lnTo>
                    <a:pt x="1453521" y="0"/>
                  </a:lnTo>
                  <a:lnTo>
                    <a:pt x="1816901" y="363380"/>
                  </a:lnTo>
                  <a:lnTo>
                    <a:pt x="1453521" y="726760"/>
                  </a:lnTo>
                  <a:lnTo>
                    <a:pt x="0" y="72676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0"/>
                <a:alphaOff val="0"/>
              </a:schemeClr>
            </a:effectRef>
            <a:fontRef idx="minor">
              <a:schemeClr val="lt1"/>
            </a:fontRef>
          </p:style>
          <p:txBody>
            <a:bodyPr lIns="64008" tIns="32004" rIns="197692" bIns="32004" spcCol="1270" anchor="ctr"/>
            <a:lstStyle/>
            <a:p>
              <a:pPr algn="ctr" defTabSz="533400">
                <a:lnSpc>
                  <a:spcPct val="90000"/>
                </a:lnSpc>
                <a:spcAft>
                  <a:spcPct val="35000"/>
                </a:spcAft>
                <a:defRPr/>
              </a:pPr>
              <a:r>
                <a:rPr lang="en-CA" sz="1200">
                  <a:solidFill>
                    <a:schemeClr val="tx1"/>
                  </a:solidFill>
                </a:rPr>
                <a:t>Does not play internet games</a:t>
              </a:r>
            </a:p>
          </p:txBody>
        </p:sp>
        <p:sp>
          <p:nvSpPr>
            <p:cNvPr id="13" name="Freeform 12">
              <a:extLst>
                <a:ext uri="{FF2B5EF4-FFF2-40B4-BE49-F238E27FC236}">
                  <a16:creationId xmlns:a16="http://schemas.microsoft.com/office/drawing/2014/main" id="{6F639282-D6B6-4E1E-A48A-C8EFF0F87819}"/>
                </a:ext>
              </a:extLst>
            </p:cNvPr>
            <p:cNvSpPr/>
            <p:nvPr/>
          </p:nvSpPr>
          <p:spPr>
            <a:xfrm>
              <a:off x="2486371"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2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Casual or Social internet gaming</a:t>
              </a:r>
            </a:p>
          </p:txBody>
        </p:sp>
        <p:sp>
          <p:nvSpPr>
            <p:cNvPr id="14" name="Freeform 13">
              <a:extLst>
                <a:ext uri="{FF2B5EF4-FFF2-40B4-BE49-F238E27FC236}">
                  <a16:creationId xmlns:a16="http://schemas.microsoft.com/office/drawing/2014/main" id="{DB45334E-5882-49D1-9ABA-39B4E3200F6B}"/>
                </a:ext>
              </a:extLst>
            </p:cNvPr>
            <p:cNvSpPr/>
            <p:nvPr/>
          </p:nvSpPr>
          <p:spPr>
            <a:xfrm>
              <a:off x="3999418" y="3769041"/>
              <a:ext cx="1817878"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FFF00"/>
            </a:solidFill>
          </p:spPr>
          <p:style>
            <a:lnRef idx="3">
              <a:schemeClr val="lt1">
                <a:hueOff val="0"/>
                <a:satOff val="0"/>
                <a:lumOff val="0"/>
                <a:alphaOff val="0"/>
              </a:schemeClr>
            </a:lnRef>
            <a:fillRef idx="1">
              <a:scrgbClr r="0" g="0" b="0"/>
            </a:fillRef>
            <a:effectRef idx="1">
              <a:schemeClr val="accent3">
                <a:hueOff val="0"/>
                <a:satOff val="0"/>
                <a:lumOff val="-5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Serious social internet  gaming</a:t>
              </a:r>
            </a:p>
          </p:txBody>
        </p:sp>
        <p:sp>
          <p:nvSpPr>
            <p:cNvPr id="15" name="Freeform 14">
              <a:extLst>
                <a:ext uri="{FF2B5EF4-FFF2-40B4-BE49-F238E27FC236}">
                  <a16:creationId xmlns:a16="http://schemas.microsoft.com/office/drawing/2014/main" id="{EC854B0E-8BE1-4322-87D5-C137E5C80C1D}"/>
                </a:ext>
              </a:extLst>
            </p:cNvPr>
            <p:cNvSpPr/>
            <p:nvPr/>
          </p:nvSpPr>
          <p:spPr>
            <a:xfrm>
              <a:off x="5393390"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26D28"/>
            </a:solidFill>
          </p:spPr>
          <p:style>
            <a:lnRef idx="3">
              <a:schemeClr val="lt1">
                <a:hueOff val="0"/>
                <a:satOff val="0"/>
                <a:lumOff val="0"/>
                <a:alphaOff val="0"/>
              </a:schemeClr>
            </a:lnRef>
            <a:fillRef idx="1">
              <a:scrgbClr r="0" g="0" b="0"/>
            </a:fillRef>
            <a:effectRef idx="1">
              <a:schemeClr val="accent3">
                <a:hueOff val="0"/>
                <a:satOff val="0"/>
                <a:lumOff val="-7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Harmful involvement</a:t>
              </a:r>
            </a:p>
          </p:txBody>
        </p:sp>
        <p:sp>
          <p:nvSpPr>
            <p:cNvPr id="16" name="Freeform 15">
              <a:extLst>
                <a:ext uri="{FF2B5EF4-FFF2-40B4-BE49-F238E27FC236}">
                  <a16:creationId xmlns:a16="http://schemas.microsoft.com/office/drawing/2014/main" id="{352CFAA6-D3B5-42DD-8C95-CD104DA09DFB}"/>
                </a:ext>
              </a:extLst>
            </p:cNvPr>
            <p:cNvSpPr/>
            <p:nvPr/>
          </p:nvSpPr>
          <p:spPr>
            <a:xfrm>
              <a:off x="6847693"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C00000"/>
            </a:solidFill>
          </p:spPr>
          <p:style>
            <a:lnRef idx="3">
              <a:schemeClr val="lt1">
                <a:hueOff val="0"/>
                <a:satOff val="0"/>
                <a:lumOff val="0"/>
                <a:alphaOff val="0"/>
              </a:schemeClr>
            </a:lnRef>
            <a:fillRef idx="1">
              <a:scrgbClr r="0" g="0" b="0"/>
            </a:fillRef>
            <a:effectRef idx="1">
              <a:schemeClr val="accent3">
                <a:hueOff val="0"/>
                <a:satOff val="0"/>
                <a:lumOff val="-10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Internet Gaming Disorder</a:t>
              </a:r>
            </a:p>
          </p:txBody>
        </p:sp>
      </p:grpSp>
      <p:sp>
        <p:nvSpPr>
          <p:cNvPr id="182280" name="TextBox 8">
            <a:extLst>
              <a:ext uri="{FF2B5EF4-FFF2-40B4-BE49-F238E27FC236}">
                <a16:creationId xmlns:a16="http://schemas.microsoft.com/office/drawing/2014/main" id="{3C026075-5392-4DFC-BC23-270EC4106855}"/>
              </a:ext>
            </a:extLst>
          </p:cNvPr>
          <p:cNvSpPr txBox="1">
            <a:spLocks noChangeArrowheads="1"/>
          </p:cNvSpPr>
          <p:nvPr/>
        </p:nvSpPr>
        <p:spPr bwMode="auto">
          <a:xfrm>
            <a:off x="2736056" y="3834270"/>
            <a:ext cx="690403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r>
              <a:rPr lang="en-CA" altLang="en-US" sz="1600" b="1">
                <a:latin typeface="Arial Black" panose="020B0A04020102020204" pitchFamily="34" charset="0"/>
                <a:cs typeface="Arial" panose="020B0604020202020204" pitchFamily="34" charset="0"/>
              </a:rPr>
              <a:t>  A.                       B.                  C.                  D.                  E.</a:t>
            </a:r>
          </a:p>
        </p:txBody>
      </p:sp>
      <p:pic>
        <p:nvPicPr>
          <p:cNvPr id="182281" name="Picture 16">
            <a:extLst>
              <a:ext uri="{FF2B5EF4-FFF2-40B4-BE49-F238E27FC236}">
                <a16:creationId xmlns:a16="http://schemas.microsoft.com/office/drawing/2014/main" id="{D2478C48-9093-4199-801B-3026060C1EFF}"/>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829800" y="6367215"/>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35103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Elbow Connector 5">
            <a:extLst>
              <a:ext uri="{FF2B5EF4-FFF2-40B4-BE49-F238E27FC236}">
                <a16:creationId xmlns:a16="http://schemas.microsoft.com/office/drawing/2014/main" id="{5642D920-F33F-4A36-B2A7-EDF2FD5A060C}"/>
              </a:ext>
            </a:extLst>
          </p:cNvPr>
          <p:cNvCxnSpPr/>
          <p:nvPr/>
        </p:nvCxnSpPr>
        <p:spPr>
          <a:xfrm rot="5400000">
            <a:off x="7747509" y="3031948"/>
            <a:ext cx="1368152" cy="1296144"/>
          </a:xfrm>
          <a:prstGeom prst="bentConnector3">
            <a:avLst/>
          </a:prstGeom>
          <a:ln>
            <a:solidFill>
              <a:schemeClr val="tx1"/>
            </a:solidFill>
            <a:tailEnd type="arrow"/>
          </a:ln>
          <a:effectLst>
            <a:glow rad="228600">
              <a:srgbClr val="FFC000">
                <a:alpha val="40000"/>
              </a:srgbClr>
            </a:glow>
            <a:outerShdw blurRad="40000" dist="23000" dir="5400000" rotWithShape="0">
              <a:srgbClr val="000000">
                <a:alpha val="35000"/>
              </a:srgbClr>
            </a:outerShdw>
          </a:effectLst>
        </p:spPr>
        <p:style>
          <a:lnRef idx="3">
            <a:schemeClr val="dk1"/>
          </a:lnRef>
          <a:fillRef idx="0">
            <a:schemeClr val="dk1"/>
          </a:fillRef>
          <a:effectRef idx="2">
            <a:schemeClr val="dk1"/>
          </a:effectRef>
          <a:fontRef idx="minor">
            <a:schemeClr val="tx1"/>
          </a:fontRef>
        </p:style>
      </p:cxnSp>
      <p:sp>
        <p:nvSpPr>
          <p:cNvPr id="2" name="Title 1">
            <a:extLst>
              <a:ext uri="{FF2B5EF4-FFF2-40B4-BE49-F238E27FC236}">
                <a16:creationId xmlns:a16="http://schemas.microsoft.com/office/drawing/2014/main" id="{18840359-47C6-4D72-801A-A01112569CA0}"/>
              </a:ext>
            </a:extLst>
          </p:cNvPr>
          <p:cNvSpPr>
            <a:spLocks noGrp="1"/>
          </p:cNvSpPr>
          <p:nvPr>
            <p:ph type="title"/>
          </p:nvPr>
        </p:nvSpPr>
        <p:spPr>
          <a:xfrm>
            <a:off x="2278063" y="1479185"/>
            <a:ext cx="7772400" cy="133130"/>
          </a:xfrm>
          <a:ln>
            <a:miter lim="800000"/>
            <a:headEnd/>
            <a:tailEnd/>
          </a:ln>
        </p:spPr>
        <p:txBody>
          <a:bodyPr>
            <a:noAutofit/>
          </a:bodyPr>
          <a:lstStyle/>
          <a:p>
            <a:pPr algn="ctr">
              <a:defRPr/>
            </a:pPr>
            <a:r>
              <a:rPr lang="en-CA" sz="3200">
                <a:latin typeface="Arial Black" panose="020B0A04020102020204" pitchFamily="34" charset="0"/>
              </a:rPr>
              <a:t>Continuum of Internet Gaming</a:t>
            </a:r>
            <a:br>
              <a:rPr lang="en-CA" sz="3200">
                <a:latin typeface="Arial Black" panose="020B0A04020102020204" pitchFamily="34" charset="0"/>
              </a:rPr>
            </a:br>
            <a:endParaRPr lang="en-CA" sz="320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Black" panose="020B0A04020102020204" pitchFamily="34" charset="0"/>
            </a:endParaRPr>
          </a:p>
        </p:txBody>
      </p:sp>
      <p:sp>
        <p:nvSpPr>
          <p:cNvPr id="3" name="Rectangle 2">
            <a:extLst>
              <a:ext uri="{FF2B5EF4-FFF2-40B4-BE49-F238E27FC236}">
                <a16:creationId xmlns:a16="http://schemas.microsoft.com/office/drawing/2014/main" id="{C274BA55-45C6-4D03-930D-787D8C994EC1}"/>
              </a:ext>
            </a:extLst>
          </p:cNvPr>
          <p:cNvSpPr/>
          <p:nvPr/>
        </p:nvSpPr>
        <p:spPr>
          <a:xfrm>
            <a:off x="1249363" y="1741324"/>
            <a:ext cx="9829800" cy="1754326"/>
          </a:xfrm>
          <a:prstGeom prst="rect">
            <a:avLst/>
          </a:prstGeom>
          <a:ln w="12700">
            <a:solidFill>
              <a:schemeClr val="tx1"/>
            </a:solidFill>
          </a:ln>
          <a:effectLst/>
        </p:spPr>
        <p:style>
          <a:lnRef idx="2">
            <a:schemeClr val="dk1"/>
          </a:lnRef>
          <a:fillRef idx="1">
            <a:schemeClr val="lt1"/>
          </a:fillRef>
          <a:effectRef idx="0">
            <a:schemeClr val="dk1"/>
          </a:effectRef>
          <a:fontRef idx="minor">
            <a:schemeClr val="dk1"/>
          </a:fontRef>
        </p:style>
        <p:txBody>
          <a:bodyPr wrap="square">
            <a:spAutoFit/>
          </a:bodyPr>
          <a:lstStyle/>
          <a:p>
            <a:pPr algn="just">
              <a:defRPr/>
            </a:pPr>
            <a:r>
              <a:rPr lang="en-CA" sz="1800">
                <a:solidFill>
                  <a:schemeClr val="accent5">
                    <a:lumMod val="50000"/>
                  </a:schemeClr>
                </a:solidFill>
                <a:latin typeface="Arial" panose="020B0604020202020204" pitchFamily="34" charset="0"/>
                <a:cs typeface="Arial" panose="020B0604020202020204" pitchFamily="34" charset="0"/>
              </a:rPr>
              <a:t>James enjoys playing simulation-type games. He has created a virtual world with an avatar who has a girlfriend. James spends a great deal of time enhancing his virtual environment and interacting with his virtual girlfriend at the expense of his real-life girlfriend. James does not see any problem with the time he spends online but his girlfriend is complaining and wants him to stop gaming so much. He gets angry with her when she tells him not to play. With only two to three hours of sleep every night, he is feeling quite irritable.</a:t>
            </a:r>
          </a:p>
        </p:txBody>
      </p:sp>
      <p:sp>
        <p:nvSpPr>
          <p:cNvPr id="184325" name="TextBox 13">
            <a:extLst>
              <a:ext uri="{FF2B5EF4-FFF2-40B4-BE49-F238E27FC236}">
                <a16:creationId xmlns:a16="http://schemas.microsoft.com/office/drawing/2014/main" id="{C156A8C7-B4FF-4B0F-BDBA-A68DE867ECBB}"/>
              </a:ext>
            </a:extLst>
          </p:cNvPr>
          <p:cNvSpPr txBox="1">
            <a:spLocks noChangeArrowheads="1"/>
          </p:cNvSpPr>
          <p:nvPr/>
        </p:nvSpPr>
        <p:spPr bwMode="auto">
          <a:xfrm>
            <a:off x="3792539" y="6396038"/>
            <a:ext cx="5400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30000"/>
              </a:buClr>
              <a:buChar char="•"/>
              <a:defRPr sz="24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1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15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spcBef>
                <a:spcPct val="0"/>
              </a:spcBef>
              <a:buClrTx/>
              <a:buFontTx/>
              <a:buNone/>
            </a:pPr>
            <a:r>
              <a:rPr lang="en-US" altLang="en-US" sz="800">
                <a:solidFill>
                  <a:srgbClr val="000000"/>
                </a:solidFill>
                <a:latin typeface="Arial" panose="020B0604020202020204" pitchFamily="34" charset="0"/>
                <a:cs typeface="Arial" panose="020B0604020202020204" pitchFamily="34" charset="0"/>
              </a:rPr>
              <a:t>Adapted from :	Weiser, K. (2014).  A Resource to Help Raise Awareness of Healthy and Harmful Video 	Gaming. Published by CAMH.</a:t>
            </a:r>
            <a:endParaRPr lang="en-CA" altLang="en-US" sz="800">
              <a:solidFill>
                <a:srgbClr val="000000"/>
              </a:solidFill>
              <a:latin typeface="Arial" panose="020B0604020202020204" pitchFamily="34" charset="0"/>
              <a:cs typeface="Arial" panose="020B0604020202020204" pitchFamily="34" charset="0"/>
            </a:endParaRPr>
          </a:p>
          <a:p>
            <a:pPr>
              <a:spcBef>
                <a:spcPct val="0"/>
              </a:spcBef>
              <a:buClrTx/>
              <a:buFontTx/>
              <a:buNone/>
            </a:pPr>
            <a:endParaRPr lang="en-CA" altLang="en-US" sz="800">
              <a:solidFill>
                <a:srgbClr val="000000"/>
              </a:solidFill>
              <a:latin typeface="Arial" panose="020B0604020202020204" pitchFamily="34" charset="0"/>
              <a:cs typeface="Arial" panose="020B0604020202020204" pitchFamily="34" charset="0"/>
            </a:endParaRPr>
          </a:p>
        </p:txBody>
      </p:sp>
      <p:grpSp>
        <p:nvGrpSpPr>
          <p:cNvPr id="184327" name="Group 10">
            <a:extLst>
              <a:ext uri="{FF2B5EF4-FFF2-40B4-BE49-F238E27FC236}">
                <a16:creationId xmlns:a16="http://schemas.microsoft.com/office/drawing/2014/main" id="{96965632-EBB4-4970-91E0-1D7B26F4C691}"/>
              </a:ext>
            </a:extLst>
          </p:cNvPr>
          <p:cNvGrpSpPr>
            <a:grpSpLocks/>
          </p:cNvGrpSpPr>
          <p:nvPr/>
        </p:nvGrpSpPr>
        <p:grpSpPr bwMode="auto">
          <a:xfrm>
            <a:off x="2514600" y="4737100"/>
            <a:ext cx="7631113" cy="727075"/>
            <a:chOff x="1032068" y="3769041"/>
            <a:chExt cx="7631916" cy="726760"/>
          </a:xfrm>
        </p:grpSpPr>
        <p:sp>
          <p:nvSpPr>
            <p:cNvPr id="12" name="Freeform 11">
              <a:extLst>
                <a:ext uri="{FF2B5EF4-FFF2-40B4-BE49-F238E27FC236}">
                  <a16:creationId xmlns:a16="http://schemas.microsoft.com/office/drawing/2014/main" id="{B83FF080-F626-4DE4-AA78-E12723CC1D83}"/>
                </a:ext>
              </a:extLst>
            </p:cNvPr>
            <p:cNvSpPr/>
            <p:nvPr/>
          </p:nvSpPr>
          <p:spPr>
            <a:xfrm>
              <a:off x="1032068"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0 w 1816901"/>
                <a:gd name="connsiteY5"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6901" h="726760">
                  <a:moveTo>
                    <a:pt x="0" y="0"/>
                  </a:moveTo>
                  <a:lnTo>
                    <a:pt x="1453521" y="0"/>
                  </a:lnTo>
                  <a:lnTo>
                    <a:pt x="1816901" y="363380"/>
                  </a:lnTo>
                  <a:lnTo>
                    <a:pt x="1453521" y="726760"/>
                  </a:lnTo>
                  <a:lnTo>
                    <a:pt x="0" y="72676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0"/>
                <a:alphaOff val="0"/>
              </a:schemeClr>
            </a:effectRef>
            <a:fontRef idx="minor">
              <a:schemeClr val="lt1"/>
            </a:fontRef>
          </p:style>
          <p:txBody>
            <a:bodyPr lIns="64008" tIns="32004" rIns="197692" bIns="32004" spcCol="1270" anchor="ctr"/>
            <a:lstStyle/>
            <a:p>
              <a:pPr algn="ctr" defTabSz="533400">
                <a:lnSpc>
                  <a:spcPct val="90000"/>
                </a:lnSpc>
                <a:spcAft>
                  <a:spcPct val="35000"/>
                </a:spcAft>
                <a:defRPr/>
              </a:pPr>
              <a:r>
                <a:rPr lang="en-CA" sz="1200">
                  <a:solidFill>
                    <a:schemeClr val="tx1"/>
                  </a:solidFill>
                </a:rPr>
                <a:t>Does not play internet games</a:t>
              </a:r>
            </a:p>
          </p:txBody>
        </p:sp>
        <p:sp>
          <p:nvSpPr>
            <p:cNvPr id="13" name="Freeform 12">
              <a:extLst>
                <a:ext uri="{FF2B5EF4-FFF2-40B4-BE49-F238E27FC236}">
                  <a16:creationId xmlns:a16="http://schemas.microsoft.com/office/drawing/2014/main" id="{2CFC0BDC-3EC2-4CEF-BCF0-63E514AF626D}"/>
                </a:ext>
              </a:extLst>
            </p:cNvPr>
            <p:cNvSpPr/>
            <p:nvPr/>
          </p:nvSpPr>
          <p:spPr>
            <a:xfrm>
              <a:off x="2486371"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2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Casual or Social internet gaming</a:t>
              </a:r>
            </a:p>
          </p:txBody>
        </p:sp>
        <p:sp>
          <p:nvSpPr>
            <p:cNvPr id="14" name="Freeform 13">
              <a:extLst>
                <a:ext uri="{FF2B5EF4-FFF2-40B4-BE49-F238E27FC236}">
                  <a16:creationId xmlns:a16="http://schemas.microsoft.com/office/drawing/2014/main" id="{8871044D-0D10-4AEB-8880-AFAC6B374F62}"/>
                </a:ext>
              </a:extLst>
            </p:cNvPr>
            <p:cNvSpPr/>
            <p:nvPr/>
          </p:nvSpPr>
          <p:spPr>
            <a:xfrm>
              <a:off x="3999418" y="3769041"/>
              <a:ext cx="1817878"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FFF00"/>
            </a:solidFill>
          </p:spPr>
          <p:style>
            <a:lnRef idx="3">
              <a:schemeClr val="lt1">
                <a:hueOff val="0"/>
                <a:satOff val="0"/>
                <a:lumOff val="0"/>
                <a:alphaOff val="0"/>
              </a:schemeClr>
            </a:lnRef>
            <a:fillRef idx="1">
              <a:scrgbClr r="0" g="0" b="0"/>
            </a:fillRef>
            <a:effectRef idx="1">
              <a:schemeClr val="accent3">
                <a:hueOff val="0"/>
                <a:satOff val="0"/>
                <a:lumOff val="-5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Serious social internet  gaming</a:t>
              </a:r>
            </a:p>
          </p:txBody>
        </p:sp>
        <p:sp>
          <p:nvSpPr>
            <p:cNvPr id="15" name="Freeform 14">
              <a:extLst>
                <a:ext uri="{FF2B5EF4-FFF2-40B4-BE49-F238E27FC236}">
                  <a16:creationId xmlns:a16="http://schemas.microsoft.com/office/drawing/2014/main" id="{725B6F5C-2E95-4224-8E48-7BE314976A76}"/>
                </a:ext>
              </a:extLst>
            </p:cNvPr>
            <p:cNvSpPr/>
            <p:nvPr/>
          </p:nvSpPr>
          <p:spPr>
            <a:xfrm>
              <a:off x="5393390"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26D28"/>
            </a:solidFill>
          </p:spPr>
          <p:style>
            <a:lnRef idx="3">
              <a:schemeClr val="lt1">
                <a:hueOff val="0"/>
                <a:satOff val="0"/>
                <a:lumOff val="0"/>
                <a:alphaOff val="0"/>
              </a:schemeClr>
            </a:lnRef>
            <a:fillRef idx="1">
              <a:scrgbClr r="0" g="0" b="0"/>
            </a:fillRef>
            <a:effectRef idx="1">
              <a:schemeClr val="accent3">
                <a:hueOff val="0"/>
                <a:satOff val="0"/>
                <a:lumOff val="-7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Harmful involvement</a:t>
              </a:r>
            </a:p>
          </p:txBody>
        </p:sp>
        <p:sp>
          <p:nvSpPr>
            <p:cNvPr id="16" name="Freeform 15">
              <a:extLst>
                <a:ext uri="{FF2B5EF4-FFF2-40B4-BE49-F238E27FC236}">
                  <a16:creationId xmlns:a16="http://schemas.microsoft.com/office/drawing/2014/main" id="{85272198-B7A0-4A40-8729-851527FC9A7C}"/>
                </a:ext>
              </a:extLst>
            </p:cNvPr>
            <p:cNvSpPr/>
            <p:nvPr/>
          </p:nvSpPr>
          <p:spPr>
            <a:xfrm>
              <a:off x="6847693"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C00000"/>
            </a:solidFill>
          </p:spPr>
          <p:style>
            <a:lnRef idx="3">
              <a:schemeClr val="lt1">
                <a:hueOff val="0"/>
                <a:satOff val="0"/>
                <a:lumOff val="0"/>
                <a:alphaOff val="0"/>
              </a:schemeClr>
            </a:lnRef>
            <a:fillRef idx="1">
              <a:scrgbClr r="0" g="0" b="0"/>
            </a:fillRef>
            <a:effectRef idx="1">
              <a:schemeClr val="accent3">
                <a:hueOff val="0"/>
                <a:satOff val="0"/>
                <a:lumOff val="-10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Internet Gaming Disorder</a:t>
              </a:r>
            </a:p>
          </p:txBody>
        </p:sp>
      </p:grpSp>
      <p:sp>
        <p:nvSpPr>
          <p:cNvPr id="184328" name="TextBox 8">
            <a:extLst>
              <a:ext uri="{FF2B5EF4-FFF2-40B4-BE49-F238E27FC236}">
                <a16:creationId xmlns:a16="http://schemas.microsoft.com/office/drawing/2014/main" id="{3DB5B903-860B-4C50-B0AD-7AB09C4C7869}"/>
              </a:ext>
            </a:extLst>
          </p:cNvPr>
          <p:cNvSpPr txBox="1">
            <a:spLocks noChangeArrowheads="1"/>
          </p:cNvSpPr>
          <p:nvPr/>
        </p:nvSpPr>
        <p:spPr bwMode="auto">
          <a:xfrm>
            <a:off x="2712244" y="4381529"/>
            <a:ext cx="69040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r>
              <a:rPr lang="en-CA" altLang="en-US" sz="1600" b="1">
                <a:latin typeface="Arial Black" panose="020B0A04020102020204" pitchFamily="34" charset="0"/>
                <a:cs typeface="Arial" panose="020B0604020202020204" pitchFamily="34" charset="0"/>
              </a:rPr>
              <a:t>  A.                       B.                  C.                  D.                  E.</a:t>
            </a:r>
          </a:p>
        </p:txBody>
      </p:sp>
      <p:pic>
        <p:nvPicPr>
          <p:cNvPr id="184329" name="Picture 16">
            <a:extLst>
              <a:ext uri="{FF2B5EF4-FFF2-40B4-BE49-F238E27FC236}">
                <a16:creationId xmlns:a16="http://schemas.microsoft.com/office/drawing/2014/main" id="{D489C925-9FE8-4A9C-BC61-E60DA2CD3F03}"/>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910692" y="6396038"/>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8161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89E9-06CB-5FD5-E87D-4398FB6B6B0E}"/>
              </a:ext>
            </a:extLst>
          </p:cNvPr>
          <p:cNvSpPr>
            <a:spLocks noGrp="1"/>
          </p:cNvSpPr>
          <p:nvPr>
            <p:ph type="title"/>
          </p:nvPr>
        </p:nvSpPr>
        <p:spPr>
          <a:xfrm>
            <a:off x="2209800" y="683933"/>
            <a:ext cx="8771237" cy="1143000"/>
          </a:xfrm>
          <a:ln>
            <a:miter lim="800000"/>
            <a:headEnd/>
            <a:tailEnd/>
          </a:ln>
        </p:spPr>
        <p:txBody>
          <a:bodyPr vert="horz" lIns="91440" tIns="45720" rIns="91440" bIns="45720" rtlCol="0" anchor="ctr">
            <a:noAutofit/>
          </a:bodyPr>
          <a:lstStyle/>
          <a:p>
            <a:pPr algn="ctr">
              <a:defRPr/>
            </a:pPr>
            <a:r>
              <a:rPr lang="en-CA" sz="3200">
                <a:latin typeface="Arial Black"/>
                <a:cs typeface="Arial"/>
              </a:rPr>
              <a:t>Continuum of Internet Gaming</a:t>
            </a:r>
            <a:br>
              <a:rPr lang="en-CA" sz="3200">
                <a:latin typeface="Arial Black" panose="020B0A04020102020204" pitchFamily="34" charset="0"/>
              </a:rPr>
            </a:br>
            <a:endParaRPr lang="en-CA" sz="2400">
              <a:ln w="10541" cmpd="sng">
                <a:solidFill>
                  <a:srgbClr val="021E4E">
                    <a:shade val="88000"/>
                    <a:satMod val="110000"/>
                  </a:srgb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Black" panose="020B0A04020102020204" pitchFamily="34" charset="0"/>
            </a:endParaRPr>
          </a:p>
        </p:txBody>
      </p:sp>
      <p:cxnSp>
        <p:nvCxnSpPr>
          <p:cNvPr id="6" name="Elbow Connector 5">
            <a:extLst>
              <a:ext uri="{FF2B5EF4-FFF2-40B4-BE49-F238E27FC236}">
                <a16:creationId xmlns:a16="http://schemas.microsoft.com/office/drawing/2014/main" id="{240B14B4-2316-163B-0A7B-3175E389FDDB}"/>
              </a:ext>
            </a:extLst>
          </p:cNvPr>
          <p:cNvCxnSpPr/>
          <p:nvPr/>
        </p:nvCxnSpPr>
        <p:spPr>
          <a:xfrm rot="16200000" flipH="1">
            <a:off x="7692542" y="1983284"/>
            <a:ext cx="1603598" cy="1460533"/>
          </a:xfrm>
          <a:prstGeom prst="bentConnector3">
            <a:avLst>
              <a:gd name="adj1" fmla="val 50000"/>
            </a:avLst>
          </a:prstGeom>
          <a:ln>
            <a:tailEnd type="arrow"/>
          </a:ln>
          <a:effectLst>
            <a:glow rad="228600">
              <a:srgbClr val="FF0000">
                <a:alpha val="40000"/>
              </a:srgbClr>
            </a:glow>
            <a:outerShdw blurRad="40000" dist="23000" dir="5400000" rotWithShape="0">
              <a:srgbClr val="000000">
                <a:alpha val="35000"/>
              </a:srgbClr>
            </a:outerShdw>
          </a:effectLst>
        </p:spPr>
        <p:style>
          <a:lnRef idx="3">
            <a:schemeClr val="dk1"/>
          </a:lnRef>
          <a:fillRef idx="0">
            <a:schemeClr val="dk1"/>
          </a:fillRef>
          <a:effectRef idx="2">
            <a:schemeClr val="dk1"/>
          </a:effectRef>
          <a:fontRef idx="minor">
            <a:schemeClr val="tx1"/>
          </a:fontRef>
        </p:style>
      </p:cxnSp>
      <p:sp>
        <p:nvSpPr>
          <p:cNvPr id="186372" name="TextBox 14">
            <a:extLst>
              <a:ext uri="{FF2B5EF4-FFF2-40B4-BE49-F238E27FC236}">
                <a16:creationId xmlns:a16="http://schemas.microsoft.com/office/drawing/2014/main" id="{76B472A4-B18B-C9C1-4990-714C26DAEE3D}"/>
              </a:ext>
            </a:extLst>
          </p:cNvPr>
          <p:cNvSpPr txBox="1">
            <a:spLocks noChangeArrowheads="1"/>
          </p:cNvSpPr>
          <p:nvPr/>
        </p:nvSpPr>
        <p:spPr bwMode="auto">
          <a:xfrm>
            <a:off x="3779839" y="6316663"/>
            <a:ext cx="5400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C30000"/>
              </a:buClr>
              <a:buChar char="•"/>
              <a:defRPr sz="2400">
                <a:solidFill>
                  <a:schemeClr val="tx1"/>
                </a:solidFill>
                <a:latin typeface="65 Helvetica Medium" pitchFamily="1" charset="0"/>
                <a:ea typeface="ヒラギノ角ゴ Pro W3"/>
                <a:cs typeface="ヒラギノ角ゴ Pro W3"/>
              </a:defRPr>
            </a:lvl1pPr>
            <a:lvl2pPr marL="742950" indent="-285750">
              <a:spcBef>
                <a:spcPct val="20000"/>
              </a:spcBef>
              <a:buClr>
                <a:srgbClr val="C30000"/>
              </a:buClr>
              <a:buChar char="–"/>
              <a:defRPr sz="2100">
                <a:solidFill>
                  <a:schemeClr val="tx1"/>
                </a:solidFill>
                <a:latin typeface="55 Helvetica Roman" pitchFamily="-106" charset="0"/>
                <a:ea typeface="ヒラギノ角ゴ Pro W3"/>
                <a:cs typeface="ヒラギノ角ゴ Pro W3"/>
              </a:defRPr>
            </a:lvl2pPr>
            <a:lvl3pPr marL="11430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3pPr>
            <a:lvl4pPr marL="1600200" indent="-228600">
              <a:spcBef>
                <a:spcPct val="20000"/>
              </a:spcBef>
              <a:buClr>
                <a:srgbClr val="C30000"/>
              </a:buClr>
              <a:buChar char="–"/>
              <a:defRPr sz="1500">
                <a:solidFill>
                  <a:schemeClr val="tx1"/>
                </a:solidFill>
                <a:latin typeface="55 Helvetica Roman" pitchFamily="-106" charset="0"/>
                <a:ea typeface="ヒラギノ角ゴ Pro W3"/>
                <a:cs typeface="ヒラギノ角ゴ Pro W3"/>
              </a:defRPr>
            </a:lvl4pPr>
            <a:lvl5pPr marL="2057400" indent="-228600">
              <a:spcBef>
                <a:spcPct val="20000"/>
              </a:spcBef>
              <a:buClr>
                <a:srgbClr val="C30000"/>
              </a:buClr>
              <a:buChar char="»"/>
              <a:defRPr>
                <a:solidFill>
                  <a:schemeClr val="tx1"/>
                </a:solidFill>
                <a:latin typeface="55 Helvetica Roman" pitchFamily="-106" charset="0"/>
                <a:ea typeface="ヒラギノ角ゴ Pro W3"/>
                <a:cs typeface="ヒラギノ角ゴ Pro W3"/>
              </a:defRPr>
            </a:lvl5pPr>
            <a:lvl6pPr marL="25146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6pPr>
            <a:lvl7pPr marL="29718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7pPr>
            <a:lvl8pPr marL="34290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8pPr>
            <a:lvl9pPr marL="3886200" indent="-228600" eaLnBrk="0" fontAlgn="base" hangingPunct="0">
              <a:spcBef>
                <a:spcPct val="20000"/>
              </a:spcBef>
              <a:spcAft>
                <a:spcPct val="0"/>
              </a:spcAft>
              <a:buClr>
                <a:srgbClr val="C30000"/>
              </a:buClr>
              <a:buChar char="»"/>
              <a:defRPr>
                <a:solidFill>
                  <a:schemeClr val="tx1"/>
                </a:solidFill>
                <a:latin typeface="55 Helvetica Roman" pitchFamily="-106" charset="0"/>
                <a:ea typeface="ヒラギノ角ゴ Pro W3"/>
                <a:cs typeface="ヒラギノ角ゴ Pro W3"/>
              </a:defRPr>
            </a:lvl9pPr>
          </a:lstStyle>
          <a:p>
            <a:pPr>
              <a:spcBef>
                <a:spcPct val="0"/>
              </a:spcBef>
              <a:buClrTx/>
              <a:buFontTx/>
              <a:buNone/>
            </a:pPr>
            <a:r>
              <a:rPr lang="en-US" altLang="en-US" sz="800">
                <a:solidFill>
                  <a:srgbClr val="000000"/>
                </a:solidFill>
                <a:latin typeface="Arial" panose="020B0604020202020204" pitchFamily="34" charset="0"/>
                <a:cs typeface="Arial" panose="020B0604020202020204" pitchFamily="34" charset="0"/>
              </a:rPr>
              <a:t>Adapted from :	Weiser, K. (2014).  A Resource to Help Raise Awareness of Healthy and Harmful Video 	Gaming. Published by CAMH.</a:t>
            </a:r>
            <a:endParaRPr lang="en-CA" altLang="en-US" sz="800">
              <a:solidFill>
                <a:srgbClr val="000000"/>
              </a:solidFill>
              <a:latin typeface="Arial" panose="020B0604020202020204" pitchFamily="34" charset="0"/>
              <a:cs typeface="Arial" panose="020B0604020202020204" pitchFamily="34" charset="0"/>
            </a:endParaRPr>
          </a:p>
          <a:p>
            <a:pPr>
              <a:spcBef>
                <a:spcPct val="0"/>
              </a:spcBef>
              <a:buClrTx/>
              <a:buFontTx/>
              <a:buNone/>
            </a:pPr>
            <a:endParaRPr lang="en-CA" altLang="en-US" sz="80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D9A9F0-0BFB-968B-2100-2B5CFDA9A59F}"/>
              </a:ext>
            </a:extLst>
          </p:cNvPr>
          <p:cNvSpPr txBox="1"/>
          <p:nvPr/>
        </p:nvSpPr>
        <p:spPr>
          <a:xfrm>
            <a:off x="6888807" y="1532967"/>
            <a:ext cx="2297113" cy="400110"/>
          </a:xfrm>
          <a:prstGeom prst="rect">
            <a:avLst/>
          </a:prstGeom>
          <a:noFill/>
        </p:spPr>
        <p:txBody>
          <a:bodyPr wrap="square" lIns="91440" tIns="45720" rIns="91440" bIns="45720" anchor="t">
            <a:spAutoFit/>
          </a:bodyPr>
          <a:lstStyle/>
          <a:p>
            <a:pPr>
              <a:defRPr/>
            </a:pPr>
            <a:r>
              <a:rPr lang="en-CA" sz="2000">
                <a:solidFill>
                  <a:srgbClr val="FF0000"/>
                </a:solidFill>
                <a:effectLst>
                  <a:outerShdw blurRad="38100" dist="38100" dir="2700000" algn="tl">
                    <a:srgbClr val="000000">
                      <a:alpha val="43137"/>
                    </a:srgbClr>
                  </a:outerShdw>
                </a:effectLst>
                <a:latin typeface="Arial Black"/>
                <a:ea typeface="ヒラギノ角ゴ Pro W3"/>
              </a:rPr>
              <a:t>Red Zone</a:t>
            </a:r>
            <a:endParaRPr lang="en-CA" sz="2000">
              <a:latin typeface="Arial"/>
              <a:ea typeface="ヒラギノ角ゴ Pro W3"/>
              <a:cs typeface="Arial"/>
            </a:endParaRPr>
          </a:p>
        </p:txBody>
      </p:sp>
      <p:grpSp>
        <p:nvGrpSpPr>
          <p:cNvPr id="186374" name="Group 9">
            <a:extLst>
              <a:ext uri="{FF2B5EF4-FFF2-40B4-BE49-F238E27FC236}">
                <a16:creationId xmlns:a16="http://schemas.microsoft.com/office/drawing/2014/main" id="{6812CBFB-3E4A-FEE1-E3D2-2D0F13BAC503}"/>
              </a:ext>
            </a:extLst>
          </p:cNvPr>
          <p:cNvGrpSpPr>
            <a:grpSpLocks/>
          </p:cNvGrpSpPr>
          <p:nvPr/>
        </p:nvGrpSpPr>
        <p:grpSpPr bwMode="auto">
          <a:xfrm>
            <a:off x="2562226" y="4073526"/>
            <a:ext cx="7631114" cy="727075"/>
            <a:chOff x="1032068" y="3769041"/>
            <a:chExt cx="7631916" cy="726760"/>
          </a:xfrm>
        </p:grpSpPr>
        <p:sp>
          <p:nvSpPr>
            <p:cNvPr id="13" name="Freeform 12">
              <a:extLst>
                <a:ext uri="{FF2B5EF4-FFF2-40B4-BE49-F238E27FC236}">
                  <a16:creationId xmlns:a16="http://schemas.microsoft.com/office/drawing/2014/main" id="{4084149B-6AD4-8A59-10B0-908948A7E335}"/>
                </a:ext>
              </a:extLst>
            </p:cNvPr>
            <p:cNvSpPr/>
            <p:nvPr/>
          </p:nvSpPr>
          <p:spPr>
            <a:xfrm>
              <a:off x="1032068"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0 w 1816901"/>
                <a:gd name="connsiteY5"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6901" h="726760">
                  <a:moveTo>
                    <a:pt x="0" y="0"/>
                  </a:moveTo>
                  <a:lnTo>
                    <a:pt x="1453521" y="0"/>
                  </a:lnTo>
                  <a:lnTo>
                    <a:pt x="1816901" y="363380"/>
                  </a:lnTo>
                  <a:lnTo>
                    <a:pt x="1453521" y="726760"/>
                  </a:lnTo>
                  <a:lnTo>
                    <a:pt x="0" y="72676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0"/>
                <a:alphaOff val="0"/>
              </a:schemeClr>
            </a:effectRef>
            <a:fontRef idx="minor">
              <a:schemeClr val="lt1"/>
            </a:fontRef>
          </p:style>
          <p:txBody>
            <a:bodyPr lIns="64008" tIns="32004" rIns="197692" bIns="32004" spcCol="1270" anchor="ctr"/>
            <a:lstStyle/>
            <a:p>
              <a:pPr algn="ctr" defTabSz="533400">
                <a:lnSpc>
                  <a:spcPct val="90000"/>
                </a:lnSpc>
                <a:spcAft>
                  <a:spcPct val="35000"/>
                </a:spcAft>
                <a:defRPr/>
              </a:pPr>
              <a:r>
                <a:rPr lang="en-CA" sz="1200">
                  <a:solidFill>
                    <a:schemeClr val="tx1"/>
                  </a:solidFill>
                </a:rPr>
                <a:t>Does not play internet games</a:t>
              </a:r>
            </a:p>
          </p:txBody>
        </p:sp>
        <p:sp>
          <p:nvSpPr>
            <p:cNvPr id="14" name="Freeform 13">
              <a:extLst>
                <a:ext uri="{FF2B5EF4-FFF2-40B4-BE49-F238E27FC236}">
                  <a16:creationId xmlns:a16="http://schemas.microsoft.com/office/drawing/2014/main" id="{FAFBD5A9-BC3A-93A5-8317-73BBDC780FF5}"/>
                </a:ext>
              </a:extLst>
            </p:cNvPr>
            <p:cNvSpPr/>
            <p:nvPr/>
          </p:nvSpPr>
          <p:spPr>
            <a:xfrm>
              <a:off x="2486371"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00B050"/>
            </a:solidFill>
          </p:spPr>
          <p:style>
            <a:lnRef idx="3">
              <a:schemeClr val="lt1">
                <a:hueOff val="0"/>
                <a:satOff val="0"/>
                <a:lumOff val="0"/>
                <a:alphaOff val="0"/>
              </a:schemeClr>
            </a:lnRef>
            <a:fillRef idx="1">
              <a:scrgbClr r="0" g="0" b="0"/>
            </a:fillRef>
            <a:effectRef idx="1">
              <a:schemeClr val="accent3">
                <a:hueOff val="0"/>
                <a:satOff val="0"/>
                <a:lumOff val="-2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Casual or Social internet gaming</a:t>
              </a:r>
            </a:p>
          </p:txBody>
        </p:sp>
        <p:sp>
          <p:nvSpPr>
            <p:cNvPr id="15" name="Freeform 14">
              <a:extLst>
                <a:ext uri="{FF2B5EF4-FFF2-40B4-BE49-F238E27FC236}">
                  <a16:creationId xmlns:a16="http://schemas.microsoft.com/office/drawing/2014/main" id="{A31E7D2B-E0DF-5E1D-DA81-AA084FF914AB}"/>
                </a:ext>
              </a:extLst>
            </p:cNvPr>
            <p:cNvSpPr/>
            <p:nvPr/>
          </p:nvSpPr>
          <p:spPr>
            <a:xfrm>
              <a:off x="3999418" y="3769041"/>
              <a:ext cx="1817878"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FFF00"/>
            </a:solidFill>
          </p:spPr>
          <p:style>
            <a:lnRef idx="3">
              <a:schemeClr val="lt1">
                <a:hueOff val="0"/>
                <a:satOff val="0"/>
                <a:lumOff val="0"/>
                <a:alphaOff val="0"/>
              </a:schemeClr>
            </a:lnRef>
            <a:fillRef idx="1">
              <a:scrgbClr r="0" g="0" b="0"/>
            </a:fillRef>
            <a:effectRef idx="1">
              <a:schemeClr val="accent3">
                <a:hueOff val="0"/>
                <a:satOff val="0"/>
                <a:lumOff val="-5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Serious social internet  gaming</a:t>
              </a:r>
            </a:p>
          </p:txBody>
        </p:sp>
        <p:sp>
          <p:nvSpPr>
            <p:cNvPr id="16" name="Freeform 15">
              <a:extLst>
                <a:ext uri="{FF2B5EF4-FFF2-40B4-BE49-F238E27FC236}">
                  <a16:creationId xmlns:a16="http://schemas.microsoft.com/office/drawing/2014/main" id="{E4656001-664F-D98E-B200-F455585A3086}"/>
                </a:ext>
              </a:extLst>
            </p:cNvPr>
            <p:cNvSpPr/>
            <p:nvPr/>
          </p:nvSpPr>
          <p:spPr>
            <a:xfrm>
              <a:off x="5393390"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F26D28"/>
            </a:solidFill>
          </p:spPr>
          <p:style>
            <a:lnRef idx="3">
              <a:schemeClr val="lt1">
                <a:hueOff val="0"/>
                <a:satOff val="0"/>
                <a:lumOff val="0"/>
                <a:alphaOff val="0"/>
              </a:schemeClr>
            </a:lnRef>
            <a:fillRef idx="1">
              <a:scrgbClr r="0" g="0" b="0"/>
            </a:fillRef>
            <a:effectRef idx="1">
              <a:schemeClr val="accent3">
                <a:hueOff val="0"/>
                <a:satOff val="0"/>
                <a:lumOff val="-75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tx1"/>
                  </a:solidFill>
                </a:rPr>
                <a:t>Harmful involvement</a:t>
              </a:r>
            </a:p>
          </p:txBody>
        </p:sp>
        <p:sp>
          <p:nvSpPr>
            <p:cNvPr id="17" name="Freeform 16">
              <a:extLst>
                <a:ext uri="{FF2B5EF4-FFF2-40B4-BE49-F238E27FC236}">
                  <a16:creationId xmlns:a16="http://schemas.microsoft.com/office/drawing/2014/main" id="{C789D421-6D1D-CECA-27F9-DE4231889953}"/>
                </a:ext>
              </a:extLst>
            </p:cNvPr>
            <p:cNvSpPr/>
            <p:nvPr/>
          </p:nvSpPr>
          <p:spPr>
            <a:xfrm>
              <a:off x="6847693" y="3769041"/>
              <a:ext cx="1816291" cy="726760"/>
            </a:xfrm>
            <a:custGeom>
              <a:avLst/>
              <a:gdLst>
                <a:gd name="connsiteX0" fmla="*/ 0 w 1816901"/>
                <a:gd name="connsiteY0" fmla="*/ 0 h 726760"/>
                <a:gd name="connsiteX1" fmla="*/ 1453521 w 1816901"/>
                <a:gd name="connsiteY1" fmla="*/ 0 h 726760"/>
                <a:gd name="connsiteX2" fmla="*/ 1816901 w 1816901"/>
                <a:gd name="connsiteY2" fmla="*/ 363380 h 726760"/>
                <a:gd name="connsiteX3" fmla="*/ 1453521 w 1816901"/>
                <a:gd name="connsiteY3" fmla="*/ 726760 h 726760"/>
                <a:gd name="connsiteX4" fmla="*/ 0 w 1816901"/>
                <a:gd name="connsiteY4" fmla="*/ 726760 h 726760"/>
                <a:gd name="connsiteX5" fmla="*/ 363380 w 1816901"/>
                <a:gd name="connsiteY5" fmla="*/ 363380 h 726760"/>
                <a:gd name="connsiteX6" fmla="*/ 0 w 1816901"/>
                <a:gd name="connsiteY6" fmla="*/ 0 h 72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6901" h="726760">
                  <a:moveTo>
                    <a:pt x="0" y="0"/>
                  </a:moveTo>
                  <a:lnTo>
                    <a:pt x="1453521" y="0"/>
                  </a:lnTo>
                  <a:lnTo>
                    <a:pt x="1816901" y="363380"/>
                  </a:lnTo>
                  <a:lnTo>
                    <a:pt x="1453521" y="726760"/>
                  </a:lnTo>
                  <a:lnTo>
                    <a:pt x="0" y="726760"/>
                  </a:lnTo>
                  <a:lnTo>
                    <a:pt x="363380" y="363380"/>
                  </a:lnTo>
                  <a:lnTo>
                    <a:pt x="0" y="0"/>
                  </a:lnTo>
                  <a:close/>
                </a:path>
              </a:pathLst>
            </a:custGeom>
            <a:solidFill>
              <a:srgbClr val="C00000"/>
            </a:solidFill>
          </p:spPr>
          <p:style>
            <a:lnRef idx="3">
              <a:schemeClr val="lt1">
                <a:hueOff val="0"/>
                <a:satOff val="0"/>
                <a:lumOff val="0"/>
                <a:alphaOff val="0"/>
              </a:schemeClr>
            </a:lnRef>
            <a:fillRef idx="1">
              <a:scrgbClr r="0" g="0" b="0"/>
            </a:fillRef>
            <a:effectRef idx="1">
              <a:schemeClr val="accent3">
                <a:hueOff val="0"/>
                <a:satOff val="0"/>
                <a:lumOff val="-100000"/>
                <a:alphaOff val="0"/>
              </a:schemeClr>
            </a:effectRef>
            <a:fontRef idx="minor">
              <a:schemeClr val="lt1"/>
            </a:fontRef>
          </p:style>
          <p:txBody>
            <a:bodyPr lIns="411386" tIns="32004" rIns="379382" bIns="32004" spcCol="1270" anchor="ctr"/>
            <a:lstStyle/>
            <a:p>
              <a:pPr algn="ctr" defTabSz="533400">
                <a:lnSpc>
                  <a:spcPct val="90000"/>
                </a:lnSpc>
                <a:spcAft>
                  <a:spcPct val="35000"/>
                </a:spcAft>
                <a:defRPr/>
              </a:pPr>
              <a:r>
                <a:rPr lang="en-CA" sz="1200">
                  <a:solidFill>
                    <a:schemeClr val="bg1"/>
                  </a:solidFill>
                </a:rPr>
                <a:t>Internet Gaming Disorder</a:t>
              </a:r>
              <a:endParaRPr lang="en-CA" sz="1200">
                <a:solidFill>
                  <a:schemeClr val="bg1"/>
                </a:solidFill>
                <a:cs typeface="Arial"/>
              </a:endParaRPr>
            </a:p>
          </p:txBody>
        </p:sp>
      </p:grpSp>
      <p:sp>
        <p:nvSpPr>
          <p:cNvPr id="186375" name="TextBox 8">
            <a:extLst>
              <a:ext uri="{FF2B5EF4-FFF2-40B4-BE49-F238E27FC236}">
                <a16:creationId xmlns:a16="http://schemas.microsoft.com/office/drawing/2014/main" id="{FEA33DBA-C4E2-2DF3-0233-B26A2B543410}"/>
              </a:ext>
            </a:extLst>
          </p:cNvPr>
          <p:cNvSpPr txBox="1">
            <a:spLocks noChangeArrowheads="1"/>
          </p:cNvSpPr>
          <p:nvPr/>
        </p:nvSpPr>
        <p:spPr bwMode="auto">
          <a:xfrm>
            <a:off x="2740025" y="3733800"/>
            <a:ext cx="69040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a:cs typeface="ヒラギノ角ゴ Pro W3"/>
              </a:defRPr>
            </a:lvl1pPr>
            <a:lvl2pPr marL="742950" indent="-285750">
              <a:defRPr sz="2400">
                <a:solidFill>
                  <a:schemeClr val="tx1"/>
                </a:solidFill>
                <a:latin typeface="Arial" panose="020B0604020202020204" pitchFamily="34" charset="0"/>
                <a:ea typeface="ヒラギノ角ゴ Pro W3"/>
                <a:cs typeface="ヒラギノ角ゴ Pro W3"/>
              </a:defRPr>
            </a:lvl2pPr>
            <a:lvl3pPr marL="1143000" indent="-228600">
              <a:defRPr sz="2400">
                <a:solidFill>
                  <a:schemeClr val="tx1"/>
                </a:solidFill>
                <a:latin typeface="Arial" panose="020B0604020202020204" pitchFamily="34" charset="0"/>
                <a:ea typeface="ヒラギノ角ゴ Pro W3"/>
                <a:cs typeface="ヒラギノ角ゴ Pro W3"/>
              </a:defRPr>
            </a:lvl3pPr>
            <a:lvl4pPr marL="1600200" indent="-228600">
              <a:defRPr sz="2400">
                <a:solidFill>
                  <a:schemeClr val="tx1"/>
                </a:solidFill>
                <a:latin typeface="Arial" panose="020B0604020202020204" pitchFamily="34" charset="0"/>
                <a:ea typeface="ヒラギノ角ゴ Pro W3"/>
                <a:cs typeface="ヒラギノ角ゴ Pro W3"/>
              </a:defRPr>
            </a:lvl4pPr>
            <a:lvl5pPr marL="2057400" indent="-228600">
              <a:defRPr sz="2400">
                <a:solidFill>
                  <a:schemeClr val="tx1"/>
                </a:solidFill>
                <a:latin typeface="Arial" panose="020B0604020202020204" pitchFamily="34" charset="0"/>
                <a:ea typeface="ヒラギノ角ゴ Pro W3"/>
                <a:cs typeface="ヒラギノ角ゴ Pro W3"/>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a:cs typeface="ヒラギノ角ゴ Pro W3"/>
              </a:defRPr>
            </a:lvl9pPr>
          </a:lstStyle>
          <a:p>
            <a:r>
              <a:rPr lang="en-CA" altLang="en-US" sz="1600" b="1">
                <a:latin typeface="Arial Black" panose="020B0A04020102020204" pitchFamily="34" charset="0"/>
                <a:cs typeface="Arial" panose="020B0604020202020204" pitchFamily="34" charset="0"/>
              </a:rPr>
              <a:t>  A.                       B.                  C.                  D.                  E.</a:t>
            </a:r>
          </a:p>
        </p:txBody>
      </p:sp>
      <p:pic>
        <p:nvPicPr>
          <p:cNvPr id="186376" name="Picture 17">
            <a:extLst>
              <a:ext uri="{FF2B5EF4-FFF2-40B4-BE49-F238E27FC236}">
                <a16:creationId xmlns:a16="http://schemas.microsoft.com/office/drawing/2014/main" id="{448E9931-AF21-B70D-9449-301509DB12F9}"/>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00200" y="6332539"/>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8229331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itle 1">
            <a:extLst>
              <a:ext uri="{FF2B5EF4-FFF2-40B4-BE49-F238E27FC236}">
                <a16:creationId xmlns:a16="http://schemas.microsoft.com/office/drawing/2014/main" id="{A362CAA3-053B-4AEF-9184-5F4FD5FC261A}"/>
              </a:ext>
            </a:extLst>
          </p:cNvPr>
          <p:cNvSpPr>
            <a:spLocks noGrp="1" noChangeArrowheads="1"/>
          </p:cNvSpPr>
          <p:nvPr>
            <p:ph type="title"/>
          </p:nvPr>
        </p:nvSpPr>
        <p:spPr>
          <a:xfrm>
            <a:off x="1752600" y="0"/>
            <a:ext cx="8686800" cy="1143000"/>
          </a:xfrm>
        </p:spPr>
        <p:txBody>
          <a:bodyPr>
            <a:normAutofit fontScale="90000"/>
          </a:bodyPr>
          <a:lstStyle/>
          <a:p>
            <a:pPr algn="ctr"/>
            <a:r>
              <a:rPr lang="en-CA" altLang="en-US">
                <a:solidFill>
                  <a:schemeClr val="bg1"/>
                </a:solidFill>
                <a:latin typeface="Arial"/>
                <a:cs typeface="Arial"/>
              </a:rPr>
              <a:t>Internet Gaming and Gambling</a:t>
            </a:r>
            <a:br>
              <a:rPr lang="en-CA" altLang="en-US">
                <a:solidFill>
                  <a:schemeClr val="bg1"/>
                </a:solidFill>
              </a:rPr>
            </a:br>
            <a:endParaRPr lang="en-CA" altLang="en-US">
              <a:solidFill>
                <a:schemeClr val="bg1"/>
              </a:solidFill>
            </a:endParaRPr>
          </a:p>
        </p:txBody>
      </p:sp>
      <p:pic>
        <p:nvPicPr>
          <p:cNvPr id="172035" name="Picture 3">
            <a:extLst>
              <a:ext uri="{FF2B5EF4-FFF2-40B4-BE49-F238E27FC236}">
                <a16:creationId xmlns:a16="http://schemas.microsoft.com/office/drawing/2014/main" id="{96081965-00EE-4AAD-9130-48FF2E3D68B2}"/>
              </a:ext>
            </a:extLst>
          </p:cNvPr>
          <p:cNvPicPr>
            <a:picLocks noChangeAspect="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600200" y="6332539"/>
            <a:ext cx="213360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how a 16 year old game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606627" y="841701"/>
            <a:ext cx="8915400" cy="5455951"/>
          </a:xfrm>
        </p:spPr>
      </p:pic>
    </p:spTree>
    <p:extLst>
      <p:ext uri="{BB962C8B-B14F-4D97-AF65-F5344CB8AC3E}">
        <p14:creationId xmlns:p14="http://schemas.microsoft.com/office/powerpoint/2010/main" val="42655626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Title 1"/>
          <p:cNvSpPr>
            <a:spLocks noGrp="1"/>
          </p:cNvSpPr>
          <p:nvPr>
            <p:ph type="title"/>
          </p:nvPr>
        </p:nvSpPr>
        <p:spPr>
          <a:xfrm>
            <a:off x="2060448" y="832758"/>
            <a:ext cx="7696200" cy="1143000"/>
          </a:xfrm>
        </p:spPr>
        <p:txBody>
          <a:bodyPr/>
          <a:lstStyle/>
          <a:p>
            <a:pPr algn="ctr"/>
            <a:r>
              <a:rPr lang="en-CA" altLang="en-US" b="1"/>
              <a:t>Tips for Healthy Gaming</a:t>
            </a:r>
          </a:p>
        </p:txBody>
      </p:sp>
      <p:sp>
        <p:nvSpPr>
          <p:cNvPr id="3" name="Content Placeholder 2"/>
          <p:cNvSpPr>
            <a:spLocks noGrp="1"/>
          </p:cNvSpPr>
          <p:nvPr>
            <p:ph idx="1"/>
          </p:nvPr>
        </p:nvSpPr>
        <p:spPr>
          <a:xfrm>
            <a:off x="352540" y="1861458"/>
            <a:ext cx="6940626" cy="4556125"/>
          </a:xfrm>
          <a:ln w="76200"/>
        </p:spPr>
        <p:txBody>
          <a:bodyPr>
            <a:normAutofit fontScale="92500" lnSpcReduction="10000"/>
          </a:bodyPr>
          <a:lstStyle/>
          <a:p>
            <a:pPr algn="just">
              <a:defRPr/>
            </a:pPr>
            <a:endParaRPr lang="en-US"/>
          </a:p>
          <a:p>
            <a:pPr algn="just">
              <a:defRPr/>
            </a:pPr>
            <a:r>
              <a:rPr lang="en-US"/>
              <a:t>Outline priorities ahead of time.</a:t>
            </a:r>
          </a:p>
          <a:p>
            <a:pPr algn="just">
              <a:defRPr/>
            </a:pPr>
            <a:r>
              <a:rPr lang="en-US"/>
              <a:t>Pay attention to how much time is spent gaming.</a:t>
            </a:r>
            <a:endParaRPr lang="en-CA"/>
          </a:p>
          <a:p>
            <a:pPr algn="just">
              <a:defRPr/>
            </a:pPr>
            <a:r>
              <a:rPr lang="en-US"/>
              <a:t>Plan designated times for gaming.</a:t>
            </a:r>
            <a:endParaRPr lang="en-CA"/>
          </a:p>
          <a:p>
            <a:pPr algn="just">
              <a:defRPr/>
            </a:pPr>
            <a:r>
              <a:rPr lang="en-US"/>
              <a:t>Turn off computer and phone at certain times each night.</a:t>
            </a:r>
            <a:endParaRPr lang="en-CA"/>
          </a:p>
          <a:p>
            <a:pPr algn="just">
              <a:defRPr/>
            </a:pPr>
            <a:r>
              <a:rPr lang="en-US"/>
              <a:t>Limit the number of hours you are exposed to and play video games.</a:t>
            </a:r>
            <a:endParaRPr lang="en-CA"/>
          </a:p>
          <a:p>
            <a:pPr algn="just">
              <a:defRPr/>
            </a:pPr>
            <a:r>
              <a:rPr lang="en-US"/>
              <a:t>Engage in off-line gaming and social activities with friends and family.</a:t>
            </a:r>
            <a:endParaRPr lang="en-CA"/>
          </a:p>
        </p:txBody>
      </p:sp>
      <p:pic>
        <p:nvPicPr>
          <p:cNvPr id="6" name="Picture 5"/>
          <p:cNvPicPr>
            <a:picLocks noChangeAspect="1"/>
          </p:cNvPicPr>
          <p:nvPr/>
        </p:nvPicPr>
        <p:blipFill>
          <a:blip r:embed="rId3"/>
          <a:stretch>
            <a:fillRect/>
          </a:stretch>
        </p:blipFill>
        <p:spPr>
          <a:xfrm>
            <a:off x="7568194" y="3050886"/>
            <a:ext cx="4656463" cy="2379642"/>
          </a:xfrm>
          <a:prstGeom prst="rect">
            <a:avLst/>
          </a:prstGeom>
        </p:spPr>
      </p:pic>
    </p:spTree>
    <p:extLst>
      <p:ext uri="{BB962C8B-B14F-4D97-AF65-F5344CB8AC3E}">
        <p14:creationId xmlns:p14="http://schemas.microsoft.com/office/powerpoint/2010/main" val="386381371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idx="4294967295"/>
          </p:nvPr>
        </p:nvSpPr>
        <p:spPr>
          <a:xfrm>
            <a:off x="233907" y="1365357"/>
            <a:ext cx="4044950" cy="893763"/>
          </a:xfrm>
          <a:prstGeom prst="rect">
            <a:avLst/>
          </a:prstGeom>
        </p:spPr>
        <p:txBody>
          <a:bodyPr>
            <a:normAutofit/>
          </a:bodyPr>
          <a:lstStyle/>
          <a:p>
            <a:pPr eaLnBrk="1" hangingPunct="1"/>
            <a:r>
              <a:rPr lang="en-US" altLang="en-US" b="1">
                <a:solidFill>
                  <a:srgbClr val="60101C"/>
                </a:solidFill>
                <a:latin typeface="Arial" panose="020B0604020202020204" pitchFamily="34" charset="0"/>
                <a:cs typeface="Arial" panose="020B0604020202020204" pitchFamily="34" charset="0"/>
              </a:rPr>
              <a:t>Key Messages</a:t>
            </a:r>
          </a:p>
        </p:txBody>
      </p:sp>
      <p:sp>
        <p:nvSpPr>
          <p:cNvPr id="72707" name="Rectangle 3"/>
          <p:cNvSpPr>
            <a:spLocks noGrp="1" noChangeArrowheads="1"/>
          </p:cNvSpPr>
          <p:nvPr>
            <p:ph type="body" idx="4294967295"/>
          </p:nvPr>
        </p:nvSpPr>
        <p:spPr>
          <a:xfrm>
            <a:off x="233907" y="4899565"/>
            <a:ext cx="2785067" cy="581566"/>
          </a:xfrm>
          <a:prstGeom prst="rect">
            <a:avLst/>
          </a:prstGeom>
        </p:spPr>
        <p:txBody>
          <a:bodyPr>
            <a:normAutofit/>
          </a:bodyPr>
          <a:lstStyle/>
          <a:p>
            <a:pPr marL="0" indent="0">
              <a:buNone/>
            </a:pPr>
            <a:r>
              <a:rPr lang="en-US" altLang="en-US" sz="3200" b="1">
                <a:latin typeface="Arial" panose="020B0604020202020204" pitchFamily="34" charset="0"/>
                <a:cs typeface="Arial" panose="020B0604020202020204" pitchFamily="34" charset="0"/>
              </a:rPr>
              <a:t>Help</a:t>
            </a:r>
            <a:r>
              <a:rPr lang="en-US" altLang="en-US" sz="2400">
                <a:latin typeface="Arial" panose="020B0604020202020204" pitchFamily="34" charset="0"/>
                <a:cs typeface="Arial" panose="020B0604020202020204" pitchFamily="34" charset="0"/>
              </a:rPr>
              <a:t> is available.</a:t>
            </a:r>
          </a:p>
          <a:p>
            <a:pPr marL="0" indent="0">
              <a:buNone/>
            </a:pPr>
            <a:endParaRPr lang="en-CA" sz="2400"/>
          </a:p>
          <a:p>
            <a:endParaRPr lang="en-CA" sz="2400"/>
          </a:p>
        </p:txBody>
      </p:sp>
      <p:sp>
        <p:nvSpPr>
          <p:cNvPr id="5" name="Rectangle 4"/>
          <p:cNvSpPr/>
          <p:nvPr/>
        </p:nvSpPr>
        <p:spPr bwMode="auto">
          <a:xfrm>
            <a:off x="6811362" y="1790586"/>
            <a:ext cx="152400" cy="4038600"/>
          </a:xfrm>
          <a:prstGeom prst="rect">
            <a:avLst/>
          </a:prstGeom>
          <a:solidFill>
            <a:srgbClr val="60101C"/>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CA" sz="2400">
              <a:solidFill>
                <a:srgbClr val="60101C"/>
              </a:solidFill>
              <a:ea typeface="Arial Unicode MS" panose="020B0604020202020204" pitchFamily="34" charset="-128"/>
              <a:cs typeface="Arial Unicode MS" panose="020B0604020202020204" pitchFamily="34" charset="-128"/>
            </a:endParaRPr>
          </a:p>
        </p:txBody>
      </p:sp>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180859" y="701551"/>
            <a:ext cx="5011141" cy="3401723"/>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7188479" y="3523524"/>
            <a:ext cx="5003522" cy="3333649"/>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0" y="0"/>
            <a:ext cx="12192000" cy="865188"/>
          </a:xfrm>
          <a:prstGeom prst="rect">
            <a:avLst/>
          </a:prstGeom>
        </p:spPr>
      </p:pic>
      <p:sp>
        <p:nvSpPr>
          <p:cNvPr id="4" name="TextBox 3"/>
          <p:cNvSpPr txBox="1"/>
          <p:nvPr/>
        </p:nvSpPr>
        <p:spPr>
          <a:xfrm>
            <a:off x="233907" y="2452356"/>
            <a:ext cx="6544619" cy="535531"/>
          </a:xfrm>
          <a:prstGeom prst="rect">
            <a:avLst/>
          </a:prstGeom>
          <a:noFill/>
        </p:spPr>
        <p:txBody>
          <a:bodyPr wrap="square" rtlCol="0">
            <a:spAutoFit/>
          </a:bodyPr>
          <a:lstStyle/>
          <a:p>
            <a:pPr lvl="0">
              <a:lnSpc>
                <a:spcPct val="90000"/>
              </a:lnSpc>
              <a:spcBef>
                <a:spcPts val="1000"/>
              </a:spcBef>
            </a:pPr>
            <a:r>
              <a:rPr lang="en-CA" sz="2400">
                <a:solidFill>
                  <a:prstClr val="black"/>
                </a:solidFill>
                <a:latin typeface="Arial" panose="020B0604020202020204" pitchFamily="34" charset="0"/>
                <a:cs typeface="Arial" panose="020B0604020202020204" pitchFamily="34" charset="0"/>
              </a:rPr>
              <a:t>There are </a:t>
            </a:r>
            <a:r>
              <a:rPr lang="en-CA" sz="3200" b="1">
                <a:solidFill>
                  <a:prstClr val="black"/>
                </a:solidFill>
                <a:latin typeface="Arial" panose="020B0604020202020204" pitchFamily="34" charset="0"/>
                <a:cs typeface="Arial" panose="020B0604020202020204" pitchFamily="34" charset="0"/>
              </a:rPr>
              <a:t>benefits</a:t>
            </a:r>
            <a:r>
              <a:rPr lang="en-CA" sz="2400">
                <a:solidFill>
                  <a:prstClr val="black"/>
                </a:solidFill>
                <a:latin typeface="Arial" panose="020B0604020202020204" pitchFamily="34" charset="0"/>
                <a:cs typeface="Arial" panose="020B0604020202020204" pitchFamily="34" charset="0"/>
              </a:rPr>
              <a:t> and </a:t>
            </a:r>
            <a:r>
              <a:rPr lang="en-CA" sz="3200" b="1">
                <a:solidFill>
                  <a:prstClr val="black"/>
                </a:solidFill>
                <a:latin typeface="Arial" panose="020B0604020202020204" pitchFamily="34" charset="0"/>
                <a:cs typeface="Arial" panose="020B0604020202020204" pitchFamily="34" charset="0"/>
              </a:rPr>
              <a:t>risks </a:t>
            </a:r>
            <a:r>
              <a:rPr lang="en-CA" sz="2400">
                <a:solidFill>
                  <a:prstClr val="black"/>
                </a:solidFill>
                <a:latin typeface="Arial" panose="020B0604020202020204" pitchFamily="34" charset="0"/>
                <a:cs typeface="Arial" panose="020B0604020202020204" pitchFamily="34" charset="0"/>
              </a:rPr>
              <a:t>to gaming. </a:t>
            </a:r>
          </a:p>
        </p:txBody>
      </p:sp>
      <p:sp>
        <p:nvSpPr>
          <p:cNvPr id="9" name="TextBox 8"/>
          <p:cNvSpPr txBox="1"/>
          <p:nvPr/>
        </p:nvSpPr>
        <p:spPr>
          <a:xfrm>
            <a:off x="233907" y="3279441"/>
            <a:ext cx="6577454" cy="1328569"/>
          </a:xfrm>
          <a:prstGeom prst="rect">
            <a:avLst/>
          </a:prstGeom>
          <a:noFill/>
        </p:spPr>
        <p:txBody>
          <a:bodyPr wrap="square" rtlCol="0">
            <a:spAutoFit/>
          </a:bodyPr>
          <a:lstStyle/>
          <a:p>
            <a:pPr lvl="0">
              <a:lnSpc>
                <a:spcPct val="90000"/>
              </a:lnSpc>
              <a:spcBef>
                <a:spcPts val="1000"/>
              </a:spcBef>
            </a:pPr>
            <a:r>
              <a:rPr lang="en-CA" sz="3200" b="1">
                <a:solidFill>
                  <a:prstClr val="black"/>
                </a:solidFill>
                <a:latin typeface="Arial" panose="020B0604020202020204" pitchFamily="34" charset="0"/>
                <a:cs typeface="Arial" panose="020B0604020202020204" pitchFamily="34" charset="0"/>
              </a:rPr>
              <a:t>Balancing responsibilities </a:t>
            </a:r>
            <a:r>
              <a:rPr lang="en-CA" sz="2400">
                <a:solidFill>
                  <a:prstClr val="black"/>
                </a:solidFill>
                <a:latin typeface="Arial" panose="020B0604020202020204" pitchFamily="34" charset="0"/>
                <a:cs typeface="Arial" panose="020B0604020202020204" pitchFamily="34" charset="0"/>
              </a:rPr>
              <a:t>with gaming is important for overall health </a:t>
            </a:r>
          </a:p>
          <a:p>
            <a:pPr lvl="0">
              <a:lnSpc>
                <a:spcPct val="90000"/>
              </a:lnSpc>
              <a:spcBef>
                <a:spcPts val="1000"/>
              </a:spcBef>
            </a:pPr>
            <a:r>
              <a:rPr lang="en-CA" sz="2400">
                <a:solidFill>
                  <a:prstClr val="black"/>
                </a:solidFill>
                <a:latin typeface="Arial" panose="020B0604020202020204" pitchFamily="34" charset="0"/>
                <a:cs typeface="Arial" panose="020B0604020202020204" pitchFamily="34" charset="0"/>
              </a:rPr>
              <a:t>and wellness.</a:t>
            </a:r>
          </a:p>
        </p:txBody>
      </p:sp>
    </p:spTree>
    <p:extLst>
      <p:ext uri="{BB962C8B-B14F-4D97-AF65-F5344CB8AC3E}">
        <p14:creationId xmlns:p14="http://schemas.microsoft.com/office/powerpoint/2010/main" val="1037118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Line 3"/>
          <p:cNvSpPr>
            <a:spLocks noChangeShapeType="1"/>
          </p:cNvSpPr>
          <p:nvPr/>
        </p:nvSpPr>
        <p:spPr bwMode="auto">
          <a:xfrm>
            <a:off x="1535113" y="6629400"/>
            <a:ext cx="9121775" cy="0"/>
          </a:xfrm>
          <a:prstGeom prst="line">
            <a:avLst/>
          </a:prstGeom>
          <a:noFill/>
          <a:ln w="19050">
            <a:solidFill>
              <a:schemeClr val="bg1"/>
            </a:solidFill>
            <a:round/>
            <a:headEnd/>
            <a:tailEnd/>
          </a:ln>
        </p:spPr>
        <p:txBody>
          <a:bodyPr/>
          <a:lstStyle/>
          <a:p>
            <a:pPr eaLnBrk="1" fontAlgn="auto" hangingPunct="1">
              <a:spcBef>
                <a:spcPts val="0"/>
              </a:spcBef>
              <a:spcAft>
                <a:spcPts val="0"/>
              </a:spcAft>
              <a:defRPr/>
            </a:pPr>
            <a:endParaRPr lang="en-US" sz="1800">
              <a:solidFill>
                <a:srgbClr val="60101C"/>
              </a:solidFill>
              <a:latin typeface="Arial" panose="020B0604020202020204"/>
              <a:ea typeface="+mn-ea"/>
            </a:endParaRPr>
          </a:p>
        </p:txBody>
      </p:sp>
      <p:pic>
        <p:nvPicPr>
          <p:cNvPr id="319491"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9525"/>
            <a:ext cx="12179300" cy="689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flipH="1">
            <a:off x="6350" y="1979613"/>
            <a:ext cx="12185650" cy="2222500"/>
          </a:xfrm>
          <a:prstGeom prst="rect">
            <a:avLst/>
          </a:prstGeom>
          <a:gradFill flip="none" rotWithShape="1">
            <a:gsLst>
              <a:gs pos="0">
                <a:schemeClr val="bg1">
                  <a:alpha val="80000"/>
                </a:schemeClr>
              </a:gs>
              <a:gs pos="50000">
                <a:srgbClr val="B48B3B">
                  <a:shade val="67500"/>
                  <a:satMod val="115000"/>
                  <a:alpha val="80000"/>
                </a:srgbClr>
              </a:gs>
              <a:gs pos="100000">
                <a:srgbClr val="B48B3B">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CA" sz="1800">
              <a:solidFill>
                <a:srgbClr val="FFFFFF"/>
              </a:solidFill>
            </a:endParaRPr>
          </a:p>
        </p:txBody>
      </p:sp>
      <p:pic>
        <p:nvPicPr>
          <p:cNvPr id="319493" name="Picture 8"/>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293688" y="1957842"/>
            <a:ext cx="5140325" cy="2215991"/>
          </a:xfrm>
          <a:prstGeom prst="rect">
            <a:avLst/>
          </a:prstGeom>
          <a:noFill/>
        </p:spPr>
        <p:txBody>
          <a:bodyPr>
            <a:spAutoFit/>
          </a:bodyPr>
          <a:lstStyle/>
          <a:p>
            <a:pPr eaLnBrk="1" fontAlgn="auto" hangingPunct="1">
              <a:spcBef>
                <a:spcPts val="0"/>
              </a:spcBef>
              <a:spcAft>
                <a:spcPts val="0"/>
              </a:spcAft>
              <a:defRPr/>
            </a:pPr>
            <a:r>
              <a:rPr lang="en-CA" sz="4400" b="1">
                <a:solidFill>
                  <a:srgbClr val="FFFFFF"/>
                </a:solidFill>
                <a:ea typeface="+mn-ea"/>
                <a:cs typeface="Arial" panose="020B0604020202020204" pitchFamily="34" charset="0"/>
              </a:rPr>
              <a:t>Questions?</a:t>
            </a:r>
          </a:p>
          <a:p>
            <a:pPr eaLnBrk="1" fontAlgn="auto" hangingPunct="1">
              <a:spcBef>
                <a:spcPts val="0"/>
              </a:spcBef>
              <a:spcAft>
                <a:spcPts val="0"/>
              </a:spcAft>
              <a:defRPr/>
            </a:pPr>
            <a:endParaRPr lang="en-CA" sz="1000" b="1">
              <a:solidFill>
                <a:srgbClr val="FFFFFF"/>
              </a:solidFill>
              <a:ea typeface="+mn-ea"/>
              <a:cs typeface="Arial" panose="020B0604020202020204" pitchFamily="34" charset="0"/>
            </a:endParaRPr>
          </a:p>
          <a:p>
            <a:pPr eaLnBrk="1" fontAlgn="auto" hangingPunct="1">
              <a:spcBef>
                <a:spcPts val="0"/>
              </a:spcBef>
              <a:spcAft>
                <a:spcPts val="0"/>
              </a:spcAft>
              <a:defRPr/>
            </a:pPr>
            <a:r>
              <a:rPr lang="en-CA" sz="3600" b="1">
                <a:solidFill>
                  <a:srgbClr val="FFFFFF"/>
                </a:solidFill>
                <a:ea typeface="+mn-ea"/>
                <a:cs typeface="Arial" panose="020B0604020202020204" pitchFamily="34" charset="0"/>
              </a:rPr>
              <a:t>Feedback Forms</a:t>
            </a:r>
          </a:p>
          <a:p>
            <a:pPr eaLnBrk="1" fontAlgn="auto" hangingPunct="1">
              <a:spcBef>
                <a:spcPts val="0"/>
              </a:spcBef>
              <a:spcAft>
                <a:spcPts val="0"/>
              </a:spcAft>
              <a:defRPr/>
            </a:pPr>
            <a:endParaRPr lang="en-CA" sz="1000" b="1">
              <a:solidFill>
                <a:srgbClr val="FFFFFF"/>
              </a:solidFill>
              <a:ea typeface="+mn-ea"/>
              <a:cs typeface="Arial" panose="020B0604020202020204" pitchFamily="34" charset="0"/>
            </a:endParaRPr>
          </a:p>
          <a:p>
            <a:pPr eaLnBrk="1" fontAlgn="auto" hangingPunct="1">
              <a:spcBef>
                <a:spcPts val="0"/>
              </a:spcBef>
              <a:spcAft>
                <a:spcPts val="0"/>
              </a:spcAft>
              <a:defRPr/>
            </a:pPr>
            <a:r>
              <a:rPr lang="en-CA" sz="3600" b="1">
                <a:solidFill>
                  <a:srgbClr val="FFFFFF"/>
                </a:solidFill>
                <a:ea typeface="+mn-ea"/>
                <a:cs typeface="Arial" panose="020B0604020202020204" pitchFamily="34" charset="0"/>
              </a:rPr>
              <a:t>Aide Memoire Review</a:t>
            </a:r>
          </a:p>
        </p:txBody>
      </p:sp>
      <p:pic>
        <p:nvPicPr>
          <p:cNvPr id="319495"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86263" y="696913"/>
            <a:ext cx="6276975" cy="621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Subtitle 2"/>
          <p:cNvSpPr txBox="1">
            <a:spLocks/>
          </p:cNvSpPr>
          <p:nvPr/>
        </p:nvSpPr>
        <p:spPr bwMode="auto">
          <a:xfrm>
            <a:off x="3429000" y="6400800"/>
            <a:ext cx="6400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fr-FR" sz="900">
              <a:solidFill>
                <a:schemeClr val="tx1"/>
              </a:solidFill>
            </a:endParaRPr>
          </a:p>
        </p:txBody>
      </p:sp>
      <p:sp>
        <p:nvSpPr>
          <p:cNvPr id="323587" name="Rectangle 6"/>
          <p:cNvSpPr>
            <a:spLocks noChangeArrowheads="1"/>
          </p:cNvSpPr>
          <p:nvPr/>
        </p:nvSpPr>
        <p:spPr bwMode="auto">
          <a:xfrm>
            <a:off x="1981200" y="2514600"/>
            <a:ext cx="434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nSpc>
                <a:spcPct val="100000"/>
              </a:lnSpc>
              <a:spcBef>
                <a:spcPct val="0"/>
              </a:spcBef>
              <a:buFontTx/>
              <a:buNone/>
            </a:pPr>
            <a:endParaRPr lang="en-US" altLang="fr-FR" sz="2400" b="1">
              <a:solidFill>
                <a:schemeClr val="tx1"/>
              </a:solidFill>
            </a:endParaRPr>
          </a:p>
        </p:txBody>
      </p:sp>
      <p:sp>
        <p:nvSpPr>
          <p:cNvPr id="323588" name="Rectangle 7"/>
          <p:cNvSpPr>
            <a:spLocks noChangeArrowheads="1"/>
          </p:cNvSpPr>
          <p:nvPr/>
        </p:nvSpPr>
        <p:spPr bwMode="auto">
          <a:xfrm>
            <a:off x="609600" y="1295400"/>
            <a:ext cx="109728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3200" b="1">
                <a:solidFill>
                  <a:srgbClr val="60101C"/>
                </a:solidFill>
                <a:latin typeface="Arial Black" panose="020B0A04020102020204" pitchFamily="34" charset="0"/>
              </a:rPr>
              <a:t>Completion of:</a:t>
            </a:r>
          </a:p>
          <a:p>
            <a:pPr algn="ctr">
              <a:lnSpc>
                <a:spcPct val="100000"/>
              </a:lnSpc>
              <a:spcBef>
                <a:spcPct val="0"/>
              </a:spcBef>
              <a:buFontTx/>
              <a:buNone/>
            </a:pPr>
            <a:r>
              <a:rPr lang="en-US" altLang="fr-FR" sz="3600" b="1">
                <a:solidFill>
                  <a:srgbClr val="60101C"/>
                </a:solidFill>
                <a:latin typeface="Arial Black" panose="020B0A04020102020204" pitchFamily="34" charset="0"/>
              </a:rPr>
              <a:t>Alcohol, Other Drugs, Gambling and Gaming Awareness</a:t>
            </a:r>
            <a:endParaRPr lang="fr-CA" altLang="fr-FR" sz="3600" b="1">
              <a:solidFill>
                <a:srgbClr val="60101C"/>
              </a:solidFill>
              <a:latin typeface="Arial Black" panose="020B0A04020102020204" pitchFamily="34" charset="0"/>
            </a:endParaRPr>
          </a:p>
        </p:txBody>
      </p:sp>
      <p:sp>
        <p:nvSpPr>
          <p:cNvPr id="323589" name="Rectangle 7"/>
          <p:cNvSpPr>
            <a:spLocks noChangeArrowheads="1"/>
          </p:cNvSpPr>
          <p:nvPr/>
        </p:nvSpPr>
        <p:spPr bwMode="auto">
          <a:xfrm>
            <a:off x="1217588" y="6023095"/>
            <a:ext cx="10212044"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rgbClr val="000000"/>
                </a:solidFill>
                <a:latin typeface="Arial" panose="020B0604020202020204" pitchFamily="34" charset="0"/>
                <a:cs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rgbClr val="080808"/>
                </a:solidFill>
                <a:latin typeface="Arial" panose="020B0604020202020204" pitchFamily="34" charset="0"/>
                <a:cs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rgbClr val="080808"/>
                </a:solidFill>
                <a:latin typeface="Arial" panose="020B0604020202020204" pitchFamily="34" charset="0"/>
                <a:cs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080808"/>
                </a:solidFill>
                <a:latin typeface="Arial" panose="020B0604020202020204" pitchFamily="34" charset="0"/>
                <a:cs typeface="Arial" panose="020B0604020202020204" pitchFamily="34" charset="0"/>
              </a:defRPr>
            </a:lvl9pPr>
          </a:lstStyle>
          <a:p>
            <a:pPr algn="ctr">
              <a:lnSpc>
                <a:spcPct val="100000"/>
              </a:lnSpc>
              <a:spcBef>
                <a:spcPct val="0"/>
              </a:spcBef>
              <a:buFontTx/>
              <a:buNone/>
            </a:pPr>
            <a:r>
              <a:rPr lang="en-US" altLang="fr-FR" sz="3200" b="1" dirty="0">
                <a:solidFill>
                  <a:srgbClr val="60101C"/>
                </a:solidFill>
              </a:rPr>
              <a:t>Supervisor Training: Day One COMPLETED </a:t>
            </a:r>
          </a:p>
          <a:p>
            <a:pPr>
              <a:lnSpc>
                <a:spcPct val="100000"/>
              </a:lnSpc>
              <a:spcBef>
                <a:spcPct val="0"/>
              </a:spcBef>
              <a:buFontTx/>
              <a:buNone/>
            </a:pPr>
            <a:endParaRPr lang="fr-CA" altLang="fr-FR" sz="3600" b="1" dirty="0">
              <a:solidFill>
                <a:schemeClr val="tx1"/>
              </a:solidFill>
              <a:latin typeface="Arial Black" panose="020B0A040201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UM" val="1"/>
</p:tagLst>
</file>

<file path=ppt/tags/tag2.xml><?xml version="1.0" encoding="utf-8"?>
<p:tagLst xmlns:a="http://schemas.openxmlformats.org/drawingml/2006/main" xmlns:r="http://schemas.openxmlformats.org/officeDocument/2006/relationships" xmlns:p="http://schemas.openxmlformats.org/presentationml/2006/main">
  <p:tag name="NUM" val="4"/>
</p:tagLst>
</file>

<file path=ppt/tags/tag3.xml><?xml version="1.0" encoding="utf-8"?>
<p:tagLst xmlns:a="http://schemas.openxmlformats.org/drawingml/2006/main" xmlns:r="http://schemas.openxmlformats.org/officeDocument/2006/relationships" xmlns:p="http://schemas.openxmlformats.org/presentationml/2006/main">
  <p:tag name="ARTICULATE_NAV_LEVEL" val="1"/>
  <p:tag name="ARTICULATE_TOC_EXPANDED" val="True"/>
  <p:tag name="ARTICULATE_SLIDE_PRESENTER_GUID" val="028e8c77-dfbe-4f85-a69c-0d123bb2e802"/>
  <p:tag name="ARTICULATE_SLIDE_PAUSE" val="1"/>
  <p:tag name="ARTICULATE_HIDE_SLIDE" val="0"/>
  <p:tag name="ARTICULATE_PLAYER_CONTROL_PREVIOUS" val="False"/>
  <p:tag name="ARTICULATE_PLAYER_CONTROL_NEXT" val="False"/>
  <p:tag name="AUDIO_ID" val="259"/>
  <p:tag name="ARTICULATE_USED_LAYOUT" val="1"/>
</p:tagLst>
</file>

<file path=ppt/tags/tag4.xml><?xml version="1.0" encoding="utf-8"?>
<p:tagLst xmlns:a="http://schemas.openxmlformats.org/drawingml/2006/main" xmlns:r="http://schemas.openxmlformats.org/officeDocument/2006/relationships" xmlns:p="http://schemas.openxmlformats.org/presentationml/2006/main">
  <p:tag name="ARTICULATE_NAV_LEVEL" val="1"/>
  <p:tag name="ARTICULATE_TOC_EXPANDED" val="True"/>
  <p:tag name="ARTICULATE_SLIDE_PRESENTER_GUID" val="028e8c77-dfbe-4f85-a69c-0d123bb2e802"/>
  <p:tag name="ARTICULATE_SLIDE_PAUSE" val="1"/>
  <p:tag name="ARTICULATE_HIDE_SLIDE" val="0"/>
  <p:tag name="ARTICULATE_PLAYER_CONTROL_PREVIOUS" val="False"/>
  <p:tag name="ARTICULATE_PLAYER_CONTROL_NEXT" val="False"/>
  <p:tag name="AUDIO_ID" val="260"/>
  <p:tag name="ARTICULATE_USED_LAYOUT" val="1"/>
</p:tagLst>
</file>

<file path=ppt/tags/tag5.xml><?xml version="1.0" encoding="utf-8"?>
<p:tagLst xmlns:a="http://schemas.openxmlformats.org/drawingml/2006/main" xmlns:r="http://schemas.openxmlformats.org/officeDocument/2006/relationships" xmlns:p="http://schemas.openxmlformats.org/presentationml/2006/main">
  <p:tag name="NUM" val="1"/>
</p:tagLst>
</file>

<file path=ppt/tags/tag6.xml><?xml version="1.0" encoding="utf-8"?>
<p:tagLst xmlns:a="http://schemas.openxmlformats.org/drawingml/2006/main" xmlns:r="http://schemas.openxmlformats.org/officeDocument/2006/relationships" xmlns:p="http://schemas.openxmlformats.org/presentationml/2006/main">
  <p:tag name="AUDIO_ID" val="256"/>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7.xml><?xml version="1.0" encoding="utf-8"?>
<p:tagLst xmlns:a="http://schemas.openxmlformats.org/drawingml/2006/main" xmlns:r="http://schemas.openxmlformats.org/officeDocument/2006/relationships" xmlns:p="http://schemas.openxmlformats.org/presentationml/2006/main">
  <p:tag name="AUDIO_ID" val="256"/>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8.xml><?xml version="1.0" encoding="utf-8"?>
<p:tagLst xmlns:a="http://schemas.openxmlformats.org/drawingml/2006/main" xmlns:r="http://schemas.openxmlformats.org/officeDocument/2006/relationships" xmlns:p="http://schemas.openxmlformats.org/presentationml/2006/main">
  <p:tag name="AUDIO_ID" val="259"/>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9.xml><?xml version="1.0" encoding="utf-8"?>
<p:tagLst xmlns:a="http://schemas.openxmlformats.org/drawingml/2006/main" xmlns:r="http://schemas.openxmlformats.org/officeDocument/2006/relationships" xmlns:p="http://schemas.openxmlformats.org/presentationml/2006/main">
  <p:tag name="AUDIO_ID" val="260"/>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10.xml><?xml version="1.0" encoding="utf-8"?>
<p:tagLst xmlns:a="http://schemas.openxmlformats.org/drawingml/2006/main" xmlns:r="http://schemas.openxmlformats.org/officeDocument/2006/relationships" xmlns:p="http://schemas.openxmlformats.org/presentationml/2006/main">
  <p:tag name="AUDIO_ID" val="261"/>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11.xml><?xml version="1.0" encoding="utf-8"?>
<p:tagLst xmlns:a="http://schemas.openxmlformats.org/drawingml/2006/main" xmlns:r="http://schemas.openxmlformats.org/officeDocument/2006/relationships" xmlns:p="http://schemas.openxmlformats.org/presentationml/2006/main">
  <p:tag name="AUDIO_ID" val="262"/>
  <p:tag name="ARTICULATE_NAV_LEVEL" val="1"/>
  <p:tag name="ARTICULATE_TOC_EXPANDED" val="True"/>
  <p:tag name="ARTICULATE_SLIDE_PRESENTER_GUID" val="a8066cdc-86cd-4b24-81cf-932500d8857b"/>
  <p:tag name="ARTICULATE_SLIDE_PAUSE" val="1"/>
  <p:tag name="ARTICULATE_HIDE_SLIDE" val="0"/>
  <p:tag name="ARTICULATE_PLAYER_CONTROL_PREVIOUS" val="False"/>
  <p:tag name="ARTICULATE_PLAYER_CONTROL_NEXT" val="False"/>
  <p:tag name="ARTICULATE_USED_LAYOUT" val="1"/>
</p:tagLst>
</file>

<file path=ppt/tags/tag12.xml><?xml version="1.0" encoding="utf-8"?>
<p:tagLst xmlns:a="http://schemas.openxmlformats.org/drawingml/2006/main" xmlns:r="http://schemas.openxmlformats.org/officeDocument/2006/relationships" xmlns:p="http://schemas.openxmlformats.org/presentationml/2006/main">
  <p:tag name="NUM" val="3"/>
</p:tagLst>
</file>

<file path=ppt/theme/theme1.xml><?xml version="1.0" encoding="utf-8"?>
<a:theme xmlns:a="http://schemas.openxmlformats.org/drawingml/2006/main" name="2_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DBA948">
                <a:shade val="30000"/>
                <a:satMod val="115000"/>
              </a:srgbClr>
            </a:gs>
            <a:gs pos="50000">
              <a:srgbClr val="DBA948">
                <a:shade val="67500"/>
                <a:satMod val="115000"/>
              </a:srgbClr>
            </a:gs>
            <a:gs pos="100000">
              <a:srgbClr val="DBA948">
                <a:shade val="100000"/>
                <a:satMod val="115000"/>
              </a:srgbClr>
            </a:gs>
          </a:gsLst>
          <a:lin ang="54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DBA948">
                <a:shade val="30000"/>
                <a:satMod val="115000"/>
              </a:srgbClr>
            </a:gs>
            <a:gs pos="50000">
              <a:srgbClr val="DBA948">
                <a:shade val="67500"/>
                <a:satMod val="115000"/>
              </a:srgbClr>
            </a:gs>
            <a:gs pos="100000">
              <a:srgbClr val="DBA948">
                <a:shade val="100000"/>
                <a:satMod val="115000"/>
              </a:srgbClr>
            </a:gs>
          </a:gsLst>
          <a:lin ang="54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ustom 3">
      <a:dk1>
        <a:srgbClr val="60101C"/>
      </a:dk1>
      <a:lt1>
        <a:srgbClr val="FFFFFF"/>
      </a:lt1>
      <a:dk2>
        <a:srgbClr val="B48B3B"/>
      </a:dk2>
      <a:lt2>
        <a:srgbClr val="F1E3D3"/>
      </a:lt2>
      <a:accent1>
        <a:srgbClr val="285B59"/>
      </a:accent1>
      <a:accent2>
        <a:srgbClr val="B48B3B"/>
      </a:accent2>
      <a:accent3>
        <a:srgbClr val="BBBBBB"/>
      </a:accent3>
      <a:accent4>
        <a:srgbClr val="F1E3D3"/>
      </a:accent4>
      <a:accent5>
        <a:srgbClr val="F1E3D3"/>
      </a:accent5>
      <a:accent6>
        <a:srgbClr val="FFFFFF"/>
      </a:accent6>
      <a:hlink>
        <a:srgbClr val="F1E3D3"/>
      </a:hlink>
      <a:folHlink>
        <a:srgbClr val="B48B3B"/>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Custom 1">
      <a:dk1>
        <a:srgbClr val="60101C"/>
      </a:dk1>
      <a:lt1>
        <a:srgbClr val="FFFFFF"/>
      </a:lt1>
      <a:dk2>
        <a:srgbClr val="B48B3B"/>
      </a:dk2>
      <a:lt2>
        <a:srgbClr val="BBBBBB"/>
      </a:lt2>
      <a:accent1>
        <a:srgbClr val="021E4E"/>
      </a:accent1>
      <a:accent2>
        <a:srgbClr val="B48B3B"/>
      </a:accent2>
      <a:accent3>
        <a:srgbClr val="BBBBBB"/>
      </a:accent3>
      <a:accent4>
        <a:srgbClr val="444444"/>
      </a:accent4>
      <a:accent5>
        <a:srgbClr val="666666"/>
      </a:accent5>
      <a:accent6>
        <a:srgbClr val="FFFFFF"/>
      </a:accent6>
      <a:hlink>
        <a:srgbClr val="F1E3D3"/>
      </a:hlink>
      <a:folHlink>
        <a:srgbClr val="B48B3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9_Office Theme">
  <a:themeElements>
    <a:clrScheme name="stf">
      <a:dk1>
        <a:srgbClr val="000000"/>
      </a:dk1>
      <a:lt1>
        <a:srgbClr val="FFFFFF"/>
      </a:lt1>
      <a:dk2>
        <a:srgbClr val="44546A"/>
      </a:dk2>
      <a:lt2>
        <a:srgbClr val="E7E6E6"/>
      </a:lt2>
      <a:accent1>
        <a:srgbClr val="E48D64"/>
      </a:accent1>
      <a:accent2>
        <a:srgbClr val="B5C7DD"/>
      </a:accent2>
      <a:accent3>
        <a:srgbClr val="A5A5A5"/>
      </a:accent3>
      <a:accent4>
        <a:srgbClr val="FFC000"/>
      </a:accent4>
      <a:accent5>
        <a:srgbClr val="EEA524"/>
      </a:accent5>
      <a:accent6>
        <a:srgbClr val="E48D64"/>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5_Office Theme">
  <a:themeElements>
    <a:clrScheme name="Custom 1">
      <a:dk1>
        <a:srgbClr val="60101C"/>
      </a:dk1>
      <a:lt1>
        <a:srgbClr val="FFFFFF"/>
      </a:lt1>
      <a:dk2>
        <a:srgbClr val="B48B3B"/>
      </a:dk2>
      <a:lt2>
        <a:srgbClr val="BBBBBB"/>
      </a:lt2>
      <a:accent1>
        <a:srgbClr val="021E4E"/>
      </a:accent1>
      <a:accent2>
        <a:srgbClr val="B48B3B"/>
      </a:accent2>
      <a:accent3>
        <a:srgbClr val="BBBBBB"/>
      </a:accent3>
      <a:accent4>
        <a:srgbClr val="444444"/>
      </a:accent4>
      <a:accent5>
        <a:srgbClr val="666666"/>
      </a:accent5>
      <a:accent6>
        <a:srgbClr val="FFFFFF"/>
      </a:accent6>
      <a:hlink>
        <a:srgbClr val="F1E3D3"/>
      </a:hlink>
      <a:folHlink>
        <a:srgbClr val="B48B3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6_Office Theme">
  <a:themeElements>
    <a:clrScheme name="Custom 1">
      <a:dk1>
        <a:srgbClr val="60101C"/>
      </a:dk1>
      <a:lt1>
        <a:srgbClr val="FFFFFF"/>
      </a:lt1>
      <a:dk2>
        <a:srgbClr val="B48B3B"/>
      </a:dk2>
      <a:lt2>
        <a:srgbClr val="BBBBBB"/>
      </a:lt2>
      <a:accent1>
        <a:srgbClr val="021E4E"/>
      </a:accent1>
      <a:accent2>
        <a:srgbClr val="B48B3B"/>
      </a:accent2>
      <a:accent3>
        <a:srgbClr val="BBBBBB"/>
      </a:accent3>
      <a:accent4>
        <a:srgbClr val="444444"/>
      </a:accent4>
      <a:accent5>
        <a:srgbClr val="666666"/>
      </a:accent5>
      <a:accent6>
        <a:srgbClr val="FFFFFF"/>
      </a:accent6>
      <a:hlink>
        <a:srgbClr val="F1E3D3"/>
      </a:hlink>
      <a:folHlink>
        <a:srgbClr val="B48B3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8_Office Theme">
  <a:themeElements>
    <a:clrScheme name="Custom 1">
      <a:dk1>
        <a:srgbClr val="60101C"/>
      </a:dk1>
      <a:lt1>
        <a:srgbClr val="FFFFFF"/>
      </a:lt1>
      <a:dk2>
        <a:srgbClr val="B48B3B"/>
      </a:dk2>
      <a:lt2>
        <a:srgbClr val="BBBBBB"/>
      </a:lt2>
      <a:accent1>
        <a:srgbClr val="021E4E"/>
      </a:accent1>
      <a:accent2>
        <a:srgbClr val="B48B3B"/>
      </a:accent2>
      <a:accent3>
        <a:srgbClr val="BBBBBB"/>
      </a:accent3>
      <a:accent4>
        <a:srgbClr val="444444"/>
      </a:accent4>
      <a:accent5>
        <a:srgbClr val="666666"/>
      </a:accent5>
      <a:accent6>
        <a:srgbClr val="FFFFFF"/>
      </a:accent6>
      <a:hlink>
        <a:srgbClr val="F1E3D3"/>
      </a:hlink>
      <a:folHlink>
        <a:srgbClr val="B48B3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0_Office Theme">
  <a:themeElements>
    <a:clrScheme name="Custom 1">
      <a:dk1>
        <a:srgbClr val="60101C"/>
      </a:dk1>
      <a:lt1>
        <a:srgbClr val="FFFFFF"/>
      </a:lt1>
      <a:dk2>
        <a:srgbClr val="B48B3B"/>
      </a:dk2>
      <a:lt2>
        <a:srgbClr val="BBBBBB"/>
      </a:lt2>
      <a:accent1>
        <a:srgbClr val="021E4E"/>
      </a:accent1>
      <a:accent2>
        <a:srgbClr val="B48B3B"/>
      </a:accent2>
      <a:accent3>
        <a:srgbClr val="BBBBBB"/>
      </a:accent3>
      <a:accent4>
        <a:srgbClr val="444444"/>
      </a:accent4>
      <a:accent5>
        <a:srgbClr val="666666"/>
      </a:accent5>
      <a:accent6>
        <a:srgbClr val="FFFFFF"/>
      </a:accent6>
      <a:hlink>
        <a:srgbClr val="F1E3D3"/>
      </a:hlink>
      <a:folHlink>
        <a:srgbClr val="B48B3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4.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963bf03-6b1f-45b7-a3ee-3c5c3048e1ff" xsi:nil="true"/>
    <lcf76f155ced4ddcb4097134ff3c332f xmlns="3dbcd705-04d5-4ebd-8517-19a46d0da8b1">
      <Terms xmlns="http://schemas.microsoft.com/office/infopath/2007/PartnerControls"/>
    </lcf76f155ced4ddcb4097134ff3c332f>
    <Notes xmlns="3dbcd705-04d5-4ebd-8517-19a46d0da8b1" xsi:nil="true"/>
    <_ip_UnifiedCompliancePolicyUIAction xmlns="http://schemas.microsoft.com/sharepoint/v3" xsi:nil="true"/>
    <_ip_UnifiedCompliancePolicyProperties xmlns="http://schemas.microsoft.com/sharepoint/v3" xsi:nil="true"/>
    <_ApprovalAssignedTo xmlns="3dbcd705-04d5-4ebd-8517-19a46d0da8b1">
      <UserInfo>
        <DisplayName/>
        <AccountId xsi:nil="true"/>
        <AccountType/>
      </UserInfo>
    </_ApprovalAssignedTo>
    <_ApprovalSentBy xmlns="3dbcd705-04d5-4ebd-8517-19a46d0da8b1">
      <UserInfo>
        <DisplayName/>
        <AccountId xsi:nil="true"/>
        <AccountType/>
      </UserInfo>
    </_ApprovalSentBy>
    <_ApprovalStatus xmlns="3dbcd705-04d5-4ebd-8517-19a46d0da8b1">0</_ApprovalStatus>
    <_ApprovalRespondedBy xmlns="3dbcd705-04d5-4ebd-8517-19a46d0da8b1">
      <UserInfo>
        <DisplayName/>
        <AccountId xsi:nil="true"/>
        <AccountType/>
      </UserInfo>
    </_ApprovalRespondedBy>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EBFA08FF9F5C54CA4B426341E406745" ma:contentTypeVersion="29" ma:contentTypeDescription="Create a new document." ma:contentTypeScope="" ma:versionID="05c13e753a0ca039ed0ac8e773c843a2">
  <xsd:schema xmlns:xsd="http://www.w3.org/2001/XMLSchema" xmlns:xs="http://www.w3.org/2001/XMLSchema" xmlns:p="http://schemas.microsoft.com/office/2006/metadata/properties" xmlns:ns1="http://schemas.microsoft.com/sharepoint/v3" xmlns:ns2="3dbcd705-04d5-4ebd-8517-19a46d0da8b1" xmlns:ns3="1963bf03-6b1f-45b7-a3ee-3c5c3048e1ff" targetNamespace="http://schemas.microsoft.com/office/2006/metadata/properties" ma:root="true" ma:fieldsID="0b4b333fb21c628c40b6a90e4bdedb3e" ns1:_="" ns2:_="" ns3:_="">
    <xsd:import namespace="http://schemas.microsoft.com/sharepoint/v3"/>
    <xsd:import namespace="3dbcd705-04d5-4ebd-8517-19a46d0da8b1"/>
    <xsd:import namespace="1963bf03-6b1f-45b7-a3ee-3c5c3048e1ff"/>
    <xsd:element name="properties">
      <xsd:complexType>
        <xsd:sequence>
          <xsd:element name="documentManagement">
            <xsd:complexType>
              <xsd:all>
                <xsd:element ref="ns2:Notes" minOccurs="0"/>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Location" minOccurs="0"/>
                <xsd:element ref="ns3:SharedWithUsers" minOccurs="0"/>
                <xsd:element ref="ns3:SharedWithDetails" minOccurs="0"/>
                <xsd:element ref="ns2:MediaServiceObjectDetectorVersions" minOccurs="0"/>
                <xsd:element ref="ns2:MediaServiceSearchProperties" minOccurs="0"/>
                <xsd:element ref="ns2:MediaServiceBillingMetadata" minOccurs="0"/>
                <xsd:element ref="ns2:_ApprovalAssignedTo" minOccurs="0"/>
                <xsd:element ref="ns2:_ApprovalRespondedBy" minOccurs="0"/>
                <xsd:element ref="ns2:_ApprovalSentBy" minOccurs="0"/>
                <xsd:element ref="ns2:_ApprovalStatu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2" nillable="true" ma:displayName="Unified Compliance Policy Properties" ma:hidden="true" ma:internalName="_ip_UnifiedCompliancePolicyProperties">
      <xsd:simpleType>
        <xsd:restriction base="dms:Note"/>
      </xsd:simpleType>
    </xsd:element>
    <xsd:element name="_ip_UnifiedCompliancePolicyUIAction" ma:index="3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dbcd705-04d5-4ebd-8517-19a46d0da8b1" elementFormDefault="qualified">
    <xsd:import namespace="http://schemas.microsoft.com/office/2006/documentManagement/types"/>
    <xsd:import namespace="http://schemas.microsoft.com/office/infopath/2007/PartnerControls"/>
    <xsd:element name="Notes" ma:index="1" nillable="true" ma:displayName="Notes" ma:format="Dropdown" ma:internalName="Notes" ma:readOnly="false">
      <xsd:simpleType>
        <xsd:restriction base="dms:Note">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2" nillable="true" ma:displayName="Tags" ma:hidden="true" ma:internalName="MediaServiceAutoTags" ma:readOnly="true">
      <xsd:simpleType>
        <xsd:restriction base="dms:Text"/>
      </xsd:simpleType>
    </xsd:element>
    <xsd:element name="MediaServiceOCR" ma:index="13" nillable="true" ma:displayName="Extracted Text" ma:hidden="true" ma:internalName="MediaServiceOCR"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6000e3-3e6a-4f0f-953b-9cfa094afcd7" ma:termSetId="09814cd3-568e-fe90-9814-8d621ff8fb84" ma:anchorId="fba54fb3-c3e1-fe81-a776-ca4b69148c4d" ma:open="true" ma:isKeyword="false">
      <xsd:complexType>
        <xsd:sequence>
          <xsd:element ref="pc:Terms" minOccurs="0" maxOccurs="1"/>
        </xsd:sequence>
      </xsd:complexType>
    </xsd:element>
    <xsd:element name="MediaServiceLocation" ma:index="21" nillable="true" ma:displayName="Location" ma:hidden="true"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element name="_ApprovalAssignedTo" ma:index="28"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29"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0"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1"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963bf03-6b1f-45b7-a3ee-3c5c3048e1ff"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f2d0615f-40bc-4126-a9f3-d1fde64a4ef1}" ma:internalName="TaxCatchAll" ma:readOnly="false" ma:showField="CatchAllData" ma:web="1963bf03-6b1f-45b7-a3ee-3c5c3048e1ff">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2A3BA6-A13E-4967-B65D-7A2372D40159}">
  <ds:schemaRefs>
    <ds:schemaRef ds:uri="http://schemas.microsoft.com/sharepoint/v3/contenttype/forms"/>
  </ds:schemaRefs>
</ds:datastoreItem>
</file>

<file path=customXml/itemProps2.xml><?xml version="1.0" encoding="utf-8"?>
<ds:datastoreItem xmlns:ds="http://schemas.openxmlformats.org/officeDocument/2006/customXml" ds:itemID="{48C0587D-1191-4D00-9D62-EBA97407DF1A}">
  <ds:schemaRefs>
    <ds:schemaRef ds:uri="http://purl.org/dc/dcmitype/"/>
    <ds:schemaRef ds:uri="3dbcd705-04d5-4ebd-8517-19a46d0da8b1"/>
    <ds:schemaRef ds:uri="http://schemas.microsoft.com/office/2006/metadata/properties"/>
    <ds:schemaRef ds:uri="http://schemas.openxmlformats.org/package/2006/metadata/core-properties"/>
    <ds:schemaRef ds:uri="1963bf03-6b1f-45b7-a3ee-3c5c3048e1ff"/>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 ds:uri="http://schemas.microsoft.com/sharepoint/v3"/>
  </ds:schemaRefs>
</ds:datastoreItem>
</file>

<file path=customXml/itemProps3.xml><?xml version="1.0" encoding="utf-8"?>
<ds:datastoreItem xmlns:ds="http://schemas.openxmlformats.org/officeDocument/2006/customXml" ds:itemID="{B3442621-241A-4065-8EE7-8BAA53554F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dbcd705-04d5-4ebd-8517-19a46d0da8b1"/>
    <ds:schemaRef ds:uri="1963bf03-6b1f-45b7-a3ee-3c5c3048e1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2010 Butt Out Training - PPT template EN</Template>
  <TotalTime>1219</TotalTime>
  <Words>22293</Words>
  <Application>Microsoft Office PowerPoint</Application>
  <PresentationFormat>Widescreen</PresentationFormat>
  <Paragraphs>2003</Paragraphs>
  <Slides>98</Slides>
  <Notes>94</Notes>
  <HiddenSlides>2</HiddenSlides>
  <MMClips>2</MMClips>
  <ScaleCrop>false</ScaleCrop>
  <HeadingPairs>
    <vt:vector size="4" baseType="variant">
      <vt:variant>
        <vt:lpstr>Theme</vt:lpstr>
      </vt:variant>
      <vt:variant>
        <vt:i4>12</vt:i4>
      </vt:variant>
      <vt:variant>
        <vt:lpstr>Slide Titles</vt:lpstr>
      </vt:variant>
      <vt:variant>
        <vt:i4>98</vt:i4>
      </vt:variant>
    </vt:vector>
  </HeadingPairs>
  <TitlesOfParts>
    <vt:vector size="110" baseType="lpstr">
      <vt:lpstr>2_Office Theme</vt:lpstr>
      <vt:lpstr>4_Office Theme</vt:lpstr>
      <vt:lpstr>Office Theme</vt:lpstr>
      <vt:lpstr>1_Office Theme</vt:lpstr>
      <vt:lpstr>9_Office Theme</vt:lpstr>
      <vt:lpstr>Custom Design</vt:lpstr>
      <vt:lpstr>7_Office Theme</vt:lpstr>
      <vt:lpstr>5_Office Theme</vt:lpstr>
      <vt:lpstr>6_Office Theme</vt:lpstr>
      <vt:lpstr>8_Office Theme</vt:lpstr>
      <vt:lpstr>3_Custom Design</vt:lpstr>
      <vt:lpstr>10_Office Theme</vt:lpstr>
      <vt:lpstr>PowerPoint Presentation</vt:lpstr>
      <vt:lpstr>PowerPoint Presentation</vt:lpstr>
      <vt:lpstr>PowerPoint Presentation</vt:lpstr>
      <vt:lpstr>PowerPoint Presentation</vt:lpstr>
      <vt:lpstr>PowerPoint Presentation</vt:lpstr>
      <vt:lpstr>MHCM  Applied to Substance Use and Addiction   Chain of Command</vt:lpstr>
      <vt:lpstr> Welcome!  Jackie LeSarge, Health Promotion Specialist Jeremy Mayer, Base Addiction Counsellor MWO Stacy Taylor   </vt:lpstr>
      <vt:lpstr>PowerPoint Presentation</vt:lpstr>
      <vt:lpstr>PowerPoint Presentation</vt:lpstr>
      <vt:lpstr> Test your Knowledge</vt:lpstr>
      <vt:lpstr>PowerPoint Presentation</vt:lpstr>
      <vt:lpstr>Test your Knowledge</vt:lpstr>
      <vt:lpstr>Psychoactive Substances Categories</vt:lpstr>
      <vt:lpstr>Test your Knowledge</vt:lpstr>
      <vt:lpstr>Canada’s Guidance on Alcohol &amp; Health</vt:lpstr>
      <vt:lpstr>PowerPoint Presentation</vt:lpstr>
      <vt:lpstr>PowerPoint Presentation</vt:lpstr>
      <vt:lpstr>Alcohol’s Pathway through the Brain</vt:lpstr>
      <vt:lpstr>Test your Knowledge</vt:lpstr>
      <vt:lpstr>Environmental Stress</vt:lpstr>
      <vt:lpstr>Test your Knowledge</vt:lpstr>
      <vt:lpstr>Test your Knowledge</vt:lpstr>
      <vt:lpstr>PowerPoint Presentation</vt:lpstr>
      <vt:lpstr>Test Your Knowledge</vt:lpstr>
      <vt:lpstr>PowerPoint Presentation</vt:lpstr>
      <vt:lpstr>Test your Knowledge</vt:lpstr>
      <vt:lpstr>PowerPoint Presentation</vt:lpstr>
      <vt:lpstr>Health Effects: Lower the Risk </vt:lpstr>
      <vt:lpstr>Canada’s  Lower Risk  Cannabis Use Guidelines</vt:lpstr>
      <vt:lpstr>PowerPoint Presentation</vt:lpstr>
      <vt:lpstr>PowerPoint Presentation</vt:lpstr>
      <vt:lpstr>Barriers to Treatment</vt:lpstr>
      <vt:lpstr>PowerPoint Presentation</vt:lpstr>
      <vt:lpstr>PowerPoint Presentation</vt:lpstr>
      <vt:lpstr>PowerPoint Presentation</vt:lpstr>
      <vt:lpstr>Changing How We Talk about Substance Use </vt:lpstr>
      <vt:lpstr>4 C’s of Addiction</vt:lpstr>
      <vt:lpstr>PowerPoint Presentation</vt:lpstr>
      <vt:lpstr>PowerPoint Presentation</vt:lpstr>
      <vt:lpstr>PowerPoint Presentation</vt:lpstr>
      <vt:lpstr>PowerPoint Presentation</vt:lpstr>
      <vt:lpstr>PowerPoint Presentation</vt:lpstr>
      <vt:lpstr>Confidentiality</vt:lpstr>
      <vt:lpstr>PowerPoint Presentation</vt:lpstr>
      <vt:lpstr>CAF Addiction Services The CAF offers the following 6 services: </vt:lpstr>
      <vt:lpstr>Key Messages</vt:lpstr>
      <vt:lpstr>Stretch Break</vt:lpstr>
      <vt:lpstr>PowerPoint Presentation</vt:lpstr>
      <vt:lpstr>PowerPoint Presentation</vt:lpstr>
      <vt:lpstr>CAF Response</vt:lpstr>
      <vt:lpstr>Current CAF Policies</vt:lpstr>
      <vt:lpstr>PowerPoint Presentation</vt:lpstr>
      <vt:lpstr>Alcohol Misconduct </vt:lpstr>
      <vt:lpstr>PowerPoint Presentation</vt:lpstr>
      <vt:lpstr>PowerPoint Presentation</vt:lpstr>
      <vt:lpstr>PowerPoint Presentation</vt:lpstr>
      <vt:lpstr>Drug Policy</vt:lpstr>
      <vt:lpstr>Drug Policy</vt:lpstr>
      <vt:lpstr>Investigation</vt:lpstr>
      <vt:lpstr>PowerPoint Presentation</vt:lpstr>
      <vt:lpstr>Cannabis Policy</vt:lpstr>
      <vt:lpstr>Cannabis Policy</vt:lpstr>
      <vt:lpstr>Prohibitions on Cannabis Consumption </vt:lpstr>
      <vt:lpstr>Prohibitions on Cannabis Consumption </vt:lpstr>
      <vt:lpstr>Prohibitions on Cannabis Consumption </vt:lpstr>
      <vt:lpstr>CAF Policy</vt:lpstr>
      <vt:lpstr>PowerPoint Presentation</vt:lpstr>
      <vt:lpstr>PowerPoint Presentation</vt:lpstr>
      <vt:lpstr>Remedial Measures Are…</vt:lpstr>
      <vt:lpstr>PowerPoint Presentation</vt:lpstr>
      <vt:lpstr>PowerPoint Presentation</vt:lpstr>
      <vt:lpstr>PowerPoint Presentation</vt:lpstr>
      <vt:lpstr>PowerPoint Presentation</vt:lpstr>
      <vt:lpstr>DND – Civil Servants</vt:lpstr>
      <vt:lpstr>DND - Other Employees</vt:lpstr>
      <vt:lpstr>PowerPoint Presentation</vt:lpstr>
      <vt:lpstr>PowerPoint Presentation</vt:lpstr>
      <vt:lpstr>PowerPoint Presentation</vt:lpstr>
      <vt:lpstr>Stretch Break</vt:lpstr>
      <vt:lpstr>Internet Gaming</vt:lpstr>
      <vt:lpstr>Test your Knowledge</vt:lpstr>
      <vt:lpstr>What Motivates Individual’s To Play?</vt:lpstr>
      <vt:lpstr>PowerPoint Presentation</vt:lpstr>
      <vt:lpstr>PowerPoint Presentation</vt:lpstr>
      <vt:lpstr>PowerPoint Presentation</vt:lpstr>
      <vt:lpstr>PowerPoint Presentation</vt:lpstr>
      <vt:lpstr>Continuum of Gaming </vt:lpstr>
      <vt:lpstr>PowerPoint Presentation</vt:lpstr>
      <vt:lpstr>Continuum of Internet Gaming </vt:lpstr>
      <vt:lpstr>PowerPoint Presentation</vt:lpstr>
      <vt:lpstr>Continuum of Internet Gaming</vt:lpstr>
      <vt:lpstr>Continuum of Internet Gaming </vt:lpstr>
      <vt:lpstr>Continuum of Internet Gaming </vt:lpstr>
      <vt:lpstr>Internet Gaming and Gambling </vt:lpstr>
      <vt:lpstr>Tips for Healthy Gaming</vt:lpstr>
      <vt:lpstr>Key Messages</vt:lpstr>
      <vt:lpstr>PowerPoint Presentation</vt:lpstr>
      <vt:lpstr>PowerPoint Presentation</vt:lpstr>
    </vt:vector>
  </TitlesOfParts>
  <Manager/>
  <Company>Department of National Defence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Facilitator Training</dc:title>
  <dc:subject/>
  <dc:creator>Addiction Awareness and Prevention</dc:creator>
  <cp:keywords/>
  <dc:description/>
  <cp:lastModifiedBy>Ash, Sharon</cp:lastModifiedBy>
  <cp:revision>501</cp:revision>
  <cp:lastPrinted>2023-10-31T14:59:29Z</cp:lastPrinted>
  <dcterms:created xsi:type="dcterms:W3CDTF">2011-03-29T14:17:27Z</dcterms:created>
  <dcterms:modified xsi:type="dcterms:W3CDTF">2026-05-28T13:44:34Z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TAG2">
    <vt:lpwstr>0008007a0d0000000000010243100207f6000400038000</vt:lpwstr>
  </property>
  <property fmtid="{D5CDD505-2E9C-101B-9397-08002B2CF9AE}" pid="3" name="ContentTypeId">
    <vt:lpwstr>0x0101007EBFA08FF9F5C54CA4B426341E406745</vt:lpwstr>
  </property>
  <property fmtid="{D5CDD505-2E9C-101B-9397-08002B2CF9AE}" pid="4" name="MediaServiceImageTags">
    <vt:lpwstr/>
  </property>
</Properties>
</file>