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4"/>
    <p:sldMasterId id="2147485253" r:id="rId5"/>
    <p:sldMasterId id="2147485265" r:id="rId6"/>
  </p:sldMasterIdLst>
  <p:notesMasterIdLst>
    <p:notesMasterId r:id="rId42"/>
  </p:notesMasterIdLst>
  <p:handoutMasterIdLst>
    <p:handoutMasterId r:id="rId43"/>
  </p:handoutMasterIdLst>
  <p:sldIdLst>
    <p:sldId id="256" r:id="rId7"/>
    <p:sldId id="998" r:id="rId8"/>
    <p:sldId id="882" r:id="rId9"/>
    <p:sldId id="883" r:id="rId10"/>
    <p:sldId id="884" r:id="rId11"/>
    <p:sldId id="988" r:id="rId12"/>
    <p:sldId id="885" r:id="rId13"/>
    <p:sldId id="996" r:id="rId14"/>
    <p:sldId id="776" r:id="rId15"/>
    <p:sldId id="872" r:id="rId16"/>
    <p:sldId id="873" r:id="rId17"/>
    <p:sldId id="874" r:id="rId18"/>
    <p:sldId id="875" r:id="rId19"/>
    <p:sldId id="876" r:id="rId20"/>
    <p:sldId id="877" r:id="rId21"/>
    <p:sldId id="878" r:id="rId22"/>
    <p:sldId id="879" r:id="rId23"/>
    <p:sldId id="880" r:id="rId24"/>
    <p:sldId id="881" r:id="rId25"/>
    <p:sldId id="985" r:id="rId26"/>
    <p:sldId id="986" r:id="rId27"/>
    <p:sldId id="987" r:id="rId28"/>
    <p:sldId id="995" r:id="rId29"/>
    <p:sldId id="997" r:id="rId30"/>
    <p:sldId id="737" r:id="rId31"/>
    <p:sldId id="984" r:id="rId32"/>
    <p:sldId id="857" r:id="rId33"/>
    <p:sldId id="858" r:id="rId34"/>
    <p:sldId id="990" r:id="rId35"/>
    <p:sldId id="991" r:id="rId36"/>
    <p:sldId id="994" r:id="rId37"/>
    <p:sldId id="866" r:id="rId38"/>
    <p:sldId id="892" r:id="rId39"/>
    <p:sldId id="854" r:id="rId40"/>
    <p:sldId id="870" r:id="rId41"/>
  </p:sldIdLst>
  <p:sldSz cx="12192000" cy="6858000"/>
  <p:notesSz cx="7023100" cy="9309100"/>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E5385-2084-F72B-DCDE-5D2FC853C0E8}" v="2" dt="2026-05-26T15:47:00.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939" autoAdjust="0"/>
  </p:normalViewPr>
  <p:slideViewPr>
    <p:cSldViewPr snapToGrid="0">
      <p:cViewPr varScale="1">
        <p:scale>
          <a:sx n="58" d="100"/>
          <a:sy n="58" d="100"/>
        </p:scale>
        <p:origin x="2598" y="66"/>
      </p:cViewPr>
      <p:guideLst>
        <p:guide orient="horz" pos="96"/>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arge, Jackie" userId="S::lesarge.jackie@cfmws.com::ec48d275-1d92-4cfb-b00e-e0233658fcf4" providerId="AD" clId="Web-{4D5E5385-2084-F72B-DCDE-5D2FC853C0E8}"/>
    <pc:docChg chg="delSld modSld">
      <pc:chgData name="LeSarge, Jackie" userId="S::lesarge.jackie@cfmws.com::ec48d275-1d92-4cfb-b00e-e0233658fcf4" providerId="AD" clId="Web-{4D5E5385-2084-F72B-DCDE-5D2FC853C0E8}" dt="2026-05-26T15:47:00.839" v="1"/>
      <pc:docMkLst>
        <pc:docMk/>
      </pc:docMkLst>
      <pc:sldChg chg="mod modShow">
        <pc:chgData name="LeSarge, Jackie" userId="S::lesarge.jackie@cfmws.com::ec48d275-1d92-4cfb-b00e-e0233658fcf4" providerId="AD" clId="Web-{4D5E5385-2084-F72B-DCDE-5D2FC853C0E8}" dt="2026-05-26T15:45:06.323" v="0"/>
        <pc:sldMkLst>
          <pc:docMk/>
          <pc:sldMk cId="3390808057" sldId="986"/>
        </pc:sldMkLst>
      </pc:sldChg>
      <pc:sldChg chg="del">
        <pc:chgData name="LeSarge, Jackie" userId="S::lesarge.jackie@cfmws.com::ec48d275-1d92-4cfb-b00e-e0233658fcf4" providerId="AD" clId="Web-{4D5E5385-2084-F72B-DCDE-5D2FC853C0E8}" dt="2026-05-26T15:47:00.839" v="1"/>
        <pc:sldMkLst>
          <pc:docMk/>
          <pc:sldMk cId="1313567598" sldId="999"/>
        </pc:sldMkLst>
      </pc:sldChg>
    </pc:docChg>
  </pc:docChgLst>
  <pc:docChgLst>
    <pc:chgData name="LeSarge, Jackie" userId="S::lesarge.jackie@cfmws.com::ec48d275-1d92-4cfb-b00e-e0233658fcf4" providerId="AD" clId="Web-{498FE480-FE4E-8C26-0C26-7EA276ACFCEF}"/>
    <pc:docChg chg="modSld sldOrd">
      <pc:chgData name="LeSarge, Jackie" userId="S::lesarge.jackie@cfmws.com::ec48d275-1d92-4cfb-b00e-e0233658fcf4" providerId="AD" clId="Web-{498FE480-FE4E-8C26-0C26-7EA276ACFCEF}" dt="2026-05-21T19:35:42.202" v="4"/>
      <pc:docMkLst>
        <pc:docMk/>
      </pc:docMkLst>
      <pc:sldChg chg="delSp modSp">
        <pc:chgData name="LeSarge, Jackie" userId="S::lesarge.jackie@cfmws.com::ec48d275-1d92-4cfb-b00e-e0233658fcf4" providerId="AD" clId="Web-{498FE480-FE4E-8C26-0C26-7EA276ACFCEF}" dt="2026-05-21T19:35:25.499" v="3"/>
        <pc:sldMkLst>
          <pc:docMk/>
          <pc:sldMk cId="702749138" sldId="994"/>
        </pc:sldMkLst>
        <pc:spChg chg="mod">
          <ac:chgData name="LeSarge, Jackie" userId="S::lesarge.jackie@cfmws.com::ec48d275-1d92-4cfb-b00e-e0233658fcf4" providerId="AD" clId="Web-{498FE480-FE4E-8C26-0C26-7EA276ACFCEF}" dt="2026-05-21T19:35:25.499" v="3"/>
          <ac:spMkLst>
            <pc:docMk/>
            <pc:sldMk cId="702749138" sldId="994"/>
            <ac:spMk id="3" creationId="{2AAB3255-79F1-D26B-0B5E-B556D0785B16}"/>
          </ac:spMkLst>
        </pc:spChg>
      </pc:sldChg>
      <pc:sldChg chg="ord">
        <pc:chgData name="LeSarge, Jackie" userId="S::lesarge.jackie@cfmws.com::ec48d275-1d92-4cfb-b00e-e0233658fcf4" providerId="AD" clId="Web-{498FE480-FE4E-8C26-0C26-7EA276ACFCEF}" dt="2026-05-21T19:34:39.358" v="0"/>
        <pc:sldMkLst>
          <pc:docMk/>
          <pc:sldMk cId="3819926361" sldId="998"/>
        </pc:sldMkLst>
      </pc:sldChg>
      <pc:sldChg chg="mod modShow">
        <pc:chgData name="LeSarge, Jackie" userId="S::lesarge.jackie@cfmws.com::ec48d275-1d92-4cfb-b00e-e0233658fcf4" providerId="AD" clId="Web-{498FE480-FE4E-8C26-0C26-7EA276ACFCEF}" dt="2026-05-21T19:35:42.202" v="4"/>
        <pc:sldMkLst>
          <pc:docMk/>
          <pc:sldMk cId="1313567598" sldId="9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8962" name="Rectangle 2">
            <a:extLst>
              <a:ext uri="{FF2B5EF4-FFF2-40B4-BE49-F238E27FC236}">
                <a16:creationId xmlns:a16="http://schemas.microsoft.com/office/drawing/2014/main" id="{DB680483-527C-B84B-8D4F-A1A33FD45F3E}"/>
              </a:ext>
            </a:extLst>
          </p:cNvPr>
          <p:cNvSpPr>
            <a:spLocks noGrp="1" noChangeArrowheads="1"/>
          </p:cNvSpPr>
          <p:nvPr>
            <p:ph type="hdr" sz="quarter"/>
          </p:nvPr>
        </p:nvSpPr>
        <p:spPr bwMode="auto">
          <a:xfrm>
            <a:off x="1" y="0"/>
            <a:ext cx="3043979" cy="465773"/>
          </a:xfrm>
          <a:prstGeom prst="rect">
            <a:avLst/>
          </a:prstGeom>
          <a:noFill/>
          <a:ln>
            <a:noFill/>
          </a:ln>
          <a:effectLst/>
        </p:spPr>
        <p:txBody>
          <a:bodyPr vert="horz" wrap="square" lIns="91564" tIns="45783" rIns="91564" bIns="45783" numCol="1" anchor="t" anchorCtr="0" compatLnSpc="1">
            <a:prstTxWarp prst="textNoShape">
              <a:avLst/>
            </a:prstTxWarp>
          </a:bodyPr>
          <a:lstStyle>
            <a:lvl1pPr algn="l">
              <a:defRPr sz="1200">
                <a:ea typeface="ヒラギノ角ゴ Pro W3" charset="-128"/>
                <a:cs typeface="+mn-cs"/>
              </a:defRPr>
            </a:lvl1pPr>
          </a:lstStyle>
          <a:p>
            <a:pPr>
              <a:defRPr/>
            </a:pPr>
            <a:endParaRPr lang="en-CA" altLang="fr-FR"/>
          </a:p>
        </p:txBody>
      </p:sp>
      <p:sp>
        <p:nvSpPr>
          <p:cNvPr id="1448963" name="Rectangle 3">
            <a:extLst>
              <a:ext uri="{FF2B5EF4-FFF2-40B4-BE49-F238E27FC236}">
                <a16:creationId xmlns:a16="http://schemas.microsoft.com/office/drawing/2014/main" id="{AA062481-46AD-AA49-A4D3-884C253AF943}"/>
              </a:ext>
            </a:extLst>
          </p:cNvPr>
          <p:cNvSpPr>
            <a:spLocks noGrp="1" noChangeArrowheads="1"/>
          </p:cNvSpPr>
          <p:nvPr>
            <p:ph type="dt" sz="quarter" idx="1"/>
          </p:nvPr>
        </p:nvSpPr>
        <p:spPr bwMode="auto">
          <a:xfrm>
            <a:off x="3977531" y="0"/>
            <a:ext cx="3043979" cy="465773"/>
          </a:xfrm>
          <a:prstGeom prst="rect">
            <a:avLst/>
          </a:prstGeom>
          <a:noFill/>
          <a:ln>
            <a:noFill/>
          </a:ln>
          <a:effectLst/>
        </p:spPr>
        <p:txBody>
          <a:bodyPr vert="horz" wrap="square" lIns="91564" tIns="45783" rIns="91564" bIns="45783" numCol="1" anchor="t" anchorCtr="0" compatLnSpc="1">
            <a:prstTxWarp prst="textNoShape">
              <a:avLst/>
            </a:prstTxWarp>
          </a:bodyPr>
          <a:lstStyle>
            <a:lvl1pPr algn="r">
              <a:defRPr sz="1200">
                <a:ea typeface="ヒラギノ角ゴ Pro W3" charset="-128"/>
                <a:cs typeface="+mn-cs"/>
              </a:defRPr>
            </a:lvl1pPr>
          </a:lstStyle>
          <a:p>
            <a:pPr>
              <a:defRPr/>
            </a:pPr>
            <a:fld id="{4DEBF40E-3E49-4CA1-BDF7-78B0A27CCAD4}" type="datetime1">
              <a:rPr lang="en-CA" altLang="fr-FR"/>
              <a:pPr>
                <a:defRPr/>
              </a:pPr>
              <a:t>2026-05-26</a:t>
            </a:fld>
            <a:endParaRPr lang="en-CA" altLang="fr-FR"/>
          </a:p>
        </p:txBody>
      </p:sp>
      <p:sp>
        <p:nvSpPr>
          <p:cNvPr id="1448964" name="Rectangle 4">
            <a:extLst>
              <a:ext uri="{FF2B5EF4-FFF2-40B4-BE49-F238E27FC236}">
                <a16:creationId xmlns:a16="http://schemas.microsoft.com/office/drawing/2014/main" id="{E57B3F47-DC3F-A84B-A75A-F304C05BCE89}"/>
              </a:ext>
            </a:extLst>
          </p:cNvPr>
          <p:cNvSpPr>
            <a:spLocks noGrp="1" noChangeArrowheads="1"/>
          </p:cNvSpPr>
          <p:nvPr>
            <p:ph type="ftr" sz="quarter" idx="2"/>
          </p:nvPr>
        </p:nvSpPr>
        <p:spPr bwMode="auto">
          <a:xfrm>
            <a:off x="1" y="8841738"/>
            <a:ext cx="3043979" cy="465773"/>
          </a:xfrm>
          <a:prstGeom prst="rect">
            <a:avLst/>
          </a:prstGeom>
          <a:noFill/>
          <a:ln>
            <a:noFill/>
          </a:ln>
          <a:effectLst/>
        </p:spPr>
        <p:txBody>
          <a:bodyPr vert="horz" wrap="square" lIns="91564" tIns="45783" rIns="91564" bIns="45783" numCol="1" anchor="b" anchorCtr="0" compatLnSpc="1">
            <a:prstTxWarp prst="textNoShape">
              <a:avLst/>
            </a:prstTxWarp>
          </a:bodyPr>
          <a:lstStyle>
            <a:lvl1pPr algn="l">
              <a:defRPr sz="1200">
                <a:ea typeface="ヒラギノ角ゴ Pro W3" charset="-128"/>
                <a:cs typeface="+mn-cs"/>
              </a:defRPr>
            </a:lvl1pPr>
          </a:lstStyle>
          <a:p>
            <a:pPr>
              <a:defRPr/>
            </a:pPr>
            <a:endParaRPr lang="en-CA" altLang="fr-FR"/>
          </a:p>
        </p:txBody>
      </p:sp>
      <p:sp>
        <p:nvSpPr>
          <p:cNvPr id="1448965" name="Rectangle 5">
            <a:extLst>
              <a:ext uri="{FF2B5EF4-FFF2-40B4-BE49-F238E27FC236}">
                <a16:creationId xmlns:a16="http://schemas.microsoft.com/office/drawing/2014/main" id="{51B5550E-8ED6-0A4D-A171-19237EAEB49B}"/>
              </a:ext>
            </a:extLst>
          </p:cNvPr>
          <p:cNvSpPr>
            <a:spLocks noGrp="1" noChangeArrowheads="1"/>
          </p:cNvSpPr>
          <p:nvPr>
            <p:ph type="sldNum" sz="quarter" idx="3"/>
          </p:nvPr>
        </p:nvSpPr>
        <p:spPr bwMode="auto">
          <a:xfrm>
            <a:off x="3977531" y="8841738"/>
            <a:ext cx="3043979" cy="465773"/>
          </a:xfrm>
          <a:prstGeom prst="rect">
            <a:avLst/>
          </a:prstGeom>
          <a:noFill/>
          <a:ln>
            <a:noFill/>
          </a:ln>
          <a:effectLst/>
        </p:spPr>
        <p:txBody>
          <a:bodyPr vert="horz" wrap="square" lIns="91564" tIns="45783" rIns="91564" bIns="45783" numCol="1" anchor="b" anchorCtr="0" compatLnSpc="1">
            <a:prstTxWarp prst="textNoShape">
              <a:avLst/>
            </a:prstTxWarp>
          </a:bodyPr>
          <a:lstStyle>
            <a:lvl1pPr algn="r">
              <a:defRPr sz="1200"/>
            </a:lvl1pPr>
          </a:lstStyle>
          <a:p>
            <a:pPr>
              <a:defRPr/>
            </a:pPr>
            <a:fld id="{58263AB2-2993-4A65-BC7A-358E108A5C9B}" type="slidenum">
              <a:rPr lang="en-CA" altLang="fr-FR"/>
              <a:pPr>
                <a:defRPr/>
              </a:pPr>
              <a:t>‹#›</a:t>
            </a:fld>
            <a:endParaRPr lang="en-CA" altLang="fr-FR"/>
          </a:p>
        </p:txBody>
      </p:sp>
    </p:spTree>
    <p:extLst>
      <p:ext uri="{BB962C8B-B14F-4D97-AF65-F5344CB8AC3E}">
        <p14:creationId xmlns:p14="http://schemas.microsoft.com/office/powerpoint/2010/main" val="3506225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FC310BD-8BD3-E94B-87F8-61B6D3CE6582}"/>
              </a:ext>
            </a:extLst>
          </p:cNvPr>
          <p:cNvSpPr>
            <a:spLocks noGrp="1" noChangeArrowheads="1"/>
          </p:cNvSpPr>
          <p:nvPr>
            <p:ph type="hdr" sz="quarter"/>
          </p:nvPr>
        </p:nvSpPr>
        <p:spPr bwMode="auto">
          <a:xfrm>
            <a:off x="1" y="0"/>
            <a:ext cx="3043979" cy="465773"/>
          </a:xfrm>
          <a:prstGeom prst="rect">
            <a:avLst/>
          </a:prstGeom>
          <a:noFill/>
          <a:ln>
            <a:noFill/>
          </a:ln>
        </p:spPr>
        <p:txBody>
          <a:bodyPr vert="horz" wrap="square" lIns="93303" tIns="46653" rIns="93303" bIns="46653" numCol="1" anchor="t" anchorCtr="0" compatLnSpc="1">
            <a:prstTxWarp prst="textNoShape">
              <a:avLst/>
            </a:prstTxWarp>
          </a:bodyPr>
          <a:lstStyle>
            <a:lvl1pPr algn="l" defTabSz="933124" eaLnBrk="1" hangingPunct="1">
              <a:defRPr sz="1200">
                <a:ea typeface="ヒラギノ角ゴ Pro W3" charset="-128"/>
                <a:cs typeface="+mn-cs"/>
              </a:defRPr>
            </a:lvl1pPr>
          </a:lstStyle>
          <a:p>
            <a:pPr>
              <a:defRPr/>
            </a:pPr>
            <a:endParaRPr lang="fr-FR" altLang="fr-FR"/>
          </a:p>
        </p:txBody>
      </p:sp>
      <p:sp>
        <p:nvSpPr>
          <p:cNvPr id="8195" name="Rectangle 3">
            <a:extLst>
              <a:ext uri="{FF2B5EF4-FFF2-40B4-BE49-F238E27FC236}">
                <a16:creationId xmlns:a16="http://schemas.microsoft.com/office/drawing/2014/main" id="{1DC19859-A8A6-ED43-962B-84C88AB80223}"/>
              </a:ext>
            </a:extLst>
          </p:cNvPr>
          <p:cNvSpPr>
            <a:spLocks noGrp="1" noChangeArrowheads="1"/>
          </p:cNvSpPr>
          <p:nvPr>
            <p:ph type="dt" idx="1"/>
          </p:nvPr>
        </p:nvSpPr>
        <p:spPr bwMode="auto">
          <a:xfrm>
            <a:off x="3977531" y="0"/>
            <a:ext cx="3043979" cy="465773"/>
          </a:xfrm>
          <a:prstGeom prst="rect">
            <a:avLst/>
          </a:prstGeom>
          <a:noFill/>
          <a:ln>
            <a:noFill/>
          </a:ln>
        </p:spPr>
        <p:txBody>
          <a:bodyPr vert="horz" wrap="square" lIns="93303" tIns="46653" rIns="93303" bIns="46653" numCol="1" anchor="t" anchorCtr="0" compatLnSpc="1">
            <a:prstTxWarp prst="textNoShape">
              <a:avLst/>
            </a:prstTxWarp>
          </a:bodyPr>
          <a:lstStyle>
            <a:lvl1pPr algn="r" defTabSz="933124" eaLnBrk="1" hangingPunct="1">
              <a:defRPr sz="1200">
                <a:ea typeface="ヒラギノ角ゴ Pro W3" charset="-128"/>
                <a:cs typeface="+mn-cs"/>
              </a:defRPr>
            </a:lvl1pPr>
          </a:lstStyle>
          <a:p>
            <a:pPr>
              <a:defRPr/>
            </a:pPr>
            <a:endParaRPr lang="fr-FR" altLang="fr-FR"/>
          </a:p>
        </p:txBody>
      </p:sp>
      <p:sp>
        <p:nvSpPr>
          <p:cNvPr id="9220" name="Rectangle 4"/>
          <p:cNvSpPr>
            <a:spLocks noGrp="1" noRot="1" noChangeAspect="1" noChangeArrowheads="1" noTextEdit="1"/>
          </p:cNvSpPr>
          <p:nvPr>
            <p:ph type="sldImg" idx="2"/>
          </p:nvPr>
        </p:nvSpPr>
        <p:spPr bwMode="auto">
          <a:xfrm>
            <a:off x="407988" y="698500"/>
            <a:ext cx="6207125"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A838F578-3879-EF46-8709-86F585FF9F0B}"/>
              </a:ext>
            </a:extLst>
          </p:cNvPr>
          <p:cNvSpPr>
            <a:spLocks noGrp="1" noChangeArrowheads="1"/>
          </p:cNvSpPr>
          <p:nvPr>
            <p:ph type="body" sz="quarter" idx="3"/>
          </p:nvPr>
        </p:nvSpPr>
        <p:spPr bwMode="auto">
          <a:xfrm>
            <a:off x="701357" y="4422459"/>
            <a:ext cx="5620388" cy="4188778"/>
          </a:xfrm>
          <a:prstGeom prst="rect">
            <a:avLst/>
          </a:prstGeom>
          <a:noFill/>
          <a:ln>
            <a:noFill/>
          </a:ln>
        </p:spPr>
        <p:txBody>
          <a:bodyPr vert="horz" wrap="square" lIns="93303" tIns="46653" rIns="93303" bIns="46653" numCol="1" anchor="t" anchorCtr="0" compatLnSpc="1">
            <a:prstTxWarp prst="textNoShape">
              <a:avLst/>
            </a:prstTxWarp>
          </a:bodyPr>
          <a:lstStyle/>
          <a:p>
            <a:pPr lvl="0"/>
            <a:r>
              <a:rPr lang="en-CA" altLang="fr-FR" noProof="0"/>
              <a:t>Click to edit Master text styles</a:t>
            </a:r>
          </a:p>
          <a:p>
            <a:pPr lvl="1"/>
            <a:r>
              <a:rPr lang="en-CA" altLang="fr-FR" noProof="0"/>
              <a:t>Second level</a:t>
            </a:r>
          </a:p>
          <a:p>
            <a:pPr lvl="2"/>
            <a:r>
              <a:rPr lang="en-CA" altLang="fr-FR" noProof="0"/>
              <a:t>Third level</a:t>
            </a:r>
          </a:p>
          <a:p>
            <a:pPr lvl="3"/>
            <a:r>
              <a:rPr lang="en-CA" altLang="fr-FR" noProof="0"/>
              <a:t>Fourth level</a:t>
            </a:r>
          </a:p>
          <a:p>
            <a:pPr lvl="4"/>
            <a:r>
              <a:rPr lang="en-CA" altLang="fr-FR" noProof="0"/>
              <a:t>Fifth level</a:t>
            </a:r>
          </a:p>
        </p:txBody>
      </p:sp>
      <p:sp>
        <p:nvSpPr>
          <p:cNvPr id="8198" name="Rectangle 6">
            <a:extLst>
              <a:ext uri="{FF2B5EF4-FFF2-40B4-BE49-F238E27FC236}">
                <a16:creationId xmlns:a16="http://schemas.microsoft.com/office/drawing/2014/main" id="{054F3D17-3792-4645-8E55-B688A1C6496E}"/>
              </a:ext>
            </a:extLst>
          </p:cNvPr>
          <p:cNvSpPr>
            <a:spLocks noGrp="1" noChangeArrowheads="1"/>
          </p:cNvSpPr>
          <p:nvPr>
            <p:ph type="ftr" sz="quarter" idx="4"/>
          </p:nvPr>
        </p:nvSpPr>
        <p:spPr bwMode="auto">
          <a:xfrm>
            <a:off x="1" y="8841738"/>
            <a:ext cx="3043979" cy="465773"/>
          </a:xfrm>
          <a:prstGeom prst="rect">
            <a:avLst/>
          </a:prstGeom>
          <a:noFill/>
          <a:ln>
            <a:noFill/>
          </a:ln>
        </p:spPr>
        <p:txBody>
          <a:bodyPr vert="horz" wrap="square" lIns="93303" tIns="46653" rIns="93303" bIns="46653" numCol="1" anchor="b" anchorCtr="0" compatLnSpc="1">
            <a:prstTxWarp prst="textNoShape">
              <a:avLst/>
            </a:prstTxWarp>
          </a:bodyPr>
          <a:lstStyle>
            <a:lvl1pPr algn="l" defTabSz="933124" eaLnBrk="1" hangingPunct="1">
              <a:defRPr sz="1200">
                <a:ea typeface="ヒラギノ角ゴ Pro W3" charset="-128"/>
                <a:cs typeface="+mn-cs"/>
              </a:defRPr>
            </a:lvl1pPr>
          </a:lstStyle>
          <a:p>
            <a:pPr>
              <a:defRPr/>
            </a:pPr>
            <a:endParaRPr lang="fr-FR" altLang="fr-FR"/>
          </a:p>
        </p:txBody>
      </p:sp>
      <p:sp>
        <p:nvSpPr>
          <p:cNvPr id="8199" name="Rectangle 7">
            <a:extLst>
              <a:ext uri="{FF2B5EF4-FFF2-40B4-BE49-F238E27FC236}">
                <a16:creationId xmlns:a16="http://schemas.microsoft.com/office/drawing/2014/main" id="{5F44E6A5-6F43-4F47-AEF5-DDEB3A629ACD}"/>
              </a:ext>
            </a:extLst>
          </p:cNvPr>
          <p:cNvSpPr>
            <a:spLocks noGrp="1" noChangeArrowheads="1"/>
          </p:cNvSpPr>
          <p:nvPr>
            <p:ph type="sldNum" sz="quarter" idx="5"/>
          </p:nvPr>
        </p:nvSpPr>
        <p:spPr bwMode="auto">
          <a:xfrm>
            <a:off x="3977531" y="8841738"/>
            <a:ext cx="3043979" cy="465773"/>
          </a:xfrm>
          <a:prstGeom prst="rect">
            <a:avLst/>
          </a:prstGeom>
          <a:noFill/>
          <a:ln>
            <a:noFill/>
          </a:ln>
        </p:spPr>
        <p:txBody>
          <a:bodyPr vert="horz" wrap="square" lIns="93303" tIns="46653" rIns="93303" bIns="46653" numCol="1" anchor="b" anchorCtr="0" compatLnSpc="1">
            <a:prstTxWarp prst="textNoShape">
              <a:avLst/>
            </a:prstTxWarp>
          </a:bodyPr>
          <a:lstStyle>
            <a:lvl1pPr algn="r" defTabSz="930081" eaLnBrk="1" hangingPunct="1">
              <a:defRPr sz="1200"/>
            </a:lvl1pPr>
          </a:lstStyle>
          <a:p>
            <a:pPr>
              <a:defRPr/>
            </a:pPr>
            <a:fld id="{5F37C5F1-7B90-494A-8D26-DD967F694332}" type="slidenum">
              <a:rPr lang="en-CA" altLang="fr-FR"/>
              <a:pPr>
                <a:defRPr/>
              </a:pPr>
              <a:t>‹#›</a:t>
            </a:fld>
            <a:endParaRPr lang="en-CA" altLang="fr-FR"/>
          </a:p>
        </p:txBody>
      </p:sp>
    </p:spTree>
    <p:extLst>
      <p:ext uri="{BB962C8B-B14F-4D97-AF65-F5344CB8AC3E}">
        <p14:creationId xmlns:p14="http://schemas.microsoft.com/office/powerpoint/2010/main" val="2889476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fr-FR" b="1">
              <a:latin typeface="Arial" panose="020B0604020202020204" pitchFamily="34" charset="0"/>
            </a:endParaRPr>
          </a:p>
        </p:txBody>
      </p:sp>
    </p:spTree>
    <p:extLst>
      <p:ext uri="{BB962C8B-B14F-4D97-AF65-F5344CB8AC3E}">
        <p14:creationId xmlns:p14="http://schemas.microsoft.com/office/powerpoint/2010/main" val="216365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Espace réservé de l'image des diapositives 1"/>
          <p:cNvSpPr>
            <a:spLocks noGrp="1" noRot="1" noChangeAspect="1" noChangeArrowheads="1" noTextEdit="1"/>
          </p:cNvSpPr>
          <p:nvPr>
            <p:ph type="sldImg"/>
          </p:nvPr>
        </p:nvSpPr>
        <p:spPr>
          <a:ln/>
        </p:spPr>
      </p:sp>
      <p:sp>
        <p:nvSpPr>
          <p:cNvPr id="279555" name="Espace réservé des notes 2"/>
          <p:cNvSpPr>
            <a:spLocks noGrp="1"/>
          </p:cNvSpPr>
          <p:nvPr>
            <p:ph type="body" idx="1"/>
          </p:nvPr>
        </p:nvSpPr>
        <p:spPr>
          <a:xfrm>
            <a:off x="407136" y="4422459"/>
            <a:ext cx="6208828" cy="4188778"/>
          </a:xfrm>
        </p:spPr>
        <p:txBody>
          <a:bodyPr/>
          <a:lstStyle/>
          <a:p>
            <a:pPr marL="227354" indent="-227354">
              <a:defRPr/>
            </a:pPr>
            <a:r>
              <a:rPr lang="en-CA" sz="1000" b="1"/>
              <a:t>Note:</a:t>
            </a:r>
            <a:r>
              <a:rPr lang="en-CA" sz="1000"/>
              <a:t> click to reveal each of the steps.</a:t>
            </a:r>
          </a:p>
          <a:p>
            <a:pPr marL="227354" indent="-227354">
              <a:defRPr/>
            </a:pPr>
            <a:endParaRPr lang="en-CA" altLang="fr-FR" sz="1000" b="1">
              <a:latin typeface="Arial" panose="020B0604020202020204" pitchFamily="34" charset="0"/>
            </a:endParaRPr>
          </a:p>
          <a:p>
            <a:pPr marL="227354" indent="-227354">
              <a:defRPr/>
            </a:pPr>
            <a:r>
              <a:rPr lang="en-CA" altLang="fr-FR" sz="1000" b="1">
                <a:latin typeface="Arial" panose="020B0604020202020204" pitchFamily="34" charset="0"/>
              </a:rPr>
              <a:t>The following outlines the process for supervisors to document and address disciplinary action:</a:t>
            </a:r>
          </a:p>
          <a:p>
            <a:pPr marL="227354" indent="-227354">
              <a:defRPr/>
            </a:pPr>
            <a:r>
              <a:rPr lang="en-CA" altLang="fr-FR" sz="1000">
                <a:latin typeface="Arial" panose="020B0604020202020204" pitchFamily="34" charset="0"/>
              </a:rPr>
              <a:t>a) Whenever there is poor performance and/or unacceptable behaviour related to substance misuse, the supervisor should, at the earliest opportunity, discuss each incident with the member. See DAOD 5019-3 or 5019-7 to determine if there is an obligation to report.</a:t>
            </a:r>
          </a:p>
          <a:p>
            <a:pPr marL="227354" indent="-227354">
              <a:defRPr/>
            </a:pPr>
            <a:r>
              <a:rPr lang="en-CA" altLang="fr-FR" sz="1000">
                <a:latin typeface="Arial" panose="020B0604020202020204" pitchFamily="34" charset="0"/>
              </a:rPr>
              <a:t>b) If it is an isolated incident, then giving immediate feedback may be enough to correct the matter. Where it is not, the supervisor should start a record of each incident which clearly documents the time, place, and circumstances around the performance shortcoming.</a:t>
            </a:r>
          </a:p>
          <a:p>
            <a:pPr marL="227354" indent="-227354">
              <a:defRPr/>
            </a:pPr>
            <a:r>
              <a:rPr lang="en-CA" altLang="fr-FR" sz="1000">
                <a:latin typeface="Arial" panose="020B0604020202020204" pitchFamily="34" charset="0"/>
              </a:rPr>
              <a:t>c) This record will clearly show the “pattern” of deteriorating work performance/concerning behaviour and/or unacceptable behaviour.  The documentation of each incident may later become the basis of a Statutory Declaration or Affidavit which can be used in disciplinary action if the member’s CO decides to proceed in that manner.</a:t>
            </a:r>
          </a:p>
          <a:p>
            <a:pPr marL="227354" indent="-227354">
              <a:defRPr/>
            </a:pPr>
            <a:r>
              <a:rPr lang="en-CA" altLang="fr-FR" sz="1000">
                <a:latin typeface="Arial" panose="020B0604020202020204" pitchFamily="34" charset="0"/>
              </a:rPr>
              <a:t>d) The key to dealing successfully with any concern of substance misuse is early intervention. Often this is enough to stop a problem from becoming even larger for the individual in question. Avoid procrastination! Early intervention is most effective. Remember, as a supervisor, you have an obligation to act.</a:t>
            </a:r>
          </a:p>
          <a:p>
            <a:pPr marL="227354" indent="-227354">
              <a:defRPr/>
            </a:pPr>
            <a:r>
              <a:rPr lang="en-CA" altLang="fr-FR" sz="1000">
                <a:latin typeface="Arial" panose="020B0604020202020204" pitchFamily="34" charset="0"/>
              </a:rPr>
              <a:t>e) The documentation of each incident will later become the </a:t>
            </a:r>
            <a:r>
              <a:rPr lang="en-CA" altLang="fr-FR" sz="1000" b="1">
                <a:latin typeface="Arial" panose="020B0604020202020204" pitchFamily="34" charset="0"/>
              </a:rPr>
              <a:t>Fact Sheet</a:t>
            </a:r>
            <a:r>
              <a:rPr lang="en-CA" altLang="fr-FR" sz="1000">
                <a:latin typeface="Arial" panose="020B0604020202020204" pitchFamily="34" charset="0"/>
              </a:rPr>
              <a:t> in the initial interview.</a:t>
            </a:r>
          </a:p>
          <a:p>
            <a:pPr marL="227354" indent="-227354">
              <a:defRPr/>
            </a:pPr>
            <a:endParaRPr lang="en-CA" altLang="fr-FR" sz="1000">
              <a:latin typeface="Arial" panose="020B0604020202020204" pitchFamily="34" charset="0"/>
            </a:endParaRPr>
          </a:p>
          <a:p>
            <a:pPr marL="227354" indent="-227354">
              <a:defRPr/>
            </a:pPr>
            <a:r>
              <a:rPr lang="en-CA" altLang="fr-FR" sz="1000">
                <a:latin typeface="Arial" panose="020B0604020202020204" pitchFamily="34" charset="0"/>
              </a:rPr>
              <a:t>There are two types of documentation: informal (for your own records) and formal (to communicate to others within the organization). The value of keeping informal records is that you can be more specific when you confront a member, noting patterns in behaviour, etc. (refer to Aide Memoire, pages 4-8).</a:t>
            </a:r>
          </a:p>
          <a:p>
            <a:pPr marL="227354" indent="-227354">
              <a:defRPr/>
            </a:pPr>
            <a:endParaRPr lang="en-CA" altLang="fr-FR" sz="1000">
              <a:latin typeface="Arial" panose="020B0604020202020204" pitchFamily="34" charset="0"/>
            </a:endParaRPr>
          </a:p>
          <a:p>
            <a:pPr marL="227354" indent="-227354">
              <a:defRPr/>
            </a:pPr>
            <a:r>
              <a:rPr lang="en-CA" altLang="fr-FR" sz="1000" b="1">
                <a:latin typeface="Arial" panose="020B0604020202020204" pitchFamily="34" charset="0"/>
              </a:rPr>
              <a:t>Source(s)</a:t>
            </a:r>
            <a:r>
              <a:rPr lang="en-CA" altLang="fr-FR" sz="1000">
                <a:latin typeface="Arial" panose="020B0604020202020204" pitchFamily="34" charset="0"/>
              </a:rPr>
              <a:t>: DFHP (2012) Aide Memoire, p. 6-8.</a:t>
            </a:r>
          </a:p>
          <a:p>
            <a:pPr marL="227354" indent="-227354">
              <a:defRPr/>
            </a:pPr>
            <a:endParaRPr lang="en-CA" altLang="fr-FR" sz="1000">
              <a:latin typeface="Arial" panose="020B0604020202020204" pitchFamily="34" charset="0"/>
            </a:endParaRPr>
          </a:p>
          <a:p>
            <a:pPr>
              <a:defRPr/>
            </a:pPr>
            <a:endParaRPr lang="fr-FR" altLang="en-US" sz="1000">
              <a:latin typeface="Arial" panose="020B0604020202020204" pitchFamily="34" charset="0"/>
            </a:endParaRPr>
          </a:p>
        </p:txBody>
      </p:sp>
      <p:sp>
        <p:nvSpPr>
          <p:cNvPr id="302084"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128E5186-8EE2-46E4-A4F8-EC59847D2499}" type="slidenum">
              <a:rPr lang="fr-FR" altLang="en-US" sz="1200"/>
              <a:pPr/>
              <a:t>12</a:t>
            </a:fld>
            <a:endParaRPr lang="fr-FR" altLang="en-US" sz="1200"/>
          </a:p>
        </p:txBody>
      </p:sp>
    </p:spTree>
    <p:extLst>
      <p:ext uri="{BB962C8B-B14F-4D97-AF65-F5344CB8AC3E}">
        <p14:creationId xmlns:p14="http://schemas.microsoft.com/office/powerpoint/2010/main" val="243712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Espace réservé de l'image des diapositives 1"/>
          <p:cNvSpPr>
            <a:spLocks noGrp="1" noRot="1" noChangeAspect="1" noChangeArrowheads="1" noTextEdit="1"/>
          </p:cNvSpPr>
          <p:nvPr>
            <p:ph type="sldImg"/>
          </p:nvPr>
        </p:nvSpPr>
        <p:spPr>
          <a:ln/>
        </p:spPr>
      </p:sp>
      <p:sp>
        <p:nvSpPr>
          <p:cNvPr id="304131"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I</a:t>
            </a:r>
            <a:r>
              <a:rPr lang="en-CA" altLang="fr-FR" sz="1000">
                <a:latin typeface="Arial" panose="020B0604020202020204" pitchFamily="34" charset="0"/>
              </a:rPr>
              <a:t>n accordance with DND Policy, the supervisor will be required to intervene formally at the Initial Counselling, Recorded Warning, and Counselling and Probation stages. </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a:latin typeface="Arial" panose="020B0604020202020204" pitchFamily="34" charset="0"/>
              </a:rPr>
              <a:t>All three interviews should employ a similar framework of four stages:</a:t>
            </a:r>
          </a:p>
          <a:p>
            <a:pPr eaLnBrk="1" hangingPunct="1">
              <a:lnSpc>
                <a:spcPct val="80000"/>
              </a:lnSpc>
            </a:pPr>
            <a:endParaRPr lang="en-CA" altLang="fr-FR" sz="1000" b="1">
              <a:latin typeface="Arial" panose="020B0604020202020204" pitchFamily="34" charset="0"/>
            </a:endParaRPr>
          </a:p>
          <a:p>
            <a:pPr>
              <a:lnSpc>
                <a:spcPct val="80000"/>
              </a:lnSpc>
            </a:pPr>
            <a:r>
              <a:rPr lang="en-CA" altLang="fr-FR" sz="1000" b="1">
                <a:latin typeface="Arial" panose="020B0604020202020204" pitchFamily="34" charset="0"/>
              </a:rPr>
              <a:t>Preliminaries.</a:t>
            </a:r>
            <a:r>
              <a:rPr lang="en-CA" altLang="fr-FR" sz="1000">
                <a:latin typeface="Arial" panose="020B0604020202020204" pitchFamily="34" charset="0"/>
              </a:rPr>
              <a:t> Information gathering, consultation, and fact sheet preparation prior to interview.</a:t>
            </a:r>
          </a:p>
          <a:p>
            <a:pPr>
              <a:lnSpc>
                <a:spcPct val="80000"/>
              </a:lnSpc>
            </a:pPr>
            <a:r>
              <a:rPr lang="en-CA" altLang="fr-FR" sz="1000" b="1">
                <a:latin typeface="Arial" panose="020B0604020202020204" pitchFamily="34" charset="0"/>
              </a:rPr>
              <a:t>Opening.</a:t>
            </a:r>
            <a:r>
              <a:rPr lang="en-CA" altLang="fr-FR" sz="1000">
                <a:latin typeface="Arial" panose="020B0604020202020204" pitchFamily="34" charset="0"/>
              </a:rPr>
              <a:t> Briefly greet, state purpose (discuss poor work), alcohol misuse, state goal, find acceptable solution.</a:t>
            </a:r>
          </a:p>
          <a:p>
            <a:pPr>
              <a:lnSpc>
                <a:spcPct val="80000"/>
              </a:lnSpc>
            </a:pPr>
            <a:r>
              <a:rPr lang="en-CA" altLang="fr-FR" sz="1000" b="1">
                <a:latin typeface="Arial" panose="020B0604020202020204" pitchFamily="34" charset="0"/>
              </a:rPr>
              <a:t>Problem-solving.</a:t>
            </a:r>
            <a:r>
              <a:rPr lang="en-CA" altLang="fr-FR" sz="1000">
                <a:latin typeface="Arial" panose="020B0604020202020204" pitchFamily="34" charset="0"/>
              </a:rPr>
              <a:t> Discuss pattern of poor performance, problem areas (e.g. lateness, smell of alcohol), give exact examples of related incidents from fact sheet to illustrate each area, and discuss ways to resolve problem areas.</a:t>
            </a:r>
          </a:p>
          <a:p>
            <a:pPr>
              <a:lnSpc>
                <a:spcPct val="80000"/>
              </a:lnSpc>
            </a:pPr>
            <a:r>
              <a:rPr lang="en-CA" altLang="fr-FR" sz="1000" b="1">
                <a:latin typeface="Arial" panose="020B0604020202020204" pitchFamily="34" charset="0"/>
              </a:rPr>
              <a:t>Conclusion.</a:t>
            </a:r>
            <a:r>
              <a:rPr lang="en-CA" altLang="fr-FR" sz="1000">
                <a:latin typeface="Arial" panose="020B0604020202020204" pitchFamily="34" charset="0"/>
              </a:rPr>
              <a:t> Restate key areas and what subordinate must change and even if they do not agree, offer help. Set a time to review progress (for initial and recorded warning interviews). For referral interview, stress that referral is a positive move designed to determine whether a different type of help is required.</a:t>
            </a:r>
          </a:p>
          <a:p>
            <a:pPr>
              <a:lnSpc>
                <a:spcPct val="80000"/>
              </a:lnSpc>
            </a:pPr>
            <a:endParaRPr lang="en-CA" altLang="fr-FR" sz="1000">
              <a:latin typeface="Arial" panose="020B0604020202020204" pitchFamily="34" charset="0"/>
            </a:endParaRPr>
          </a:p>
          <a:p>
            <a:pPr>
              <a:lnSpc>
                <a:spcPct val="80000"/>
              </a:lnSpc>
            </a:pPr>
            <a:r>
              <a:rPr lang="en-US" altLang="fr-FR" sz="1000">
                <a:latin typeface="Arial" panose="020B0604020202020204" pitchFamily="34" charset="0"/>
              </a:rPr>
              <a:t>In order to effectively respond to alcohol, other drugs, and gambling problems, supervisors must have good communication and interviewing skills. </a:t>
            </a:r>
          </a:p>
          <a:p>
            <a:pPr>
              <a:lnSpc>
                <a:spcPct val="80000"/>
              </a:lnSpc>
            </a:pPr>
            <a:r>
              <a:rPr lang="en-US" altLang="fr-FR" sz="1000">
                <a:latin typeface="Arial" panose="020B0604020202020204" pitchFamily="34" charset="0"/>
              </a:rPr>
              <a:t>These skills will not only help in dealing with problems, they will also help to prevent many problems from escalating in the first place through what is often referred to as supportive management. For example, in workplaces where employees feel heard and appreciated, there are half as many substance use problems.</a:t>
            </a:r>
          </a:p>
          <a:p>
            <a:pPr>
              <a:lnSpc>
                <a:spcPct val="80000"/>
              </a:lnSpc>
            </a:pPr>
            <a:endParaRPr lang="en-US" altLang="fr-FR" sz="1000">
              <a:latin typeface="Arial" panose="020B0604020202020204" pitchFamily="34" charset="0"/>
            </a:endParaRPr>
          </a:p>
          <a:p>
            <a:r>
              <a:rPr lang="en-US" altLang="fr-FR" sz="1000">
                <a:latin typeface="Arial" panose="020B0604020202020204" pitchFamily="34" charset="0"/>
              </a:rPr>
              <a:t>Preliminaries. Information gathering, consultation, fact sheet preparation prior to interview.</a:t>
            </a:r>
          </a:p>
          <a:p>
            <a:r>
              <a:rPr lang="en-US" altLang="fr-FR" sz="1000">
                <a:latin typeface="Arial" panose="020B0604020202020204" pitchFamily="34" charset="0"/>
              </a:rPr>
              <a:t>It is necessary to emphasize the importance of preparation in order to keep the discussion focused and objective. For example, it is not enough to simply tell the member that you have noticed a deterioration of their job performance. You must be able to give concrete examples that include the date, behaviour and circumstances.</a:t>
            </a:r>
          </a:p>
          <a:p>
            <a:pPr>
              <a:lnSpc>
                <a:spcPct val="80000"/>
              </a:lnSpc>
            </a:pPr>
            <a:endParaRPr lang="fr-CA" altLang="fr-FR" sz="1000">
              <a:latin typeface="Arial" panose="020B0604020202020204" pitchFamily="34" charset="0"/>
            </a:endParaRPr>
          </a:p>
          <a:p>
            <a:pPr>
              <a:lnSpc>
                <a:spcPct val="80000"/>
              </a:lnSpc>
            </a:pPr>
            <a:r>
              <a:rPr lang="fr-CA" altLang="fr-FR" sz="1000" b="1">
                <a:latin typeface="Arial" panose="020B0604020202020204" pitchFamily="34" charset="0"/>
              </a:rPr>
              <a:t>R</a:t>
            </a:r>
            <a:r>
              <a:rPr lang="en-US" altLang="fr-FR" sz="1000" b="1" err="1">
                <a:latin typeface="Arial" panose="020B0604020202020204" pitchFamily="34" charset="0"/>
              </a:rPr>
              <a:t>efer</a:t>
            </a:r>
            <a:r>
              <a:rPr lang="en-US" altLang="fr-FR" sz="1000" b="1">
                <a:latin typeface="Arial" panose="020B0604020202020204" pitchFamily="34" charset="0"/>
              </a:rPr>
              <a:t> to the document “Differences between Civilian and Military” ( found in activity folder) to highlight differences in interview approaches.</a:t>
            </a:r>
          </a:p>
          <a:p>
            <a:pPr>
              <a:lnSpc>
                <a:spcPct val="80000"/>
              </a:lnSpc>
            </a:pPr>
            <a:r>
              <a:rPr lang="en-US" altLang="fr-FR" sz="1000">
                <a:latin typeface="Arial" panose="020B0604020202020204" pitchFamily="34" charset="0"/>
              </a:rPr>
              <a:t>Here are a few things to keep in mind when conducting an interview.</a:t>
            </a:r>
            <a:endParaRPr lang="fr-CA" altLang="fr-FR" sz="1000">
              <a:latin typeface="Arial" panose="020B0604020202020204" pitchFamily="34" charset="0"/>
            </a:endParaRPr>
          </a:p>
          <a:p>
            <a:pPr>
              <a:lnSpc>
                <a:spcPct val="80000"/>
              </a:lnSpc>
            </a:pPr>
            <a:endParaRPr lang="fr-CA" altLang="fr-FR" sz="1000">
              <a:latin typeface="Arial" panose="020B0604020202020204" pitchFamily="34" charset="0"/>
            </a:endParaRPr>
          </a:p>
          <a:p>
            <a:pPr>
              <a:lnSpc>
                <a:spcPct val="80000"/>
              </a:lnSpc>
            </a:pPr>
            <a:r>
              <a:rPr lang="fr-CA" altLang="fr-FR" sz="1000" b="1">
                <a:latin typeface="Arial" panose="020B0604020202020204" pitchFamily="34" charset="0"/>
              </a:rPr>
              <a:t>R</a:t>
            </a:r>
            <a:r>
              <a:rPr lang="en-US" altLang="fr-FR" sz="1000" b="1" err="1">
                <a:latin typeface="Arial" panose="020B0604020202020204" pitchFamily="34" charset="0"/>
              </a:rPr>
              <a:t>efer</a:t>
            </a:r>
            <a:r>
              <a:rPr lang="en-US" altLang="fr-FR" sz="1000" b="1">
                <a:latin typeface="Arial" panose="020B0604020202020204" pitchFamily="34" charset="0"/>
              </a:rPr>
              <a:t> to “Interview Tips: How to Confront” </a:t>
            </a:r>
            <a:r>
              <a:rPr lang="fr-CA" altLang="fr-FR" sz="1000" b="1">
                <a:latin typeface="Arial" panose="020B0604020202020204" pitchFamily="34" charset="0"/>
              </a:rPr>
              <a:t>(</a:t>
            </a:r>
            <a:r>
              <a:rPr lang="en-CA" altLang="fr-FR" sz="1000" b="1">
                <a:latin typeface="Arial" panose="020B0604020202020204" pitchFamily="34" charset="0"/>
              </a:rPr>
              <a:t>found in pre read</a:t>
            </a:r>
            <a:r>
              <a:rPr lang="fr-CA" altLang="fr-FR" sz="1000" b="1">
                <a:latin typeface="Arial" panose="020B0604020202020204" pitchFamily="34" charset="0"/>
              </a:rPr>
              <a:t> )</a:t>
            </a:r>
            <a:r>
              <a:rPr lang="en-US" altLang="fr-FR" sz="1000" b="1">
                <a:latin typeface="Arial" panose="020B0604020202020204" pitchFamily="34" charset="0"/>
              </a:rPr>
              <a:t> for additional tips.</a:t>
            </a:r>
            <a:endParaRPr lang="fr-CA" altLang="fr-FR" sz="1000" b="1">
              <a:latin typeface="Arial" panose="020B0604020202020204" pitchFamily="34" charset="0"/>
            </a:endParaRPr>
          </a:p>
          <a:p>
            <a:endParaRPr lang="en-US" altLang="fr-FR" sz="1000">
              <a:latin typeface="Arial" panose="020B0604020202020204" pitchFamily="34" charset="0"/>
            </a:endParaRPr>
          </a:p>
          <a:p>
            <a:r>
              <a:rPr lang="en-US" altLang="fr-FR" sz="1000" b="1">
                <a:latin typeface="Arial" panose="020B0604020202020204" pitchFamily="34" charset="0"/>
              </a:rPr>
              <a:t>Source(s): </a:t>
            </a:r>
          </a:p>
          <a:p>
            <a:r>
              <a:rPr lang="en-US" altLang="fr-FR" sz="1000">
                <a:latin typeface="Arial" panose="020B0604020202020204" pitchFamily="34" charset="0"/>
              </a:rPr>
              <a:t>DFHP (2012), Aide Memoire, p. 8-10</a:t>
            </a:r>
          </a:p>
          <a:p>
            <a:endParaRPr lang="en-US" altLang="fr-FR" sz="1000" b="1">
              <a:latin typeface="Arial" panose="020B0604020202020204" pitchFamily="34" charset="0"/>
            </a:endParaRPr>
          </a:p>
          <a:p>
            <a:endParaRPr lang="fr-FR" altLang="en-US" sz="1000">
              <a:latin typeface="Arial" panose="020B0604020202020204" pitchFamily="34" charset="0"/>
            </a:endParaRPr>
          </a:p>
        </p:txBody>
      </p:sp>
      <p:sp>
        <p:nvSpPr>
          <p:cNvPr id="304132"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5D26F6C3-6D62-411A-8880-803997055323}" type="slidenum">
              <a:rPr lang="fr-FR" altLang="en-US" sz="1200"/>
              <a:pPr/>
              <a:t>13</a:t>
            </a:fld>
            <a:endParaRPr lang="fr-FR" altLang="en-US" sz="1200"/>
          </a:p>
        </p:txBody>
      </p:sp>
    </p:spTree>
    <p:extLst>
      <p:ext uri="{BB962C8B-B14F-4D97-AF65-F5344CB8AC3E}">
        <p14:creationId xmlns:p14="http://schemas.microsoft.com/office/powerpoint/2010/main" val="1033766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Espace réservé de l'image des diapositives 1"/>
          <p:cNvSpPr>
            <a:spLocks noGrp="1" noRot="1" noChangeAspect="1" noChangeArrowheads="1" noTextEdit="1"/>
          </p:cNvSpPr>
          <p:nvPr>
            <p:ph type="sldImg"/>
          </p:nvPr>
        </p:nvSpPr>
        <p:spPr>
          <a:ln/>
        </p:spPr>
      </p:sp>
      <p:sp>
        <p:nvSpPr>
          <p:cNvPr id="306179"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z="1000" b="1">
                <a:latin typeface="Arial" panose="020B0604020202020204" pitchFamily="34" charset="0"/>
              </a:rPr>
              <a:t>Note:</a:t>
            </a:r>
            <a:r>
              <a:rPr lang="en-CA" altLang="en-US" sz="1000">
                <a:latin typeface="Arial" panose="020B0604020202020204" pitchFamily="34" charset="0"/>
              </a:rPr>
              <a:t> click to reveal each of the steps</a:t>
            </a:r>
            <a:r>
              <a:rPr lang="en-CA" altLang="en-US">
                <a:latin typeface="Arial" panose="020B0604020202020204" pitchFamily="34" charset="0"/>
              </a:rPr>
              <a:t>.</a:t>
            </a:r>
          </a:p>
          <a:p>
            <a:endParaRPr lang="en-US" altLang="fr-FR" sz="1000" b="1">
              <a:latin typeface="Arial" panose="020B0604020202020204" pitchFamily="34" charset="0"/>
            </a:endParaRPr>
          </a:p>
          <a:p>
            <a:r>
              <a:rPr lang="en-US" altLang="fr-FR" sz="1000" b="1">
                <a:latin typeface="Arial" panose="020B0604020202020204" pitchFamily="34" charset="0"/>
              </a:rPr>
              <a:t>Opening. </a:t>
            </a:r>
          </a:p>
          <a:p>
            <a:r>
              <a:rPr lang="en-US" altLang="fr-FR" sz="1000">
                <a:latin typeface="Arial" panose="020B0604020202020204" pitchFamily="34" charset="0"/>
              </a:rPr>
              <a:t>Briefly greet, state purpose (discuss poor work performance), alcohol misuse, state goal, stress confidentiality.</a:t>
            </a:r>
          </a:p>
          <a:p>
            <a:endParaRPr lang="en-US" altLang="fr-FR" sz="1000">
              <a:latin typeface="Arial" panose="020B0604020202020204" pitchFamily="34" charset="0"/>
            </a:endParaRPr>
          </a:p>
          <a:p>
            <a:r>
              <a:rPr lang="en-US" altLang="fr-FR" sz="1000">
                <a:latin typeface="Arial" panose="020B0604020202020204" pitchFamily="34" charset="0"/>
              </a:rPr>
              <a:t>It is important to begin with a statement of observation that is specific</a:t>
            </a:r>
            <a:r>
              <a:rPr lang="fr-CA" altLang="fr-FR" sz="1000">
                <a:latin typeface="Arial" panose="020B0604020202020204" pitchFamily="34" charset="0"/>
              </a:rPr>
              <a:t>,</a:t>
            </a:r>
            <a:r>
              <a:rPr lang="en-US" altLang="fr-FR" sz="1000">
                <a:latin typeface="Arial" panose="020B0604020202020204" pitchFamily="34" charset="0"/>
              </a:rPr>
              <a:t> concrete</a:t>
            </a:r>
            <a:r>
              <a:rPr lang="fr-CA" altLang="fr-FR" sz="1000">
                <a:latin typeface="Arial" panose="020B0604020202020204" pitchFamily="34" charset="0"/>
              </a:rPr>
              <a:t>,</a:t>
            </a:r>
            <a:r>
              <a:rPr lang="en-US" altLang="fr-FR" sz="1000">
                <a:latin typeface="Arial" panose="020B0604020202020204" pitchFamily="34" charset="0"/>
              </a:rPr>
              <a:t> and focuses on outward behaviour and job performance</a:t>
            </a:r>
            <a:r>
              <a:rPr lang="fr-CA" altLang="fr-FR" sz="1000">
                <a:latin typeface="Arial" panose="020B0604020202020204" pitchFamily="34" charset="0"/>
              </a:rPr>
              <a:t>,</a:t>
            </a:r>
            <a:r>
              <a:rPr lang="en-US" altLang="fr-FR" sz="1000">
                <a:latin typeface="Arial" panose="020B0604020202020204" pitchFamily="34" charset="0"/>
              </a:rPr>
              <a:t> and not on personal qualities. It is very important not to attempt to explain or “fix” the behaviour, but to express one’s concern and emphasize </a:t>
            </a:r>
            <a:r>
              <a:rPr lang="fr-CA" altLang="fr-FR" sz="1000" err="1">
                <a:latin typeface="Arial" panose="020B0604020202020204" pitchFamily="34" charset="0"/>
              </a:rPr>
              <a:t>that</a:t>
            </a:r>
            <a:r>
              <a:rPr lang="fr-CA" altLang="fr-FR" sz="1000">
                <a:latin typeface="Arial" panose="020B0604020202020204" pitchFamily="34" charset="0"/>
              </a:rPr>
              <a:t> </a:t>
            </a:r>
            <a:r>
              <a:rPr lang="en-US" altLang="fr-FR" sz="1000">
                <a:latin typeface="Arial" panose="020B0604020202020204" pitchFamily="34" charset="0"/>
              </a:rPr>
              <a:t>the purpose of the meeting is to work together to find a solution</a:t>
            </a:r>
            <a:r>
              <a:rPr lang="fr-CA" altLang="fr-FR" sz="1000">
                <a:latin typeface="Arial" panose="020B0604020202020204" pitchFamily="34" charset="0"/>
              </a:rPr>
              <a:t>,</a:t>
            </a:r>
            <a:r>
              <a:rPr lang="en-US" altLang="fr-FR" sz="1000">
                <a:latin typeface="Arial" panose="020B0604020202020204" pitchFamily="34" charset="0"/>
              </a:rPr>
              <a:t> and that confidentiality will be upheld according to CAF policy.</a:t>
            </a:r>
          </a:p>
          <a:p>
            <a:endParaRPr lang="en-US" altLang="fr-FR" sz="1000">
              <a:latin typeface="Arial" panose="020B0604020202020204" pitchFamily="34" charset="0"/>
            </a:endParaRPr>
          </a:p>
          <a:p>
            <a:r>
              <a:rPr lang="en-US" altLang="fr-FR" sz="1000" b="1">
                <a:latin typeface="Arial" panose="020B0604020202020204" pitchFamily="34" charset="0"/>
              </a:rPr>
              <a:t>Example:</a:t>
            </a:r>
          </a:p>
          <a:p>
            <a:r>
              <a:rPr lang="en-US" altLang="fr-FR" sz="1000">
                <a:latin typeface="Arial" panose="020B0604020202020204" pitchFamily="34" charset="0"/>
              </a:rPr>
              <a:t>Supervisor: ”Mary, I know you’re busy, so I won’t take up too much of your time. I have a few concerns regarding your job performance that I wanted to chat with you about. I would like to discuss it with you so that we can work together to get it back to what it </a:t>
            </a:r>
            <a:r>
              <a:rPr lang="fr-CA" altLang="fr-FR" sz="1000" err="1">
                <a:latin typeface="Arial" panose="020B0604020202020204" pitchFamily="34" charset="0"/>
              </a:rPr>
              <a:t>used</a:t>
            </a:r>
            <a:r>
              <a:rPr lang="fr-CA" altLang="fr-FR" sz="1000">
                <a:latin typeface="Arial" panose="020B0604020202020204" pitchFamily="34" charset="0"/>
              </a:rPr>
              <a:t> to </a:t>
            </a:r>
            <a:r>
              <a:rPr lang="fr-CA" altLang="fr-FR" sz="1000" err="1">
                <a:latin typeface="Arial" panose="020B0604020202020204" pitchFamily="34" charset="0"/>
              </a:rPr>
              <a:t>be</a:t>
            </a:r>
            <a:r>
              <a:rPr lang="en-US" altLang="fr-FR" sz="1000">
                <a:latin typeface="Arial" panose="020B0604020202020204" pitchFamily="34" charset="0"/>
              </a:rPr>
              <a:t>.” </a:t>
            </a:r>
          </a:p>
          <a:p>
            <a:endParaRPr lang="en-US" altLang="fr-FR" sz="1000">
              <a:latin typeface="Arial" panose="020B0604020202020204" pitchFamily="34" charset="0"/>
            </a:endParaRPr>
          </a:p>
          <a:p>
            <a:r>
              <a:rPr lang="en-US" altLang="fr-FR" sz="1000" b="1">
                <a:latin typeface="Arial" panose="020B0604020202020204" pitchFamily="34" charset="0"/>
              </a:rPr>
              <a:t>Source(s):</a:t>
            </a:r>
            <a:r>
              <a:rPr lang="en-US" altLang="fr-FR" sz="1000">
                <a:latin typeface="Arial" panose="020B0604020202020204" pitchFamily="34" charset="0"/>
              </a:rPr>
              <a:t> </a:t>
            </a:r>
          </a:p>
          <a:p>
            <a:r>
              <a:rPr lang="en-US" altLang="fr-FR" sz="1000">
                <a:latin typeface="Arial" panose="020B0604020202020204" pitchFamily="34" charset="0"/>
              </a:rPr>
              <a:t>DFHP (2012), Aide Memoire, p. 9.</a:t>
            </a:r>
          </a:p>
          <a:p>
            <a:endParaRPr lang="en-US" altLang="fr-FR" sz="1000">
              <a:latin typeface="Arial" panose="020B0604020202020204" pitchFamily="34" charset="0"/>
            </a:endParaRPr>
          </a:p>
          <a:p>
            <a:endParaRPr lang="fr-FR" altLang="en-US" sz="1000">
              <a:latin typeface="Arial" panose="020B0604020202020204" pitchFamily="34" charset="0"/>
            </a:endParaRPr>
          </a:p>
        </p:txBody>
      </p:sp>
      <p:sp>
        <p:nvSpPr>
          <p:cNvPr id="306180"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E66E2F8C-644C-49DE-A031-EB32F86A5A7B}" type="slidenum">
              <a:rPr lang="fr-FR" altLang="en-US" sz="1200"/>
              <a:pPr/>
              <a:t>14</a:t>
            </a:fld>
            <a:endParaRPr lang="fr-FR" altLang="en-US" sz="1200"/>
          </a:p>
        </p:txBody>
      </p:sp>
    </p:spTree>
    <p:extLst>
      <p:ext uri="{BB962C8B-B14F-4D97-AF65-F5344CB8AC3E}">
        <p14:creationId xmlns:p14="http://schemas.microsoft.com/office/powerpoint/2010/main" val="2046669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Espace réservé de l'image des diapositives 1"/>
          <p:cNvSpPr>
            <a:spLocks noGrp="1" noRot="1" noChangeAspect="1" noChangeArrowheads="1" noTextEdit="1"/>
          </p:cNvSpPr>
          <p:nvPr>
            <p:ph type="sldImg"/>
          </p:nvPr>
        </p:nvSpPr>
        <p:spPr>
          <a:ln/>
        </p:spPr>
      </p:sp>
      <p:sp>
        <p:nvSpPr>
          <p:cNvPr id="308227"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CA" altLang="en-US" sz="1000" b="1">
                <a:latin typeface="Arial" panose="020B0604020202020204" pitchFamily="34" charset="0"/>
              </a:rPr>
              <a:t>Note:</a:t>
            </a:r>
            <a:r>
              <a:rPr lang="en-CA" altLang="en-US" sz="1000">
                <a:latin typeface="Arial" panose="020B0604020202020204" pitchFamily="34" charset="0"/>
              </a:rPr>
              <a:t> click to reveal each of the steps.</a:t>
            </a:r>
          </a:p>
          <a:p>
            <a:pPr>
              <a:lnSpc>
                <a:spcPct val="90000"/>
              </a:lnSpc>
            </a:pPr>
            <a:endParaRPr lang="en-US" altLang="fr-FR" sz="1000" b="1">
              <a:latin typeface="Arial" panose="020B0604020202020204" pitchFamily="34" charset="0"/>
            </a:endParaRPr>
          </a:p>
          <a:p>
            <a:pPr>
              <a:lnSpc>
                <a:spcPct val="90000"/>
              </a:lnSpc>
            </a:pPr>
            <a:r>
              <a:rPr lang="en-US" altLang="fr-FR" sz="1000" b="1">
                <a:latin typeface="Arial" panose="020B0604020202020204" pitchFamily="34" charset="0"/>
              </a:rPr>
              <a:t>Problem</a:t>
            </a:r>
            <a:r>
              <a:rPr lang="fr-CA" altLang="fr-FR" sz="1000" b="1">
                <a:latin typeface="Arial" panose="020B0604020202020204" pitchFamily="34" charset="0"/>
              </a:rPr>
              <a:t>-s</a:t>
            </a:r>
            <a:r>
              <a:rPr lang="en-US" altLang="fr-FR" sz="1000" b="1" err="1">
                <a:latin typeface="Arial" panose="020B0604020202020204" pitchFamily="34" charset="0"/>
              </a:rPr>
              <a:t>olving</a:t>
            </a:r>
            <a:r>
              <a:rPr lang="en-US" altLang="fr-FR" sz="1000" b="1">
                <a:latin typeface="Arial" panose="020B0604020202020204" pitchFamily="34" charset="0"/>
              </a:rPr>
              <a:t>. </a:t>
            </a:r>
          </a:p>
          <a:p>
            <a:pPr>
              <a:lnSpc>
                <a:spcPct val="90000"/>
              </a:lnSpc>
            </a:pPr>
            <a:r>
              <a:rPr lang="en-US" altLang="fr-FR" sz="1000">
                <a:latin typeface="Arial" panose="020B0604020202020204" pitchFamily="34" charset="0"/>
              </a:rPr>
              <a:t>The third stage is to </a:t>
            </a:r>
            <a:r>
              <a:rPr lang="fr-CA" altLang="fr-FR" sz="1000" err="1">
                <a:latin typeface="Arial" panose="020B0604020202020204" pitchFamily="34" charset="0"/>
              </a:rPr>
              <a:t>find</a:t>
            </a:r>
            <a:r>
              <a:rPr lang="fr-CA" altLang="fr-FR" sz="1000">
                <a:latin typeface="Arial" panose="020B0604020202020204" pitchFamily="34" charset="0"/>
              </a:rPr>
              <a:t> </a:t>
            </a:r>
            <a:r>
              <a:rPr lang="en-US" altLang="fr-FR" sz="1000">
                <a:latin typeface="Arial" panose="020B0604020202020204" pitchFamily="34" charset="0"/>
              </a:rPr>
              <a:t>solutions. It is best if you can get the </a:t>
            </a:r>
            <a:r>
              <a:rPr lang="fr-CA" altLang="fr-FR" sz="1000" err="1">
                <a:latin typeface="Arial" panose="020B0604020202020204" pitchFamily="34" charset="0"/>
              </a:rPr>
              <a:t>member</a:t>
            </a:r>
            <a:r>
              <a:rPr lang="fr-CA" altLang="fr-FR" sz="1000">
                <a:latin typeface="Arial" panose="020B0604020202020204" pitchFamily="34" charset="0"/>
              </a:rPr>
              <a:t>/</a:t>
            </a:r>
            <a:r>
              <a:rPr lang="en-US" altLang="fr-FR" sz="1000">
                <a:latin typeface="Arial" panose="020B0604020202020204" pitchFamily="34" charset="0"/>
              </a:rPr>
              <a:t>employee to come up with a solution, since </a:t>
            </a:r>
            <a:r>
              <a:rPr lang="fr-CA" altLang="fr-FR" sz="1000" err="1">
                <a:latin typeface="Arial" panose="020B0604020202020204" pitchFamily="34" charset="0"/>
              </a:rPr>
              <a:t>they</a:t>
            </a:r>
            <a:r>
              <a:rPr lang="en-US" altLang="fr-FR" sz="1000">
                <a:latin typeface="Arial" panose="020B0604020202020204" pitchFamily="34" charset="0"/>
              </a:rPr>
              <a:t> will be more likely to implement it if it is </a:t>
            </a:r>
            <a:r>
              <a:rPr lang="fr-CA" altLang="fr-FR" sz="1000" err="1">
                <a:latin typeface="Arial" panose="020B0604020202020204" pitchFamily="34" charset="0"/>
              </a:rPr>
              <a:t>their</a:t>
            </a:r>
            <a:r>
              <a:rPr lang="en-US" altLang="fr-FR" sz="1000">
                <a:latin typeface="Arial" panose="020B0604020202020204" pitchFamily="34" charset="0"/>
              </a:rPr>
              <a:t> own. </a:t>
            </a:r>
          </a:p>
          <a:p>
            <a:pPr>
              <a:lnSpc>
                <a:spcPct val="90000"/>
              </a:lnSpc>
            </a:pPr>
            <a:endParaRPr lang="en-US" altLang="fr-FR" sz="1000">
              <a:latin typeface="Arial" panose="020B0604020202020204" pitchFamily="34" charset="0"/>
            </a:endParaRPr>
          </a:p>
          <a:p>
            <a:pPr>
              <a:lnSpc>
                <a:spcPct val="90000"/>
              </a:lnSpc>
            </a:pPr>
            <a:r>
              <a:rPr lang="en-US" altLang="fr-FR" sz="1000">
                <a:latin typeface="Arial" panose="020B0604020202020204" pitchFamily="34" charset="0"/>
              </a:rPr>
              <a:t>Discuss pattern of poor performance, problem areas (e.g. lateness, smell of alcohol), then give exact examples of related incidents from fact sheet to illustrate each area</a:t>
            </a:r>
            <a:r>
              <a:rPr lang="fr-CA" altLang="fr-FR" sz="1000">
                <a:latin typeface="Arial" panose="020B0604020202020204" pitchFamily="34" charset="0"/>
              </a:rPr>
              <a:t>, and</a:t>
            </a:r>
            <a:r>
              <a:rPr lang="en-US" altLang="fr-FR" sz="1000">
                <a:latin typeface="Arial" panose="020B0604020202020204" pitchFamily="34" charset="0"/>
              </a:rPr>
              <a:t> discuss ways to resolve problem areas.</a:t>
            </a:r>
          </a:p>
          <a:p>
            <a:pPr>
              <a:lnSpc>
                <a:spcPct val="90000"/>
              </a:lnSpc>
            </a:pPr>
            <a:r>
              <a:rPr lang="en-US" altLang="fr-FR" sz="1000">
                <a:latin typeface="Arial" panose="020B0604020202020204" pitchFamily="34" charset="0"/>
              </a:rPr>
              <a:t>It is important to balance clear expectations with understanding and support. </a:t>
            </a:r>
          </a:p>
          <a:p>
            <a:pPr>
              <a:lnSpc>
                <a:spcPct val="90000"/>
              </a:lnSpc>
            </a:pPr>
            <a:endParaRPr lang="en-US" altLang="fr-FR" sz="1000">
              <a:latin typeface="Arial" panose="020B0604020202020204" pitchFamily="34" charset="0"/>
            </a:endParaRPr>
          </a:p>
          <a:p>
            <a:pPr>
              <a:lnSpc>
                <a:spcPct val="90000"/>
              </a:lnSpc>
            </a:pPr>
            <a:r>
              <a:rPr lang="en-US" altLang="fr-FR" sz="1000" b="1">
                <a:latin typeface="Arial" panose="020B0604020202020204" pitchFamily="34" charset="0"/>
              </a:rPr>
              <a:t>Example:</a:t>
            </a:r>
          </a:p>
          <a:p>
            <a:pPr>
              <a:lnSpc>
                <a:spcPct val="90000"/>
              </a:lnSpc>
            </a:pPr>
            <a:r>
              <a:rPr lang="en-US" altLang="fr-FR" sz="1000">
                <a:latin typeface="Arial" panose="020B0604020202020204" pitchFamily="34" charset="0"/>
              </a:rPr>
              <a:t>Supervisor</a:t>
            </a:r>
            <a:r>
              <a:rPr lang="en-US" altLang="fr-FR" sz="1000" b="1">
                <a:latin typeface="Arial" panose="020B0604020202020204" pitchFamily="34" charset="0"/>
              </a:rPr>
              <a:t>: </a:t>
            </a:r>
            <a:r>
              <a:rPr lang="en-US" altLang="fr-FR" sz="1000">
                <a:latin typeface="Arial" panose="020B0604020202020204" pitchFamily="34" charset="0"/>
              </a:rPr>
              <a:t>”I’ve noticed over the past few weeks that you appear to be more withdrawn. At our team meetings, it seemed to me that you’re not asking questions, like you usually do, or making some of your witty comments. </a:t>
            </a:r>
            <a:r>
              <a:rPr lang="fr-CA" altLang="fr-FR" sz="1000" err="1">
                <a:latin typeface="Arial" panose="020B0604020202020204" pitchFamily="34" charset="0"/>
              </a:rPr>
              <a:t>Normally</a:t>
            </a:r>
            <a:r>
              <a:rPr lang="fr-CA" altLang="fr-FR" sz="1000">
                <a:latin typeface="Arial" panose="020B0604020202020204" pitchFamily="34" charset="0"/>
              </a:rPr>
              <a:t>, </a:t>
            </a:r>
            <a:r>
              <a:rPr lang="fr-CA" altLang="fr-FR" sz="1000" err="1">
                <a:latin typeface="Arial" panose="020B0604020202020204" pitchFamily="34" charset="0"/>
              </a:rPr>
              <a:t>you</a:t>
            </a:r>
            <a:r>
              <a:rPr lang="fr-CA" altLang="fr-FR" sz="1000">
                <a:latin typeface="Arial" panose="020B0604020202020204" pitchFamily="34" charset="0"/>
              </a:rPr>
              <a:t> </a:t>
            </a:r>
            <a:r>
              <a:rPr lang="fr-CA" altLang="fr-FR" sz="1000" err="1">
                <a:latin typeface="Arial" panose="020B0604020202020204" pitchFamily="34" charset="0"/>
              </a:rPr>
              <a:t>never</a:t>
            </a:r>
            <a:r>
              <a:rPr lang="fr-CA" altLang="fr-FR" sz="1000">
                <a:latin typeface="Arial" panose="020B0604020202020204" pitchFamily="34" charset="0"/>
              </a:rPr>
              <a:t> </a:t>
            </a:r>
            <a:r>
              <a:rPr lang="fr-CA" altLang="fr-FR" sz="1000" err="1">
                <a:latin typeface="Arial" panose="020B0604020202020204" pitchFamily="34" charset="0"/>
              </a:rPr>
              <a:t>make</a:t>
            </a:r>
            <a:r>
              <a:rPr lang="fr-CA" altLang="fr-FR" sz="1000">
                <a:latin typeface="Arial" panose="020B0604020202020204" pitchFamily="34" charset="0"/>
              </a:rPr>
              <a:t> </a:t>
            </a:r>
            <a:r>
              <a:rPr lang="fr-CA" altLang="fr-FR" sz="1000" err="1">
                <a:latin typeface="Arial" panose="020B0604020202020204" pitchFamily="34" charset="0"/>
              </a:rPr>
              <a:t>mistakes</a:t>
            </a:r>
            <a:r>
              <a:rPr lang="fr-CA" altLang="fr-FR" sz="1000">
                <a:latin typeface="Arial" panose="020B0604020202020204" pitchFamily="34" charset="0"/>
              </a:rPr>
              <a:t> and have one of the best </a:t>
            </a:r>
            <a:r>
              <a:rPr lang="fr-CA" altLang="fr-FR" sz="1000" err="1">
                <a:latin typeface="Arial" panose="020B0604020202020204" pitchFamily="34" charset="0"/>
              </a:rPr>
              <a:t>attendance</a:t>
            </a:r>
            <a:r>
              <a:rPr lang="fr-CA" altLang="fr-FR" sz="1000">
                <a:latin typeface="Arial" panose="020B0604020202020204" pitchFamily="34" charset="0"/>
              </a:rPr>
              <a:t> records, but </a:t>
            </a:r>
            <a:r>
              <a:rPr lang="fr-CA" altLang="fr-FR" sz="1000" err="1">
                <a:latin typeface="Arial" panose="020B0604020202020204" pitchFamily="34" charset="0"/>
              </a:rPr>
              <a:t>lately</a:t>
            </a:r>
            <a:r>
              <a:rPr lang="fr-CA" altLang="fr-FR" sz="1000">
                <a:latin typeface="Arial" panose="020B0604020202020204" pitchFamily="34" charset="0"/>
              </a:rPr>
              <a:t> I have </a:t>
            </a:r>
            <a:r>
              <a:rPr lang="fr-CA" altLang="fr-FR" sz="1000" err="1">
                <a:latin typeface="Arial" panose="020B0604020202020204" pitchFamily="34" charset="0"/>
              </a:rPr>
              <a:t>noticed</a:t>
            </a:r>
            <a:r>
              <a:rPr lang="fr-CA" altLang="fr-FR" sz="1000">
                <a:latin typeface="Arial" panose="020B0604020202020204" pitchFamily="34" charset="0"/>
              </a:rPr>
              <a:t> </a:t>
            </a:r>
            <a:r>
              <a:rPr lang="en-US" altLang="fr-FR" sz="1000">
                <a:latin typeface="Arial" panose="020B0604020202020204" pitchFamily="34" charset="0"/>
              </a:rPr>
              <a:t>a few mistakes in your reports, and an increase in absences from work, which is not like you. Do you have any ideas why?”</a:t>
            </a:r>
          </a:p>
          <a:p>
            <a:pPr>
              <a:lnSpc>
                <a:spcPct val="90000"/>
              </a:lnSpc>
            </a:pPr>
            <a:endParaRPr lang="en-US" altLang="fr-FR" sz="1000">
              <a:latin typeface="Arial" panose="020B0604020202020204" pitchFamily="34" charset="0"/>
            </a:endParaRPr>
          </a:p>
          <a:p>
            <a:pPr>
              <a:lnSpc>
                <a:spcPct val="90000"/>
              </a:lnSpc>
            </a:pPr>
            <a:r>
              <a:rPr lang="en-US" altLang="fr-FR" sz="1000" b="1">
                <a:latin typeface="Arial" panose="020B0604020202020204" pitchFamily="34" charset="0"/>
              </a:rPr>
              <a:t>Source(s):</a:t>
            </a:r>
          </a:p>
          <a:p>
            <a:pPr>
              <a:lnSpc>
                <a:spcPct val="90000"/>
              </a:lnSpc>
            </a:pPr>
            <a:r>
              <a:rPr lang="en-US" altLang="fr-FR" sz="1000">
                <a:latin typeface="Arial" panose="020B0604020202020204" pitchFamily="34" charset="0"/>
              </a:rPr>
              <a:t>DFHP (2012), Aide Memoire, p. 10</a:t>
            </a:r>
          </a:p>
          <a:p>
            <a:pPr>
              <a:lnSpc>
                <a:spcPct val="90000"/>
              </a:lnSpc>
            </a:pPr>
            <a:endParaRPr lang="en-US" altLang="fr-FR" sz="1000" b="1">
              <a:latin typeface="Arial" panose="020B0604020202020204" pitchFamily="34" charset="0"/>
            </a:endParaRPr>
          </a:p>
          <a:p>
            <a:endParaRPr lang="fr-FR" altLang="en-US" sz="1000">
              <a:latin typeface="Arial" panose="020B0604020202020204" pitchFamily="34" charset="0"/>
            </a:endParaRPr>
          </a:p>
        </p:txBody>
      </p:sp>
      <p:sp>
        <p:nvSpPr>
          <p:cNvPr id="308228"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FFAB55A9-46CA-4085-B7A1-5440F7B558D7}" type="slidenum">
              <a:rPr lang="fr-FR" altLang="en-US" sz="1200"/>
              <a:pPr/>
              <a:t>15</a:t>
            </a:fld>
            <a:endParaRPr lang="fr-FR" altLang="en-US" sz="1200"/>
          </a:p>
        </p:txBody>
      </p:sp>
    </p:spTree>
    <p:extLst>
      <p:ext uri="{BB962C8B-B14F-4D97-AF65-F5344CB8AC3E}">
        <p14:creationId xmlns:p14="http://schemas.microsoft.com/office/powerpoint/2010/main" val="123231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Espace réservé de l'image des diapositives 1"/>
          <p:cNvSpPr>
            <a:spLocks noGrp="1" noRot="1" noChangeAspect="1" noChangeArrowheads="1" noTextEdit="1"/>
          </p:cNvSpPr>
          <p:nvPr>
            <p:ph type="sldImg"/>
          </p:nvPr>
        </p:nvSpPr>
        <p:spPr>
          <a:ln/>
        </p:spPr>
      </p:sp>
      <p:sp>
        <p:nvSpPr>
          <p:cNvPr id="310275"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Conclusion.</a:t>
            </a:r>
            <a:endParaRPr lang="en-US" altLang="fr-FR" sz="1000">
              <a:latin typeface="Arial" panose="020B0604020202020204" pitchFamily="34" charset="0"/>
            </a:endParaRPr>
          </a:p>
          <a:p>
            <a:pPr eaLnBrk="1" hangingPunct="1">
              <a:lnSpc>
                <a:spcPct val="80000"/>
              </a:lnSpc>
            </a:pPr>
            <a:r>
              <a:rPr lang="en-US" altLang="fr-FR" sz="1000">
                <a:latin typeface="Arial" panose="020B0604020202020204" pitchFamily="34" charset="0"/>
              </a:rPr>
              <a:t>Restate key areas and what </a:t>
            </a:r>
            <a:r>
              <a:rPr lang="fr-CA" altLang="fr-FR" sz="1000" err="1">
                <a:latin typeface="Arial" panose="020B0604020202020204" pitchFamily="34" charset="0"/>
              </a:rPr>
              <a:t>member</a:t>
            </a:r>
            <a:r>
              <a:rPr lang="fr-CA" altLang="fr-FR" sz="1000">
                <a:latin typeface="Arial" panose="020B0604020202020204" pitchFamily="34" charset="0"/>
              </a:rPr>
              <a:t>/</a:t>
            </a:r>
            <a:r>
              <a:rPr lang="fr-CA" altLang="fr-FR" sz="1000" err="1">
                <a:latin typeface="Arial" panose="020B0604020202020204" pitchFamily="34" charset="0"/>
              </a:rPr>
              <a:t>employee</a:t>
            </a:r>
            <a:r>
              <a:rPr lang="en-US" altLang="fr-FR" sz="1000">
                <a:latin typeface="Arial" panose="020B0604020202020204" pitchFamily="34" charset="0"/>
              </a:rPr>
              <a:t> must change and even if </a:t>
            </a:r>
            <a:r>
              <a:rPr lang="fr-CA" altLang="fr-FR" sz="1000" err="1">
                <a:latin typeface="Arial" panose="020B0604020202020204" pitchFamily="34" charset="0"/>
              </a:rPr>
              <a:t>they</a:t>
            </a:r>
            <a:r>
              <a:rPr lang="fr-CA" altLang="fr-FR" sz="1000">
                <a:latin typeface="Arial" panose="020B0604020202020204" pitchFamily="34" charset="0"/>
              </a:rPr>
              <a:t> </a:t>
            </a:r>
            <a:r>
              <a:rPr lang="en-US" altLang="fr-FR" sz="1000">
                <a:latin typeface="Arial" panose="020B0604020202020204" pitchFamily="34" charset="0"/>
              </a:rPr>
              <a:t>do not agree, offer help</a:t>
            </a:r>
            <a:r>
              <a:rPr lang="fr-CA" altLang="fr-FR" sz="1000">
                <a:latin typeface="Arial" panose="020B0604020202020204" pitchFamily="34" charset="0"/>
              </a:rPr>
              <a:t>, and</a:t>
            </a:r>
            <a:r>
              <a:rPr lang="en-US" altLang="fr-FR" sz="1000">
                <a:latin typeface="Arial" panose="020B0604020202020204" pitchFamily="34" charset="0"/>
              </a:rPr>
              <a:t> set a time to review progress (for initial and recorded warning interviews). For referral interview, stress that </a:t>
            </a:r>
            <a:r>
              <a:rPr lang="fr-CA" altLang="fr-FR" sz="1000">
                <a:latin typeface="Arial" panose="020B0604020202020204" pitchFamily="34" charset="0"/>
              </a:rPr>
              <a:t>a </a:t>
            </a:r>
            <a:r>
              <a:rPr lang="en-US" altLang="fr-FR" sz="1000">
                <a:latin typeface="Arial" panose="020B0604020202020204" pitchFamily="34" charset="0"/>
              </a:rPr>
              <a:t>referral is a positive move designed to determine whether a different type of help is required.</a:t>
            </a:r>
          </a:p>
          <a:p>
            <a:endParaRPr lang="en-US" altLang="fr-FR" sz="1000">
              <a:latin typeface="Arial" panose="020B0604020202020204" pitchFamily="34" charset="0"/>
            </a:endParaRPr>
          </a:p>
          <a:p>
            <a:r>
              <a:rPr lang="en-US" altLang="fr-FR" sz="1000" b="1">
                <a:latin typeface="Arial" panose="020B0604020202020204" pitchFamily="34" charset="0"/>
              </a:rPr>
              <a:t>Example:</a:t>
            </a:r>
          </a:p>
          <a:p>
            <a:r>
              <a:rPr lang="en-US" altLang="fr-FR" sz="1000">
                <a:latin typeface="Arial" panose="020B0604020202020204" pitchFamily="34" charset="0"/>
              </a:rPr>
              <a:t>Supervisor: I would like to schedule a follow-up meeting two weeks from now to see how things are going. I will be looking for three areas of improvement: your attendance, your participation in team meetings</a:t>
            </a:r>
            <a:r>
              <a:rPr lang="fr-CA" altLang="fr-FR" sz="1000">
                <a:latin typeface="Arial" panose="020B0604020202020204" pitchFamily="34" charset="0"/>
              </a:rPr>
              <a:t>,</a:t>
            </a:r>
            <a:r>
              <a:rPr lang="en-US" altLang="fr-FR" sz="1000">
                <a:latin typeface="Arial" panose="020B0604020202020204" pitchFamily="34" charset="0"/>
              </a:rPr>
              <a:t> and your report errors. If there are any reasons why you are unable to improve in these three areas</a:t>
            </a:r>
            <a:r>
              <a:rPr lang="fr-CA" altLang="fr-FR" sz="1000">
                <a:latin typeface="Arial" panose="020B0604020202020204" pitchFamily="34" charset="0"/>
              </a:rPr>
              <a:t>,</a:t>
            </a:r>
            <a:r>
              <a:rPr lang="en-US" altLang="fr-FR" sz="1000">
                <a:latin typeface="Arial" panose="020B0604020202020204" pitchFamily="34" charset="0"/>
              </a:rPr>
              <a:t> and you want to talk about any of this further, you know that you can drop by my office </a:t>
            </a:r>
            <a:r>
              <a:rPr lang="fr-CA" altLang="fr-FR" sz="1000">
                <a:latin typeface="Arial" panose="020B0604020202020204" pitchFamily="34" charset="0"/>
              </a:rPr>
              <a:t>at </a:t>
            </a:r>
            <a:r>
              <a:rPr lang="en-US" altLang="fr-FR" sz="1000">
                <a:latin typeface="Arial" panose="020B0604020202020204" pitchFamily="34" charset="0"/>
              </a:rPr>
              <a:t>any</a:t>
            </a:r>
            <a:r>
              <a:rPr lang="fr-CA" altLang="fr-FR" sz="1000">
                <a:latin typeface="Arial" panose="020B0604020202020204" pitchFamily="34" charset="0"/>
              </a:rPr>
              <a:t> </a:t>
            </a:r>
            <a:r>
              <a:rPr lang="en-US" altLang="fr-FR" sz="1000">
                <a:latin typeface="Arial" panose="020B0604020202020204" pitchFamily="34" charset="0"/>
              </a:rPr>
              <a:t>time.</a:t>
            </a:r>
          </a:p>
          <a:p>
            <a:endParaRPr lang="en-US" altLang="fr-FR" sz="1000">
              <a:latin typeface="Arial" panose="020B0604020202020204" pitchFamily="34" charset="0"/>
            </a:endParaRPr>
          </a:p>
          <a:p>
            <a:r>
              <a:rPr lang="en-US" altLang="fr-FR" sz="1000" b="1">
                <a:latin typeface="Arial" panose="020B0604020202020204" pitchFamily="34" charset="0"/>
              </a:rPr>
              <a:t>Source(s):</a:t>
            </a:r>
          </a:p>
          <a:p>
            <a:r>
              <a:rPr lang="en-US" altLang="fr-FR" sz="1000">
                <a:latin typeface="Arial" panose="020B0604020202020204" pitchFamily="34" charset="0"/>
              </a:rPr>
              <a:t>DFHP (2012), Aide Memoire, p. 10.</a:t>
            </a:r>
          </a:p>
          <a:p>
            <a:endParaRPr lang="en-US" altLang="fr-FR" sz="1000" b="1">
              <a:latin typeface="Arial" panose="020B0604020202020204" pitchFamily="34" charset="0"/>
            </a:endParaRPr>
          </a:p>
        </p:txBody>
      </p:sp>
      <p:sp>
        <p:nvSpPr>
          <p:cNvPr id="310276"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16F7C0C5-6B34-4FF6-A64D-BB5AF76175F1}" type="slidenum">
              <a:rPr lang="fr-FR" altLang="en-US" sz="1200"/>
              <a:pPr/>
              <a:t>16</a:t>
            </a:fld>
            <a:endParaRPr lang="fr-FR" altLang="en-US" sz="1200"/>
          </a:p>
        </p:txBody>
      </p:sp>
    </p:spTree>
    <p:extLst>
      <p:ext uri="{BB962C8B-B14F-4D97-AF65-F5344CB8AC3E}">
        <p14:creationId xmlns:p14="http://schemas.microsoft.com/office/powerpoint/2010/main" val="36326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Espace réservé de l'image des diapositives 1"/>
          <p:cNvSpPr>
            <a:spLocks noGrp="1" noRot="1" noChangeAspect="1" noChangeArrowheads="1" noTextEdit="1"/>
          </p:cNvSpPr>
          <p:nvPr>
            <p:ph type="sldImg"/>
          </p:nvPr>
        </p:nvSpPr>
        <p:spPr>
          <a:ln/>
        </p:spPr>
      </p:sp>
      <p:sp>
        <p:nvSpPr>
          <p:cNvPr id="289795" name="Espace réservé des notes 2"/>
          <p:cNvSpPr>
            <a:spLocks noGrp="1"/>
          </p:cNvSpPr>
          <p:nvPr>
            <p:ph type="body" idx="1"/>
          </p:nvPr>
        </p:nvSpPr>
        <p:spPr>
          <a:xfrm>
            <a:off x="407136" y="4422459"/>
            <a:ext cx="6208828" cy="4188778"/>
          </a:xfrm>
        </p:spPr>
        <p:txBody>
          <a:bodyPr/>
          <a:lstStyle/>
          <a:p>
            <a:pPr marL="227354" indent="-227354">
              <a:lnSpc>
                <a:spcPct val="90000"/>
              </a:lnSpc>
              <a:defRPr/>
            </a:pPr>
            <a:r>
              <a:rPr lang="en-US" altLang="fr-FR" sz="1000">
                <a:latin typeface="Arial" panose="020B0604020202020204" pitchFamily="34" charset="0"/>
              </a:rPr>
              <a:t>There are two types of medical referrals. A member may self</a:t>
            </a:r>
            <a:r>
              <a:rPr lang="fr-CA" altLang="fr-FR" sz="1000">
                <a:latin typeface="Arial" panose="020B0604020202020204" pitchFamily="34" charset="0"/>
              </a:rPr>
              <a:t>-</a:t>
            </a:r>
            <a:r>
              <a:rPr lang="en-US" altLang="fr-FR" sz="1000">
                <a:latin typeface="Arial" panose="020B0604020202020204" pitchFamily="34" charset="0"/>
              </a:rPr>
              <a:t>refer, or be referred by a CO. </a:t>
            </a:r>
          </a:p>
          <a:p>
            <a:pPr marL="227354" indent="-227354">
              <a:lnSpc>
                <a:spcPct val="90000"/>
              </a:lnSpc>
              <a:defRPr/>
            </a:pPr>
            <a:endParaRPr lang="en-US" altLang="fr-FR" sz="1000">
              <a:latin typeface="Arial" panose="020B0604020202020204" pitchFamily="34" charset="0"/>
            </a:endParaRPr>
          </a:p>
          <a:p>
            <a:pPr marL="227354" indent="-227354">
              <a:lnSpc>
                <a:spcPct val="90000"/>
              </a:lnSpc>
              <a:buFontTx/>
              <a:buAutoNum type="alphaLcParenR"/>
              <a:defRPr/>
            </a:pPr>
            <a:r>
              <a:rPr lang="en-US" altLang="fr-FR" sz="1000">
                <a:latin typeface="Arial" panose="020B0604020202020204" pitchFamily="34" charset="0"/>
              </a:rPr>
              <a:t> A supervisor through the CO, shall refer the member for medical assessment each time administrative action is considered due to substance misuse.  The member is required to attend the assessment; however is under no obligation to accept treatment.</a:t>
            </a:r>
          </a:p>
          <a:p>
            <a:pPr marL="227354" indent="-227354">
              <a:lnSpc>
                <a:spcPct val="90000"/>
              </a:lnSpc>
              <a:buFontTx/>
              <a:buAutoNum type="alphaLcParenR"/>
              <a:defRPr/>
            </a:pPr>
            <a:r>
              <a:rPr lang="en-US" altLang="fr-FR" sz="1000">
                <a:latin typeface="Arial" panose="020B0604020202020204" pitchFamily="34" charset="0"/>
              </a:rPr>
              <a:t> It is essential for the immediate supervisor to document the history of the case in a written report to the CO, including the exact incidents) which have led to the referral and any help offered to the member.  The CO will include this report in his or her referral to </a:t>
            </a:r>
            <a:r>
              <a:rPr lang="en-US" altLang="fr-FR" sz="1000" err="1">
                <a:latin typeface="Arial" panose="020B0604020202020204" pitchFamily="34" charset="0"/>
              </a:rPr>
              <a:t>th</a:t>
            </a:r>
            <a:r>
              <a:rPr lang="en-US" altLang="fr-FR" sz="1000">
                <a:latin typeface="Arial" panose="020B0604020202020204" pitchFamily="34" charset="0"/>
              </a:rPr>
              <a:t> MO, and it will  become an important part of an accurate assessment of the case.  Once the CO has ordered it, the supervisor’s role is to initiate or facilitate the member’s medical assessment.</a:t>
            </a:r>
          </a:p>
          <a:p>
            <a:pPr marL="227354" indent="-227354">
              <a:lnSpc>
                <a:spcPct val="90000"/>
              </a:lnSpc>
              <a:buFontTx/>
              <a:buAutoNum type="alphaLcParenR"/>
              <a:defRPr/>
            </a:pPr>
            <a:endParaRPr lang="en-US" altLang="fr-FR" sz="1000">
              <a:latin typeface="Arial" panose="020B0604020202020204" pitchFamily="34" charset="0"/>
            </a:endParaRPr>
          </a:p>
          <a:p>
            <a:pPr>
              <a:lnSpc>
                <a:spcPct val="90000"/>
              </a:lnSpc>
              <a:defRPr/>
            </a:pPr>
            <a:r>
              <a:rPr lang="fr-CA" altLang="fr-FR" sz="1000">
                <a:latin typeface="Arial" panose="020B0604020202020204" pitchFamily="34" charset="0"/>
              </a:rPr>
              <a:t>A </a:t>
            </a:r>
            <a:r>
              <a:rPr lang="fr-CA" altLang="fr-FR" sz="1000" err="1">
                <a:latin typeface="Arial" panose="020B0604020202020204" pitchFamily="34" charset="0"/>
              </a:rPr>
              <a:t>member</a:t>
            </a:r>
            <a:r>
              <a:rPr lang="fr-CA" altLang="fr-FR" sz="1000">
                <a:latin typeface="Arial" panose="020B0604020202020204" pitchFamily="34" charset="0"/>
              </a:rPr>
              <a:t> </a:t>
            </a:r>
            <a:r>
              <a:rPr lang="fr-CA" altLang="fr-FR" sz="1000" err="1">
                <a:latin typeface="Arial" panose="020B0604020202020204" pitchFamily="34" charset="0"/>
              </a:rPr>
              <a:t>may</a:t>
            </a:r>
            <a:r>
              <a:rPr lang="fr-CA" altLang="fr-FR" sz="1000">
                <a:latin typeface="Arial" panose="020B0604020202020204" pitchFamily="34" charset="0"/>
              </a:rPr>
              <a:t> self-</a:t>
            </a:r>
            <a:r>
              <a:rPr lang="fr-CA" altLang="fr-FR" sz="1000" err="1">
                <a:latin typeface="Arial" panose="020B0604020202020204" pitchFamily="34" charset="0"/>
              </a:rPr>
              <a:t>refer</a:t>
            </a:r>
            <a:r>
              <a:rPr lang="fr-CA" altLang="fr-FR" sz="1000">
                <a:latin typeface="Arial" panose="020B0604020202020204" pitchFamily="34" charset="0"/>
              </a:rPr>
              <a:t>, if </a:t>
            </a:r>
            <a:r>
              <a:rPr lang="fr-CA" altLang="fr-FR" sz="1000" err="1">
                <a:latin typeface="Arial" panose="020B0604020202020204" pitchFamily="34" charset="0"/>
              </a:rPr>
              <a:t>they</a:t>
            </a:r>
            <a:r>
              <a:rPr lang="fr-CA" altLang="fr-FR" sz="1000">
                <a:latin typeface="Arial" panose="020B0604020202020204" pitchFamily="34" charset="0"/>
              </a:rPr>
              <a:t> are </a:t>
            </a:r>
            <a:r>
              <a:rPr lang="fr-CA" altLang="fr-FR" sz="1000" err="1">
                <a:latin typeface="Arial" panose="020B0604020202020204" pitchFamily="34" charset="0"/>
              </a:rPr>
              <a:t>concerned</a:t>
            </a:r>
            <a:r>
              <a:rPr lang="fr-CA" altLang="fr-FR" sz="1000">
                <a:latin typeface="Arial" panose="020B0604020202020204" pitchFamily="34" charset="0"/>
              </a:rPr>
              <a:t> about </a:t>
            </a:r>
            <a:r>
              <a:rPr lang="fr-CA" altLang="fr-FR" sz="1000" err="1">
                <a:latin typeface="Arial" panose="020B0604020202020204" pitchFamily="34" charset="0"/>
              </a:rPr>
              <a:t>their</a:t>
            </a:r>
            <a:r>
              <a:rPr lang="fr-CA" altLang="fr-FR" sz="1000">
                <a:latin typeface="Arial" panose="020B0604020202020204" pitchFamily="34" charset="0"/>
              </a:rPr>
              <a:t> </a:t>
            </a:r>
            <a:r>
              <a:rPr lang="fr-CA" altLang="fr-FR" sz="1000" err="1">
                <a:latin typeface="Arial" panose="020B0604020202020204" pitchFamily="34" charset="0"/>
              </a:rPr>
              <a:t>alcohol</a:t>
            </a:r>
            <a:r>
              <a:rPr lang="fr-CA" altLang="fr-FR" sz="1000">
                <a:latin typeface="Arial" panose="020B0604020202020204" pitchFamily="34" charset="0"/>
              </a:rPr>
              <a:t> and </a:t>
            </a:r>
            <a:r>
              <a:rPr lang="fr-CA" altLang="fr-FR" sz="1000" err="1">
                <a:latin typeface="Arial" panose="020B0604020202020204" pitchFamily="34" charset="0"/>
              </a:rPr>
              <a:t>other</a:t>
            </a:r>
            <a:r>
              <a:rPr lang="fr-CA" altLang="fr-FR" sz="1000">
                <a:latin typeface="Arial" panose="020B0604020202020204" pitchFamily="34" charset="0"/>
              </a:rPr>
              <a:t> </a:t>
            </a:r>
            <a:r>
              <a:rPr lang="fr-CA" altLang="fr-FR" sz="1000" err="1">
                <a:latin typeface="Arial" panose="020B0604020202020204" pitchFamily="34" charset="0"/>
              </a:rPr>
              <a:t>drug</a:t>
            </a:r>
            <a:r>
              <a:rPr lang="fr-CA" altLang="fr-FR" sz="1000">
                <a:latin typeface="Arial" panose="020B0604020202020204" pitchFamily="34" charset="0"/>
              </a:rPr>
              <a:t> use. As in the case with all </a:t>
            </a:r>
            <a:r>
              <a:rPr lang="fr-CA" altLang="fr-FR" sz="1000" err="1">
                <a:latin typeface="Arial" panose="020B0604020202020204" pitchFamily="34" charset="0"/>
              </a:rPr>
              <a:t>other</a:t>
            </a:r>
            <a:r>
              <a:rPr lang="fr-CA" altLang="fr-FR" sz="1000">
                <a:latin typeface="Arial" panose="020B0604020202020204" pitchFamily="34" charset="0"/>
              </a:rPr>
              <a:t> </a:t>
            </a:r>
            <a:r>
              <a:rPr lang="fr-CA" altLang="fr-FR" sz="1000" err="1">
                <a:latin typeface="Arial" panose="020B0604020202020204" pitchFamily="34" charset="0"/>
              </a:rPr>
              <a:t>medical</a:t>
            </a:r>
            <a:r>
              <a:rPr lang="fr-CA" altLang="fr-FR" sz="1000">
                <a:latin typeface="Arial" panose="020B0604020202020204" pitchFamily="34" charset="0"/>
              </a:rPr>
              <a:t> </a:t>
            </a:r>
            <a:r>
              <a:rPr lang="fr-CA" altLang="fr-FR" sz="1000" err="1">
                <a:latin typeface="Arial" panose="020B0604020202020204" pitchFamily="34" charset="0"/>
              </a:rPr>
              <a:t>treatment</a:t>
            </a:r>
            <a:r>
              <a:rPr lang="fr-CA" altLang="fr-FR" sz="1000">
                <a:latin typeface="Arial" panose="020B0604020202020204" pitchFamily="34" charset="0"/>
              </a:rPr>
              <a:t>, patient information will </a:t>
            </a:r>
            <a:r>
              <a:rPr lang="fr-CA" altLang="fr-FR" sz="1000" err="1">
                <a:latin typeface="Arial" panose="020B0604020202020204" pitchFamily="34" charset="0"/>
              </a:rPr>
              <a:t>be</a:t>
            </a:r>
            <a:r>
              <a:rPr lang="fr-CA" altLang="fr-FR" sz="1000">
                <a:latin typeface="Arial" panose="020B0604020202020204" pitchFamily="34" charset="0"/>
              </a:rPr>
              <a:t> </a:t>
            </a:r>
            <a:r>
              <a:rPr lang="fr-CA" altLang="fr-FR" sz="1000" err="1">
                <a:latin typeface="Arial" panose="020B0604020202020204" pitchFamily="34" charset="0"/>
              </a:rPr>
              <a:t>treated</a:t>
            </a:r>
            <a:r>
              <a:rPr lang="fr-CA" altLang="fr-FR" sz="1000">
                <a:latin typeface="Arial" panose="020B0604020202020204" pitchFamily="34" charset="0"/>
              </a:rPr>
              <a:t> as </a:t>
            </a:r>
            <a:r>
              <a:rPr lang="fr-CA" altLang="fr-FR" sz="1000" err="1">
                <a:latin typeface="Arial" panose="020B0604020202020204" pitchFamily="34" charset="0"/>
              </a:rPr>
              <a:t>confidential</a:t>
            </a:r>
            <a:r>
              <a:rPr lang="fr-CA" altLang="fr-FR" sz="1000">
                <a:latin typeface="Arial" panose="020B0604020202020204" pitchFamily="34" charset="0"/>
              </a:rPr>
              <a:t>.</a:t>
            </a:r>
          </a:p>
          <a:p>
            <a:pPr marL="227354" indent="-227354">
              <a:lnSpc>
                <a:spcPct val="90000"/>
              </a:lnSpc>
              <a:defRPr/>
            </a:pPr>
            <a:endParaRPr lang="en-US" altLang="fr-FR" sz="1000">
              <a:latin typeface="Arial" panose="020B0604020202020204" pitchFamily="34" charset="0"/>
            </a:endParaRPr>
          </a:p>
          <a:p>
            <a:pPr marL="227354" indent="-227354">
              <a:lnSpc>
                <a:spcPct val="90000"/>
              </a:lnSpc>
              <a:defRPr/>
            </a:pPr>
            <a:r>
              <a:rPr lang="en-US" altLang="fr-FR" sz="1000" b="1">
                <a:latin typeface="Arial" panose="020B0604020202020204" pitchFamily="34" charset="0"/>
              </a:rPr>
              <a:t>Source(s):</a:t>
            </a:r>
          </a:p>
          <a:p>
            <a:pPr marL="227354" indent="-227354">
              <a:lnSpc>
                <a:spcPct val="90000"/>
              </a:lnSpc>
              <a:defRPr/>
            </a:pPr>
            <a:r>
              <a:rPr lang="en-US" altLang="fr-FR" sz="1000">
                <a:latin typeface="Arial" panose="020B0604020202020204" pitchFamily="34" charset="0"/>
              </a:rPr>
              <a:t>DFHP (2012),  Aide Memoire, p.10. </a:t>
            </a:r>
          </a:p>
          <a:p>
            <a:pPr marL="227354" indent="-227354">
              <a:lnSpc>
                <a:spcPct val="90000"/>
              </a:lnSpc>
              <a:defRPr/>
            </a:pPr>
            <a:endParaRPr lang="en-US" altLang="fr-FR" sz="1000">
              <a:latin typeface="Arial" panose="020B0604020202020204" pitchFamily="34" charset="0"/>
            </a:endParaRPr>
          </a:p>
          <a:p>
            <a:pPr marL="227354" indent="-227354">
              <a:lnSpc>
                <a:spcPct val="90000"/>
              </a:lnSpc>
              <a:defRPr/>
            </a:pPr>
            <a:endParaRPr lang="en-US" altLang="fr-FR" sz="1000">
              <a:latin typeface="Arial" panose="020B0604020202020204" pitchFamily="34" charset="0"/>
            </a:endParaRPr>
          </a:p>
          <a:p>
            <a:pPr>
              <a:defRPr/>
            </a:pPr>
            <a:endParaRPr lang="fr-FR" altLang="en-US" sz="1000">
              <a:latin typeface="Arial" panose="020B0604020202020204" pitchFamily="34" charset="0"/>
            </a:endParaRPr>
          </a:p>
        </p:txBody>
      </p:sp>
      <p:sp>
        <p:nvSpPr>
          <p:cNvPr id="312324"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173D766E-28A8-4EEB-B395-4B741A1BF44E}" type="slidenum">
              <a:rPr lang="fr-FR" altLang="en-US" sz="1200"/>
              <a:pPr/>
              <a:t>17</a:t>
            </a:fld>
            <a:endParaRPr lang="fr-FR" altLang="en-US" sz="1200"/>
          </a:p>
        </p:txBody>
      </p:sp>
    </p:spTree>
    <p:extLst>
      <p:ext uri="{BB962C8B-B14F-4D97-AF65-F5344CB8AC3E}">
        <p14:creationId xmlns:p14="http://schemas.microsoft.com/office/powerpoint/2010/main" val="357793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Espace réservé de l'image des diapositives 1"/>
          <p:cNvSpPr>
            <a:spLocks noGrp="1" noRot="1" noChangeAspect="1" noChangeArrowheads="1" noTextEdit="1"/>
          </p:cNvSpPr>
          <p:nvPr>
            <p:ph type="sldImg"/>
          </p:nvPr>
        </p:nvSpPr>
        <p:spPr>
          <a:ln/>
        </p:spPr>
      </p:sp>
      <p:sp>
        <p:nvSpPr>
          <p:cNvPr id="314371"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AAP relapse is common with other substances too –not just illegal</a:t>
            </a:r>
          </a:p>
          <a:p>
            <a:pPr eaLnBrk="1" hangingPunct="1">
              <a:lnSpc>
                <a:spcPct val="80000"/>
              </a:lnSpc>
            </a:pPr>
            <a:endParaRPr lang="en-US" altLang="fr-FR" sz="1000">
              <a:latin typeface="Arial" panose="020B0604020202020204" pitchFamily="34" charset="0"/>
            </a:endParaRPr>
          </a:p>
          <a:p>
            <a:pPr eaLnBrk="1" hangingPunct="1">
              <a:lnSpc>
                <a:spcPct val="80000"/>
              </a:lnSpc>
            </a:pPr>
            <a:r>
              <a:rPr lang="en-US" altLang="fr-FR" sz="1000">
                <a:latin typeface="Arial" panose="020B0604020202020204" pitchFamily="34" charset="0"/>
              </a:rPr>
              <a:t>If the member does go into treatment, or on medical leave, it is important that the supervisor be supportive upon his/her return. Return-to-Work research emphasizes the importance of open communication between the employee, supervisor and if necessary the physician (with the member’s consent) and the member’s input into how best to support them, since they know their own triggers. Since recovery can be a life-long process, it is important to organize regular follow-up meetings and to keep an open door policy to address issues early on before they escalate.</a:t>
            </a:r>
          </a:p>
          <a:p>
            <a:pPr eaLnBrk="1" hangingPunct="1">
              <a:lnSpc>
                <a:spcPct val="80000"/>
              </a:lnSpc>
            </a:pPr>
            <a:endParaRPr lang="en-US" altLang="fr-FR" sz="1000">
              <a:latin typeface="Arial" panose="020B0604020202020204" pitchFamily="34" charset="0"/>
            </a:endParaRPr>
          </a:p>
          <a:p>
            <a:pPr eaLnBrk="1" hangingPunct="1">
              <a:lnSpc>
                <a:spcPct val="80000"/>
              </a:lnSpc>
            </a:pPr>
            <a:r>
              <a:rPr lang="en-US" altLang="fr-FR" sz="1000">
                <a:latin typeface="Arial" panose="020B0604020202020204" pitchFamily="34" charset="0"/>
              </a:rPr>
              <a:t>Aftercare: Following treatment, a member will attend weekly aftercare follow-up meetings for one year. Supervisors should encourage and support this process, whenever possible.</a:t>
            </a:r>
          </a:p>
          <a:p>
            <a:pPr eaLnBrk="1" hangingPunct="1">
              <a:lnSpc>
                <a:spcPct val="80000"/>
              </a:lnSpc>
            </a:pPr>
            <a:endParaRPr lang="en-US" altLang="fr-FR" sz="1000">
              <a:latin typeface="Arial" panose="020B0604020202020204" pitchFamily="34" charset="0"/>
            </a:endParaRPr>
          </a:p>
          <a:p>
            <a:pPr eaLnBrk="1" hangingPunct="1">
              <a:lnSpc>
                <a:spcPct val="80000"/>
              </a:lnSpc>
            </a:pPr>
            <a:r>
              <a:rPr lang="en-CA" altLang="fr-FR" sz="1000" b="1">
                <a:latin typeface="Arial" panose="020B0604020202020204" pitchFamily="34" charset="0"/>
              </a:rPr>
              <a:t>NOTES:</a:t>
            </a:r>
          </a:p>
          <a:p>
            <a:pPr eaLnBrk="1" hangingPunct="1">
              <a:lnSpc>
                <a:spcPct val="80000"/>
              </a:lnSpc>
              <a:spcBef>
                <a:spcPct val="50000"/>
              </a:spcBef>
            </a:pPr>
            <a:r>
              <a:rPr lang="en-US" altLang="fr-FR" sz="1000">
                <a:latin typeface="Arial" panose="020B0604020202020204" pitchFamily="34" charset="0"/>
              </a:rPr>
              <a:t>Relapse is common and poses a serious problem with illegal drugs. </a:t>
            </a:r>
            <a:r>
              <a:rPr lang="en-CA" altLang="fr-FR" sz="1000">
                <a:latin typeface="Arial" panose="020B0604020202020204" pitchFamily="34" charset="0"/>
              </a:rPr>
              <a:t>Relapse is a concern especially when we consider the high rate of relapse among drug users in general:</a:t>
            </a:r>
          </a:p>
          <a:p>
            <a:pPr eaLnBrk="1" hangingPunct="1">
              <a:lnSpc>
                <a:spcPct val="80000"/>
              </a:lnSpc>
            </a:pPr>
            <a:r>
              <a:rPr lang="en-CA" altLang="fr-FR" sz="1000">
                <a:latin typeface="Arial" panose="020B0604020202020204" pitchFamily="34" charset="0"/>
              </a:rPr>
              <a:t>25-35% return to treatment within 1 year, 50% within 2 to 5 years.  The sooner people get into treatment and the more follow-up treatments they receive, the better the long-term outcome.</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a:latin typeface="Arial" panose="020B0604020202020204" pitchFamily="34" charset="0"/>
              </a:rPr>
              <a:t>Given these statistics, it is important to encourage members to develop a post-treatment plan, and to ensure that you provide them with on-going support (refer to Aide Memoire under “Follow-up,” pages 13-14).</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a:latin typeface="Arial" panose="020B0604020202020204" pitchFamily="34" charset="0"/>
              </a:rPr>
              <a:t>This one year of follow-up under medical treatment should be distinguished from six months of follow-up under “Counselling and Probation.” </a:t>
            </a:r>
          </a:p>
          <a:p>
            <a:pPr eaLnBrk="1" hangingPunct="1">
              <a:lnSpc>
                <a:spcPct val="80000"/>
              </a:lnSpc>
              <a:spcBef>
                <a:spcPct val="50000"/>
              </a:spcBef>
            </a:pPr>
            <a:endParaRPr lang="en-US" altLang="fr-FR" sz="1000">
              <a:latin typeface="Arial" panose="020B0604020202020204" pitchFamily="34" charset="0"/>
            </a:endParaRPr>
          </a:p>
          <a:p>
            <a:pPr eaLnBrk="1" hangingPunct="1">
              <a:lnSpc>
                <a:spcPct val="80000"/>
              </a:lnSpc>
              <a:spcBef>
                <a:spcPct val="50000"/>
              </a:spcBef>
            </a:pPr>
            <a:r>
              <a:rPr lang="en-US" altLang="fr-FR" sz="1000">
                <a:latin typeface="Arial" panose="020B0604020202020204" pitchFamily="34" charset="0"/>
              </a:rPr>
              <a:t>Risk of Relapse can be reduced by: </a:t>
            </a:r>
          </a:p>
          <a:p>
            <a:pPr marL="742475" lvl="1" indent="-284589" eaLnBrk="1" hangingPunct="1">
              <a:lnSpc>
                <a:spcPct val="80000"/>
              </a:lnSpc>
              <a:spcBef>
                <a:spcPct val="50000"/>
              </a:spcBef>
              <a:buFontTx/>
              <a:buChar char="•"/>
            </a:pPr>
            <a:r>
              <a:rPr lang="en-US" altLang="fr-FR" sz="1000">
                <a:latin typeface="Arial" panose="020B0604020202020204" pitchFamily="34" charset="0"/>
              </a:rPr>
              <a:t>Post-treatment Plan</a:t>
            </a:r>
          </a:p>
          <a:p>
            <a:pPr marL="742475" lvl="1" indent="-284589" eaLnBrk="1" hangingPunct="1">
              <a:lnSpc>
                <a:spcPct val="80000"/>
              </a:lnSpc>
              <a:spcBef>
                <a:spcPct val="50000"/>
              </a:spcBef>
              <a:buFontTx/>
              <a:buChar char="•"/>
            </a:pPr>
            <a:r>
              <a:rPr lang="en-US" altLang="fr-FR" sz="1000">
                <a:latin typeface="Arial" panose="020B0604020202020204" pitchFamily="34" charset="0"/>
              </a:rPr>
              <a:t>Providing on-going support</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b="1">
                <a:latin typeface="Arial" panose="020B0604020202020204" pitchFamily="34" charset="0"/>
              </a:rPr>
              <a:t>Source(s): </a:t>
            </a:r>
          </a:p>
          <a:p>
            <a:pPr eaLnBrk="1" hangingPunct="1">
              <a:lnSpc>
                <a:spcPct val="80000"/>
              </a:lnSpc>
            </a:pPr>
            <a:r>
              <a:rPr lang="en-CA" altLang="fr-FR" sz="1000">
                <a:latin typeface="Arial" panose="020B0604020202020204" pitchFamily="34" charset="0"/>
              </a:rPr>
              <a:t>“An experimental evaluation of recovery management checkups (RMC) for people with chronic substance use disorders,” Evaluation and Program Planning 26 (2003) 339-352</a:t>
            </a:r>
          </a:p>
          <a:p>
            <a:pPr eaLnBrk="1" hangingPunct="1">
              <a:lnSpc>
                <a:spcPct val="80000"/>
              </a:lnSpc>
            </a:pPr>
            <a:endParaRPr lang="en-CA" altLang="fr-FR" sz="1000">
              <a:latin typeface="Arial" panose="020B0604020202020204" pitchFamily="34" charset="0"/>
            </a:endParaRPr>
          </a:p>
          <a:p>
            <a:endParaRPr lang="fr-FR" altLang="en-US" sz="1000">
              <a:latin typeface="Arial" panose="020B0604020202020204" pitchFamily="34" charset="0"/>
            </a:endParaRPr>
          </a:p>
        </p:txBody>
      </p:sp>
      <p:sp>
        <p:nvSpPr>
          <p:cNvPr id="314372"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879769C4-B16D-408F-85EE-3CAD15F4E545}" type="slidenum">
              <a:rPr lang="fr-FR" altLang="en-US" sz="1200"/>
              <a:pPr/>
              <a:t>18</a:t>
            </a:fld>
            <a:endParaRPr lang="fr-FR" altLang="en-US" sz="1200"/>
          </a:p>
        </p:txBody>
      </p:sp>
    </p:spTree>
    <p:extLst>
      <p:ext uri="{BB962C8B-B14F-4D97-AF65-F5344CB8AC3E}">
        <p14:creationId xmlns:p14="http://schemas.microsoft.com/office/powerpoint/2010/main" val="1324936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979121" y="8843328"/>
            <a:ext cx="3043979" cy="4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3" tIns="46653" rIns="93303" bIns="46653" anchor="b"/>
          <a:lstStyle>
            <a:lvl1pPr defTabSz="931863">
              <a:defRPr sz="2400">
                <a:solidFill>
                  <a:schemeClr val="tx1"/>
                </a:solidFill>
                <a:latin typeface="Arial" panose="020B0604020202020204" pitchFamily="34" charset="0"/>
                <a:ea typeface="ヒラギノ角ゴ Pro W3" pitchFamily="34" charset="-128"/>
              </a:defRPr>
            </a:lvl1pPr>
            <a:lvl2pPr marL="742950" indent="-285750" defTabSz="931863">
              <a:defRPr sz="2400">
                <a:solidFill>
                  <a:schemeClr val="tx1"/>
                </a:solidFill>
                <a:latin typeface="Arial" panose="020B0604020202020204" pitchFamily="34" charset="0"/>
                <a:ea typeface="ヒラギノ角ゴ Pro W3" pitchFamily="34" charset="-128"/>
              </a:defRPr>
            </a:lvl2pPr>
            <a:lvl3pPr marL="1143000" indent="-228600" defTabSz="931863">
              <a:defRPr sz="2400">
                <a:solidFill>
                  <a:schemeClr val="tx1"/>
                </a:solidFill>
                <a:latin typeface="Arial" panose="020B0604020202020204" pitchFamily="34" charset="0"/>
                <a:ea typeface="ヒラギノ角ゴ Pro W3" pitchFamily="34" charset="-128"/>
              </a:defRPr>
            </a:lvl3pPr>
            <a:lvl4pPr marL="1600200" indent="-228600" defTabSz="931863">
              <a:defRPr sz="2400">
                <a:solidFill>
                  <a:schemeClr val="tx1"/>
                </a:solidFill>
                <a:latin typeface="Arial" panose="020B0604020202020204" pitchFamily="34" charset="0"/>
                <a:ea typeface="ヒラギノ角ゴ Pro W3" pitchFamily="34" charset="-128"/>
              </a:defRPr>
            </a:lvl4pPr>
            <a:lvl5pPr marL="2057400" indent="-228600" defTabSz="931863">
              <a:defRPr sz="2400">
                <a:solidFill>
                  <a:schemeClr val="tx1"/>
                </a:solidFill>
                <a:latin typeface="Arial" panose="020B0604020202020204" pitchFamily="34" charset="0"/>
                <a:ea typeface="ヒラギノ角ゴ Pro W3"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44D35101-AA6B-4ECE-8C5C-70C07B3F7564}" type="slidenum">
              <a:rPr lang="en-CA" altLang="fr-FR" sz="1200">
                <a:latin typeface="Times New Roman" panose="02020603050405020304" pitchFamily="18" charset="0"/>
              </a:rPr>
              <a:pPr algn="r" eaLnBrk="1" hangingPunct="1"/>
              <a:t>19</a:t>
            </a:fld>
            <a:endParaRPr lang="en-CA" altLang="fr-FR" sz="1200">
              <a:latin typeface="Times New Roman" panose="02020603050405020304" pitchFamily="18" charset="0"/>
            </a:endParaRPr>
          </a:p>
        </p:txBody>
      </p:sp>
      <p:sp>
        <p:nvSpPr>
          <p:cNvPr id="316419" name="Rectangle 2"/>
          <p:cNvSpPr>
            <a:spLocks noGrp="1" noRot="1" noChangeAspect="1" noChangeArrowheads="1" noTextEdit="1"/>
          </p:cNvSpPr>
          <p:nvPr>
            <p:ph type="sldImg"/>
          </p:nvPr>
        </p:nvSpPr>
        <p:spPr>
          <a:xfrm>
            <a:off x="407988" y="381000"/>
            <a:ext cx="6207125" cy="3490913"/>
          </a:xfrm>
          <a:ln/>
        </p:spPr>
      </p:sp>
      <p:sp>
        <p:nvSpPr>
          <p:cNvPr id="316420" name="Rectangle 3"/>
          <p:cNvSpPr>
            <a:spLocks noGrp="1" noChangeArrowheads="1"/>
          </p:cNvSpPr>
          <p:nvPr>
            <p:ph type="body" idx="1"/>
          </p:nvPr>
        </p:nvSpPr>
        <p:spPr>
          <a:xfrm>
            <a:off x="407136" y="4072732"/>
            <a:ext cx="6208828" cy="4576657"/>
          </a:xfrm>
          <a:noFill/>
          <a:ln cap="flat">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rIns="0"/>
          <a:lstStyle/>
          <a:p>
            <a:pPr eaLnBrk="1" hangingPunct="1">
              <a:lnSpc>
                <a:spcPct val="90000"/>
              </a:lnSpc>
            </a:pPr>
            <a:r>
              <a:rPr lang="en-US" altLang="fr-FR" sz="1000" b="1">
                <a:latin typeface="Arial" panose="020B0604020202020204" pitchFamily="34" charset="0"/>
              </a:rPr>
              <a:t>Small Group Activity (min 3 participants per group) (45 Min):</a:t>
            </a:r>
          </a:p>
          <a:p>
            <a:pPr eaLnBrk="1" hangingPunct="1">
              <a:lnSpc>
                <a:spcPct val="90000"/>
              </a:lnSpc>
            </a:pPr>
            <a:endParaRPr lang="en-US" altLang="fr-FR" sz="1000">
              <a:latin typeface="Arial" panose="020B0604020202020204" pitchFamily="34" charset="0"/>
              <a:cs typeface="Arial" panose="020B0604020202020204" pitchFamily="34" charset="0"/>
            </a:endParaRPr>
          </a:p>
          <a:p>
            <a:pPr eaLnBrk="1" hangingPunct="1">
              <a:lnSpc>
                <a:spcPct val="90000"/>
              </a:lnSpc>
            </a:pPr>
            <a:r>
              <a:rPr lang="en-US" altLang="fr-FR" sz="1000" b="1">
                <a:latin typeface="Arial" panose="020B0604020202020204" pitchFamily="34" charset="0"/>
              </a:rPr>
              <a:t>IMPORTANT: Remind people they should not share details for confidential reasons, especially if it concerns a small unit.</a:t>
            </a:r>
            <a:endParaRPr lang="en-US" altLang="fr-FR" sz="1000">
              <a:latin typeface="Arial" panose="020B0604020202020204" pitchFamily="34" charset="0"/>
              <a:cs typeface="Arial" panose="020B0604020202020204" pitchFamily="34" charset="0"/>
            </a:endParaRPr>
          </a:p>
          <a:p>
            <a:pPr eaLnBrk="1" hangingPunct="1">
              <a:lnSpc>
                <a:spcPct val="90000"/>
              </a:lnSpc>
            </a:pPr>
            <a:r>
              <a:rPr lang="en-US" altLang="fr-FR" sz="1000">
                <a:latin typeface="Arial" panose="020B0604020202020204" pitchFamily="34" charset="0"/>
                <a:cs typeface="Arial" panose="020B0604020202020204" pitchFamily="34" charset="0"/>
              </a:rPr>
              <a:t>Ask for a few examples of what participants have learned. Emphasize that there is a great deal of wisdom among the supervisors and that they should consult with each other, particularly those who have extensive experience, when dealing with actual situations. There may also be an opportunity to share these learnings as they work through the case studies during the small group activity.</a:t>
            </a:r>
          </a:p>
          <a:p>
            <a:pPr eaLnBrk="1" hangingPunct="1">
              <a:lnSpc>
                <a:spcPct val="90000"/>
              </a:lnSpc>
            </a:pPr>
            <a:endParaRPr lang="en-US" altLang="fr-FR" sz="1000" b="1">
              <a:latin typeface="Arial" panose="020B0604020202020204" pitchFamily="34" charset="0"/>
              <a:cs typeface="Times New Roman" panose="02020603050405020304" pitchFamily="18" charset="0"/>
            </a:endParaRPr>
          </a:p>
          <a:p>
            <a:pPr eaLnBrk="1" hangingPunct="1">
              <a:lnSpc>
                <a:spcPct val="90000"/>
              </a:lnSpc>
            </a:pPr>
            <a:r>
              <a:rPr lang="en-US" altLang="fr-FR" sz="1000" b="1">
                <a:latin typeface="Arial" panose="020B0604020202020204" pitchFamily="34" charset="0"/>
              </a:rPr>
              <a:t>Group Activity (45 min):</a:t>
            </a:r>
            <a:r>
              <a:rPr lang="en-US" altLang="fr-FR" sz="1000">
                <a:latin typeface="Arial" panose="020B0604020202020204" pitchFamily="34" charset="0"/>
              </a:rPr>
              <a:t> </a:t>
            </a:r>
          </a:p>
          <a:p>
            <a:pPr eaLnBrk="1" hangingPunct="1">
              <a:lnSpc>
                <a:spcPct val="90000"/>
              </a:lnSpc>
            </a:pPr>
            <a:r>
              <a:rPr lang="en-US" altLang="fr-FR" sz="1000">
                <a:latin typeface="Arial" panose="020B0604020202020204" pitchFamily="34" charset="0"/>
              </a:rPr>
              <a:t>Divide members into groups of 5-6 and assign a case study </a:t>
            </a:r>
            <a:r>
              <a:rPr lang="fr-CA" altLang="fr-FR" sz="1000">
                <a:latin typeface="Arial" panose="020B0604020202020204" pitchFamily="34" charset="0"/>
              </a:rPr>
              <a:t>to each group </a:t>
            </a:r>
            <a:r>
              <a:rPr lang="en-US" altLang="fr-FR" sz="1000">
                <a:latin typeface="Arial" panose="020B0604020202020204" pitchFamily="34" charset="0"/>
              </a:rPr>
              <a:t>(Found in Activity Folder). Make sure each group has a facilitator, flip</a:t>
            </a:r>
            <a:r>
              <a:rPr lang="fr-CA" altLang="fr-FR" sz="1000">
                <a:latin typeface="Arial" panose="020B0604020202020204" pitchFamily="34" charset="0"/>
              </a:rPr>
              <a:t> </a:t>
            </a:r>
            <a:r>
              <a:rPr lang="en-US" altLang="fr-FR" sz="1000">
                <a:latin typeface="Arial" panose="020B0604020202020204" pitchFamily="34" charset="0"/>
              </a:rPr>
              <a:t>chart and note taker.</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a:latin typeface="Arial" panose="020B0604020202020204" pitchFamily="34" charset="0"/>
              </a:rPr>
              <a:t>Using a flip</a:t>
            </a:r>
            <a:r>
              <a:rPr lang="fr-CA" altLang="fr-FR" sz="1000">
                <a:latin typeface="Arial" panose="020B0604020202020204" pitchFamily="34" charset="0"/>
              </a:rPr>
              <a:t> </a:t>
            </a:r>
            <a:r>
              <a:rPr lang="en-US" altLang="fr-FR" sz="1000">
                <a:latin typeface="Arial" panose="020B0604020202020204" pitchFamily="34" charset="0"/>
              </a:rPr>
              <a:t>chart and referring back to the materials covered in the session and the 5 STEPS of the Supervisors’ Process and the 4 STAGES of Interviews (Stage 1 – Preliminaries; Stage 2 – Opening; Stage 3-Problem-Solving; Stage 4- Conclusion), have each group develop an outline of the process that they would take, as supervisor, in dealing with </a:t>
            </a:r>
            <a:r>
              <a:rPr lang="fr-CA" altLang="fr-FR" sz="1000">
                <a:latin typeface="Arial" panose="020B0604020202020204" pitchFamily="34" charset="0"/>
              </a:rPr>
              <a:t>the </a:t>
            </a:r>
            <a:r>
              <a:rPr lang="en-US" altLang="fr-FR" sz="1000">
                <a:latin typeface="Arial" panose="020B0604020202020204" pitchFamily="34" charset="0"/>
              </a:rPr>
              <a:t>situation</a:t>
            </a:r>
            <a:r>
              <a:rPr lang="fr-CA" altLang="fr-FR" sz="1000">
                <a:latin typeface="Arial" panose="020B0604020202020204" pitchFamily="34" charset="0"/>
              </a:rPr>
              <a:t> in the case study</a:t>
            </a:r>
            <a:r>
              <a:rPr lang="en-US" altLang="fr-FR" sz="1000">
                <a:latin typeface="Arial" panose="020B0604020202020204" pitchFamily="34" charset="0"/>
              </a:rPr>
              <a:t>.</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a:latin typeface="Arial" panose="020B0604020202020204" pitchFamily="34" charset="0"/>
              </a:rPr>
              <a:t>Bring everyone back into the large group and have each facilitator report their action plan (25 min. based on approx. 4 groups).</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a:latin typeface="Arial" panose="020B0604020202020204" pitchFamily="34" charset="0"/>
              </a:rPr>
              <a:t>Highlight the importance of supervisors being consistent and systematic</a:t>
            </a:r>
            <a:r>
              <a:rPr lang="fr-CA" altLang="fr-FR" sz="1000">
                <a:latin typeface="Arial" panose="020B0604020202020204" pitchFamily="34" charset="0"/>
              </a:rPr>
              <a:t>,</a:t>
            </a:r>
            <a:r>
              <a:rPr lang="en-US" altLang="fr-FR" sz="1000">
                <a:latin typeface="Arial" panose="020B0604020202020204" pitchFamily="34" charset="0"/>
              </a:rPr>
              <a:t> and that the</a:t>
            </a:r>
            <a:r>
              <a:rPr lang="fr-CA" altLang="fr-FR" sz="1000">
                <a:latin typeface="Arial" panose="020B0604020202020204" pitchFamily="34" charset="0"/>
              </a:rPr>
              <a:t> CAF</a:t>
            </a:r>
            <a:r>
              <a:rPr lang="en-US" altLang="fr-FR" sz="1000">
                <a:latin typeface="Arial" panose="020B0604020202020204" pitchFamily="34" charset="0"/>
              </a:rPr>
              <a:t> policies and five-step process can </a:t>
            </a:r>
            <a:r>
              <a:rPr lang="fr-CA" altLang="fr-FR" sz="1000">
                <a:latin typeface="Arial" panose="020B0604020202020204" pitchFamily="34" charset="0"/>
              </a:rPr>
              <a:t>help </a:t>
            </a:r>
            <a:r>
              <a:rPr lang="en-US" altLang="fr-FR" sz="1000">
                <a:latin typeface="Arial" panose="020B0604020202020204" pitchFamily="34" charset="0"/>
              </a:rPr>
              <a:t>guide their response.</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b="1">
                <a:latin typeface="Arial" panose="020B0604020202020204" pitchFamily="34" charset="0"/>
              </a:rPr>
              <a:t>Hand out Homework : </a:t>
            </a:r>
            <a:r>
              <a:rPr lang="en-US" altLang="fr-FR" sz="1000">
                <a:latin typeface="Arial" panose="020B0604020202020204" pitchFamily="34" charset="0"/>
              </a:rPr>
              <a:t>“</a:t>
            </a:r>
            <a:r>
              <a:rPr lang="en-CA" altLang="fr-FR" sz="1000">
                <a:latin typeface="Arial" panose="020B0604020202020204" pitchFamily="34" charset="0"/>
              </a:rPr>
              <a:t>Are You an Active Listener?” ask them to complete before start of day 2.</a:t>
            </a:r>
            <a:endParaRPr lang="en-US" altLang="fr-FR" sz="1000">
              <a:latin typeface="Arial" panose="020B0604020202020204" pitchFamily="34" charset="0"/>
            </a:endParaRP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b="1">
                <a:latin typeface="Arial" panose="020B0604020202020204" pitchFamily="34" charset="0"/>
              </a:rPr>
              <a:t>Source(s):</a:t>
            </a:r>
            <a:r>
              <a:rPr lang="en-US" altLang="fr-FR" sz="1000">
                <a:latin typeface="Arial" panose="020B0604020202020204" pitchFamily="34" charset="0"/>
              </a:rPr>
              <a:t> </a:t>
            </a:r>
          </a:p>
          <a:p>
            <a:pPr eaLnBrk="1" hangingPunct="1">
              <a:lnSpc>
                <a:spcPct val="90000"/>
              </a:lnSpc>
            </a:pPr>
            <a:r>
              <a:rPr lang="en-US" altLang="fr-FR" sz="1000">
                <a:latin typeface="Arial" panose="020B0604020202020204" pitchFamily="34" charset="0"/>
              </a:rPr>
              <a:t>Workplace Health Program, CAMH.</a:t>
            </a:r>
          </a:p>
          <a:p>
            <a:pPr eaLnBrk="1" hangingPunct="1">
              <a:lnSpc>
                <a:spcPct val="90000"/>
              </a:lnSpc>
            </a:pPr>
            <a:endParaRPr lang="en-US" altLang="fr-FR" sz="1000">
              <a:latin typeface="Arial" panose="020B0604020202020204" pitchFamily="34" charset="0"/>
            </a:endParaRPr>
          </a:p>
          <a:p>
            <a:pPr eaLnBrk="1" hangingPunct="1">
              <a:lnSpc>
                <a:spcPct val="90000"/>
              </a:lnSpc>
            </a:pPr>
            <a:endParaRPr lang="en-US" altLang="fr-FR" sz="1000">
              <a:latin typeface="Arial" panose="020B0604020202020204" pitchFamily="34" charset="0"/>
            </a:endParaRPr>
          </a:p>
          <a:p>
            <a:pPr eaLnBrk="1" hangingPunct="1">
              <a:lnSpc>
                <a:spcPct val="90000"/>
              </a:lnSpc>
            </a:pPr>
            <a:endParaRPr lang="en-US" altLang="fr-FR" sz="1000">
              <a:latin typeface="Arial" panose="020B0604020202020204" pitchFamily="34" charset="0"/>
            </a:endParaRPr>
          </a:p>
        </p:txBody>
      </p:sp>
    </p:spTree>
    <p:extLst>
      <p:ext uri="{BB962C8B-B14F-4D97-AF65-F5344CB8AC3E}">
        <p14:creationId xmlns:p14="http://schemas.microsoft.com/office/powerpoint/2010/main" val="220163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Case Study 1 Response:</a:t>
            </a:r>
          </a:p>
          <a:p>
            <a:endParaRPr lang="en-CA"/>
          </a:p>
          <a:p>
            <a:r>
              <a:rPr lang="en-CA" b="1"/>
              <a:t>Recognition: </a:t>
            </a:r>
          </a:p>
          <a:p>
            <a:pPr marL="171450" indent="-171450">
              <a:buFont typeface="Arial" panose="020B0604020202020204" pitchFamily="34" charset="0"/>
              <a:buChar char="•"/>
            </a:pPr>
            <a:r>
              <a:rPr lang="en-CA"/>
              <a:t>Determine if he is late (at what time does he start working?)</a:t>
            </a:r>
          </a:p>
          <a:p>
            <a:pPr marL="171450" indent="-171450">
              <a:buFont typeface="Arial" panose="020B0604020202020204" pitchFamily="34" charset="0"/>
              <a:buChar char="•"/>
            </a:pPr>
            <a:r>
              <a:rPr lang="en-CA"/>
              <a:t>Was not consistent on the phone: hung over then wants to be with wife; which one is it?</a:t>
            </a:r>
          </a:p>
          <a:p>
            <a:pPr marL="171450" indent="-171450">
              <a:buFont typeface="Arial" panose="020B0604020202020204" pitchFamily="34" charset="0"/>
              <a:buChar char="•"/>
            </a:pPr>
            <a:r>
              <a:rPr lang="en-CA"/>
              <a:t>Happened several times without any consistent intervention ( is there any documentation about prior lateness?)</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Documentation</a:t>
            </a:r>
          </a:p>
          <a:p>
            <a:pPr marL="171450" indent="-171450">
              <a:buFont typeface="Arial" panose="020B0604020202020204" pitchFamily="34" charset="0"/>
              <a:buChar char="•"/>
            </a:pPr>
            <a:r>
              <a:rPr lang="en-CA"/>
              <a:t>Review what/or if anything has/had been done for the other lates</a:t>
            </a:r>
          </a:p>
          <a:p>
            <a:pPr marL="171450" indent="-171450">
              <a:buFont typeface="Arial" panose="020B0604020202020204" pitchFamily="34" charset="0"/>
              <a:buChar char="•"/>
            </a:pPr>
            <a:r>
              <a:rPr lang="en-CA"/>
              <a:t>Talk to COC – may have documentation</a:t>
            </a:r>
          </a:p>
          <a:p>
            <a:pPr marL="171450" indent="-171450">
              <a:buFont typeface="Arial" panose="020B0604020202020204" pitchFamily="34" charset="0"/>
              <a:buChar char="•"/>
            </a:pPr>
            <a:r>
              <a:rPr lang="en-CA"/>
              <a:t>Details of current lateness</a:t>
            </a:r>
          </a:p>
          <a:p>
            <a:pPr marL="171450" indent="-171450">
              <a:buFont typeface="Arial" panose="020B0604020202020204" pitchFamily="34" charset="0"/>
              <a:buChar char="•"/>
            </a:pPr>
            <a:r>
              <a:rPr lang="en-CA"/>
              <a:t>Observations and concerns from other members? Supervisors?</a:t>
            </a:r>
          </a:p>
          <a:p>
            <a:pPr marL="171450" indent="-171450">
              <a:buFont typeface="Arial" panose="020B0604020202020204" pitchFamily="34" charset="0"/>
              <a:buChar char="•"/>
            </a:pPr>
            <a:r>
              <a:rPr lang="en-CA"/>
              <a:t>Read and understand the </a:t>
            </a:r>
            <a:r>
              <a:rPr lang="en-CA" b="1"/>
              <a:t>DAOD 5019-7: Alcohol Misconduct</a:t>
            </a:r>
            <a:r>
              <a:rPr lang="en-CA"/>
              <a:t>, </a:t>
            </a:r>
            <a:r>
              <a:rPr lang="en-CA" b="1" err="1"/>
              <a:t>Canforgen</a:t>
            </a:r>
            <a:r>
              <a:rPr lang="en-CA" b="1"/>
              <a:t> 148/10 </a:t>
            </a:r>
            <a:r>
              <a:rPr lang="en-CA"/>
              <a:t>and </a:t>
            </a:r>
            <a:r>
              <a:rPr lang="en-CA" b="1" err="1"/>
              <a:t>Canforgen</a:t>
            </a:r>
            <a:r>
              <a:rPr lang="en-CA" b="1"/>
              <a:t> 230/12 </a:t>
            </a:r>
            <a:r>
              <a:rPr lang="en-CA"/>
              <a:t>and </a:t>
            </a:r>
            <a:r>
              <a:rPr lang="en-CA" b="1"/>
              <a:t>DAOD 5019-4: Remedial Measures</a:t>
            </a:r>
          </a:p>
          <a:p>
            <a:pPr marL="171450" indent="-171450">
              <a:buFont typeface="Arial" panose="020B0604020202020204" pitchFamily="34" charset="0"/>
              <a:buChar char="•"/>
            </a:pPr>
            <a:r>
              <a:rPr lang="en-CA" b="0"/>
              <a:t>Determine what remedial measures might be required for lateness</a:t>
            </a:r>
          </a:p>
          <a:p>
            <a:pPr marL="171450" indent="-171450">
              <a:buFont typeface="Arial" panose="020B0604020202020204" pitchFamily="34" charset="0"/>
              <a:buChar char="•"/>
            </a:pPr>
            <a:r>
              <a:rPr lang="en-CA" b="0"/>
              <a:t>What resources might be appropriate for the member? Know resources.</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Interview</a:t>
            </a:r>
          </a:p>
          <a:p>
            <a:pPr marL="171450" indent="-171450">
              <a:buFont typeface="Arial" panose="020B0604020202020204" pitchFamily="34" charset="0"/>
              <a:buChar char="•"/>
            </a:pPr>
            <a:r>
              <a:rPr lang="en-CA" b="0"/>
              <a:t>Ask him to come in safely Example: Maybe tomorrow? Or later in afternoon?</a:t>
            </a:r>
          </a:p>
          <a:p>
            <a:pPr marL="171450" indent="-171450">
              <a:buFont typeface="Arial" panose="020B0604020202020204" pitchFamily="34" charset="0"/>
              <a:buChar char="•"/>
            </a:pPr>
            <a:r>
              <a:rPr lang="en-CA" b="0"/>
              <a:t>Be clear and stand your ground; provide the facts and outline clear work expectations</a:t>
            </a:r>
          </a:p>
          <a:p>
            <a:pPr marL="171450" indent="-171450">
              <a:buFont typeface="Arial" panose="020B0604020202020204" pitchFamily="34" charset="0"/>
              <a:buChar char="•"/>
            </a:pPr>
            <a:r>
              <a:rPr lang="en-CA" b="0"/>
              <a:t>Determine if there is anything else going on – communication skills come into play here.</a:t>
            </a:r>
          </a:p>
          <a:p>
            <a:pPr marL="171450" indent="-171450">
              <a:buFont typeface="Arial" panose="020B0604020202020204" pitchFamily="34" charset="0"/>
              <a:buChar char="•"/>
            </a:pPr>
            <a:r>
              <a:rPr lang="en-CA" b="0"/>
              <a:t>Additional resources may be required.</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Referral</a:t>
            </a:r>
          </a:p>
          <a:p>
            <a:pPr marL="171450" indent="-171450">
              <a:buFont typeface="Arial" panose="020B0604020202020204" pitchFamily="34" charset="0"/>
              <a:buChar char="•"/>
            </a:pPr>
            <a:r>
              <a:rPr lang="en-CA" b="0"/>
              <a:t>To medical – Medical Officer</a:t>
            </a:r>
          </a:p>
          <a:p>
            <a:pPr marL="171450" indent="-171450">
              <a:buFont typeface="Arial" panose="020B0604020202020204" pitchFamily="34" charset="0"/>
              <a:buChar char="•"/>
            </a:pPr>
            <a:r>
              <a:rPr lang="en-CA" b="0"/>
              <a:t>Addition referral may be required based on what is discussed in the interview</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Follow-Up</a:t>
            </a:r>
          </a:p>
          <a:p>
            <a:pPr marL="171450" indent="-171450">
              <a:buFont typeface="Arial" panose="020B0604020202020204" pitchFamily="34" charset="0"/>
              <a:buChar char="•"/>
            </a:pPr>
            <a:r>
              <a:rPr lang="en-CA" b="0"/>
              <a:t>Ensure </a:t>
            </a:r>
            <a:r>
              <a:rPr lang="en-CA" b="0" err="1"/>
              <a:t>MCpl</a:t>
            </a:r>
            <a:r>
              <a:rPr lang="en-CA" b="0"/>
              <a:t> Bender receives the support required while he is dealing with his issues</a:t>
            </a:r>
          </a:p>
          <a:p>
            <a:pPr marL="171450" indent="-171450">
              <a:buFont typeface="Arial" panose="020B0604020202020204" pitchFamily="34" charset="0"/>
              <a:buChar char="•"/>
            </a:pPr>
            <a:r>
              <a:rPr lang="en-CA" b="0"/>
              <a:t>Ensure rumours are minimized in the workplace</a:t>
            </a:r>
          </a:p>
          <a:p>
            <a:pPr marL="171450" indent="-171450">
              <a:buFont typeface="Arial" panose="020B0604020202020204" pitchFamily="34" charset="0"/>
              <a:buChar char="•"/>
            </a:pPr>
            <a:r>
              <a:rPr lang="en-CA" b="0"/>
              <a:t>Provide a supportive environment</a:t>
            </a:r>
          </a:p>
          <a:p>
            <a:pPr marL="171450" indent="-171450">
              <a:buFont typeface="Arial" panose="020B0604020202020204" pitchFamily="34" charset="0"/>
              <a:buChar char="•"/>
            </a:pPr>
            <a:r>
              <a:rPr lang="en-CA" b="0"/>
              <a:t>Schedule follow-up interview to discuss whether the performance deficiencies have been corrected</a:t>
            </a:r>
          </a:p>
          <a:p>
            <a:pPr marL="171450" indent="-171450">
              <a:buFont typeface="Arial" panose="020B0604020202020204" pitchFamily="34" charset="0"/>
              <a:buChar char="•"/>
            </a:pPr>
            <a:endParaRPr lang="en-CA"/>
          </a:p>
          <a:p>
            <a:pPr marL="171450" indent="-171450">
              <a:buFont typeface="Arial" panose="020B0604020202020204" pitchFamily="34" charset="0"/>
              <a:buChar char="•"/>
            </a:pPr>
            <a:endParaRPr lang="en-CA"/>
          </a:p>
          <a:p>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20</a:t>
            </a:fld>
            <a:endParaRPr lang="en-CA" altLang="fr-FR"/>
          </a:p>
        </p:txBody>
      </p:sp>
    </p:spTree>
    <p:extLst>
      <p:ext uri="{BB962C8B-B14F-4D97-AF65-F5344CB8AC3E}">
        <p14:creationId xmlns:p14="http://schemas.microsoft.com/office/powerpoint/2010/main" val="89941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Case Study #2 Response</a:t>
            </a:r>
          </a:p>
          <a:p>
            <a:endParaRPr lang="en-CA"/>
          </a:p>
          <a:p>
            <a:r>
              <a:rPr lang="en-CA" b="1"/>
              <a:t>Recognition:</a:t>
            </a:r>
          </a:p>
          <a:p>
            <a:pPr marL="171450" indent="-171450">
              <a:buFont typeface="Arial" panose="020B0604020202020204" pitchFamily="34" charset="0"/>
              <a:buChar char="•"/>
            </a:pPr>
            <a:r>
              <a:rPr lang="en-CA"/>
              <a:t>Late 2 times in the last month (what’s going on? “hearsay” can mean something is going on?)</a:t>
            </a:r>
          </a:p>
          <a:p>
            <a:pPr marL="171450" indent="-171450">
              <a:buFont typeface="Arial" panose="020B0604020202020204" pitchFamily="34" charset="0"/>
              <a:buChar char="•"/>
            </a:pPr>
            <a:r>
              <a:rPr lang="en-CA"/>
              <a:t>May be spending $700-$800 at the casino every month for past year according to information given by Mr. Drew – doesn’t mean that’s happening</a:t>
            </a:r>
          </a:p>
          <a:p>
            <a:pPr marL="171450" indent="-171450">
              <a:buFont typeface="Arial" panose="020B0604020202020204" pitchFamily="34" charset="0"/>
              <a:buChar char="•"/>
            </a:pPr>
            <a:r>
              <a:rPr lang="en-CA"/>
              <a:t>Call from creditor regarding credit card debt</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Documentation:</a:t>
            </a:r>
          </a:p>
          <a:p>
            <a:pPr marL="171450" indent="-171450">
              <a:buFont typeface="Arial" panose="020B0604020202020204" pitchFamily="34" charset="0"/>
              <a:buChar char="•"/>
            </a:pPr>
            <a:r>
              <a:rPr lang="en-CA" b="0"/>
              <a:t>Ensure you have recorded the details for her lateness; date, time etc.</a:t>
            </a:r>
          </a:p>
          <a:p>
            <a:pPr marL="171450" indent="-171450">
              <a:buFont typeface="Arial" panose="020B0604020202020204" pitchFamily="34" charset="0"/>
              <a:buChar char="•"/>
            </a:pPr>
            <a:r>
              <a:rPr lang="en-CA" b="0"/>
              <a:t>Record the particulars of the phone call with Mr. Drew; date, time, etc.</a:t>
            </a:r>
          </a:p>
          <a:p>
            <a:pPr marL="171450" indent="-171450">
              <a:buFont typeface="Arial" panose="020B0604020202020204" pitchFamily="34" charset="0"/>
              <a:buChar char="•"/>
            </a:pPr>
            <a:r>
              <a:rPr lang="en-CA" b="0"/>
              <a:t>Record the particulars of the phone call from the creditor, date; time, etc.</a:t>
            </a:r>
          </a:p>
          <a:p>
            <a:pPr marL="171450" indent="-171450">
              <a:buFont typeface="Arial" panose="020B0604020202020204" pitchFamily="34" charset="0"/>
              <a:buChar char="•"/>
            </a:pPr>
            <a:r>
              <a:rPr lang="en-CA" b="0"/>
              <a:t>Read and understand DAOD 5019-8 : Private Debts and DAOD 5019-4: Remedial Measures</a:t>
            </a:r>
          </a:p>
          <a:p>
            <a:pPr marL="171450" indent="-171450">
              <a:buFont typeface="Arial" panose="020B0604020202020204" pitchFamily="34" charset="0"/>
              <a:buChar char="•"/>
            </a:pPr>
            <a:r>
              <a:rPr lang="en-CA" b="0"/>
              <a:t>Determine what remedial measure might be required for lateness</a:t>
            </a:r>
          </a:p>
          <a:p>
            <a:pPr marL="0" indent="0">
              <a:buFont typeface="Arial" panose="020B0604020202020204" pitchFamily="34" charset="0"/>
              <a:buNone/>
            </a:pPr>
            <a:endParaRPr lang="en-CA" b="0"/>
          </a:p>
          <a:p>
            <a:pPr marL="0" indent="0">
              <a:buFont typeface="Arial" panose="020B0604020202020204" pitchFamily="34" charset="0"/>
              <a:buNone/>
            </a:pPr>
            <a:r>
              <a:rPr lang="en-CA" b="1"/>
              <a:t>Interview:</a:t>
            </a:r>
          </a:p>
          <a:p>
            <a:pPr marL="171450" indent="-171450">
              <a:buFont typeface="Arial" panose="020B0604020202020204" pitchFamily="34" charset="0"/>
              <a:buChar char="•"/>
            </a:pPr>
            <a:r>
              <a:rPr lang="en-CA" b="0"/>
              <a:t>Be careful with family issues, not your area of expertise</a:t>
            </a:r>
          </a:p>
          <a:p>
            <a:pPr marL="171450" indent="-171450">
              <a:buFont typeface="Arial" panose="020B0604020202020204" pitchFamily="34" charset="0"/>
              <a:buChar char="•"/>
            </a:pPr>
            <a:r>
              <a:rPr lang="en-CA" b="0"/>
              <a:t>Use caution about bringing information up to </a:t>
            </a:r>
            <a:r>
              <a:rPr lang="en-CA" b="0" err="1"/>
              <a:t>MCpl</a:t>
            </a:r>
            <a:r>
              <a:rPr lang="en-CA" b="0"/>
              <a:t> Drew about her husband's call</a:t>
            </a:r>
          </a:p>
          <a:p>
            <a:pPr marL="171450" indent="-171450">
              <a:buFont typeface="Arial" panose="020B0604020202020204" pitchFamily="34" charset="0"/>
              <a:buChar char="•"/>
            </a:pPr>
            <a:r>
              <a:rPr lang="en-CA" b="0"/>
              <a:t>Be clear and stand your ground; provide the facts and outline clear work expectations</a:t>
            </a:r>
          </a:p>
          <a:p>
            <a:pPr marL="171450" indent="-171450">
              <a:buFont typeface="Arial" panose="020B0604020202020204" pitchFamily="34" charset="0"/>
              <a:buChar char="•"/>
            </a:pPr>
            <a:r>
              <a:rPr lang="en-CA" b="0"/>
              <a:t>Determine if there is anything else going on – communication skills used here/active listening</a:t>
            </a:r>
          </a:p>
          <a:p>
            <a:pPr marL="171450" indent="-171450">
              <a:buFont typeface="Arial" panose="020B0604020202020204" pitchFamily="34" charset="0"/>
              <a:buChar char="•"/>
            </a:pPr>
            <a:r>
              <a:rPr lang="en-CA" b="0"/>
              <a:t>Additional resources may be required</a:t>
            </a:r>
          </a:p>
          <a:p>
            <a:pPr marL="171450" indent="-171450">
              <a:buFont typeface="Arial" panose="020B0604020202020204" pitchFamily="34" charset="0"/>
              <a:buChar char="•"/>
            </a:pPr>
            <a:r>
              <a:rPr lang="en-CA" b="0"/>
              <a:t>Determine nature of debt if appropriate</a:t>
            </a:r>
          </a:p>
          <a:p>
            <a:pPr marL="171450" indent="-171450">
              <a:buFont typeface="Arial" panose="020B0604020202020204" pitchFamily="34" charset="0"/>
              <a:buChar char="•"/>
            </a:pPr>
            <a:r>
              <a:rPr lang="en-CA" b="0"/>
              <a:t>Focus on lateness - $$$ not your business</a:t>
            </a:r>
          </a:p>
          <a:p>
            <a:pPr marL="0" indent="0">
              <a:buFont typeface="Arial" panose="020B0604020202020204" pitchFamily="34" charset="0"/>
              <a:buNone/>
            </a:pPr>
            <a:endParaRPr lang="en-CA" b="0"/>
          </a:p>
          <a:p>
            <a:pPr marL="0" indent="0">
              <a:buFont typeface="Arial" panose="020B0604020202020204" pitchFamily="34" charset="0"/>
              <a:buNone/>
            </a:pPr>
            <a:r>
              <a:rPr lang="en-CA" b="1"/>
              <a:t>Referral:</a:t>
            </a:r>
          </a:p>
          <a:p>
            <a:pPr marL="171450" indent="-171450">
              <a:buFont typeface="Arial" panose="020B0604020202020204" pitchFamily="34" charset="0"/>
              <a:buChar char="•"/>
            </a:pPr>
            <a:r>
              <a:rPr lang="en-CA" b="0"/>
              <a:t>To medical – MO</a:t>
            </a:r>
          </a:p>
          <a:p>
            <a:pPr marL="171450" indent="-171450">
              <a:buFont typeface="Arial" panose="020B0604020202020204" pitchFamily="34" charset="0"/>
              <a:buChar char="•"/>
            </a:pPr>
            <a:r>
              <a:rPr lang="en-CA" b="0"/>
              <a:t>Additional referral may be required based on what is disclosed in the interview (social worker, SISIP, MFRC, CFMAP)</a:t>
            </a:r>
          </a:p>
          <a:p>
            <a:pPr marL="171450" indent="-171450">
              <a:buFont typeface="Arial" panose="020B0604020202020204" pitchFamily="34" charset="0"/>
              <a:buChar char="•"/>
            </a:pPr>
            <a:r>
              <a:rPr lang="en-CA" b="0"/>
              <a:t>Notify CO of potential failure to settle private debt and nature of debt</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Follow-up:</a:t>
            </a:r>
          </a:p>
          <a:p>
            <a:pPr marL="171450" indent="-171450">
              <a:buFont typeface="Arial" panose="020B0604020202020204" pitchFamily="34" charset="0"/>
              <a:buChar char="•"/>
            </a:pPr>
            <a:r>
              <a:rPr lang="en-CA" b="0"/>
              <a:t>Be careful with family issues not your area of expertise</a:t>
            </a:r>
          </a:p>
          <a:p>
            <a:pPr marL="171450" indent="-171450">
              <a:buFont typeface="Arial" panose="020B0604020202020204" pitchFamily="34" charset="0"/>
              <a:buChar char="•"/>
            </a:pPr>
            <a:r>
              <a:rPr lang="en-CA" b="0"/>
              <a:t>You are not certain the family dynamic (are they in the middle of divorce, familial issues/custody battle, is domestic violence involved </a:t>
            </a:r>
            <a:r>
              <a:rPr lang="en-CA" b="0" err="1"/>
              <a:t>etc</a:t>
            </a:r>
            <a:r>
              <a:rPr lang="en-CA" b="0"/>
              <a:t>?)</a:t>
            </a:r>
          </a:p>
          <a:p>
            <a:pPr marL="171450" indent="-171450">
              <a:buFont typeface="Arial" panose="020B0604020202020204" pitchFamily="34" charset="0"/>
              <a:buChar char="•"/>
            </a:pPr>
            <a:r>
              <a:rPr lang="en-CA" b="0"/>
              <a:t>Can only follow up about performance issues</a:t>
            </a:r>
          </a:p>
          <a:p>
            <a:pPr marL="171450" indent="-171450">
              <a:buFont typeface="Arial" panose="020B0604020202020204" pitchFamily="34" charset="0"/>
              <a:buChar char="•"/>
            </a:pPr>
            <a:r>
              <a:rPr lang="en-CA" b="0"/>
              <a:t>Ensure </a:t>
            </a:r>
            <a:r>
              <a:rPr lang="en-CA" b="0" err="1"/>
              <a:t>MCpl</a:t>
            </a:r>
            <a:r>
              <a:rPr lang="en-CA" b="0"/>
              <a:t> Drew receives the support required while she is dealing with her issues</a:t>
            </a:r>
          </a:p>
          <a:p>
            <a:pPr marL="171450" indent="-171450">
              <a:buFont typeface="Arial" panose="020B0604020202020204" pitchFamily="34" charset="0"/>
              <a:buChar char="•"/>
            </a:pPr>
            <a:r>
              <a:rPr lang="en-CA" b="0"/>
              <a:t>Ensure rumours are minimized in the workplace</a:t>
            </a:r>
          </a:p>
          <a:p>
            <a:pPr marL="171450" indent="-171450">
              <a:buFont typeface="Arial" panose="020B0604020202020204" pitchFamily="34" charset="0"/>
              <a:buChar char="•"/>
            </a:pPr>
            <a:r>
              <a:rPr lang="en-CA" b="0"/>
              <a:t>Provide a supportive environment</a:t>
            </a:r>
          </a:p>
          <a:p>
            <a:pPr marL="171450" indent="-171450">
              <a:buFont typeface="Arial" panose="020B0604020202020204" pitchFamily="34" charset="0"/>
              <a:buChar char="•"/>
            </a:pPr>
            <a:r>
              <a:rPr lang="en-CA" b="0"/>
              <a:t>Schedule follow up interview to discuss whether the performance deficiencies have been corrected</a:t>
            </a:r>
          </a:p>
          <a:p>
            <a:pPr marL="171450" indent="-171450">
              <a:buFont typeface="Arial" panose="020B0604020202020204" pitchFamily="34" charset="0"/>
              <a:buChar char="•"/>
            </a:pPr>
            <a:r>
              <a:rPr lang="en-CA" b="0"/>
              <a:t>Administrative action may be initiated if member fails to settle private debts</a:t>
            </a:r>
          </a:p>
          <a:p>
            <a:pPr marL="171450" indent="-171450">
              <a:buFont typeface="Arial" panose="020B0604020202020204" pitchFamily="34" charset="0"/>
              <a:buChar char="•"/>
            </a:pPr>
            <a:endParaRPr lang="en-CA" b="0"/>
          </a:p>
          <a:p>
            <a:pPr marL="171450" indent="-171450">
              <a:buFont typeface="Arial" panose="020B0604020202020204" pitchFamily="34" charset="0"/>
              <a:buChar char="•"/>
            </a:pPr>
            <a:endParaRPr lang="en-CA" b="0"/>
          </a:p>
          <a:p>
            <a:pPr marL="171450" indent="-171450">
              <a:buFont typeface="Arial" panose="020B0604020202020204" pitchFamily="34" charset="0"/>
              <a:buChar char="•"/>
            </a:pPr>
            <a:endParaRPr lang="en-CA" b="0"/>
          </a:p>
          <a:p>
            <a:pPr marL="171450" indent="-171450">
              <a:buFont typeface="Arial" panose="020B0604020202020204" pitchFamily="34" charset="0"/>
              <a:buChar char="•"/>
            </a:pPr>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21</a:t>
            </a:fld>
            <a:endParaRPr lang="en-CA" altLang="fr-FR"/>
          </a:p>
        </p:txBody>
      </p:sp>
    </p:spTree>
    <p:extLst>
      <p:ext uri="{BB962C8B-B14F-4D97-AF65-F5344CB8AC3E}">
        <p14:creationId xmlns:p14="http://schemas.microsoft.com/office/powerpoint/2010/main" val="391146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55E50EBC-4246-441C-B280-BA428CD7302B}"/>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4FBB4BCE-8B24-4EB7-A4CC-4B4A23D87A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Black" panose="020B0A04020102020204" pitchFamily="34" charset="0"/>
                <a:cs typeface="Times New Roman" panose="02020603050405020304" pitchFamily="18" charset="0"/>
              </a:rPr>
              <a:t>Course Objectives</a:t>
            </a:r>
          </a:p>
          <a:p>
            <a:r>
              <a:rPr lang="en-CA" altLang="en-US">
                <a:latin typeface="Arial Black" panose="020B0A04020102020204" pitchFamily="34" charset="0"/>
                <a:cs typeface="Times New Roman" panose="02020603050405020304" pitchFamily="18" charset="0"/>
              </a:rPr>
              <a:t>Refer to AODGA ST Supervisor Pre-Read document for a list of the Objectives:</a:t>
            </a:r>
          </a:p>
          <a:p>
            <a:pPr eaLnBrk="1" hangingPunct="1"/>
            <a:endParaRPr lang="en-CA" altLang="en-US" sz="1300">
              <a:latin typeface="Arial" panose="020B0604020202020204" pitchFamily="34" charset="0"/>
              <a:cs typeface="Arial" panose="020B0604020202020204" pitchFamily="34" charset="0"/>
            </a:endParaRPr>
          </a:p>
          <a:p>
            <a:pPr eaLnBrk="1" hangingPunct="1"/>
            <a:r>
              <a:rPr lang="en-CA" altLang="en-US" sz="1300" b="1">
                <a:latin typeface="Arial" panose="020B0604020202020204" pitchFamily="34" charset="0"/>
                <a:cs typeface="Arial" panose="020B0604020202020204" pitchFamily="34" charset="0"/>
              </a:rPr>
              <a:t>After completing this program participants will be able to:</a:t>
            </a:r>
            <a:r>
              <a:rPr lang="en-CA" altLang="en-US" sz="1300">
                <a:latin typeface="Arial" panose="020B0604020202020204" pitchFamily="34" charset="0"/>
                <a:cs typeface="Arial" panose="020B0604020202020204" pitchFamily="34" charset="0"/>
              </a:rPr>
              <a:t> </a:t>
            </a:r>
            <a:endParaRPr lang="en-CA" altLang="en-US" sz="1300">
              <a:latin typeface="Arial" panose="020B0604020202020204" pitchFamily="34" charset="0"/>
            </a:endParaRPr>
          </a:p>
          <a:p>
            <a:pPr eaLnBrk="1" hangingPunct="1"/>
            <a:r>
              <a:rPr lang="en-CA" altLang="en-US">
                <a:latin typeface="Arial" panose="020B0604020202020204" pitchFamily="34" charset="0"/>
                <a:cs typeface="Arial" panose="020B0604020202020204" pitchFamily="34" charset="0"/>
              </a:rPr>
              <a:t>1. Recognize the signs and symptoms of alcohol/other drug use and gambling;</a:t>
            </a:r>
          </a:p>
          <a:p>
            <a:pPr eaLnBrk="1" hangingPunct="1"/>
            <a:r>
              <a:rPr lang="en-CA" altLang="en-US">
                <a:latin typeface="Arial" panose="020B0604020202020204" pitchFamily="34" charset="0"/>
                <a:cs typeface="Arial" panose="020B0604020202020204" pitchFamily="34" charset="0"/>
              </a:rPr>
              <a:t> </a:t>
            </a:r>
          </a:p>
          <a:p>
            <a:pPr eaLnBrk="1" hangingPunct="1"/>
            <a:r>
              <a:rPr lang="en-CA" altLang="en-US">
                <a:latin typeface="Arial" panose="020B0604020202020204" pitchFamily="34" charset="0"/>
                <a:cs typeface="Arial" panose="020B0604020202020204" pitchFamily="34" charset="0"/>
              </a:rPr>
              <a:t>2. Apply DND policies on alcohol, other drugs and/or gambling; </a:t>
            </a:r>
          </a:p>
          <a:p>
            <a:pPr eaLnBrk="1" hangingPunct="1"/>
            <a:endParaRPr lang="en-CA" altLang="en-US">
              <a:latin typeface="Arial" panose="020B0604020202020204" pitchFamily="34" charset="0"/>
            </a:endParaRPr>
          </a:p>
          <a:p>
            <a:pPr eaLnBrk="1" hangingPunct="1"/>
            <a:r>
              <a:rPr lang="en-CA" altLang="en-US">
                <a:latin typeface="Arial" panose="020B0604020202020204" pitchFamily="34" charset="0"/>
                <a:cs typeface="Arial" panose="020B0604020202020204" pitchFamily="34" charset="0"/>
              </a:rPr>
              <a:t>3. Understand the role of the supervisor in promoting an addiction-free work environment, and </a:t>
            </a:r>
          </a:p>
          <a:p>
            <a:pPr eaLnBrk="1" hangingPunct="1"/>
            <a:endParaRPr lang="en-CA" altLang="en-US">
              <a:latin typeface="Arial" panose="020B0604020202020204" pitchFamily="34" charset="0"/>
              <a:cs typeface="Arial" panose="020B0604020202020204" pitchFamily="34" charset="0"/>
            </a:endParaRPr>
          </a:p>
          <a:p>
            <a:pPr eaLnBrk="1" hangingPunct="1"/>
            <a:r>
              <a:rPr lang="en-CA" altLang="en-US">
                <a:latin typeface="Arial" panose="020B0604020202020204" pitchFamily="34" charset="0"/>
                <a:cs typeface="Arial" panose="020B0604020202020204" pitchFamily="34" charset="0"/>
              </a:rPr>
              <a:t>4. Develop strategies to support an addiction-free work environment.</a:t>
            </a:r>
            <a:endParaRPr lang="en-CA" altLang="en-US">
              <a:latin typeface="Arial" panose="020B0604020202020204" pitchFamily="34" charset="0"/>
            </a:endParaRPr>
          </a:p>
          <a:p>
            <a:endParaRPr lang="en-CA" altLang="en-US" b="1">
              <a:latin typeface="Arial" panose="020B0604020202020204" pitchFamily="34" charset="0"/>
            </a:endParaRPr>
          </a:p>
        </p:txBody>
      </p:sp>
    </p:spTree>
    <p:extLst>
      <p:ext uri="{BB962C8B-B14F-4D97-AF65-F5344CB8AC3E}">
        <p14:creationId xmlns:p14="http://schemas.microsoft.com/office/powerpoint/2010/main" val="59580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Recognition:</a:t>
            </a:r>
          </a:p>
          <a:p>
            <a:pPr marL="171450" indent="-171450">
              <a:buFont typeface="Arial" panose="020B0604020202020204" pitchFamily="34" charset="0"/>
              <a:buChar char="•"/>
            </a:pPr>
            <a:r>
              <a:rPr lang="en-CA"/>
              <a:t>Late for parade</a:t>
            </a:r>
          </a:p>
          <a:p>
            <a:pPr marL="171450" indent="-171450">
              <a:buFont typeface="Arial" panose="020B0604020202020204" pitchFamily="34" charset="0"/>
              <a:buChar char="•"/>
            </a:pPr>
            <a:r>
              <a:rPr lang="en-CA"/>
              <a:t>Notified by others that he has been late three times in the last 2 months</a:t>
            </a:r>
          </a:p>
          <a:p>
            <a:pPr marL="0" indent="0">
              <a:buFont typeface="Arial" panose="020B0604020202020204" pitchFamily="34" charset="0"/>
              <a:buNone/>
            </a:pPr>
            <a:endParaRPr lang="en-CA"/>
          </a:p>
          <a:p>
            <a:pPr marL="0" indent="0">
              <a:buFont typeface="Arial" panose="020B0604020202020204" pitchFamily="34" charset="0"/>
              <a:buNone/>
            </a:pPr>
            <a:r>
              <a:rPr lang="en-CA" b="1"/>
              <a:t>Documentation:</a:t>
            </a:r>
          </a:p>
          <a:p>
            <a:pPr marL="171450" indent="-171450">
              <a:buFont typeface="Arial" panose="020B0604020202020204" pitchFamily="34" charset="0"/>
              <a:buChar char="•"/>
            </a:pPr>
            <a:r>
              <a:rPr lang="en-CA"/>
              <a:t>Details of the lateness</a:t>
            </a:r>
          </a:p>
          <a:p>
            <a:pPr marL="171450" indent="-171450">
              <a:buFont typeface="Arial" panose="020B0604020202020204" pitchFamily="34" charset="0"/>
              <a:buChar char="•"/>
            </a:pPr>
            <a:r>
              <a:rPr lang="en-CA"/>
              <a:t>Review what/or if anything has/had been done for the other 3 lates</a:t>
            </a:r>
          </a:p>
          <a:p>
            <a:pPr marL="171450" indent="-171450">
              <a:buFont typeface="Arial" panose="020B0604020202020204" pitchFamily="34" charset="0"/>
              <a:buChar char="•"/>
            </a:pPr>
            <a:r>
              <a:rPr lang="en-CA"/>
              <a:t>Determine why nothing had been done for previous lateness; who is enabling Cpl Hiding? What happened the other 2 times?</a:t>
            </a:r>
          </a:p>
          <a:p>
            <a:pPr marL="171450" indent="-171450">
              <a:buFont typeface="Arial" panose="020B0604020202020204" pitchFamily="34" charset="0"/>
              <a:buChar char="•"/>
            </a:pPr>
            <a:r>
              <a:rPr lang="en-CA"/>
              <a:t>Review previous C&amp;P – was treatment recommended? Was it accepted or not?</a:t>
            </a:r>
          </a:p>
          <a:p>
            <a:pPr marL="171450" indent="-171450">
              <a:buFont typeface="Arial" panose="020B0604020202020204" pitchFamily="34" charset="0"/>
              <a:buChar char="•"/>
            </a:pPr>
            <a:r>
              <a:rPr lang="en-CA"/>
              <a:t>Read and understand the DAOD 5019-7 Alcohol Misconduct, CANFORGEN 148/10 &amp; CANFORGEN 230/12 and DAOD 5019-4: Remedial </a:t>
            </a:r>
            <a:r>
              <a:rPr lang="en-CA" err="1"/>
              <a:t>Mesaures</a:t>
            </a:r>
            <a:endParaRPr lang="en-CA"/>
          </a:p>
          <a:p>
            <a:pPr marL="171450" indent="-171450">
              <a:buFont typeface="Arial" panose="020B0604020202020204" pitchFamily="34" charset="0"/>
              <a:buChar char="•"/>
            </a:pPr>
            <a:r>
              <a:rPr lang="en-CA"/>
              <a:t>Determine what remedial measures might be required for the lateness</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Interview:</a:t>
            </a:r>
          </a:p>
          <a:p>
            <a:pPr marL="171450" indent="-171450">
              <a:buFont typeface="Arial" panose="020B0604020202020204" pitchFamily="34" charset="0"/>
              <a:buChar char="•"/>
            </a:pPr>
            <a:r>
              <a:rPr lang="en-CA"/>
              <a:t>Be clear and stand your ground: provide the facts and outline clear work expectations</a:t>
            </a:r>
          </a:p>
          <a:p>
            <a:pPr marL="171450" indent="-171450">
              <a:buFont typeface="Arial" panose="020B0604020202020204" pitchFamily="34" charset="0"/>
              <a:buChar char="•"/>
            </a:pPr>
            <a:r>
              <a:rPr lang="en-CA"/>
              <a:t>Determine if there is anything else going on?</a:t>
            </a:r>
          </a:p>
          <a:p>
            <a:pPr marL="171450" indent="-171450">
              <a:buFont typeface="Arial" panose="020B0604020202020204" pitchFamily="34" charset="0"/>
              <a:buChar char="•"/>
            </a:pPr>
            <a:r>
              <a:rPr lang="en-CA"/>
              <a:t>Additional resources might be required</a:t>
            </a:r>
          </a:p>
          <a:p>
            <a:pPr marL="171450" indent="-171450">
              <a:buFont typeface="Arial" panose="020B0604020202020204" pitchFamily="34" charset="0"/>
              <a:buChar char="•"/>
            </a:pPr>
            <a:r>
              <a:rPr lang="en-CA"/>
              <a:t>Admitting he has a problem does not absolve him of the remedial measures associated with the lateness</a:t>
            </a:r>
          </a:p>
          <a:p>
            <a:pPr marL="0" indent="0">
              <a:buFont typeface="Arial" panose="020B0604020202020204" pitchFamily="34" charset="0"/>
              <a:buNone/>
            </a:pPr>
            <a:endParaRPr lang="en-CA"/>
          </a:p>
          <a:p>
            <a:pPr marL="0" indent="0">
              <a:buFont typeface="Arial" panose="020B0604020202020204" pitchFamily="34" charset="0"/>
              <a:buNone/>
            </a:pPr>
            <a:r>
              <a:rPr lang="en-CA" b="1"/>
              <a:t>Referral</a:t>
            </a:r>
            <a:r>
              <a:rPr lang="en-CA"/>
              <a:t>:</a:t>
            </a:r>
          </a:p>
          <a:p>
            <a:pPr marL="171450" indent="-171450">
              <a:buFont typeface="Arial" panose="020B0604020202020204" pitchFamily="34" charset="0"/>
              <a:buChar char="•"/>
            </a:pPr>
            <a:r>
              <a:rPr lang="en-CA"/>
              <a:t>To MO</a:t>
            </a:r>
          </a:p>
          <a:p>
            <a:pPr marL="171450" indent="-171450">
              <a:buFont typeface="Arial" panose="020B0604020202020204" pitchFamily="34" charset="0"/>
              <a:buChar char="•"/>
            </a:pPr>
            <a:r>
              <a:rPr lang="en-CA"/>
              <a:t>Additional referral may be required based on what is disclosed in the interview</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Follow up:</a:t>
            </a:r>
          </a:p>
          <a:p>
            <a:pPr marL="171450" indent="-171450">
              <a:buFont typeface="Arial" panose="020B0604020202020204" pitchFamily="34" charset="0"/>
              <a:buChar char="•"/>
            </a:pPr>
            <a:r>
              <a:rPr lang="en-CA"/>
              <a:t>Ensure Cpl Hiding receives the support required while he is dealing with his addiction to alcohol</a:t>
            </a:r>
          </a:p>
          <a:p>
            <a:pPr marL="171450" indent="-171450">
              <a:buFont typeface="Arial" panose="020B0604020202020204" pitchFamily="34" charset="0"/>
              <a:buChar char="•"/>
            </a:pPr>
            <a:r>
              <a:rPr lang="en-CA"/>
              <a:t>Ensure rumours are minimized in the workplace</a:t>
            </a:r>
          </a:p>
          <a:p>
            <a:pPr marL="171450" indent="-171450">
              <a:buFont typeface="Arial" panose="020B0604020202020204" pitchFamily="34" charset="0"/>
              <a:buChar char="•"/>
            </a:pPr>
            <a:r>
              <a:rPr lang="en-CA"/>
              <a:t>Provide a supportive environment when Cpl Hiding returns</a:t>
            </a:r>
          </a:p>
          <a:p>
            <a:pPr marL="171450" indent="-171450">
              <a:buFont typeface="Arial" panose="020B0604020202020204" pitchFamily="34" charset="0"/>
              <a:buChar char="•"/>
            </a:pPr>
            <a:r>
              <a:rPr lang="en-CA"/>
              <a:t>Schedule follow up interview to discuss whether the performance deficiencies have been corrected</a:t>
            </a:r>
          </a:p>
          <a:p>
            <a:pPr marL="171450" indent="-171450">
              <a:buFont typeface="Arial" panose="020B0604020202020204" pitchFamily="34" charset="0"/>
              <a:buChar char="•"/>
            </a:pPr>
            <a:r>
              <a:rPr lang="en-CA"/>
              <a:t>Follow up with COC as well – not alone</a:t>
            </a:r>
          </a:p>
          <a:p>
            <a:pPr marL="171450" indent="-171450">
              <a:buFont typeface="Arial" panose="020B0604020202020204" pitchFamily="34" charset="0"/>
              <a:buChar char="•"/>
            </a:pPr>
            <a:endParaRPr lang="en-CA"/>
          </a:p>
          <a:p>
            <a:pPr marL="0" indent="0">
              <a:buFont typeface="Arial" panose="020B0604020202020204" pitchFamily="34" charset="0"/>
              <a:buNone/>
            </a:pPr>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22</a:t>
            </a:fld>
            <a:endParaRPr lang="en-CA" altLang="fr-FR"/>
          </a:p>
        </p:txBody>
      </p:sp>
    </p:spTree>
    <p:extLst>
      <p:ext uri="{BB962C8B-B14F-4D97-AF65-F5344CB8AC3E}">
        <p14:creationId xmlns:p14="http://schemas.microsoft.com/office/powerpoint/2010/main" val="3781446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79121" y="8843328"/>
            <a:ext cx="3043979" cy="4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3" tIns="46653" rIns="93303" bIns="46653" anchor="b"/>
          <a:lstStyle>
            <a:lvl1pPr defTabSz="931863">
              <a:defRPr sz="2400">
                <a:solidFill>
                  <a:schemeClr val="tx1"/>
                </a:solidFill>
                <a:latin typeface="Arial" panose="020B0604020202020204" pitchFamily="34" charset="0"/>
                <a:ea typeface="ヒラギノ角ゴ Pro W3" pitchFamily="34" charset="-128"/>
              </a:defRPr>
            </a:lvl1pPr>
            <a:lvl2pPr marL="742950" indent="-285750" defTabSz="931863">
              <a:defRPr sz="2400">
                <a:solidFill>
                  <a:schemeClr val="tx1"/>
                </a:solidFill>
                <a:latin typeface="Arial" panose="020B0604020202020204" pitchFamily="34" charset="0"/>
                <a:ea typeface="ヒラギノ角ゴ Pro W3" pitchFamily="34" charset="-128"/>
              </a:defRPr>
            </a:lvl2pPr>
            <a:lvl3pPr marL="1143000" indent="-228600" defTabSz="931863">
              <a:defRPr sz="2400">
                <a:solidFill>
                  <a:schemeClr val="tx1"/>
                </a:solidFill>
                <a:latin typeface="Arial" panose="020B0604020202020204" pitchFamily="34" charset="0"/>
                <a:ea typeface="ヒラギノ角ゴ Pro W3" pitchFamily="34" charset="-128"/>
              </a:defRPr>
            </a:lvl3pPr>
            <a:lvl4pPr marL="1600200" indent="-228600" defTabSz="931863">
              <a:defRPr sz="2400">
                <a:solidFill>
                  <a:schemeClr val="tx1"/>
                </a:solidFill>
                <a:latin typeface="Arial" panose="020B0604020202020204" pitchFamily="34" charset="0"/>
                <a:ea typeface="ヒラギノ角ゴ Pro W3" pitchFamily="34" charset="-128"/>
              </a:defRPr>
            </a:lvl4pPr>
            <a:lvl5pPr marL="2057400" indent="-228600" defTabSz="931863">
              <a:defRPr sz="2400">
                <a:solidFill>
                  <a:schemeClr val="tx1"/>
                </a:solidFill>
                <a:latin typeface="Arial" panose="020B0604020202020204" pitchFamily="34" charset="0"/>
                <a:ea typeface="ヒラギノ角ゴ Pro W3"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BEF23533-F5C2-4685-8998-DE010EBE1657}" type="slidenum">
              <a:rPr lang="en-CA" altLang="fr-FR" sz="1200">
                <a:latin typeface="Times New Roman" panose="02020603050405020304" pitchFamily="18" charset="0"/>
              </a:rPr>
              <a:pPr algn="r" eaLnBrk="1" hangingPunct="1"/>
              <a:t>25</a:t>
            </a:fld>
            <a:endParaRPr lang="en-CA" altLang="fr-FR" sz="1200">
              <a:latin typeface="Times New Roman" panose="02020603050405020304" pitchFamily="18" charset="0"/>
            </a:endParaRPr>
          </a:p>
        </p:txBody>
      </p:sp>
      <p:sp>
        <p:nvSpPr>
          <p:cNvPr id="24578" name="Rectangle 2"/>
          <p:cNvSpPr>
            <a:spLocks noGrp="1" noRot="1" noChangeAspect="1" noChangeArrowheads="1" noTextEdit="1"/>
          </p:cNvSpPr>
          <p:nvPr>
            <p:ph type="sldImg"/>
          </p:nvPr>
        </p:nvSpPr>
        <p:spPr>
          <a:xfrm>
            <a:off x="407988" y="381000"/>
            <a:ext cx="6207125" cy="3490913"/>
          </a:xfrm>
          <a:ln/>
        </p:spPr>
      </p:sp>
      <p:sp>
        <p:nvSpPr>
          <p:cNvPr id="24580" name="Rectangle 3">
            <a:extLst>
              <a:ext uri="{FF2B5EF4-FFF2-40B4-BE49-F238E27FC236}">
                <a16:creationId xmlns:a16="http://schemas.microsoft.com/office/drawing/2014/main" id="{23AB639E-15B5-134A-A57E-C1BD52F6DD87}"/>
              </a:ext>
            </a:extLst>
          </p:cNvPr>
          <p:cNvSpPr>
            <a:spLocks noGrp="1" noChangeArrowheads="1"/>
          </p:cNvSpPr>
          <p:nvPr>
            <p:ph type="body" idx="1"/>
          </p:nvPr>
        </p:nvSpPr>
        <p:spPr>
          <a:xfrm>
            <a:off x="407136" y="4117242"/>
            <a:ext cx="6208828" cy="4532146"/>
          </a:xfrm>
          <a:ln cap="flat">
            <a:solidFill>
              <a:schemeClr val="bg1"/>
            </a:solidFill>
            <a:miter lim="800000"/>
            <a:headEnd/>
            <a:tailEnd/>
          </a:ln>
        </p:spPr>
        <p:txBody>
          <a:bodyPr lIns="0" rIns="0"/>
          <a:lstStyle/>
          <a:p>
            <a:pPr>
              <a:lnSpc>
                <a:spcPct val="80000"/>
              </a:lnSpc>
              <a:defRPr/>
            </a:pPr>
            <a:r>
              <a:rPr lang="en-CA" altLang="fr-FR" sz="1000" b="1">
                <a:latin typeface="Arial" panose="020B0604020202020204" pitchFamily="34" charset="0"/>
                <a:ea typeface="ＭＳ Ｐゴシック" panose="020B0600070205080204" pitchFamily="34" charset="-128"/>
              </a:rPr>
              <a:t>Before participant go into small group role plays, demonstrate this via large group role play. </a:t>
            </a:r>
          </a:p>
          <a:p>
            <a:pPr>
              <a:lnSpc>
                <a:spcPct val="80000"/>
              </a:lnSpc>
              <a:defRPr/>
            </a:pPr>
            <a:r>
              <a:rPr lang="fr-FR" altLang="fr-FR" sz="1000">
                <a:latin typeface="Arial" panose="020B0604020202020204" pitchFamily="34" charset="0"/>
                <a:ea typeface="ＭＳ Ｐゴシック" panose="020B0600070205080204" pitchFamily="34" charset="-128"/>
              </a:rPr>
              <a:t>This large group activity will help to increase participation and understanding of the interviewing process.  </a:t>
            </a:r>
          </a:p>
          <a:p>
            <a:pPr>
              <a:lnSpc>
                <a:spcPct val="80000"/>
              </a:lnSpc>
              <a:defRPr/>
            </a:pPr>
            <a:r>
              <a:rPr lang="en-CA" altLang="fr-FR" sz="1000">
                <a:latin typeface="Arial" panose="020B0604020202020204" pitchFamily="34" charset="0"/>
                <a:ea typeface="ＭＳ Ｐゴシック" panose="020B0600070205080204" pitchFamily="34" charset="-128"/>
              </a:rPr>
              <a:t>As the facilitator, you will play the role of the employee in a round table format </a:t>
            </a:r>
            <a:r>
              <a:rPr lang="fr-FR" altLang="fr-FR" sz="1000">
                <a:latin typeface="Arial" panose="020B0604020202020204" pitchFamily="34" charset="0"/>
                <a:ea typeface="ＭＳ Ｐゴシック" panose="020B0600070205080204" pitchFamily="34" charset="-128"/>
              </a:rPr>
              <a:t>that is ‘witnessed’ by a larger group who have the opportunity for input and questioning</a:t>
            </a:r>
            <a:r>
              <a:rPr lang="en-CA" altLang="fr-FR" sz="1000">
                <a:latin typeface="Arial" panose="020B0604020202020204" pitchFamily="34" charset="0"/>
                <a:ea typeface="ＭＳ Ｐゴシック" panose="020B0600070205080204" pitchFamily="34" charset="-128"/>
              </a:rPr>
              <a:t>.  </a:t>
            </a:r>
          </a:p>
          <a:p>
            <a:pPr>
              <a:lnSpc>
                <a:spcPct val="80000"/>
              </a:lnSpc>
              <a:defRPr/>
            </a:pPr>
            <a:endParaRPr lang="en-CA" altLang="fr-FR" sz="1000">
              <a:latin typeface="Arial" panose="020B0604020202020204" pitchFamily="34" charset="0"/>
              <a:ea typeface="ＭＳ Ｐゴシック" panose="020B0600070205080204" pitchFamily="34" charset="-128"/>
            </a:endParaRPr>
          </a:p>
          <a:p>
            <a:pPr>
              <a:lnSpc>
                <a:spcPct val="80000"/>
              </a:lnSpc>
              <a:defRPr/>
            </a:pPr>
            <a:r>
              <a:rPr lang="en-CA" altLang="fr-FR" sz="1000">
                <a:latin typeface="Arial" panose="020B0604020202020204" pitchFamily="34" charset="0"/>
                <a:ea typeface="ＭＳ Ｐゴシック" panose="020B0600070205080204" pitchFamily="34" charset="-128"/>
              </a:rPr>
              <a:t>The larger group will act as the supervisor and provide information on how to walk through the 5-step process learned from the previous day.  </a:t>
            </a:r>
          </a:p>
          <a:p>
            <a:pPr>
              <a:lnSpc>
                <a:spcPct val="80000"/>
              </a:lnSpc>
              <a:defRPr/>
            </a:pPr>
            <a:endParaRPr lang="en-CA" altLang="fr-FR" sz="1000">
              <a:latin typeface="Arial" panose="020B0604020202020204" pitchFamily="34" charset="0"/>
              <a:ea typeface="ＭＳ Ｐゴシック" panose="020B0600070205080204" pitchFamily="34" charset="-128"/>
            </a:endParaRPr>
          </a:p>
          <a:p>
            <a:pPr>
              <a:lnSpc>
                <a:spcPct val="80000"/>
              </a:lnSpc>
              <a:defRPr/>
            </a:pPr>
            <a:r>
              <a:rPr lang="en-CA" altLang="fr-FR" sz="1000">
                <a:latin typeface="Arial" panose="020B0604020202020204" pitchFamily="34" charset="0"/>
                <a:ea typeface="ＭＳ Ｐゴシック" panose="020B0600070205080204" pitchFamily="34" charset="-128"/>
              </a:rPr>
              <a:t>As the ‘employee’, you play a realistic situation that provides the ‘supervisors’ with an opportunity to practice what to say if an employee denies there is any problem, deflects or minimizes the impact of the substance misuse problem.</a:t>
            </a:r>
          </a:p>
          <a:p>
            <a:pPr>
              <a:lnSpc>
                <a:spcPct val="80000"/>
              </a:lnSpc>
              <a:defRPr/>
            </a:pPr>
            <a:endParaRPr lang="en-CA" altLang="fr-FR" sz="1000">
              <a:latin typeface="Arial" panose="020B0604020202020204" pitchFamily="34" charset="0"/>
              <a:ea typeface="ＭＳ Ｐゴシック" panose="020B0600070205080204" pitchFamily="34" charset="-128"/>
            </a:endParaRPr>
          </a:p>
          <a:p>
            <a:pPr eaLnBrk="1" hangingPunct="1">
              <a:lnSpc>
                <a:spcPct val="80000"/>
              </a:lnSpc>
              <a:defRPr/>
            </a:pPr>
            <a:r>
              <a:rPr lang="en-US" altLang="fr-FR" sz="1000" b="1">
                <a:latin typeface="Arial" panose="020B0604020202020204" pitchFamily="34" charset="0"/>
                <a:ea typeface="ＭＳ Ｐゴシック" panose="020B0600070205080204" pitchFamily="34" charset="-128"/>
              </a:rPr>
              <a:t>NOTE:</a:t>
            </a:r>
            <a:r>
              <a:rPr lang="en-US" altLang="fr-FR" sz="1000">
                <a:latin typeface="Arial" panose="020B0604020202020204" pitchFamily="34" charset="0"/>
                <a:ea typeface="ＭＳ Ｐゴシック" panose="020B0600070205080204" pitchFamily="34" charset="-128"/>
              </a:rPr>
              <a:t> Depending on the size of the group, you may not have time for everyone to play the role of supervisor</a:t>
            </a:r>
            <a:r>
              <a:rPr lang="fr-CA" altLang="fr-FR" sz="1000">
                <a:latin typeface="Arial" panose="020B0604020202020204" pitchFamily="34" charset="0"/>
                <a:ea typeface="ＭＳ Ｐゴシック" panose="020B0600070205080204" pitchFamily="34" charset="-128"/>
              </a:rPr>
              <a:t>.</a:t>
            </a:r>
            <a:r>
              <a:rPr lang="en-US" altLang="fr-FR" sz="1000">
                <a:latin typeface="Arial" panose="020B0604020202020204" pitchFamily="34" charset="0"/>
                <a:ea typeface="ＭＳ Ｐゴシック" panose="020B0600070205080204" pitchFamily="34" charset="-128"/>
              </a:rPr>
              <a:t> However, in order to develop these skills, it is highly recommended that everyone have an opportunity.</a:t>
            </a:r>
          </a:p>
          <a:p>
            <a:pPr eaLnBrk="1" hangingPunct="1">
              <a:lnSpc>
                <a:spcPct val="80000"/>
              </a:lnSpc>
              <a:defRPr/>
            </a:pPr>
            <a:endParaRPr lang="en-US" altLang="fr-FR" sz="1000">
              <a:latin typeface="Arial" panose="020B0604020202020204" pitchFamily="34" charset="0"/>
              <a:ea typeface="ＭＳ Ｐゴシック" panose="020B0600070205080204" pitchFamily="34" charset="-128"/>
            </a:endParaRPr>
          </a:p>
          <a:p>
            <a:pPr eaLnBrk="1" hangingPunct="1">
              <a:lnSpc>
                <a:spcPct val="80000"/>
              </a:lnSpc>
              <a:defRPr/>
            </a:pPr>
            <a:r>
              <a:rPr lang="en-US" altLang="fr-FR" sz="1000">
                <a:latin typeface="Arial" panose="020B0604020202020204" pitchFamily="34" charset="0"/>
                <a:ea typeface="ＭＳ Ｐゴシック" panose="020B0600070205080204" pitchFamily="34" charset="-128"/>
              </a:rPr>
              <a:t>Alternative activity to role play - Apply other Interview Tips Use such as:</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Active listening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Paraphrase</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Reflect feelings</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Be aware of non-verbal behavior</a:t>
            </a:r>
          </a:p>
          <a:p>
            <a:pPr>
              <a:lnSpc>
                <a:spcPct val="80000"/>
              </a:lnSpc>
              <a:spcBef>
                <a:spcPct val="100000"/>
              </a:spcBef>
              <a:buFontTx/>
              <a:buChar char="•"/>
              <a:defRPr/>
            </a:pPr>
            <a:endParaRPr lang="en-US" altLang="fr-FR" sz="1000" b="1">
              <a:latin typeface="Arial" panose="020B0604020202020204" pitchFamily="34" charset="0"/>
              <a:ea typeface="ＭＳ Ｐゴシック" panose="020B0600070205080204" pitchFamily="34" charset="-128"/>
            </a:endParaRPr>
          </a:p>
          <a:p>
            <a:pPr>
              <a:lnSpc>
                <a:spcPct val="80000"/>
              </a:lnSpc>
              <a:spcBef>
                <a:spcPct val="100000"/>
              </a:spcBef>
              <a:buFontTx/>
              <a:buChar char="•"/>
              <a:defRPr/>
            </a:pPr>
            <a:endParaRPr lang="en-US" altLang="fr-FR" sz="1000" b="1">
              <a:latin typeface="Arial" panose="020B0604020202020204" pitchFamily="34" charset="0"/>
              <a:ea typeface="ＭＳ Ｐゴシック" panose="020B0600070205080204" pitchFamily="34" charset="-128"/>
            </a:endParaRPr>
          </a:p>
          <a:p>
            <a:pPr>
              <a:lnSpc>
                <a:spcPct val="80000"/>
              </a:lnSpc>
              <a:spcBef>
                <a:spcPct val="100000"/>
              </a:spcBef>
              <a:buFontTx/>
              <a:buChar char="•"/>
              <a:defRPr/>
            </a:pPr>
            <a:endParaRPr lang="en-US" altLang="fr-FR" sz="1000" b="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7880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26</a:t>
            </a:fld>
            <a:endParaRPr lang="en-CA" altLang="fr-FR"/>
          </a:p>
        </p:txBody>
      </p:sp>
    </p:spTree>
    <p:extLst>
      <p:ext uri="{BB962C8B-B14F-4D97-AF65-F5344CB8AC3E}">
        <p14:creationId xmlns:p14="http://schemas.microsoft.com/office/powerpoint/2010/main" val="1942703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a:ln/>
        </p:spPr>
      </p:sp>
      <p:sp>
        <p:nvSpPr>
          <p:cNvPr id="225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fr-FR" b="1">
              <a:latin typeface="Arial" panose="020B0604020202020204" pitchFamily="34" charset="0"/>
            </a:endParaRPr>
          </a:p>
        </p:txBody>
      </p:sp>
      <p:sp>
        <p:nvSpPr>
          <p:cNvPr id="22531"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A2EC66FD-4E87-4EEA-A0DD-0FE35F2C9D3C}" type="slidenum">
              <a:rPr lang="en-CA" altLang="fr-FR" sz="1200"/>
              <a:pPr/>
              <a:t>27</a:t>
            </a:fld>
            <a:endParaRPr lang="en-CA" altLang="fr-FR" sz="1200"/>
          </a:p>
        </p:txBody>
      </p:sp>
    </p:spTree>
    <p:extLst>
      <p:ext uri="{BB962C8B-B14F-4D97-AF65-F5344CB8AC3E}">
        <p14:creationId xmlns:p14="http://schemas.microsoft.com/office/powerpoint/2010/main" val="90068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A7C5C0B7-69B3-B84A-9D5E-DBE21805BE33}"/>
              </a:ext>
            </a:extLst>
          </p:cNvPr>
          <p:cNvSpPr>
            <a:spLocks noGrp="1"/>
          </p:cNvSpPr>
          <p:nvPr>
            <p:ph type="body" idx="1"/>
          </p:nvPr>
        </p:nvSpPr>
        <p:spPr>
          <a:xfrm>
            <a:off x="407136" y="4422459"/>
            <a:ext cx="6208828" cy="4188778"/>
          </a:xfrm>
        </p:spPr>
        <p:txBody>
          <a:bodyPr/>
          <a:lstStyle/>
          <a:p>
            <a:pPr>
              <a:lnSpc>
                <a:spcPct val="80000"/>
              </a:lnSpc>
              <a:defRPr/>
            </a:pPr>
            <a:r>
              <a:rPr lang="en-CA" altLang="fr-FR" sz="1000" b="1">
                <a:latin typeface="Arial" panose="020B0604020202020204" pitchFamily="34" charset="0"/>
              </a:rPr>
              <a:t>2) Small Group Activity Role Play (groups of 3)</a:t>
            </a:r>
          </a:p>
          <a:p>
            <a:pPr>
              <a:lnSpc>
                <a:spcPct val="80000"/>
              </a:lnSpc>
              <a:defRPr/>
            </a:pPr>
            <a:r>
              <a:rPr lang="en-US" altLang="fr-FR" sz="1000" b="1">
                <a:latin typeface="Arial" panose="020B0604020202020204" pitchFamily="34" charset="0"/>
              </a:rPr>
              <a:t>Purpose of activity is to summarize the key aspects of the 5 step process to assist a member. </a:t>
            </a:r>
            <a:endParaRPr lang="en-CA" altLang="fr-FR" sz="1000" b="1">
              <a:latin typeface="Arial" panose="020B0604020202020204" pitchFamily="34" charset="0"/>
            </a:endParaRPr>
          </a:p>
          <a:p>
            <a:pPr>
              <a:lnSpc>
                <a:spcPct val="80000"/>
              </a:lnSpc>
              <a:defRPr/>
            </a:pPr>
            <a:r>
              <a:rPr lang="en-CA" altLang="fr-FR" sz="1000">
                <a:latin typeface="Arial" panose="020B0604020202020204" pitchFamily="34" charset="0"/>
              </a:rPr>
              <a:t>using case studies from Day 1 ask groups to role play the initial interview. </a:t>
            </a:r>
          </a:p>
          <a:p>
            <a:pPr>
              <a:lnSpc>
                <a:spcPct val="80000"/>
              </a:lnSpc>
              <a:defRPr/>
            </a:pPr>
            <a:r>
              <a:rPr lang="en-CA" altLang="fr-FR" sz="1000">
                <a:latin typeface="Arial" panose="020B0604020202020204" pitchFamily="34" charset="0"/>
              </a:rPr>
              <a:t>Allow time for each participant to play the role of supervisor and conduct and interview</a:t>
            </a:r>
          </a:p>
          <a:p>
            <a:pPr>
              <a:lnSpc>
                <a:spcPct val="80000"/>
              </a:lnSpc>
              <a:defRPr/>
            </a:pPr>
            <a:endParaRPr lang="en-CA" altLang="fr-FR" sz="1000" b="1">
              <a:latin typeface="Arial" panose="020B0604020202020204" pitchFamily="34" charset="0"/>
            </a:endParaRPr>
          </a:p>
          <a:p>
            <a:pPr>
              <a:lnSpc>
                <a:spcPct val="80000"/>
              </a:lnSpc>
              <a:defRPr/>
            </a:pPr>
            <a:r>
              <a:rPr lang="en-CA" altLang="fr-FR" sz="1000">
                <a:latin typeface="Arial" panose="020B0604020202020204" pitchFamily="34" charset="0"/>
              </a:rPr>
              <a:t>Feedback questions:</a:t>
            </a:r>
            <a:endParaRPr lang="en-US" altLang="fr-FR" sz="1000">
              <a:latin typeface="Arial" panose="020B0604020202020204" pitchFamily="34" charset="0"/>
            </a:endParaRPr>
          </a:p>
          <a:p>
            <a:pPr eaLnBrk="1" hangingPunct="1">
              <a:lnSpc>
                <a:spcPct val="80000"/>
              </a:lnSpc>
              <a:defRPr/>
            </a:pPr>
            <a:endParaRPr lang="en-US" altLang="fr-FR" sz="1000">
              <a:latin typeface="Arial" panose="020B0604020202020204" pitchFamily="34" charset="0"/>
            </a:endParaRP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Ask how they felt playing each of the roles.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Beginning with the “supervisor” role, </a:t>
            </a:r>
            <a:r>
              <a:rPr lang="fr-CA" altLang="fr-FR" sz="1000">
                <a:latin typeface="Arial" panose="020B0604020202020204" pitchFamily="34" charset="0"/>
              </a:rPr>
              <a:t>and </a:t>
            </a:r>
            <a:r>
              <a:rPr lang="en-US" altLang="fr-FR" sz="1000">
                <a:latin typeface="Arial" panose="020B0604020202020204" pitchFamily="34" charset="0"/>
              </a:rPr>
              <a:t>ask participants to share what they did well and where they could improve.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As participants to share how they felt as a “member,” what the supervisor did well and where they felt the supervisor could improve.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Ask participants what they noticed as “observers” that was not already said. It is important to highlight the differences between dealing with </a:t>
            </a:r>
            <a:r>
              <a:rPr lang="fr-CA" altLang="fr-FR" sz="1000">
                <a:latin typeface="Arial" panose="020B0604020202020204" pitchFamily="34" charset="0"/>
              </a:rPr>
              <a:t>a </a:t>
            </a:r>
            <a:r>
              <a:rPr lang="en-US" altLang="fr-FR" sz="1000">
                <a:latin typeface="Arial" panose="020B0604020202020204" pitchFamily="34" charset="0"/>
              </a:rPr>
              <a:t>member vs. a civilian. </a:t>
            </a:r>
          </a:p>
          <a:p>
            <a:pPr eaLnBrk="1" hangingPunct="1">
              <a:lnSpc>
                <a:spcPct val="80000"/>
              </a:lnSpc>
              <a:defRPr/>
            </a:pPr>
            <a:endParaRPr lang="en-US" altLang="fr-FR" sz="1000" b="1">
              <a:latin typeface="Arial" panose="020B0604020202020204" pitchFamily="34" charset="0"/>
            </a:endParaRPr>
          </a:p>
          <a:p>
            <a:pPr eaLnBrk="1" hangingPunct="1">
              <a:lnSpc>
                <a:spcPct val="80000"/>
              </a:lnSpc>
              <a:defRPr/>
            </a:pPr>
            <a:endParaRPr lang="en-US" altLang="fr-FR" sz="1000" b="1">
              <a:latin typeface="Arial" panose="020B0604020202020204" pitchFamily="34" charset="0"/>
            </a:endParaRPr>
          </a:p>
          <a:p>
            <a:pPr eaLnBrk="1" hangingPunct="1">
              <a:lnSpc>
                <a:spcPct val="80000"/>
              </a:lnSpc>
              <a:defRPr/>
            </a:pPr>
            <a:endParaRPr lang="en-US" altLang="fr-FR" sz="1000" b="1">
              <a:latin typeface="Arial" panose="020B0604020202020204" pitchFamily="34" charset="0"/>
            </a:endParaRPr>
          </a:p>
          <a:p>
            <a:pPr>
              <a:defRPr/>
            </a:pPr>
            <a:endParaRPr lang="en-CA" altLang="en-US" sz="1000">
              <a:latin typeface="Arial" panose="020B0604020202020204" pitchFamily="34" charset="0"/>
            </a:endParaRPr>
          </a:p>
        </p:txBody>
      </p:sp>
      <p:sp>
        <p:nvSpPr>
          <p:cNvPr id="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3A73CE8B-15BF-4B4C-9B09-CA229B82A30F}" type="slidenum">
              <a:rPr lang="en-CA" altLang="fr-FR" sz="1200"/>
              <a:pPr/>
              <a:t>28</a:t>
            </a:fld>
            <a:endParaRPr lang="en-CA" altLang="fr-FR" sz="1200"/>
          </a:p>
        </p:txBody>
      </p:sp>
    </p:spTree>
    <p:extLst>
      <p:ext uri="{BB962C8B-B14F-4D97-AF65-F5344CB8AC3E}">
        <p14:creationId xmlns:p14="http://schemas.microsoft.com/office/powerpoint/2010/main" val="2441895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407988" y="381000"/>
            <a:ext cx="6207125" cy="3490913"/>
          </a:xfrm>
          <a:ln/>
        </p:spPr>
      </p:sp>
      <p:sp>
        <p:nvSpPr>
          <p:cNvPr id="2" name="Rectangle 3">
            <a:extLst>
              <a:ext uri="{FF2B5EF4-FFF2-40B4-BE49-F238E27FC236}">
                <a16:creationId xmlns:a16="http://schemas.microsoft.com/office/drawing/2014/main" id="{8E2657AF-3DE2-BF47-8BB6-5E6FEA32D264}"/>
              </a:ext>
            </a:extLst>
          </p:cNvPr>
          <p:cNvSpPr>
            <a:spLocks noGrp="1" noChangeArrowheads="1"/>
          </p:cNvSpPr>
          <p:nvPr>
            <p:ph type="body" idx="1"/>
          </p:nvPr>
        </p:nvSpPr>
        <p:spPr>
          <a:xfrm>
            <a:off x="407136" y="4071142"/>
            <a:ext cx="6208828" cy="4578246"/>
          </a:xfrm>
        </p:spPr>
        <p:txBody>
          <a:bodyPr/>
          <a:lstStyle/>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Note: </a:t>
            </a:r>
            <a:r>
              <a:rPr lang="en-US" altLang="fr-FR" sz="1000">
                <a:latin typeface="Arial" panose="020B0604020202020204" pitchFamily="34" charset="0"/>
                <a:ea typeface="ＭＳ Ｐゴシック" panose="020B0600070205080204" pitchFamily="34" charset="-128"/>
              </a:rPr>
              <a:t>click to reveal the question, then the definition.</a:t>
            </a:r>
          </a:p>
          <a:p>
            <a:pPr marL="227354" indent="-227354">
              <a:lnSpc>
                <a:spcPct val="80000"/>
              </a:lnSpc>
              <a:defRPr/>
            </a:pPr>
            <a:endParaRPr lang="en-US" altLang="fr-FR" sz="1000">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a:latin typeface="Arial" panose="020B0604020202020204" pitchFamily="34" charset="0"/>
                <a:ea typeface="ＭＳ Ｐゴシック" panose="020B0600070205080204" pitchFamily="34" charset="-128"/>
              </a:rPr>
              <a:t>The term frequently used to describe the environment in which people work is called “culture.” Often we think of culture in terms of a particular ethnic or racial group, however the workplace can also be a culture. </a:t>
            </a:r>
          </a:p>
          <a:p>
            <a:pPr marL="227354" indent="-227354">
              <a:lnSpc>
                <a:spcPct val="80000"/>
              </a:lnSpc>
              <a:defRPr/>
            </a:pPr>
            <a:endParaRPr lang="en-US" altLang="fr-FR" sz="1000" b="1">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a:latin typeface="Arial" panose="020B0604020202020204" pitchFamily="34" charset="0"/>
                <a:ea typeface="ＭＳ Ｐゴシック" panose="020B0600070205080204" pitchFamily="34" charset="-128"/>
              </a:rPr>
              <a:t> Think for a minute about what culture or </a:t>
            </a:r>
            <a:r>
              <a:rPr lang="en-US" altLang="fr-FR" sz="1000" b="1">
                <a:latin typeface="Arial" panose="020B0604020202020204" pitchFamily="34" charset="0"/>
                <a:ea typeface="ＭＳ Ｐゴシック" panose="020B0600070205080204" pitchFamily="34" charset="-128"/>
              </a:rPr>
              <a:t>cultures you feel you belong to or that influence your life</a:t>
            </a:r>
            <a:r>
              <a:rPr lang="en-US" altLang="fr-FR" sz="1000">
                <a:latin typeface="Arial" panose="020B0604020202020204" pitchFamily="34" charset="0"/>
                <a:ea typeface="ＭＳ Ｐゴシック" panose="020B0600070205080204" pitchFamily="34" charset="-128"/>
              </a:rPr>
              <a:t>? (</a:t>
            </a:r>
            <a:r>
              <a:rPr lang="en-US" altLang="fr-FR" sz="1000" b="1">
                <a:latin typeface="Arial" panose="020B0604020202020204" pitchFamily="34" charset="0"/>
                <a:ea typeface="ＭＳ Ｐゴシック" panose="020B0600070205080204" pitchFamily="34" charset="-128"/>
              </a:rPr>
              <a:t>ask participants to identify cultures</a:t>
            </a:r>
            <a:r>
              <a:rPr lang="en-US" altLang="fr-FR" sz="1000">
                <a:latin typeface="Arial" panose="020B0604020202020204" pitchFamily="34" charset="0"/>
                <a:ea typeface="ＭＳ Ｐゴシック" panose="020B0600070205080204" pitchFamily="34" charset="-128"/>
              </a:rPr>
              <a:t>).</a:t>
            </a:r>
          </a:p>
          <a:p>
            <a:pPr marL="227354" indent="-227354">
              <a:lnSpc>
                <a:spcPct val="80000"/>
              </a:lnSpc>
              <a:defRPr/>
            </a:pPr>
            <a:endParaRPr lang="en-US" altLang="fr-FR" sz="1000">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Work Culture</a:t>
            </a:r>
          </a:p>
          <a:p>
            <a:pPr marL="227354" indent="-227354">
              <a:lnSpc>
                <a:spcPct val="80000"/>
              </a:lnSpc>
              <a:defRPr/>
            </a:pPr>
            <a:r>
              <a:rPr lang="en-US" altLang="fr-FR" sz="1000">
                <a:latin typeface="Arial" panose="020B0604020202020204" pitchFamily="34" charset="0"/>
                <a:ea typeface="ＭＳ Ｐゴシック" panose="020B0600070205080204" pitchFamily="34" charset="-128"/>
              </a:rPr>
              <a:t>Although certain aspects of a work culture may be defined in policies and mission statements, it is the day-to-day practices, or “authentic” culture, that shapes people’s feelings about an organization and also determines the level of influence the culture has over its employees. In fact, if there is a conflict between formal statements and informal practices, employees will always describe their organization by the informal practices. These beliefs, values and practices reinforce certain behaviours and discourage others.</a:t>
            </a:r>
          </a:p>
          <a:p>
            <a:pPr marL="227354" indent="-227354">
              <a:lnSpc>
                <a:spcPct val="80000"/>
              </a:lnSpc>
              <a:defRPr/>
            </a:pPr>
            <a:endParaRPr lang="en-US" altLang="fr-FR" sz="1000" b="1">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Healthy Workplace Culture</a:t>
            </a:r>
          </a:p>
          <a:p>
            <a:pPr marL="227354" indent="-227354">
              <a:lnSpc>
                <a:spcPct val="80000"/>
              </a:lnSpc>
              <a:defRPr/>
            </a:pPr>
            <a:r>
              <a:rPr lang="en-CA" altLang="en-US" sz="1000">
                <a:latin typeface="Arial" panose="020B0604020202020204" pitchFamily="34" charset="0"/>
                <a:ea typeface="ＭＳ Ｐゴシック" panose="020B0600070205080204" pitchFamily="34" charset="-128"/>
              </a:rPr>
              <a:t>There is a strong connection between the health and well-being of people and their work environments. A workplace culture which promotes employee mental and physical health, as well as productivity and organizational effectiveness is a healthy workplace.</a:t>
            </a:r>
            <a:endParaRPr lang="en-US" altLang="fr-FR" sz="1000" b="1">
              <a:latin typeface="Arial" panose="020B0604020202020204" pitchFamily="34" charset="0"/>
              <a:ea typeface="ＭＳ Ｐゴシック" panose="020B0600070205080204" pitchFamily="34" charset="-128"/>
            </a:endParaRPr>
          </a:p>
          <a:p>
            <a:pPr marL="227354" indent="-227354">
              <a:lnSpc>
                <a:spcPct val="80000"/>
              </a:lnSpc>
              <a:defRPr/>
            </a:pPr>
            <a:endParaRPr lang="en-CA" altLang="fr-FR" sz="1000">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Source(s):</a:t>
            </a:r>
            <a:r>
              <a:rPr lang="en-US" altLang="fr-FR" sz="1000">
                <a:latin typeface="Arial" panose="020B0604020202020204" pitchFamily="34" charset="0"/>
                <a:ea typeface="ＭＳ Ｐゴシック" panose="020B0600070205080204" pitchFamily="34" charset="-128"/>
              </a:rPr>
              <a:t> </a:t>
            </a:r>
          </a:p>
          <a:p>
            <a:pPr marL="227354" indent="-227354">
              <a:lnSpc>
                <a:spcPct val="80000"/>
              </a:lnSpc>
              <a:buFontTx/>
              <a:buChar char="•"/>
              <a:defRPr/>
            </a:pPr>
            <a:r>
              <a:rPr lang="en-US" altLang="fr-FR" sz="1000">
                <a:latin typeface="Arial" panose="020B0604020202020204" pitchFamily="34" charset="0"/>
                <a:ea typeface="ＭＳ Ｐゴシック" panose="020B0600070205080204" pitchFamily="34" charset="-128"/>
              </a:rPr>
              <a:t>Kahn, Jeffrey,  MD and Langlieb, Alan,  MD, Eds. (2003), Mental Health &amp; Productivity in the Workplace: A Handbook for Organizations and Clinicians. San Francisco, CA: Jossey-Bass.</a:t>
            </a:r>
          </a:p>
          <a:p>
            <a:pPr marL="227354" indent="-227354">
              <a:lnSpc>
                <a:spcPct val="80000"/>
              </a:lnSpc>
              <a:buFontTx/>
              <a:buChar char="•"/>
              <a:defRPr/>
            </a:pPr>
            <a:r>
              <a:rPr lang="en-US" altLang="fr-FR" sz="1000">
                <a:latin typeface="Arial" panose="020B0604020202020204" pitchFamily="34" charset="0"/>
                <a:ea typeface="ＭＳ Ｐゴシック" panose="020B0600070205080204" pitchFamily="34" charset="-128"/>
              </a:rPr>
              <a:t>https://www.ccohs.ca/newsletters/hsreport/issues/2016/09/ezine.html</a:t>
            </a:r>
          </a:p>
          <a:p>
            <a:pPr marL="227354" indent="-227354">
              <a:lnSpc>
                <a:spcPct val="80000"/>
              </a:lnSpc>
              <a:buFontTx/>
              <a:buChar char="•"/>
              <a:defRPr/>
            </a:pPr>
            <a:r>
              <a:rPr lang="en-US">
                <a:ea typeface="ＭＳ Ｐゴシック" panose="020B0600070205080204" pitchFamily="34" charset="-128"/>
              </a:rPr>
              <a:t>Mental Health Commission of Canada (2010) The Shain Reports on Psychological Safety in the Workplace</a:t>
            </a:r>
          </a:p>
          <a:p>
            <a:pPr marL="171707" indent="-171707">
              <a:buFont typeface="Arial" panose="020B0604020202020204" pitchFamily="34" charset="0"/>
              <a:buChar char="•"/>
              <a:defRPr/>
            </a:pPr>
            <a:r>
              <a:rPr lang="en-US" sz="1000">
                <a:ea typeface="ＭＳ Ｐゴシック" panose="020B0600070205080204" pitchFamily="34" charset="-128"/>
              </a:rPr>
              <a:t> Shain M, Kramer DM, Health Promotion in the Workplace: Framing the Concept: Reviewing the Evidence; Occupational and  Environmental Medicine 2004;61:643-648. </a:t>
            </a:r>
          </a:p>
          <a:p>
            <a:pPr marL="227354" indent="-227354">
              <a:lnSpc>
                <a:spcPct val="80000"/>
              </a:lnSpc>
              <a:buFontTx/>
              <a:buChar char="•"/>
              <a:defRPr/>
            </a:pPr>
            <a:endParaRPr lang="en-US" altLang="fr-FR" sz="1000">
              <a:latin typeface="Arial" panose="020B0604020202020204" pitchFamily="34" charset="0"/>
              <a:ea typeface="ＭＳ Ｐゴシック" panose="020B0600070205080204" pitchFamily="34" charset="-128"/>
            </a:endParaRPr>
          </a:p>
          <a:p>
            <a:pPr marL="227354" indent="-227354">
              <a:lnSpc>
                <a:spcPct val="80000"/>
              </a:lnSpc>
              <a:defRPr/>
            </a:pPr>
            <a:endParaRPr lang="en-CA" altLang="fr-FR" sz="1000">
              <a:latin typeface="Arial" panose="020B0604020202020204" pitchFamily="34" charset="0"/>
              <a:ea typeface="ＭＳ Ｐゴシック" panose="020B0600070205080204" pitchFamily="34" charset="-128"/>
            </a:endParaRPr>
          </a:p>
          <a:p>
            <a:pPr marL="227354" indent="-227354">
              <a:lnSpc>
                <a:spcPct val="80000"/>
              </a:lnSpc>
              <a:defRPr/>
            </a:pPr>
            <a:endParaRPr lang="en-CA" altLang="fr-FR"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949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977531" y="8844917"/>
            <a:ext cx="3045569" cy="4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5" tIns="47458" rIns="94915" bIns="47458" anchor="b"/>
          <a:lstStyle>
            <a:lvl1pPr defTabSz="947738">
              <a:defRPr sz="2400">
                <a:solidFill>
                  <a:schemeClr val="tx1"/>
                </a:solidFill>
                <a:latin typeface="Arial" panose="020B0604020202020204" pitchFamily="34" charset="0"/>
                <a:ea typeface="ヒラギノ角ゴ Pro W3" pitchFamily="34" charset="-128"/>
              </a:defRPr>
            </a:lvl1pPr>
            <a:lvl2pPr marL="742950" indent="-285750" defTabSz="947738">
              <a:defRPr sz="2400">
                <a:solidFill>
                  <a:schemeClr val="tx1"/>
                </a:solidFill>
                <a:latin typeface="Arial" panose="020B0604020202020204" pitchFamily="34" charset="0"/>
                <a:ea typeface="ヒラギノ角ゴ Pro W3" pitchFamily="34" charset="-128"/>
              </a:defRPr>
            </a:lvl2pPr>
            <a:lvl3pPr marL="1143000" indent="-228600" defTabSz="947738">
              <a:defRPr sz="2400">
                <a:solidFill>
                  <a:schemeClr val="tx1"/>
                </a:solidFill>
                <a:latin typeface="Arial" panose="020B0604020202020204" pitchFamily="34" charset="0"/>
                <a:ea typeface="ヒラギノ角ゴ Pro W3" pitchFamily="34" charset="-128"/>
              </a:defRPr>
            </a:lvl3pPr>
            <a:lvl4pPr marL="1600200" indent="-228600" defTabSz="947738">
              <a:defRPr sz="2400">
                <a:solidFill>
                  <a:schemeClr val="tx1"/>
                </a:solidFill>
                <a:latin typeface="Arial" panose="020B0604020202020204" pitchFamily="34" charset="0"/>
                <a:ea typeface="ヒラギノ角ゴ Pro W3" pitchFamily="34" charset="-128"/>
              </a:defRPr>
            </a:lvl4pPr>
            <a:lvl5pPr marL="2057400" indent="-228600" defTabSz="947738">
              <a:defRPr sz="2400">
                <a:solidFill>
                  <a:schemeClr val="tx1"/>
                </a:solidFill>
                <a:latin typeface="Arial" panose="020B0604020202020204" pitchFamily="34" charset="0"/>
                <a:ea typeface="ヒラギノ角ゴ Pro W3" pitchFamily="34" charset="-128"/>
              </a:defRPr>
            </a:lvl5pPr>
            <a:lvl6pPr marL="25146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2759B12D-317D-43F0-ABA4-C04C4D5F75F6}" type="slidenum">
              <a:rPr lang="en-US" altLang="fr-FR" sz="1200">
                <a:solidFill>
                  <a:srgbClr val="000000"/>
                </a:solidFill>
                <a:latin typeface="Times New Roman" panose="02020603050405020304" pitchFamily="18" charset="0"/>
              </a:rPr>
              <a:pPr algn="r" eaLnBrk="1" hangingPunct="1"/>
              <a:t>31</a:t>
            </a:fld>
            <a:endParaRPr lang="en-US" altLang="fr-FR" sz="1200">
              <a:solidFill>
                <a:srgbClr val="000000"/>
              </a:solidFill>
              <a:latin typeface="Times New Roman" panose="02020603050405020304" pitchFamily="18" charset="0"/>
            </a:endParaRPr>
          </a:p>
        </p:txBody>
      </p:sp>
      <p:sp>
        <p:nvSpPr>
          <p:cNvPr id="95235" name="Slide Image Placeholder 1"/>
          <p:cNvSpPr>
            <a:spLocks noGrp="1" noRot="1" noChangeAspect="1" noChangeArrowheads="1" noTextEdit="1"/>
          </p:cNvSpPr>
          <p:nvPr>
            <p:ph type="sldImg"/>
          </p:nvPr>
        </p:nvSpPr>
        <p:spPr>
          <a:xfrm>
            <a:off x="1630363" y="184150"/>
            <a:ext cx="3490912" cy="1963738"/>
          </a:xfrm>
          <a:ln/>
        </p:spPr>
      </p:sp>
      <p:sp>
        <p:nvSpPr>
          <p:cNvPr id="192515" name="Notes Placeholder 2"/>
          <p:cNvSpPr>
            <a:spLocks noGrp="1"/>
          </p:cNvSpPr>
          <p:nvPr>
            <p:ph type="body" idx="1"/>
          </p:nvPr>
        </p:nvSpPr>
        <p:spPr>
          <a:xfrm>
            <a:off x="430993" y="2344762"/>
            <a:ext cx="6114995" cy="6732247"/>
          </a:xfrm>
        </p:spPr>
        <p:txBody>
          <a:bodyPr lIns="94919" tIns="47460" rIns="94919" bIns="47460"/>
          <a:lstStyle/>
          <a:p>
            <a:pPr marL="227035" indent="-227035">
              <a:lnSpc>
                <a:spcPct val="125000"/>
              </a:lnSpc>
              <a:spcBef>
                <a:spcPct val="5000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Recent experiences have taught us that many CAF members have physical and mental health concerns that, if identified and treated early, have the potential to be temporary and reversible.  </a:t>
            </a:r>
          </a:p>
          <a:p>
            <a:pPr marL="227035" indent="-227035">
              <a:lnSpc>
                <a:spcPct val="125000"/>
              </a:lnSpc>
              <a:spcBef>
                <a:spcPct val="5000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This model recognizes the spectrum of health concerns, be they mental or physical, that may impact CAF members during their careers.  The model goes from healthy, adaptive coping (green), through mild and reversible distress or functional impairment (yellow), to more severe, persistent injury or impairment (orange), to clinical illnesses and disorders requiring more concentrated medical care (red).</a:t>
            </a:r>
            <a:endParaRPr lang="en-US" sz="1000">
              <a:latin typeface="Arial" panose="020B0604020202020204" pitchFamily="34" charset="0"/>
              <a:ea typeface="ＭＳ Ｐゴシック" panose="020B0600070205080204" pitchFamily="34" charset="-128"/>
              <a:cs typeface="Arial" panose="020B0604020202020204" pitchFamily="34" charset="0"/>
            </a:endParaRPr>
          </a:p>
          <a:p>
            <a:pPr marL="227354" indent="-227354">
              <a:spcBef>
                <a:spcPct val="0"/>
              </a:spcBef>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spcBef>
                <a:spcPct val="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The arrows under the four color blocks denote the fact that this is a continuum, with movement in both directions along the continuum, indicating that there is always the possibility for a return to full health and functioning.  In this way, no one is ‘written off’ simply because they are showing symptoms of an illness, or are being treated for a disorder or disease.  There is also a recognition that the earlier that intervention of some sort is provided, the easier it is to return to full health and functioning (green).</a:t>
            </a:r>
          </a:p>
          <a:p>
            <a:pPr>
              <a:spcBef>
                <a:spcPct val="0"/>
              </a:spcBef>
              <a:buFont typeface="Arial" panose="020B0604020202020204" pitchFamily="34" charset="0"/>
              <a:buNone/>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spcBef>
                <a:spcPct val="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It is important to note one can go from green to orange or red instantly depending on the severity of the event and/or the person effected.</a:t>
            </a:r>
          </a:p>
          <a:p>
            <a:pPr marL="227354" indent="-227354">
              <a:spcBef>
                <a:spcPct val="0"/>
              </a:spcBef>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cs typeface="Arial" panose="020B0604020202020204" pitchFamily="34" charset="0"/>
              </a:rPr>
              <a:t>The health and well-being of CAF members is the shared responsibility of the member, the chain of command, and Health Services.</a:t>
            </a:r>
          </a:p>
          <a:p>
            <a:pPr>
              <a:buFont typeface="Arial" panose="020B0604020202020204" pitchFamily="34" charset="0"/>
              <a:buNone/>
              <a:defRPr/>
            </a:pPr>
            <a:endParaRPr lang="en-CA"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cs typeface="Arial" panose="020B0604020202020204" pitchFamily="34" charset="0"/>
              </a:rPr>
              <a:t>Leaders are responsible for their personnel and have a vital role to play in preventing and managing distress . As the severity of the illness increases, this results in a more robust Health Services intervention, but the Chain </a:t>
            </a:r>
            <a:r>
              <a:rPr lang="en-US" altLang="fr-FR" sz="1000">
                <a:latin typeface="Arial" panose="020B0604020202020204" pitchFamily="34" charset="0"/>
                <a:ea typeface="ＭＳ Ｐゴシック" panose="020B0600070205080204" pitchFamily="34" charset="-128"/>
                <a:cs typeface="Arial" panose="020B0604020202020204" pitchFamily="34" charset="0"/>
              </a:rPr>
              <a:t>of Command never abdicates responsibility of the member.  Leaders always have a role and responsibility to maintain contact and support their members throughout the continuum of mental health.</a:t>
            </a:r>
            <a:r>
              <a:rPr lang="en-CA" altLang="fr-FR" sz="1000">
                <a:latin typeface="Arial" panose="020B0604020202020204" pitchFamily="34" charset="0"/>
                <a:ea typeface="ＭＳ Ｐゴシック" panose="020B0600070205080204" pitchFamily="34" charset="-128"/>
                <a:cs typeface="Arial" panose="020B0604020202020204" pitchFamily="34" charset="0"/>
              </a:rPr>
              <a:t>  </a:t>
            </a:r>
          </a:p>
          <a:p>
            <a:pPr>
              <a:buFont typeface="Arial" panose="020B0604020202020204" pitchFamily="34" charset="0"/>
              <a:buNone/>
              <a:defRPr/>
            </a:pPr>
            <a:endParaRPr lang="en-CA"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cs typeface="Arial" panose="020B0604020202020204" pitchFamily="34" charset="0"/>
              </a:rPr>
              <a:t>The actions of the chain of command also have an impact on the movement of the CAF member along the continuum.  Significant life events certainly impact one’s mental health – however what is even more significant is the impact of small daily hassles that over time can cause distress.  The leader has a role in affecting the little things in day to day work life that can cause distress in their troops.</a:t>
            </a: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354" indent="-227354">
              <a:spcBef>
                <a:spcPct val="0"/>
              </a:spcBef>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spcBef>
                <a:spcPct val="0"/>
              </a:spcBef>
              <a:defRPr/>
            </a:pPr>
            <a:r>
              <a:rPr lang="en-US" altLang="fr-FR" sz="1000" b="1">
                <a:latin typeface="Arial" panose="020B0604020202020204" pitchFamily="34" charset="0"/>
                <a:ea typeface="ＭＳ Ｐゴシック" panose="020B0600070205080204" pitchFamily="34" charset="-128"/>
                <a:cs typeface="Arial" panose="020B0604020202020204" pitchFamily="34" charset="0"/>
              </a:rPr>
              <a:t>Sources(s)</a:t>
            </a:r>
          </a:p>
          <a:p>
            <a:pPr marL="227035" indent="-227035">
              <a:spcBef>
                <a:spcPct val="0"/>
              </a:spcBef>
              <a:buFont typeface="Arial" panose="020B0604020202020204" pitchFamily="34" charset="0"/>
              <a:buChar char="•"/>
              <a:defRPr/>
            </a:pPr>
            <a:r>
              <a:rPr lang="en-US" sz="1000">
                <a:latin typeface="Arial" panose="020B0604020202020204" pitchFamily="34" charset="0"/>
                <a:ea typeface="ＭＳ Ｐゴシック" panose="020B0600070205080204" pitchFamily="34" charset="-128"/>
                <a:cs typeface="Arial" panose="020B0604020202020204" pitchFamily="34" charset="0"/>
              </a:rPr>
              <a:t>https://www.canada.ca/en/department-national-</a:t>
            </a:r>
            <a:r>
              <a:rPr lang="en-US" sz="1000" err="1">
                <a:latin typeface="Arial" panose="020B0604020202020204" pitchFamily="34" charset="0"/>
                <a:ea typeface="ＭＳ Ｐゴシック" panose="020B0600070205080204" pitchFamily="34" charset="-128"/>
                <a:cs typeface="Arial" panose="020B0604020202020204" pitchFamily="34" charset="0"/>
              </a:rPr>
              <a:t>defence</a:t>
            </a:r>
            <a:r>
              <a:rPr lang="en-US" sz="1000">
                <a:latin typeface="Arial" panose="020B0604020202020204" pitchFamily="34" charset="0"/>
                <a:ea typeface="ＭＳ Ｐゴシック" panose="020B0600070205080204" pitchFamily="34" charset="-128"/>
                <a:cs typeface="Arial" panose="020B0604020202020204" pitchFamily="34" charset="0"/>
              </a:rPr>
              <a:t>/maple-leaf/</a:t>
            </a:r>
            <a:r>
              <a:rPr lang="en-US" sz="1000" err="1">
                <a:latin typeface="Arial" panose="020B0604020202020204" pitchFamily="34" charset="0"/>
                <a:ea typeface="ＭＳ Ｐゴシック" panose="020B0600070205080204" pitchFamily="34" charset="-128"/>
                <a:cs typeface="Arial" panose="020B0604020202020204" pitchFamily="34" charset="0"/>
              </a:rPr>
              <a:t>defence</a:t>
            </a:r>
            <a:r>
              <a:rPr lang="en-US" sz="1000">
                <a:latin typeface="Arial" panose="020B0604020202020204" pitchFamily="34" charset="0"/>
                <a:ea typeface="ＭＳ Ｐゴシック" panose="020B0600070205080204" pitchFamily="34" charset="-128"/>
                <a:cs typeface="Arial" panose="020B0604020202020204" pitchFamily="34" charset="0"/>
              </a:rPr>
              <a:t>/2020/03/mental-health-covid-19.html</a:t>
            </a:r>
          </a:p>
          <a:p>
            <a:pPr marL="227035" indent="-227035">
              <a:defRPr/>
            </a:pPr>
            <a:endParaRPr lang="en-CA" altLang="fr-FR" sz="1000" b="1">
              <a:latin typeface="Arial" panose="020B0604020202020204" pitchFamily="34" charset="0"/>
              <a:ea typeface="ＭＳ Ｐゴシック" panose="020B0600070205080204" pitchFamily="34" charset="-128"/>
              <a:cs typeface="Arial" panose="020B0604020202020204" pitchFamily="34" charset="0"/>
            </a:endParaRPr>
          </a:p>
          <a:p>
            <a:pPr marL="227354" indent="-227354">
              <a:defRPr/>
            </a:pPr>
            <a:endParaRPr lang="en-CA" altLang="fr-FR" sz="1000">
              <a:latin typeface="Arial" panose="020B0604020202020204" pitchFamily="34" charset="0"/>
              <a:ea typeface="ＭＳ Ｐゴシック" panose="020B0600070205080204" pitchFamily="34" charset="-128"/>
              <a:cs typeface="Arial" panose="020B0604020202020204" pitchFamily="34" charset="0"/>
            </a:endParaRPr>
          </a:p>
        </p:txBody>
      </p:sp>
      <p:sp>
        <p:nvSpPr>
          <p:cNvPr id="95237" name="Slide Number Placeholder 3"/>
          <p:cNvSpPr txBox="1">
            <a:spLocks noGrp="1"/>
          </p:cNvSpPr>
          <p:nvPr/>
        </p:nvSpPr>
        <p:spPr bwMode="auto">
          <a:xfrm>
            <a:off x="3979121" y="8844917"/>
            <a:ext cx="3043979" cy="4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9" tIns="47460" rIns="94919" bIns="47460" anchor="b"/>
          <a:lstStyle>
            <a:lvl1pPr defTabSz="947738">
              <a:defRPr sz="2400">
                <a:solidFill>
                  <a:schemeClr val="tx1"/>
                </a:solidFill>
                <a:latin typeface="Arial" panose="020B0604020202020204" pitchFamily="34" charset="0"/>
                <a:ea typeface="ヒラギノ角ゴ Pro W3" pitchFamily="34" charset="-128"/>
              </a:defRPr>
            </a:lvl1pPr>
            <a:lvl2pPr marL="742950" indent="-285750" defTabSz="947738">
              <a:defRPr sz="2400">
                <a:solidFill>
                  <a:schemeClr val="tx1"/>
                </a:solidFill>
                <a:latin typeface="Arial" panose="020B0604020202020204" pitchFamily="34" charset="0"/>
                <a:ea typeface="ヒラギノ角ゴ Pro W3" pitchFamily="34" charset="-128"/>
              </a:defRPr>
            </a:lvl2pPr>
            <a:lvl3pPr marL="1143000" indent="-228600" defTabSz="947738">
              <a:defRPr sz="2400">
                <a:solidFill>
                  <a:schemeClr val="tx1"/>
                </a:solidFill>
                <a:latin typeface="Arial" panose="020B0604020202020204" pitchFamily="34" charset="0"/>
                <a:ea typeface="ヒラギノ角ゴ Pro W3" pitchFamily="34" charset="-128"/>
              </a:defRPr>
            </a:lvl3pPr>
            <a:lvl4pPr marL="1600200" indent="-228600" defTabSz="947738">
              <a:defRPr sz="2400">
                <a:solidFill>
                  <a:schemeClr val="tx1"/>
                </a:solidFill>
                <a:latin typeface="Arial" panose="020B0604020202020204" pitchFamily="34" charset="0"/>
                <a:ea typeface="ヒラギノ角ゴ Pro W3" pitchFamily="34" charset="-128"/>
              </a:defRPr>
            </a:lvl4pPr>
            <a:lvl5pPr marL="2057400" indent="-228600" defTabSz="947738">
              <a:defRPr sz="2400">
                <a:solidFill>
                  <a:schemeClr val="tx1"/>
                </a:solidFill>
                <a:latin typeface="Arial" panose="020B0604020202020204" pitchFamily="34" charset="0"/>
                <a:ea typeface="ヒラギノ角ゴ Pro W3" pitchFamily="34" charset="-128"/>
              </a:defRPr>
            </a:lvl5pPr>
            <a:lvl6pPr marL="25146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45297C7A-323C-4CFF-9502-38B9C9AE4CC5}" type="slidenum">
              <a:rPr lang="en-CA" altLang="fr-FR" sz="1200">
                <a:solidFill>
                  <a:srgbClr val="000000"/>
                </a:solidFill>
                <a:latin typeface="Times New Roman" panose="02020603050405020304" pitchFamily="18" charset="0"/>
              </a:rPr>
              <a:pPr algn="r" eaLnBrk="1" hangingPunct="1"/>
              <a:t>31</a:t>
            </a:fld>
            <a:endParaRPr lang="en-CA" altLang="fr-FR"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84245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82ADC201-2A25-4FDC-90EF-528355AAD28C}" type="slidenum">
              <a:rPr lang="en-CA" altLang="fr-FR" smtClean="0"/>
              <a:pPr>
                <a:defRPr/>
              </a:pPr>
              <a:t>32</a:t>
            </a:fld>
            <a:endParaRPr lang="en-CA" altLang="fr-FR"/>
          </a:p>
        </p:txBody>
      </p:sp>
    </p:spTree>
    <p:extLst>
      <p:ext uri="{BB962C8B-B14F-4D97-AF65-F5344CB8AC3E}">
        <p14:creationId xmlns:p14="http://schemas.microsoft.com/office/powerpoint/2010/main" val="1503067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3C72D86E-A319-7C4D-8261-0FC7426CDC9A}"/>
              </a:ext>
            </a:extLst>
          </p:cNvPr>
          <p:cNvSpPr>
            <a:spLocks noGrp="1"/>
          </p:cNvSpPr>
          <p:nvPr>
            <p:ph type="body" idx="1"/>
          </p:nvPr>
        </p:nvSpPr>
        <p:spPr>
          <a:xfrm>
            <a:off x="407136" y="4422459"/>
            <a:ext cx="6208828" cy="4188778"/>
          </a:xfrm>
        </p:spPr>
        <p:txBody>
          <a:bodyPr/>
          <a:lstStyle/>
          <a:p>
            <a:pPr>
              <a:lnSpc>
                <a:spcPct val="90000"/>
              </a:lnSpc>
              <a:defRPr/>
            </a:pPr>
            <a:r>
              <a:rPr lang="en-US" altLang="fr-FR" sz="1000">
                <a:latin typeface="Arial" panose="020B0604020202020204" pitchFamily="34" charset="0"/>
                <a:ea typeface="ＭＳ Ｐゴシック" panose="020B0600070205080204" pitchFamily="34" charset="-128"/>
              </a:rPr>
              <a:t>Each unit and base/wing must take responsibility. Culture and the environment play a significant role in shaping attitudes and behaviours towards alcohol and other drugs. You can change the CAF culture through a comprehensive, incremental, leadership-focused and people-centered approach.</a:t>
            </a:r>
          </a:p>
          <a:p>
            <a:pPr>
              <a:lnSpc>
                <a:spcPct val="90000"/>
              </a:lnSpc>
              <a:defRPr/>
            </a:pPr>
            <a:endParaRPr lang="en-CA" altLang="fr-FR" sz="1000" b="1">
              <a:latin typeface="Arial" panose="020B0604020202020204" pitchFamily="34" charset="0"/>
              <a:ea typeface="ＭＳ Ｐゴシック" panose="020B0600070205080204" pitchFamily="34" charset="-128"/>
            </a:endParaRPr>
          </a:p>
          <a:p>
            <a:pPr eaLnBrk="1" hangingPunct="1">
              <a:lnSpc>
                <a:spcPct val="90000"/>
              </a:lnSpc>
              <a:defRPr/>
            </a:pPr>
            <a:r>
              <a:rPr lang="en-CA" altLang="fr-FR" sz="1000" b="1">
                <a:latin typeface="Arial" panose="020B0604020202020204" pitchFamily="34" charset="0"/>
                <a:ea typeface="ＭＳ Ｐゴシック" panose="020B0600070205080204" pitchFamily="34" charset="-128"/>
              </a:rPr>
              <a:t>Individual Activity </a:t>
            </a:r>
          </a:p>
          <a:p>
            <a:pPr>
              <a:lnSpc>
                <a:spcPct val="90000"/>
              </a:lnSpc>
              <a:defRPr/>
            </a:pPr>
            <a:r>
              <a:rPr lang="en-CA" altLang="fr-FR" sz="1000">
                <a:latin typeface="Arial" panose="020B0604020202020204" pitchFamily="34" charset="0"/>
                <a:ea typeface="ＭＳ Ｐゴシック" panose="020B0600070205080204" pitchFamily="34" charset="-128"/>
              </a:rPr>
              <a:t>Thinking back to the activators and possible strategies along with the discussion on cultural change:</a:t>
            </a:r>
          </a:p>
          <a:p>
            <a:pPr>
              <a:lnSpc>
                <a:spcPct val="90000"/>
              </a:lnSpc>
              <a:defRPr/>
            </a:pPr>
            <a:r>
              <a:rPr lang="en-US" altLang="fr-FR" sz="1000">
                <a:latin typeface="Arial" panose="020B0604020202020204" pitchFamily="34" charset="0"/>
                <a:ea typeface="ＭＳ Ｐゴシック" panose="020B0600070205080204" pitchFamily="34" charset="-128"/>
              </a:rPr>
              <a:t>What is your action plan? </a:t>
            </a:r>
          </a:p>
          <a:p>
            <a:pPr>
              <a:lnSpc>
                <a:spcPct val="90000"/>
              </a:lnSpc>
              <a:defRPr/>
            </a:pPr>
            <a:endParaRPr lang="en-US" altLang="fr-FR" sz="1000">
              <a:latin typeface="Arial" panose="020B0604020202020204" pitchFamily="34" charset="0"/>
              <a:ea typeface="ＭＳ Ｐゴシック" panose="020B0600070205080204" pitchFamily="34" charset="-128"/>
            </a:endParaRPr>
          </a:p>
          <a:p>
            <a:pPr>
              <a:lnSpc>
                <a:spcPct val="90000"/>
              </a:lnSpc>
              <a:defRPr/>
            </a:pPr>
            <a:r>
              <a:rPr lang="en-US" altLang="fr-FR" sz="1000" b="1">
                <a:latin typeface="Arial" panose="020B0604020202020204" pitchFamily="34" charset="0"/>
                <a:ea typeface="ＭＳ Ｐゴシック" panose="020B0600070205080204" pitchFamily="34" charset="-128"/>
              </a:rPr>
              <a:t>Handout: </a:t>
            </a:r>
            <a:r>
              <a:rPr lang="en-US" altLang="fr-FR" sz="1000">
                <a:latin typeface="Arial" panose="020B0604020202020204" pitchFamily="34" charset="0"/>
                <a:ea typeface="ＭＳ Ｐゴシック" panose="020B0600070205080204" pitchFamily="34" charset="-128"/>
              </a:rPr>
              <a:t>Action Plan </a:t>
            </a:r>
          </a:p>
          <a:p>
            <a:pPr>
              <a:lnSpc>
                <a:spcPct val="90000"/>
              </a:lnSpc>
              <a:defRPr/>
            </a:pPr>
            <a:endParaRPr lang="en-CA" altLang="fr-FR" sz="1000" b="1">
              <a:latin typeface="Arial" panose="020B0604020202020204" pitchFamily="34" charset="0"/>
              <a:ea typeface="ＭＳ Ｐゴシック" panose="020B0600070205080204" pitchFamily="34" charset="-128"/>
            </a:endParaRPr>
          </a:p>
          <a:p>
            <a:pPr>
              <a:lnSpc>
                <a:spcPct val="90000"/>
              </a:lnSpc>
              <a:defRPr/>
            </a:pPr>
            <a:r>
              <a:rPr lang="en-CA" altLang="fr-FR" sz="1000" b="1">
                <a:latin typeface="Arial" panose="020B0604020202020204" pitchFamily="34" charset="0"/>
                <a:ea typeface="ＭＳ Ｐゴシック" panose="020B0600070205080204" pitchFamily="34" charset="-128"/>
              </a:rPr>
              <a:t>Source(s):</a:t>
            </a:r>
          </a:p>
          <a:p>
            <a:pPr marL="171707" indent="-171707">
              <a:lnSpc>
                <a:spcPct val="9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Adapted from “Factors/Relationships Affecting Individual Stress Response,” in William White, </a:t>
            </a:r>
            <a:r>
              <a:rPr lang="en-US" altLang="fr-FR" sz="1000" i="1">
                <a:latin typeface="Arial" panose="020B0604020202020204" pitchFamily="34" charset="0"/>
                <a:ea typeface="ＭＳ Ｐゴシック" panose="020B0600070205080204" pitchFamily="34" charset="-128"/>
              </a:rPr>
              <a:t>The Incestuous Workplace: Stress and Distress in the Organizational Family</a:t>
            </a:r>
            <a:r>
              <a:rPr lang="en-US" altLang="fr-FR" sz="1000">
                <a:latin typeface="Arial" panose="020B0604020202020204" pitchFamily="34" charset="0"/>
                <a:ea typeface="ＭＳ Ｐゴシック" panose="020B0600070205080204" pitchFamily="34" charset="-128"/>
              </a:rPr>
              <a:t>, Minnesota: Hazelden, 1997:28. </a:t>
            </a:r>
            <a:r>
              <a:rPr lang="en-CA" altLang="fr-FR" sz="1000">
                <a:latin typeface="Arial" panose="020B0604020202020204" pitchFamily="34" charset="0"/>
                <a:ea typeface="ＭＳ Ｐゴシック" panose="020B0600070205080204" pitchFamily="34" charset="-128"/>
              </a:rPr>
              <a:t>http://www.hrsdc.gc.ca/eng/lp/spila/wlb/ell/15linda_duxbury.shtml</a:t>
            </a:r>
          </a:p>
          <a:p>
            <a:pPr marL="171707" indent="-171707">
              <a:lnSpc>
                <a:spcPct val="90000"/>
              </a:lnSpc>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rPr>
              <a:t>https://www.camh.ca/en/health-info/workplace-mental-health-playbook-for-business-leaders</a:t>
            </a:r>
          </a:p>
          <a:p>
            <a:pPr>
              <a:lnSpc>
                <a:spcPct val="90000"/>
              </a:lnSpc>
              <a:defRPr/>
            </a:pPr>
            <a:endParaRPr lang="en-US" altLang="fr-FR" sz="1000">
              <a:latin typeface="Arial" panose="020B0604020202020204" pitchFamily="34" charset="0"/>
              <a:ea typeface="ＭＳ Ｐゴシック" panose="020B0600070205080204" pitchFamily="34" charset="-128"/>
            </a:endParaRPr>
          </a:p>
          <a:p>
            <a:pPr>
              <a:lnSpc>
                <a:spcPct val="90000"/>
              </a:lnSpc>
              <a:defRPr/>
            </a:pPr>
            <a:endParaRPr lang="en-CA" altLang="fr-FR" sz="1000">
              <a:latin typeface="Arial" panose="020B0604020202020204" pitchFamily="34" charset="0"/>
              <a:ea typeface="ＭＳ Ｐゴシック" panose="020B0600070205080204" pitchFamily="34" charset="-128"/>
            </a:endParaRPr>
          </a:p>
          <a:p>
            <a:pPr>
              <a:defRPr/>
            </a:pPr>
            <a:endParaRPr lang="en-CA" altLang="en-US" sz="1000">
              <a:latin typeface="Arial" panose="020B0604020202020204" pitchFamily="34" charset="0"/>
              <a:ea typeface="ＭＳ Ｐゴシック" panose="020B0600070205080204" pitchFamily="34" charset="-128"/>
            </a:endParaRPr>
          </a:p>
        </p:txBody>
      </p:sp>
      <p:sp>
        <p:nvSpPr>
          <p:cNvPr id="55299"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B9B8B60D-A118-404C-AF6D-616D06BC0C3D}" type="slidenum">
              <a:rPr lang="en-CA" altLang="fr-FR" sz="1200"/>
              <a:pPr/>
              <a:t>33</a:t>
            </a:fld>
            <a:endParaRPr lang="en-CA" altLang="fr-FR" sz="1200"/>
          </a:p>
        </p:txBody>
      </p:sp>
    </p:spTree>
    <p:extLst>
      <p:ext uri="{BB962C8B-B14F-4D97-AF65-F5344CB8AC3E}">
        <p14:creationId xmlns:p14="http://schemas.microsoft.com/office/powerpoint/2010/main" val="1220311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34</a:t>
            </a:fld>
            <a:endParaRPr lang="en-CA" altLang="fr-FR"/>
          </a:p>
        </p:txBody>
      </p:sp>
    </p:spTree>
    <p:extLst>
      <p:ext uri="{BB962C8B-B14F-4D97-AF65-F5344CB8AC3E}">
        <p14:creationId xmlns:p14="http://schemas.microsoft.com/office/powerpoint/2010/main" val="116386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18428C69-B3AC-4F56-917C-1D635FC9120F}"/>
              </a:ext>
            </a:extLst>
          </p:cNvPr>
          <p:cNvSpPr>
            <a:spLocks noGrp="1" noRot="1" noChangeAspect="1" noChangeArrowheads="1" noTextEdit="1"/>
          </p:cNvSpPr>
          <p:nvPr>
            <p:ph type="sldImg"/>
          </p:nvPr>
        </p:nvSpPr>
        <p:spPr>
          <a:ln/>
        </p:spPr>
      </p:sp>
      <p:sp>
        <p:nvSpPr>
          <p:cNvPr id="203779" name="Notes Placeholder 2">
            <a:extLst>
              <a:ext uri="{FF2B5EF4-FFF2-40B4-BE49-F238E27FC236}">
                <a16:creationId xmlns:a16="http://schemas.microsoft.com/office/drawing/2014/main" id="{04A2DB5B-46E0-4A92-8732-7C3EFB174E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Ask participants to think of the best supervisor they ever had (military or civilian).  </a:t>
            </a:r>
          </a:p>
          <a:p>
            <a:r>
              <a:rPr lang="en-CA" altLang="en-US">
                <a:latin typeface="Arial" panose="020B0604020202020204" pitchFamily="34" charset="0"/>
              </a:rPr>
              <a:t>Ask them to share what characteristics their supervisors had that made them excellent supervisors.  Facilitator flip charts answers.</a:t>
            </a:r>
          </a:p>
          <a:p>
            <a:r>
              <a:rPr lang="en-CA" altLang="en-US">
                <a:latin typeface="Arial" panose="020B0604020202020204" pitchFamily="34" charset="0"/>
              </a:rPr>
              <a:t>Debrief: Ask participants how many of these characteristics they feel they have.  How many of these characteristics would their subordinates say the have?</a:t>
            </a:r>
          </a:p>
          <a:p>
            <a:r>
              <a:rPr lang="en-CA" altLang="en-US">
                <a:latin typeface="Arial" panose="020B0604020202020204" pitchFamily="34" charset="0"/>
              </a:rPr>
              <a:t>Wrap-up with commenting on how many of these characteristics are related to good communication.  To be an effective supervisor, you must be a good communicator.</a:t>
            </a:r>
          </a:p>
          <a:p>
            <a:endParaRPr lang="en-CA" altLang="en-US">
              <a:latin typeface="Arial" panose="020B0604020202020204" pitchFamily="34" charset="0"/>
            </a:endParaRPr>
          </a:p>
          <a:p>
            <a:r>
              <a:rPr lang="en-CA" altLang="en-US">
                <a:latin typeface="Arial" panose="020B0604020202020204" pitchFamily="34" charset="0"/>
              </a:rPr>
              <a:t>Review handout on Communication Skills from pre-read</a:t>
            </a:r>
          </a:p>
        </p:txBody>
      </p:sp>
      <p:sp>
        <p:nvSpPr>
          <p:cNvPr id="203780" name="Slide Number Placeholder 3">
            <a:extLst>
              <a:ext uri="{FF2B5EF4-FFF2-40B4-BE49-F238E27FC236}">
                <a16:creationId xmlns:a16="http://schemas.microsoft.com/office/drawing/2014/main" id="{3C15AB0E-68D4-43D3-98CB-77B11A88B9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23">
              <a:defRPr sz="2400">
                <a:solidFill>
                  <a:schemeClr val="tx1"/>
                </a:solidFill>
                <a:latin typeface="Arial" panose="020B0604020202020204" pitchFamily="34" charset="0"/>
                <a:ea typeface="ヒラギノ角ゴ Pro W3"/>
                <a:cs typeface="ヒラギノ角ゴ Pro W3"/>
              </a:defRPr>
            </a:lvl1pPr>
            <a:lvl2pPr marL="737705" indent="-279819" defTabSz="907823">
              <a:defRPr sz="2400">
                <a:solidFill>
                  <a:schemeClr val="tx1"/>
                </a:solidFill>
                <a:latin typeface="Arial" panose="020B0604020202020204" pitchFamily="34" charset="0"/>
                <a:ea typeface="ヒラギノ角ゴ Pro W3"/>
                <a:cs typeface="ヒラギノ角ゴ Pro W3"/>
              </a:defRPr>
            </a:lvl2pPr>
            <a:lvl3pPr marL="1138355" indent="-222583" defTabSz="907823">
              <a:defRPr sz="2400">
                <a:solidFill>
                  <a:schemeClr val="tx1"/>
                </a:solidFill>
                <a:latin typeface="Arial" panose="020B0604020202020204" pitchFamily="34" charset="0"/>
                <a:ea typeface="ヒラギノ角ゴ Pro W3"/>
                <a:cs typeface="ヒラギノ角ゴ Pro W3"/>
              </a:defRPr>
            </a:lvl3pPr>
            <a:lvl4pPr marL="1596241" indent="-222583" defTabSz="907823">
              <a:defRPr sz="2400">
                <a:solidFill>
                  <a:schemeClr val="tx1"/>
                </a:solidFill>
                <a:latin typeface="Arial" panose="020B0604020202020204" pitchFamily="34" charset="0"/>
                <a:ea typeface="ヒラギノ角ゴ Pro W3"/>
                <a:cs typeface="ヒラギノ角ゴ Pro W3"/>
              </a:defRPr>
            </a:lvl4pPr>
            <a:lvl5pPr marL="2054127" indent="-222583" defTabSz="907823">
              <a:defRPr sz="2400">
                <a:solidFill>
                  <a:schemeClr val="tx1"/>
                </a:solidFill>
                <a:latin typeface="Arial" panose="020B0604020202020204" pitchFamily="34" charset="0"/>
                <a:ea typeface="ヒラギノ角ゴ Pro W3"/>
                <a:cs typeface="ヒラギノ角ゴ Pro W3"/>
              </a:defRPr>
            </a:lvl5pPr>
            <a:lvl6pPr marL="2512012"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69898"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7784"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5670"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39466CB3-7305-4873-99E0-35F16EC1C350}" type="slidenum">
              <a:rPr lang="en-CA" altLang="en-US" sz="1200">
                <a:solidFill>
                  <a:srgbClr val="000000"/>
                </a:solidFill>
              </a:rPr>
              <a:pPr/>
              <a:t>4</a:t>
            </a:fld>
            <a:endParaRPr lang="en-CA" altLang="en-US" sz="1200">
              <a:solidFill>
                <a:srgbClr val="000000"/>
              </a:solidFill>
            </a:endParaRPr>
          </a:p>
        </p:txBody>
      </p:sp>
    </p:spTree>
    <p:extLst>
      <p:ext uri="{BB962C8B-B14F-4D97-AF65-F5344CB8AC3E}">
        <p14:creationId xmlns:p14="http://schemas.microsoft.com/office/powerpoint/2010/main" val="902962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979121" y="8844917"/>
            <a:ext cx="3043979" cy="4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8" rIns="93317" bIns="46658" anchor="b"/>
          <a:lstStyle>
            <a:lvl1pPr defTabSz="930275">
              <a:defRPr sz="2400">
                <a:solidFill>
                  <a:schemeClr val="tx1"/>
                </a:solidFill>
                <a:latin typeface="Arial" panose="020B0604020202020204" pitchFamily="34" charset="0"/>
                <a:ea typeface="ヒラギノ角ゴ Pro W3" pitchFamily="34" charset="-128"/>
              </a:defRPr>
            </a:lvl1pPr>
            <a:lvl2pPr marL="742950" indent="-285750" defTabSz="930275">
              <a:defRPr sz="2400">
                <a:solidFill>
                  <a:schemeClr val="tx1"/>
                </a:solidFill>
                <a:latin typeface="Arial" panose="020B0604020202020204" pitchFamily="34" charset="0"/>
                <a:ea typeface="ヒラギノ角ゴ Pro W3" pitchFamily="34" charset="-128"/>
              </a:defRPr>
            </a:lvl2pPr>
            <a:lvl3pPr marL="1143000" indent="-228600" defTabSz="930275">
              <a:defRPr sz="2400">
                <a:solidFill>
                  <a:schemeClr val="tx1"/>
                </a:solidFill>
                <a:latin typeface="Arial" panose="020B0604020202020204" pitchFamily="34" charset="0"/>
                <a:ea typeface="ヒラギノ角ゴ Pro W3" pitchFamily="34" charset="-128"/>
              </a:defRPr>
            </a:lvl3pPr>
            <a:lvl4pPr marL="1600200" indent="-228600" defTabSz="930275">
              <a:defRPr sz="2400">
                <a:solidFill>
                  <a:schemeClr val="tx1"/>
                </a:solidFill>
                <a:latin typeface="Arial" panose="020B0604020202020204" pitchFamily="34" charset="0"/>
                <a:ea typeface="ヒラギノ角ゴ Pro W3" pitchFamily="34" charset="-128"/>
              </a:defRPr>
            </a:lvl4pPr>
            <a:lvl5pPr marL="2057400" indent="-228600" defTabSz="930275">
              <a:defRPr sz="2400">
                <a:solidFill>
                  <a:schemeClr val="tx1"/>
                </a:solidFill>
                <a:latin typeface="Arial" panose="020B0604020202020204" pitchFamily="34" charset="0"/>
                <a:ea typeface="ヒラギノ角ゴ Pro W3"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BC5EDE25-B122-41F6-A5F2-89F9CF46FA1E}" type="slidenum">
              <a:rPr lang="en-CA" altLang="en-US" sz="1200">
                <a:solidFill>
                  <a:srgbClr val="000000"/>
                </a:solidFill>
                <a:latin typeface="Times New Roman" panose="02020603050405020304" pitchFamily="18" charset="0"/>
              </a:rPr>
              <a:pPr algn="r" eaLnBrk="1" hangingPunct="1"/>
              <a:t>35</a:t>
            </a:fld>
            <a:endParaRPr lang="en-CA" altLang="en-US" sz="1200">
              <a:solidFill>
                <a:srgbClr val="000000"/>
              </a:solidFill>
              <a:latin typeface="Times New Roman" panose="02020603050405020304" pitchFamily="18" charset="0"/>
            </a:endParaRPr>
          </a:p>
        </p:txBody>
      </p:sp>
      <p:sp>
        <p:nvSpPr>
          <p:cNvPr id="61442" name="Rectangle 2"/>
          <p:cNvSpPr>
            <a:spLocks noGrp="1" noRot="1" noChangeAspect="1" noChangeArrowheads="1" noTextEdit="1"/>
          </p:cNvSpPr>
          <p:nvPr>
            <p:ph type="sldImg"/>
          </p:nvPr>
        </p:nvSpPr>
        <p:spPr>
          <a:xfrm>
            <a:off x="407988" y="381000"/>
            <a:ext cx="6207125" cy="3490913"/>
          </a:xfrm>
          <a:ln/>
        </p:spPr>
      </p:sp>
      <p:sp>
        <p:nvSpPr>
          <p:cNvPr id="61443" name="Rectangle 3"/>
          <p:cNvSpPr>
            <a:spLocks noGrp="1" noChangeArrowheads="1"/>
          </p:cNvSpPr>
          <p:nvPr>
            <p:ph type="body" idx="1"/>
          </p:nvPr>
        </p:nvSpPr>
        <p:spPr>
          <a:xfrm>
            <a:off x="935141" y="4072731"/>
            <a:ext cx="5152818" cy="45782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a:latin typeface="Arial" panose="020B0604020202020204" pitchFamily="34" charset="0"/>
              </a:rPr>
              <a:t> </a:t>
            </a:r>
          </a:p>
        </p:txBody>
      </p:sp>
    </p:spTree>
    <p:extLst>
      <p:ext uri="{BB962C8B-B14F-4D97-AF65-F5344CB8AC3E}">
        <p14:creationId xmlns:p14="http://schemas.microsoft.com/office/powerpoint/2010/main" val="1581264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ChangeArrowheads="1" noTextEdit="1"/>
          </p:cNvSpPr>
          <p:nvPr>
            <p:ph type="sldImg"/>
          </p:nvPr>
        </p:nvSpPr>
        <p:spPr>
          <a:xfrm>
            <a:off x="687388" y="1144588"/>
            <a:ext cx="5495925" cy="3090862"/>
          </a:xfrm>
          <a:ln/>
        </p:spPr>
      </p:sp>
      <p:sp>
        <p:nvSpPr>
          <p:cNvPr id="634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A209587A-4487-469D-96D8-FD69730C36F9}" type="slidenum">
              <a:rPr lang="en-CA" altLang="en-US" sz="1200"/>
              <a:pPr/>
              <a:t>36</a:t>
            </a:fld>
            <a:endParaRPr lang="en-CA" altLang="en-US" sz="1200"/>
          </a:p>
        </p:txBody>
      </p:sp>
    </p:spTree>
    <p:extLst>
      <p:ext uri="{BB962C8B-B14F-4D97-AF65-F5344CB8AC3E}">
        <p14:creationId xmlns:p14="http://schemas.microsoft.com/office/powerpoint/2010/main" val="188090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B2168C1A-5181-481D-9983-F6B9E3352095}"/>
              </a:ext>
            </a:extLst>
          </p:cNvPr>
          <p:cNvSpPr>
            <a:spLocks noGrp="1" noRot="1" noChangeAspect="1" noChangeArrowheads="1" noTextEdit="1"/>
          </p:cNvSpPr>
          <p:nvPr>
            <p:ph type="sldImg"/>
          </p:nvPr>
        </p:nvSpPr>
        <p:spPr>
          <a:xfrm>
            <a:off x="382588" y="374650"/>
            <a:ext cx="6103937" cy="3433763"/>
          </a:xfrm>
          <a:ln/>
        </p:spPr>
      </p:sp>
      <p:sp>
        <p:nvSpPr>
          <p:cNvPr id="209923" name="Rectangle 3">
            <a:extLst>
              <a:ext uri="{FF2B5EF4-FFF2-40B4-BE49-F238E27FC236}">
                <a16:creationId xmlns:a16="http://schemas.microsoft.com/office/drawing/2014/main" id="{E84E929D-F957-48DC-95E4-E018FE1FA1F3}"/>
              </a:ext>
            </a:extLst>
          </p:cNvPr>
          <p:cNvSpPr>
            <a:spLocks noGrp="1" noChangeArrowheads="1"/>
          </p:cNvSpPr>
          <p:nvPr>
            <p:ph type="body" idx="1"/>
          </p:nvPr>
        </p:nvSpPr>
        <p:spPr>
          <a:xfrm>
            <a:off x="916056" y="4005965"/>
            <a:ext cx="5038311" cy="4501942"/>
          </a:xfrm>
          <a:noFill/>
          <a:ln>
            <a:solidFill>
              <a:schemeClr val="bg1"/>
            </a:solidFill>
          </a:ln>
          <a:extLst>
            <a:ext uri="{909E8E84-426E-40DD-AFC4-6F175D3DCCD1}">
              <a14:hiddenFill xmlns:a14="http://schemas.microsoft.com/office/drawing/2010/main">
                <a:solidFill>
                  <a:srgbClr val="FFFFFF"/>
                </a:solidFill>
              </a14:hiddenFill>
            </a:ext>
          </a:extLst>
        </p:spPr>
        <p:txBody>
          <a:bodyPr lIns="0" tIns="45760" rIns="0" bIns="45760"/>
          <a:lstStyle/>
          <a:p>
            <a:pPr>
              <a:spcBef>
                <a:spcPct val="100000"/>
              </a:spcBef>
            </a:pPr>
            <a:r>
              <a:rPr lang="en-US" altLang="en-US">
                <a:latin typeface="Arial" panose="020B0604020202020204" pitchFamily="34" charset="0"/>
              </a:rPr>
              <a:t>Refer participants to the Homework Activity ``Are you an Active Listener?`` .</a:t>
            </a:r>
          </a:p>
          <a:p>
            <a:pPr>
              <a:spcBef>
                <a:spcPct val="100000"/>
              </a:spcBef>
            </a:pPr>
            <a:r>
              <a:rPr lang="en-US" altLang="en-US" b="1">
                <a:latin typeface="Arial" panose="020B0604020202020204" pitchFamily="34" charset="0"/>
              </a:rPr>
              <a:t>Group Activity: Romeo and </a:t>
            </a:r>
            <a:r>
              <a:rPr lang="en-CA" altLang="ko-KR" b="1">
                <a:latin typeface="Arial" panose="020B0604020202020204" pitchFamily="34" charset="0"/>
              </a:rPr>
              <a:t>Juliet </a:t>
            </a:r>
            <a:r>
              <a:rPr lang="en-CA" altLang="ko-KR">
                <a:latin typeface="Arial" panose="020B0604020202020204" pitchFamily="34" charset="0"/>
              </a:rPr>
              <a:t>(found in Handout Folder) </a:t>
            </a:r>
            <a:r>
              <a:rPr lang="en-CA" altLang="ko-KR" b="1">
                <a:latin typeface="Arial" panose="020B0604020202020204" pitchFamily="34" charset="0"/>
              </a:rPr>
              <a:t> </a:t>
            </a:r>
            <a:r>
              <a:rPr lang="en-CA" altLang="ko-KR">
                <a:latin typeface="Arial" panose="020B0604020202020204" pitchFamily="34" charset="0"/>
              </a:rPr>
              <a:t>Purpose of the activity is to reinforce positive communication skills. </a:t>
            </a:r>
          </a:p>
          <a:p>
            <a:r>
              <a:rPr lang="en-CA" altLang="ko-KR">
                <a:latin typeface="Arial" panose="020B0604020202020204" pitchFamily="34" charset="0"/>
              </a:rPr>
              <a:t>Participants will practice open and closed-ended questions and will learn how assumptions can skew their ability to be objective. </a:t>
            </a:r>
            <a:endParaRPr lang="en-CA" altLang="en-US">
              <a:latin typeface="Arial" panose="020B0604020202020204" pitchFamily="34" charset="0"/>
            </a:endParaRPr>
          </a:p>
          <a:p>
            <a:endParaRPr lang="en-US" altLang="en-US" b="1">
              <a:latin typeface="Arial" panose="020B0604020202020204" pitchFamily="34" charset="0"/>
            </a:endParaRPr>
          </a:p>
          <a:p>
            <a:r>
              <a:rPr lang="en-US" altLang="en-US" b="1">
                <a:latin typeface="Arial" panose="020B0604020202020204" pitchFamily="34" charset="0"/>
              </a:rPr>
              <a:t>Source:</a:t>
            </a:r>
          </a:p>
          <a:p>
            <a:r>
              <a:rPr lang="en-US" altLang="en-US" b="1">
                <a:latin typeface="Arial" panose="020B0604020202020204" pitchFamily="34" charset="0"/>
              </a:rPr>
              <a:t>DRC, DND. </a:t>
            </a:r>
          </a:p>
          <a:p>
            <a:endParaRPr lang="en-US" altLang="en-US" b="1">
              <a:latin typeface="Arial" panose="020B0604020202020204" pitchFamily="34" charset="0"/>
            </a:endParaRPr>
          </a:p>
        </p:txBody>
      </p:sp>
    </p:spTree>
    <p:extLst>
      <p:ext uri="{BB962C8B-B14F-4D97-AF65-F5344CB8AC3E}">
        <p14:creationId xmlns:p14="http://schemas.microsoft.com/office/powerpoint/2010/main" val="138509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B2168C1A-5181-481D-9983-F6B9E3352095}"/>
              </a:ext>
            </a:extLst>
          </p:cNvPr>
          <p:cNvSpPr>
            <a:spLocks noGrp="1" noRot="1" noChangeAspect="1" noChangeArrowheads="1" noTextEdit="1"/>
          </p:cNvSpPr>
          <p:nvPr>
            <p:ph type="sldImg"/>
          </p:nvPr>
        </p:nvSpPr>
        <p:spPr>
          <a:xfrm>
            <a:off x="382588" y="374650"/>
            <a:ext cx="6103937" cy="3433763"/>
          </a:xfrm>
          <a:ln/>
        </p:spPr>
      </p:sp>
      <p:sp>
        <p:nvSpPr>
          <p:cNvPr id="209923" name="Rectangle 3">
            <a:extLst>
              <a:ext uri="{FF2B5EF4-FFF2-40B4-BE49-F238E27FC236}">
                <a16:creationId xmlns:a16="http://schemas.microsoft.com/office/drawing/2014/main" id="{E84E929D-F957-48DC-95E4-E018FE1FA1F3}"/>
              </a:ext>
            </a:extLst>
          </p:cNvPr>
          <p:cNvSpPr>
            <a:spLocks noGrp="1" noChangeArrowheads="1"/>
          </p:cNvSpPr>
          <p:nvPr>
            <p:ph type="body" idx="1"/>
          </p:nvPr>
        </p:nvSpPr>
        <p:spPr>
          <a:xfrm>
            <a:off x="916056" y="4005965"/>
            <a:ext cx="5038311" cy="4501942"/>
          </a:xfrm>
          <a:noFill/>
          <a:ln>
            <a:solidFill>
              <a:schemeClr val="bg1"/>
            </a:solidFill>
          </a:ln>
          <a:extLst>
            <a:ext uri="{909E8E84-426E-40DD-AFC4-6F175D3DCCD1}">
              <a14:hiddenFill xmlns:a14="http://schemas.microsoft.com/office/drawing/2010/main">
                <a:solidFill>
                  <a:srgbClr val="FFFFFF"/>
                </a:solidFill>
              </a14:hiddenFill>
            </a:ext>
          </a:extLst>
        </p:spPr>
        <p:txBody>
          <a:bodyPr lIns="0" tIns="45760" rIns="0" bIns="45760"/>
          <a:lstStyle/>
          <a:p>
            <a:pPr>
              <a:spcBef>
                <a:spcPct val="100000"/>
              </a:spcBef>
            </a:pPr>
            <a:r>
              <a:rPr lang="en-US" altLang="en-US">
                <a:latin typeface="Arial" panose="020B0604020202020204" pitchFamily="34" charset="0"/>
              </a:rPr>
              <a:t>Refer participants to the Homework Activity ``Are you an Active Listener?`` .</a:t>
            </a:r>
          </a:p>
          <a:p>
            <a:pPr>
              <a:spcBef>
                <a:spcPct val="100000"/>
              </a:spcBef>
            </a:pPr>
            <a:r>
              <a:rPr lang="en-US" altLang="en-US" b="1">
                <a:latin typeface="Arial" panose="020B0604020202020204" pitchFamily="34" charset="0"/>
              </a:rPr>
              <a:t>Group Activity: Romeo and </a:t>
            </a:r>
            <a:r>
              <a:rPr lang="en-CA" altLang="ko-KR" b="1">
                <a:latin typeface="Arial" panose="020B0604020202020204" pitchFamily="34" charset="0"/>
              </a:rPr>
              <a:t>Juliet </a:t>
            </a:r>
            <a:r>
              <a:rPr lang="en-CA" altLang="ko-KR">
                <a:latin typeface="Arial" panose="020B0604020202020204" pitchFamily="34" charset="0"/>
              </a:rPr>
              <a:t>(found in Handout Folder) </a:t>
            </a:r>
            <a:r>
              <a:rPr lang="en-CA" altLang="ko-KR" b="1">
                <a:latin typeface="Arial" panose="020B0604020202020204" pitchFamily="34" charset="0"/>
              </a:rPr>
              <a:t> </a:t>
            </a:r>
            <a:r>
              <a:rPr lang="en-CA" altLang="ko-KR">
                <a:latin typeface="Arial" panose="020B0604020202020204" pitchFamily="34" charset="0"/>
              </a:rPr>
              <a:t>Purpose of the activity is to reinforce positive communication skills. </a:t>
            </a:r>
          </a:p>
          <a:p>
            <a:r>
              <a:rPr lang="en-CA" altLang="ko-KR">
                <a:latin typeface="Arial" panose="020B0604020202020204" pitchFamily="34" charset="0"/>
              </a:rPr>
              <a:t>Participants will practice open and closed-ended questions and will learn how assumptions can skew their ability to be objective. </a:t>
            </a:r>
            <a:endParaRPr lang="en-CA" altLang="en-US">
              <a:latin typeface="Arial" panose="020B0604020202020204" pitchFamily="34" charset="0"/>
            </a:endParaRPr>
          </a:p>
          <a:p>
            <a:endParaRPr lang="en-US" altLang="en-US" b="1">
              <a:latin typeface="Arial" panose="020B0604020202020204" pitchFamily="34" charset="0"/>
            </a:endParaRPr>
          </a:p>
          <a:p>
            <a:r>
              <a:rPr lang="en-US" altLang="en-US" b="1">
                <a:latin typeface="Arial" panose="020B0604020202020204" pitchFamily="34" charset="0"/>
              </a:rPr>
              <a:t>Source:</a:t>
            </a:r>
          </a:p>
          <a:p>
            <a:r>
              <a:rPr lang="en-US" altLang="en-US" b="1">
                <a:latin typeface="Arial" panose="020B0604020202020204" pitchFamily="34" charset="0"/>
              </a:rPr>
              <a:t>DRC, DND. </a:t>
            </a:r>
          </a:p>
          <a:p>
            <a:endParaRPr lang="en-US" altLang="en-US" b="1">
              <a:latin typeface="Arial" panose="020B0604020202020204" pitchFamily="34" charset="0"/>
            </a:endParaRPr>
          </a:p>
        </p:txBody>
      </p:sp>
    </p:spTree>
    <p:extLst>
      <p:ext uri="{BB962C8B-B14F-4D97-AF65-F5344CB8AC3E}">
        <p14:creationId xmlns:p14="http://schemas.microsoft.com/office/powerpoint/2010/main" val="281811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407988" y="381000"/>
            <a:ext cx="6207125" cy="3490913"/>
          </a:xfrm>
          <a:ln/>
        </p:spPr>
      </p:sp>
      <p:sp>
        <p:nvSpPr>
          <p:cNvPr id="20482" name="Rectangle 3"/>
          <p:cNvSpPr>
            <a:spLocks noGrp="1" noChangeArrowheads="1"/>
          </p:cNvSpPr>
          <p:nvPr>
            <p:ph type="body" idx="1"/>
          </p:nvPr>
        </p:nvSpPr>
        <p:spPr>
          <a:xfrm>
            <a:off x="407136" y="4072732"/>
            <a:ext cx="6208828" cy="4576657"/>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46649" rIns="0" bIns="46649"/>
          <a:lstStyle/>
          <a:p>
            <a:pPr>
              <a:spcBef>
                <a:spcPct val="100000"/>
              </a:spcBef>
            </a:pPr>
            <a:r>
              <a:rPr lang="en-US" altLang="fr-FR" sz="1000">
                <a:latin typeface="Arial" panose="020B0604020202020204" pitchFamily="34" charset="0"/>
              </a:rPr>
              <a:t>Refer participants to the Activity ‘Are you an Active Listener?’” which was assigned at end of Day 1. Highlight key areas. </a:t>
            </a:r>
          </a:p>
          <a:p>
            <a:pPr>
              <a:spcBef>
                <a:spcPct val="100000"/>
              </a:spcBef>
            </a:pPr>
            <a:endParaRPr lang="en-US" altLang="fr-FR" sz="1000">
              <a:latin typeface="Arial" panose="020B0604020202020204" pitchFamily="34" charset="0"/>
            </a:endParaRPr>
          </a:p>
          <a:p>
            <a:pPr>
              <a:spcBef>
                <a:spcPct val="100000"/>
              </a:spcBef>
            </a:pPr>
            <a:r>
              <a:rPr lang="en-US" altLang="fr-FR" sz="1000" b="1">
                <a:latin typeface="Arial" panose="020B0604020202020204" pitchFamily="34" charset="0"/>
              </a:rPr>
              <a:t>Group Activity: Romeo and </a:t>
            </a:r>
            <a:r>
              <a:rPr lang="en-CA" altLang="ko-KR" sz="1000" b="1">
                <a:latin typeface="Arial" panose="020B0604020202020204" pitchFamily="34" charset="0"/>
              </a:rPr>
              <a:t>Juliet </a:t>
            </a:r>
          </a:p>
          <a:p>
            <a:pPr>
              <a:spcBef>
                <a:spcPct val="100000"/>
              </a:spcBef>
            </a:pPr>
            <a:r>
              <a:rPr lang="en-CA" altLang="ko-KR" sz="1000">
                <a:latin typeface="Arial" panose="020B0604020202020204" pitchFamily="34" charset="0"/>
              </a:rPr>
              <a:t>Purpose of the activity is to reinforce positive communication skills. </a:t>
            </a:r>
          </a:p>
          <a:p>
            <a:r>
              <a:rPr lang="en-CA" altLang="ko-KR" sz="1000">
                <a:latin typeface="Arial" panose="020B0604020202020204" pitchFamily="34" charset="0"/>
              </a:rPr>
              <a:t>Participants will practice open and closed-ended questions and will learn how assumptions can skew their ability to be objective. </a:t>
            </a:r>
            <a:endParaRPr lang="en-CA" altLang="fr-FR" sz="1000">
              <a:latin typeface="Arial" panose="020B0604020202020204" pitchFamily="34" charset="0"/>
            </a:endParaRPr>
          </a:p>
          <a:p>
            <a:endParaRPr lang="en-US" altLang="fr-FR" sz="1000" b="1">
              <a:latin typeface="Arial" panose="020B0604020202020204" pitchFamily="34" charset="0"/>
            </a:endParaRPr>
          </a:p>
          <a:p>
            <a:r>
              <a:rPr lang="en-US" altLang="fr-FR" sz="1000" b="1">
                <a:latin typeface="Arial" panose="020B0604020202020204" pitchFamily="34" charset="0"/>
              </a:rPr>
              <a:t>Source(s):</a:t>
            </a:r>
          </a:p>
          <a:p>
            <a:r>
              <a:rPr lang="en-US" altLang="fr-FR" sz="1000">
                <a:latin typeface="Arial" panose="020B0604020202020204" pitchFamily="34" charset="0"/>
              </a:rPr>
              <a:t>DRC, DND. </a:t>
            </a:r>
          </a:p>
          <a:p>
            <a:endParaRPr lang="en-US" altLang="fr-FR" sz="1000" b="1">
              <a:latin typeface="Arial" panose="020B0604020202020204" pitchFamily="34" charset="0"/>
            </a:endParaRPr>
          </a:p>
        </p:txBody>
      </p:sp>
    </p:spTree>
    <p:extLst>
      <p:ext uri="{BB962C8B-B14F-4D97-AF65-F5344CB8AC3E}">
        <p14:creationId xmlns:p14="http://schemas.microsoft.com/office/powerpoint/2010/main" val="92152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5" tIns="46649" rIns="93295" bIns="46649"/>
          <a:lstStyle/>
          <a:p>
            <a:pPr marL="227354" indent="-227354"/>
            <a:r>
              <a:rPr lang="en-US" altLang="fr-FR" sz="1000">
                <a:latin typeface="Arial" panose="020B0604020202020204" pitchFamily="34" charset="0"/>
              </a:rPr>
              <a:t>Underline the importance of using the Aide M</a:t>
            </a:r>
            <a:r>
              <a:rPr lang="fr-CA" altLang="fr-FR" sz="1000">
                <a:latin typeface="Arial" panose="020B0604020202020204" pitchFamily="34" charset="0"/>
              </a:rPr>
              <a:t>émoire</a:t>
            </a:r>
            <a:r>
              <a:rPr lang="en-US" altLang="fr-FR" sz="1000">
                <a:latin typeface="Arial" panose="020B0604020202020204" pitchFamily="34" charset="0"/>
              </a:rPr>
              <a:t> for the Supervisor’s Role in Dealing with Alcohol Misuse and Illicit Drug involvement (A-MD-050-AAP/AG-003 DPHP 2012): </a:t>
            </a:r>
          </a:p>
          <a:p>
            <a:pPr marL="227354" indent="-227354"/>
            <a:r>
              <a:rPr lang="en-US" altLang="fr-FR" sz="1000">
                <a:latin typeface="Arial" panose="020B0604020202020204" pitchFamily="34" charset="0"/>
              </a:rPr>
              <a:t>A guide for supervisors to follow when substance misuse is suspected or encountered in the workplace.</a:t>
            </a:r>
          </a:p>
          <a:p>
            <a:pPr marL="227354" indent="-227354"/>
            <a:endParaRPr lang="en-US" altLang="fr-FR" sz="1000" b="1">
              <a:latin typeface="Arial" panose="020B0604020202020204" pitchFamily="34" charset="0"/>
            </a:endParaRPr>
          </a:p>
          <a:p>
            <a:pPr marL="227354" indent="-227354"/>
            <a:r>
              <a:rPr lang="en-US" altLang="fr-FR" sz="1000" b="1">
                <a:latin typeface="Arial" panose="020B0604020202020204" pitchFamily="34" charset="0"/>
              </a:rPr>
              <a:t>Handout:</a:t>
            </a:r>
          </a:p>
          <a:p>
            <a:pPr marL="227354" indent="-227354"/>
            <a:r>
              <a:rPr lang="en-US" altLang="fr-FR" sz="1000" b="1">
                <a:latin typeface="Arial" panose="020B0604020202020204" pitchFamily="34" charset="0"/>
              </a:rPr>
              <a:t> </a:t>
            </a:r>
            <a:r>
              <a:rPr lang="en-US" altLang="fr-FR" sz="1000">
                <a:latin typeface="Arial" panose="020B0604020202020204" pitchFamily="34" charset="0"/>
              </a:rPr>
              <a:t>Aide M</a:t>
            </a:r>
            <a:r>
              <a:rPr lang="fr-CA" altLang="fr-FR" sz="1000">
                <a:latin typeface="Arial" panose="020B0604020202020204" pitchFamily="34" charset="0"/>
              </a:rPr>
              <a:t>émoire</a:t>
            </a:r>
            <a:r>
              <a:rPr lang="en-US" altLang="fr-FR" sz="1000">
                <a:latin typeface="Arial" panose="020B0604020202020204" pitchFamily="34" charset="0"/>
              </a:rPr>
              <a:t> for the Supervisor’s Role in Dealing with Alcohol Misuse and Illicit Drug involvement (A-MD-050-AAP/AG-003 DPHP 2012)</a:t>
            </a:r>
            <a:endParaRPr lang="en-CA" altLang="fr-FR" sz="1000">
              <a:latin typeface="Arial" panose="020B0604020202020204" pitchFamily="34" charset="0"/>
            </a:endParaRPr>
          </a:p>
          <a:p>
            <a:pPr marL="227354" indent="-227354"/>
            <a:endParaRPr lang="en-US" altLang="fr-FR" sz="1000">
              <a:latin typeface="Arial" panose="020B0604020202020204" pitchFamily="34" charset="0"/>
            </a:endParaRPr>
          </a:p>
          <a:p>
            <a:pPr marL="227354" indent="-227354"/>
            <a:endParaRPr lang="en-US" altLang="fr-FR" sz="1000">
              <a:latin typeface="Arial" panose="020B0604020202020204" pitchFamily="34" charset="0"/>
            </a:endParaRPr>
          </a:p>
        </p:txBody>
      </p:sp>
    </p:spTree>
    <p:extLst>
      <p:ext uri="{BB962C8B-B14F-4D97-AF65-F5344CB8AC3E}">
        <p14:creationId xmlns:p14="http://schemas.microsoft.com/office/powerpoint/2010/main" val="111667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Espace réservé de l'image des diapositives 1"/>
          <p:cNvSpPr>
            <a:spLocks noGrp="1" noRot="1" noChangeAspect="1" noChangeArrowheads="1" noTextEdit="1"/>
          </p:cNvSpPr>
          <p:nvPr>
            <p:ph type="sldImg"/>
          </p:nvPr>
        </p:nvSpPr>
        <p:spPr>
          <a:ln/>
        </p:spPr>
      </p:sp>
      <p:sp>
        <p:nvSpPr>
          <p:cNvPr id="297987"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TEAM ACTIVITY</a:t>
            </a:r>
          </a:p>
          <a:p>
            <a:pPr>
              <a:lnSpc>
                <a:spcPct val="80000"/>
              </a:lnSpc>
            </a:pPr>
            <a:r>
              <a:rPr lang="en-CA" altLang="fr-FR" sz="1000" b="1" u="sng">
                <a:latin typeface="Arial" panose="020B0604020202020204" pitchFamily="34" charset="0"/>
              </a:rPr>
              <a:t>Purpose of Activity</a:t>
            </a:r>
            <a:endParaRPr lang="en-CA" altLang="fr-FR" sz="1000" b="1">
              <a:latin typeface="Arial" panose="020B0604020202020204" pitchFamily="34" charset="0"/>
            </a:endParaRPr>
          </a:p>
          <a:p>
            <a:pPr>
              <a:lnSpc>
                <a:spcPct val="80000"/>
              </a:lnSpc>
            </a:pPr>
            <a:r>
              <a:rPr lang="en-CA" altLang="fr-FR" sz="1000">
                <a:latin typeface="Arial" panose="020B0604020202020204" pitchFamily="34" charset="0"/>
              </a:rPr>
              <a:t>This exercise provides the structure and process for supervisors to use when they intervene in cases of deteriorating performance due to substance misuse. </a:t>
            </a:r>
          </a:p>
          <a:p>
            <a:pPr eaLnBrk="1" hangingPunct="1">
              <a:lnSpc>
                <a:spcPct val="80000"/>
              </a:lnSpc>
            </a:pPr>
            <a:r>
              <a:rPr lang="en-US" altLang="fr-FR" sz="1000" b="1">
                <a:latin typeface="Arial" panose="020B0604020202020204" pitchFamily="34" charset="0"/>
              </a:rPr>
              <a:t>Prepare 5 flip chart pages… each with one of the Supervisors’ Process steps written at the top.  Post them at various locations around the room.  Break the group into 5 smaller groups.  Depending on time, either assign each group one step to complete or rotate the groups around to all 5 flipcharts and have them add to each one.  The task description for each step is listed below.  At the title slide for each step (in  upcoming slides), ask the related small group to present / discuss the items on their paper.  </a:t>
            </a:r>
          </a:p>
          <a:p>
            <a:pPr eaLnBrk="1" hangingPunct="1">
              <a:lnSpc>
                <a:spcPct val="80000"/>
              </a:lnSpc>
            </a:pPr>
            <a:r>
              <a:rPr lang="en-US" altLang="fr-FR" sz="1000" b="1">
                <a:latin typeface="Arial" panose="020B0604020202020204" pitchFamily="34" charset="0"/>
              </a:rPr>
              <a:t>Use Slide 51 to 64 fill in gaps. </a:t>
            </a:r>
          </a:p>
          <a:p>
            <a:pPr eaLnBrk="1" hangingPunct="1">
              <a:lnSpc>
                <a:spcPct val="80000"/>
              </a:lnSpc>
            </a:pPr>
            <a:endParaRPr lang="en-US" altLang="fr-FR" sz="1000" b="1">
              <a:latin typeface="Arial" panose="020B0604020202020204" pitchFamily="34" charset="0"/>
            </a:endParaRPr>
          </a:p>
          <a:p>
            <a:pPr eaLnBrk="1" hangingPunct="1">
              <a:lnSpc>
                <a:spcPct val="80000"/>
              </a:lnSpc>
            </a:pPr>
            <a:r>
              <a:rPr lang="en-US" altLang="fr-FR" sz="1000" b="1">
                <a:latin typeface="Arial" panose="020B0604020202020204" pitchFamily="34" charset="0"/>
              </a:rPr>
              <a:t>Recognition: </a:t>
            </a:r>
            <a:r>
              <a:rPr lang="en-US" altLang="fr-FR" sz="1000">
                <a:latin typeface="Arial" panose="020B0604020202020204" pitchFamily="34" charset="0"/>
              </a:rPr>
              <a:t>How would you, as a supervisor, recognize that a member/employee may be problematically involved with alcohol, other drugs and/or gambling? (i.e., warning signs, information, incidents, etc.)</a:t>
            </a:r>
          </a:p>
          <a:p>
            <a:pPr eaLnBrk="1" hangingPunct="1">
              <a:lnSpc>
                <a:spcPct val="80000"/>
              </a:lnSpc>
              <a:buFontTx/>
              <a:buChar char="•"/>
            </a:pPr>
            <a:r>
              <a:rPr lang="en-CA" altLang="fr-FR" sz="1000" b="1">
                <a:latin typeface="Arial" panose="020B0604020202020204" pitchFamily="34" charset="0"/>
              </a:rPr>
              <a:t>Example</a:t>
            </a:r>
            <a:r>
              <a:rPr lang="en-CA" altLang="fr-FR" sz="1000">
                <a:latin typeface="Arial" panose="020B0604020202020204" pitchFamily="34" charset="0"/>
              </a:rPr>
              <a:t>:  A supervisor ought to pay attention to warning signs such as absenteeism.  Other warning signs could include witnessing deteriorating work performance, incidents of drunkenness at celebrations, and other ‘red flags’ that a problem may exist</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Documentation: </a:t>
            </a:r>
            <a:r>
              <a:rPr lang="en-US" altLang="fr-FR" sz="1000">
                <a:latin typeface="Arial" panose="020B0604020202020204" pitchFamily="34" charset="0"/>
              </a:rPr>
              <a:t>As a supervisor, what might you need to document in the event that you have recognized a potential problem involving alcohol, other drugs and/or gambling?  How and where would you document it?  Who sees the documentation?  How might the documentation be used?</a:t>
            </a:r>
          </a:p>
          <a:p>
            <a:pPr eaLnBrk="1" hangingPunct="1">
              <a:lnSpc>
                <a:spcPct val="80000"/>
              </a:lnSpc>
              <a:buFontTx/>
              <a:buChar char="•"/>
            </a:pPr>
            <a:r>
              <a:rPr lang="en-CA" altLang="fr-FR" sz="1000" b="1">
                <a:latin typeface="Arial" panose="020B0604020202020204" pitchFamily="34" charset="0"/>
              </a:rPr>
              <a:t>Example: </a:t>
            </a:r>
            <a:r>
              <a:rPr lang="en-CA" altLang="fr-FR" sz="1000">
                <a:latin typeface="Arial" panose="020B0604020202020204" pitchFamily="34" charset="0"/>
              </a:rPr>
              <a:t>Supervisor’s need to document issues related to job performance. Decreased job performance concerns may show up before visible signs of substance misuse.   Tracking performance enables a supervisor to begin to see these patterns such as absenteeism. Documenting incidences of poor performance is critical as it may be used as evidence in the future.</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Interview: </a:t>
            </a:r>
            <a:r>
              <a:rPr lang="en-US" altLang="fr-FR" sz="1000">
                <a:latin typeface="Arial" panose="020B0604020202020204" pitchFamily="34" charset="0"/>
              </a:rPr>
              <a:t> As a supervisor, what do you need to do to prepare for and conduct an interview related to a member’s/employee’s potential or actual involvement with alcohol, other drugs and/or gambling?  </a:t>
            </a:r>
          </a:p>
          <a:p>
            <a:pPr eaLnBrk="1" hangingPunct="1">
              <a:lnSpc>
                <a:spcPct val="80000"/>
              </a:lnSpc>
              <a:buFontTx/>
              <a:buChar char="•"/>
            </a:pPr>
            <a:r>
              <a:rPr lang="en-CA" altLang="fr-FR" sz="1000" b="1">
                <a:latin typeface="Arial" panose="020B0604020202020204" pitchFamily="34" charset="0"/>
              </a:rPr>
              <a:t>Example: </a:t>
            </a:r>
            <a:r>
              <a:rPr lang="en-CA" altLang="fr-FR" sz="1000">
                <a:latin typeface="Arial" panose="020B0604020202020204" pitchFamily="34" charset="0"/>
              </a:rPr>
              <a:t>When preparing for an interview with a subordinate, it is important to be organized. Have your fact sheet comprised from documented notes prepared ahead of time regarding the member’s performance. Use ‘I’ statements and only deal with observable facts.  Be firm, assertive and fair. </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Referral: </a:t>
            </a:r>
            <a:r>
              <a:rPr lang="en-US" altLang="fr-FR" sz="1000">
                <a:latin typeface="Arial" panose="020B0604020202020204" pitchFamily="34" charset="0"/>
              </a:rPr>
              <a:t>Who would and/or could you, as a supervisor, refer the member/employee to in a situation involving alcohol, other drugs and/or gambling?  What requirements are there for referral?  How would you make the referral(s)?</a:t>
            </a:r>
          </a:p>
          <a:p>
            <a:pPr eaLnBrk="1" hangingPunct="1">
              <a:lnSpc>
                <a:spcPct val="80000"/>
              </a:lnSpc>
              <a:buFontTx/>
              <a:buChar char="•"/>
            </a:pPr>
            <a:r>
              <a:rPr lang="en-CA" altLang="fr-FR" sz="1000" b="1">
                <a:latin typeface="Arial" panose="020B0604020202020204" pitchFamily="34" charset="0"/>
              </a:rPr>
              <a:t>Example: </a:t>
            </a:r>
            <a:r>
              <a:rPr lang="en-CA" altLang="fr-FR" sz="1000">
                <a:latin typeface="Arial" panose="020B0604020202020204" pitchFamily="34" charset="0"/>
              </a:rPr>
              <a:t>As a supervisor, you are in a position to refer employees to resources that can support them to do their job more proficiently. If you have information, knowledge or suspicion that a member has a problem with substances, refer him or her for professional assessment or support.  The referral process enables you to maintain your ‘boundaries’ as a supervisor but also demonstrates your concern for the wellbeing of the individual, his/her family as well as the unit as a whole.</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Follow-up: </a:t>
            </a:r>
            <a:r>
              <a:rPr lang="en-US" altLang="fr-FR" sz="1000">
                <a:latin typeface="Arial" panose="020B0604020202020204" pitchFamily="34" charset="0"/>
              </a:rPr>
              <a:t>To minimize the potential for relapse, how would you, as a supervisor, follow-up with the member/employee?  Are there any requirements for follow-up?  If so, what are they?</a:t>
            </a:r>
          </a:p>
          <a:p>
            <a:pPr eaLnBrk="1" hangingPunct="1">
              <a:lnSpc>
                <a:spcPct val="80000"/>
              </a:lnSpc>
            </a:pPr>
            <a:r>
              <a:rPr lang="en-CA" altLang="fr-FR" sz="1000" b="1">
                <a:latin typeface="Arial" panose="020B0604020202020204" pitchFamily="34" charset="0"/>
              </a:rPr>
              <a:t>Example: </a:t>
            </a:r>
            <a:r>
              <a:rPr lang="en-CA" altLang="fr-FR" sz="1000">
                <a:latin typeface="Arial" panose="020B0604020202020204" pitchFamily="34" charset="0"/>
              </a:rPr>
              <a:t>It is important to provide members with support once they return from treatment or help for a substance abuse issue.  As a supervisor, you can change activities within the workplace so that extra curricular activities are not always geared towards drinking events. Think about ways you can reduce the over reliance on activities that are associated with drinking.</a:t>
            </a:r>
          </a:p>
          <a:p>
            <a:pPr marL="742475" lvl="1" indent="-284589">
              <a:lnSpc>
                <a:spcPct val="80000"/>
              </a:lnSpc>
            </a:pPr>
            <a:endParaRPr lang="en-US" altLang="fr-FR" sz="1000">
              <a:latin typeface="Arial" panose="020B0604020202020204" pitchFamily="34" charset="0"/>
            </a:endParaRPr>
          </a:p>
          <a:p>
            <a:pPr marL="742475" lvl="1" indent="-284589">
              <a:lnSpc>
                <a:spcPct val="80000"/>
              </a:lnSpc>
            </a:pPr>
            <a:endParaRPr lang="en-US" altLang="fr-FR" sz="1000">
              <a:latin typeface="Arial" panose="020B0604020202020204" pitchFamily="34" charset="0"/>
            </a:endParaRPr>
          </a:p>
          <a:p>
            <a:pPr marL="742475" lvl="1" indent="-284589">
              <a:lnSpc>
                <a:spcPct val="80000"/>
              </a:lnSpc>
            </a:pPr>
            <a:endParaRPr lang="en-US" altLang="fr-FR" sz="1000">
              <a:latin typeface="Arial" panose="020B0604020202020204" pitchFamily="34" charset="0"/>
            </a:endParaRPr>
          </a:p>
          <a:p>
            <a:endParaRPr lang="fr-FR" altLang="en-US" sz="1000">
              <a:latin typeface="Arial" panose="020B0604020202020204" pitchFamily="34" charset="0"/>
            </a:endParaRPr>
          </a:p>
        </p:txBody>
      </p:sp>
      <p:sp>
        <p:nvSpPr>
          <p:cNvPr id="297988"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DDFF0330-8FB3-4AFE-B1D1-D86BCCD58D29}" type="slidenum">
              <a:rPr lang="fr-FR" altLang="en-US" sz="1200"/>
              <a:pPr/>
              <a:t>10</a:t>
            </a:fld>
            <a:endParaRPr lang="fr-FR" altLang="en-US" sz="1200"/>
          </a:p>
        </p:txBody>
      </p:sp>
    </p:spTree>
    <p:extLst>
      <p:ext uri="{BB962C8B-B14F-4D97-AF65-F5344CB8AC3E}">
        <p14:creationId xmlns:p14="http://schemas.microsoft.com/office/powerpoint/2010/main" val="315673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Espace réservé de l'image des diapositives 1"/>
          <p:cNvSpPr>
            <a:spLocks noGrp="1" noRot="1" noChangeAspect="1" noChangeArrowheads="1" noTextEdit="1"/>
          </p:cNvSpPr>
          <p:nvPr>
            <p:ph type="sldImg"/>
          </p:nvPr>
        </p:nvSpPr>
        <p:spPr>
          <a:ln/>
        </p:spPr>
      </p:sp>
      <p:sp>
        <p:nvSpPr>
          <p:cNvPr id="277507" name="Espace réservé des notes 2"/>
          <p:cNvSpPr>
            <a:spLocks noGrp="1"/>
          </p:cNvSpPr>
          <p:nvPr>
            <p:ph type="body" idx="1"/>
          </p:nvPr>
        </p:nvSpPr>
        <p:spPr>
          <a:xfrm>
            <a:off x="407136" y="4422459"/>
            <a:ext cx="6208828" cy="4188778"/>
          </a:xfrm>
        </p:spPr>
        <p:txBody>
          <a:bodyPr/>
          <a:lstStyle/>
          <a:p>
            <a:pPr marL="227354" indent="-227354" eaLnBrk="1" hangingPunct="1">
              <a:lnSpc>
                <a:spcPct val="80000"/>
              </a:lnSpc>
              <a:tabLst>
                <a:tab pos="405420" algn="l"/>
              </a:tabLst>
              <a:defRPr/>
            </a:pPr>
            <a:r>
              <a:rPr lang="en-US" altLang="fr-FR" sz="1000" b="1">
                <a:latin typeface="Arial" panose="020B0604020202020204" pitchFamily="34" charset="0"/>
              </a:rPr>
              <a:t>The Aide Memoire notes 4 issues in regard to recognizing substance misuse: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supervisor as the expert regarding job performance;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typical signs of substance abuse;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recognition and the Supervisor’s notebook process;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steps in developing a notebook.</a:t>
            </a:r>
          </a:p>
          <a:p>
            <a:pPr marL="227354" indent="-227354" eaLnBrk="1" hangingPunct="1">
              <a:lnSpc>
                <a:spcPct val="80000"/>
              </a:lnSpc>
              <a:tabLst>
                <a:tab pos="405420" algn="l"/>
              </a:tabLst>
              <a:defRPr/>
            </a:pPr>
            <a:endParaRPr lang="en-US" altLang="fr-FR" sz="1000">
              <a:latin typeface="Arial" panose="020B0604020202020204" pitchFamily="34" charset="0"/>
            </a:endParaRPr>
          </a:p>
          <a:p>
            <a:pPr marL="227354" indent="-227354" eaLnBrk="1" hangingPunct="1">
              <a:lnSpc>
                <a:spcPct val="80000"/>
              </a:lnSpc>
              <a:tabLst>
                <a:tab pos="405420" algn="l"/>
              </a:tabLst>
              <a:defRPr/>
            </a:pPr>
            <a:r>
              <a:rPr lang="en-US" altLang="fr-FR" sz="1000">
                <a:latin typeface="Arial" panose="020B0604020202020204" pitchFamily="34" charset="0"/>
              </a:rPr>
              <a:t>The following offer other ways supervisors may become aware of substance use: </a:t>
            </a:r>
          </a:p>
          <a:p>
            <a:pPr marL="227354" indent="-227354" eaLnBrk="1" hangingPunct="1">
              <a:lnSpc>
                <a:spcPct val="80000"/>
              </a:lnSpc>
              <a:tabLst>
                <a:tab pos="405420" algn="l"/>
              </a:tabLst>
              <a:defRPr/>
            </a:pPr>
            <a:endParaRPr lang="en-US" altLang="fr-FR" sz="1000">
              <a:latin typeface="Arial" panose="020B0604020202020204" pitchFamily="34" charset="0"/>
            </a:endParaRPr>
          </a:p>
          <a:p>
            <a:pPr marL="227354" indent="-227354">
              <a:lnSpc>
                <a:spcPct val="80000"/>
              </a:lnSpc>
              <a:tabLst>
                <a:tab pos="405420" algn="l"/>
              </a:tabLst>
              <a:defRPr/>
            </a:pPr>
            <a:r>
              <a:rPr lang="en-CA" altLang="fr-FR" sz="1000">
                <a:latin typeface="Arial" panose="020B0604020202020204" pitchFamily="34" charset="0"/>
              </a:rPr>
              <a:t>There are three ways that a substance use problem may be recognized:</a:t>
            </a:r>
          </a:p>
          <a:p>
            <a:pPr marL="227354" indent="-227354">
              <a:lnSpc>
                <a:spcPct val="80000"/>
              </a:lnSpc>
              <a:tabLst>
                <a:tab pos="405420" algn="l"/>
              </a:tabLst>
              <a:defRPr/>
            </a:pPr>
            <a:r>
              <a:rPr lang="en-CA" altLang="fr-FR" sz="1000">
                <a:latin typeface="Arial" panose="020B0604020202020204" pitchFamily="34" charset="0"/>
              </a:rPr>
              <a:t>1.The member may acknowledge that they have a problem and seek help. Awareness and education helps to remove the obstacles to seeking help, namely, lack of awareness of the help available, and the shame that keeps one in denial.</a:t>
            </a:r>
          </a:p>
          <a:p>
            <a:pPr marL="227354" indent="-227354">
              <a:lnSpc>
                <a:spcPct val="80000"/>
              </a:lnSpc>
              <a:tabLst>
                <a:tab pos="405420" algn="l"/>
              </a:tabLst>
              <a:defRPr/>
            </a:pPr>
            <a:endParaRPr lang="en-CA" altLang="fr-FR" sz="1000">
              <a:latin typeface="Arial" panose="020B0604020202020204" pitchFamily="34" charset="0"/>
            </a:endParaRPr>
          </a:p>
          <a:p>
            <a:pPr marL="227354" indent="-227354">
              <a:lnSpc>
                <a:spcPct val="80000"/>
              </a:lnSpc>
              <a:tabLst>
                <a:tab pos="405420" algn="l"/>
              </a:tabLst>
              <a:defRPr/>
            </a:pPr>
            <a:r>
              <a:rPr lang="en-CA" altLang="fr-FR" sz="1000">
                <a:latin typeface="Arial" panose="020B0604020202020204" pitchFamily="34" charset="0"/>
              </a:rPr>
              <a:t>2. A supervisor and/or other members may notice changes in behaviour and job performance. As a supervisor, it is not your job to diagnose or solve a member’s/employee’s personal problems, but it is part of your responsibility to ensure that your work environment is safe for yourself and the rest of your team. A co-worker who is under the influence of a drug could be a safety hazard, and certainly a co-worker who has a substance abuse problem poses a higher safety risk, not to mention they may have performance problems that create stress for the rest of the team (refer to “Typical Signs” in Aide Memoire, page 4; “job performance”, and the handout “Potential Indicators of Substance Abuse” for examples of signs).</a:t>
            </a:r>
          </a:p>
          <a:p>
            <a:pPr marL="341825" lvl="1" indent="-227354">
              <a:lnSpc>
                <a:spcPct val="80000"/>
              </a:lnSpc>
              <a:tabLst>
                <a:tab pos="405420" algn="l"/>
              </a:tabLst>
              <a:defRPr/>
            </a:pPr>
            <a:endParaRPr lang="en-CA" altLang="fr-FR" sz="1000">
              <a:latin typeface="Arial" panose="020B0604020202020204" pitchFamily="34" charset="0"/>
            </a:endParaRPr>
          </a:p>
          <a:p>
            <a:pPr marL="227354" indent="-227354">
              <a:lnSpc>
                <a:spcPct val="80000"/>
              </a:lnSpc>
              <a:tabLst>
                <a:tab pos="405420" algn="l"/>
              </a:tabLst>
              <a:defRPr/>
            </a:pPr>
            <a:r>
              <a:rPr lang="en-CA" altLang="fr-FR" sz="1000">
                <a:latin typeface="Arial" panose="020B0604020202020204" pitchFamily="34" charset="0"/>
              </a:rPr>
              <a:t>3. Drug testing may identify that someone is using substances and may have a substance use problem.</a:t>
            </a:r>
          </a:p>
          <a:p>
            <a:pPr marL="227354" indent="-227354">
              <a:lnSpc>
                <a:spcPct val="80000"/>
              </a:lnSpc>
              <a:tabLst>
                <a:tab pos="405420" algn="l"/>
              </a:tabLst>
              <a:defRPr/>
            </a:pPr>
            <a:endParaRPr lang="en-CA" altLang="fr-FR" sz="1000">
              <a:latin typeface="Arial" panose="020B0604020202020204" pitchFamily="34" charset="0"/>
            </a:endParaRPr>
          </a:p>
          <a:p>
            <a:pPr marL="227354" indent="-227354">
              <a:lnSpc>
                <a:spcPct val="80000"/>
              </a:lnSpc>
              <a:tabLst>
                <a:tab pos="405420" algn="l"/>
              </a:tabLst>
              <a:defRPr/>
            </a:pPr>
            <a:r>
              <a:rPr lang="en-CA" altLang="fr-FR" sz="1000" b="1">
                <a:latin typeface="Arial" panose="020B0604020202020204" pitchFamily="34" charset="0"/>
              </a:rPr>
              <a:t>Source(s):</a:t>
            </a:r>
          </a:p>
          <a:p>
            <a:pPr marL="227354" indent="-227354">
              <a:lnSpc>
                <a:spcPct val="80000"/>
              </a:lnSpc>
              <a:tabLst>
                <a:tab pos="405420" algn="l"/>
              </a:tabLst>
              <a:defRPr/>
            </a:pPr>
            <a:r>
              <a:rPr lang="en-CA" altLang="fr-FR" sz="1000">
                <a:latin typeface="Arial" panose="020B0604020202020204" pitchFamily="34" charset="0"/>
              </a:rPr>
              <a:t>DFHP (2012) </a:t>
            </a:r>
            <a:r>
              <a:rPr lang="en-US" altLang="fr-FR" sz="1000">
                <a:latin typeface="Arial" panose="020B0604020202020204" pitchFamily="34" charset="0"/>
              </a:rPr>
              <a:t>Aide Memoire, p. 4-5. </a:t>
            </a:r>
            <a:endParaRPr lang="en-CA" altLang="fr-FR" sz="1000">
              <a:latin typeface="Arial" panose="020B0604020202020204" pitchFamily="34" charset="0"/>
            </a:endParaRPr>
          </a:p>
          <a:p>
            <a:pPr>
              <a:defRPr/>
            </a:pPr>
            <a:endParaRPr lang="fr-FR" altLang="en-US">
              <a:latin typeface="Arial" panose="020B0604020202020204" pitchFamily="34" charset="0"/>
            </a:endParaRPr>
          </a:p>
        </p:txBody>
      </p:sp>
      <p:sp>
        <p:nvSpPr>
          <p:cNvPr id="300036"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C5B91D09-C565-40A4-8DF7-F86E08A989A9}" type="slidenum">
              <a:rPr lang="fr-FR" altLang="en-US" sz="1200"/>
              <a:pPr/>
              <a:t>11</a:t>
            </a:fld>
            <a:endParaRPr lang="fr-FR" altLang="en-US" sz="1200"/>
          </a:p>
        </p:txBody>
      </p:sp>
    </p:spTree>
    <p:extLst>
      <p:ext uri="{BB962C8B-B14F-4D97-AF65-F5344CB8AC3E}">
        <p14:creationId xmlns:p14="http://schemas.microsoft.com/office/powerpoint/2010/main" val="2652375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5"/>
            <a:ext cx="9144000" cy="1031557"/>
          </a:xfrm>
        </p:spPr>
        <p:txBody>
          <a:bodyPr anchor="b">
            <a:normAutofit/>
          </a:bodyPr>
          <a:lstStyle>
            <a:lvl1pPr algn="ctr">
              <a:defRPr sz="2700"/>
            </a:lvl1pPr>
          </a:lstStyle>
          <a:p>
            <a:r>
              <a:rPr lang="en-US"/>
              <a:t>Click to edit Master title style</a:t>
            </a:r>
          </a:p>
        </p:txBody>
      </p:sp>
      <p:sp>
        <p:nvSpPr>
          <p:cNvPr id="3" name="Subtitle 2"/>
          <p:cNvSpPr>
            <a:spLocks noGrp="1"/>
          </p:cNvSpPr>
          <p:nvPr>
            <p:ph type="subTitle" idx="1"/>
          </p:nvPr>
        </p:nvSpPr>
        <p:spPr>
          <a:xfrm>
            <a:off x="1524000" y="2153920"/>
            <a:ext cx="9144000" cy="670560"/>
          </a:xfrm>
        </p:spPr>
        <p:txBody>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07463058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21361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9525"/>
            <a:ext cx="121793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38233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05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85681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7734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EB4B73C-330C-3C41-81BF-6385C93C1CCB}"/>
              </a:ext>
            </a:extLst>
          </p:cNvPr>
          <p:cNvSpPr>
            <a:spLocks noGrp="1"/>
          </p:cNvSpPr>
          <p:nvPr>
            <p:ph type="sldNum" sz="quarter" idx="10"/>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6BA6FCE-CE14-407D-B3E5-295AEB8B11C1}" type="slidenum">
              <a:rPr lang="en-CA" altLang="en-US"/>
              <a:pPr>
                <a:defRPr/>
              </a:pPr>
              <a:t>‹#›</a:t>
            </a:fld>
            <a:endParaRPr lang="en-CA" altLang="en-US"/>
          </a:p>
        </p:txBody>
      </p:sp>
    </p:spTree>
    <p:extLst>
      <p:ext uri="{BB962C8B-B14F-4D97-AF65-F5344CB8AC3E}">
        <p14:creationId xmlns:p14="http://schemas.microsoft.com/office/powerpoint/2010/main" val="2797174219"/>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A picture containing laptop&#10;&#10;Description automatically generated"/>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38200" y="752475"/>
            <a:ext cx="10515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38200" y="2052638"/>
            <a:ext cx="105156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129D164-9901-4B48-B324-9487A5438F4A}"/>
              </a:ext>
            </a:extLst>
          </p:cNvPr>
          <p:cNvSpPr>
            <a:spLocks noGrp="1"/>
          </p:cNvSpPr>
          <p:nvPr>
            <p:ph type="dt" sz="half" idx="2"/>
          </p:nvPr>
        </p:nvSpPr>
        <p:spPr>
          <a:xfrm>
            <a:off x="838200" y="6356350"/>
            <a:ext cx="2743200" cy="247650"/>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000000">
                    <a:tint val="75000"/>
                  </a:srgbClr>
                </a:solidFill>
                <a:latin typeface="Calibri" panose="020F0502020204030204"/>
                <a:ea typeface="+mn-ea"/>
                <a:cs typeface="+mn-cs"/>
              </a:defRPr>
            </a:lvl1pPr>
          </a:lstStyle>
          <a:p>
            <a:pPr>
              <a:defRPr/>
            </a:pPr>
            <a:fld id="{8E305D77-AF6E-4A70-AE2E-2F11ED84A59D}" type="datetimeFigureOut">
              <a:rPr lang="en-US"/>
              <a:pPr>
                <a:defRPr/>
              </a:pPr>
              <a:t>5/26/2026</a:t>
            </a:fld>
            <a:endParaRPr lang="en-US"/>
          </a:p>
        </p:txBody>
      </p:sp>
      <p:sp>
        <p:nvSpPr>
          <p:cNvPr id="5" name="Footer Placeholder 4">
            <a:extLst>
              <a:ext uri="{FF2B5EF4-FFF2-40B4-BE49-F238E27FC236}">
                <a16:creationId xmlns:a16="http://schemas.microsoft.com/office/drawing/2014/main" id="{3DA40C22-D06A-3D48-9554-742B35823C4F}"/>
              </a:ext>
            </a:extLst>
          </p:cNvPr>
          <p:cNvSpPr>
            <a:spLocks noGrp="1"/>
          </p:cNvSpPr>
          <p:nvPr>
            <p:ph type="ftr" sz="quarter" idx="3"/>
          </p:nvPr>
        </p:nvSpPr>
        <p:spPr>
          <a:xfrm>
            <a:off x="4038600" y="6356350"/>
            <a:ext cx="4114800" cy="24765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rgbClr val="000000">
                    <a:tint val="75000"/>
                  </a:srgbClr>
                </a:solidFill>
                <a:latin typeface="Calibri" panose="020F0502020204030204"/>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0793A13-F959-014F-BC6C-B5B566DF87E9}"/>
              </a:ext>
            </a:extLst>
          </p:cNvPr>
          <p:cNvSpPr>
            <a:spLocks noGrp="1"/>
          </p:cNvSpPr>
          <p:nvPr>
            <p:ph type="sldNum" sz="quarter" idx="4"/>
          </p:nvPr>
        </p:nvSpPr>
        <p:spPr>
          <a:xfrm>
            <a:off x="8610600" y="6356350"/>
            <a:ext cx="2743200" cy="2476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3809DA2C-8609-410C-BF25-1C59E06E4A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08" r:id="rId1"/>
    <p:sldLayoutId id="2147485809" r:id="rId2"/>
    <p:sldLayoutId id="2147485811" r:id="rId3"/>
    <p:sldLayoutId id="2147485814" r:id="rId4"/>
  </p:sldLayoutIdLst>
  <p:transition spd="slow"/>
  <p:txStyles>
    <p:titleStyle>
      <a:lvl1pPr algn="l" defTabSz="685800" rtl="0" eaLnBrk="0" fontAlgn="base" hangingPunct="0">
        <a:lnSpc>
          <a:spcPct val="90000"/>
        </a:lnSpc>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06" r:id="rId1"/>
    <p:sldLayoutId id="2147485812" r:id="rId2"/>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175" y="0"/>
            <a:ext cx="122047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5875" y="5097463"/>
            <a:ext cx="306705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035300" y="5091113"/>
            <a:ext cx="3048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089650" y="5091113"/>
            <a:ext cx="30543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9150350" y="5103813"/>
            <a:ext cx="304800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Frame"/>
          <p:cNvGrpSpPr>
            <a:grpSpLocks/>
          </p:cNvGrpSpPr>
          <p:nvPr userDrawn="1"/>
        </p:nvGrpSpPr>
        <p:grpSpPr bwMode="auto">
          <a:xfrm>
            <a:off x="-19050" y="5091113"/>
            <a:ext cx="12211050" cy="1771650"/>
            <a:chOff x="-19050" y="5091113"/>
            <a:chExt cx="12211050" cy="1771650"/>
          </a:xfrm>
        </p:grpSpPr>
        <p:sp>
          <p:nvSpPr>
            <p:cNvPr id="8" name="Rectangle 7">
              <a:extLst>
                <a:ext uri="{FF2B5EF4-FFF2-40B4-BE49-F238E27FC236}">
                  <a16:creationId xmlns:a16="http://schemas.microsoft.com/office/drawing/2014/main" id="{3BBA2749-C503-6D47-B62F-8684C8616288}"/>
                </a:ext>
              </a:extLst>
            </p:cNvPr>
            <p:cNvSpPr/>
            <p:nvPr/>
          </p:nvSpPr>
          <p:spPr>
            <a:xfrm>
              <a:off x="-19050" y="5097463"/>
              <a:ext cx="12211050" cy="176053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FB740ECA-5CBB-6440-AC79-0F416136B6B3}"/>
                </a:ext>
              </a:extLst>
            </p:cNvPr>
            <p:cNvCxnSpPr/>
            <p:nvPr/>
          </p:nvCxnSpPr>
          <p:spPr>
            <a:xfrm flipH="1">
              <a:off x="3033713" y="5091113"/>
              <a:ext cx="1587" cy="1771650"/>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7F815-E989-624D-9E58-0FA17832F9BD}"/>
                </a:ext>
              </a:extLst>
            </p:cNvPr>
            <p:cNvCxnSpPr>
              <a:endCxn id="8" idx="2"/>
            </p:cNvCxnSpPr>
            <p:nvPr/>
          </p:nvCxnSpPr>
          <p:spPr>
            <a:xfrm flipH="1">
              <a:off x="6086475" y="5091113"/>
              <a:ext cx="3175" cy="1766887"/>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9E7780-F457-3149-8C16-63D06E35CDFE}"/>
                </a:ext>
              </a:extLst>
            </p:cNvPr>
            <p:cNvCxnSpPr/>
            <p:nvPr/>
          </p:nvCxnSpPr>
          <p:spPr>
            <a:xfrm flipH="1">
              <a:off x="9144000" y="5091113"/>
              <a:ext cx="0" cy="1766887"/>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581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ubtitle 2"/>
          <p:cNvSpPr txBox="1">
            <a:spLocks/>
          </p:cNvSpPr>
          <p:nvPr/>
        </p:nvSpPr>
        <p:spPr bwMode="auto">
          <a:xfrm>
            <a:off x="3429000" y="6400800"/>
            <a:ext cx="640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fr-FR" sz="900"/>
          </a:p>
        </p:txBody>
      </p:sp>
      <p:sp>
        <p:nvSpPr>
          <p:cNvPr id="11266" name="Rectangle 6"/>
          <p:cNvSpPr>
            <a:spLocks noChangeArrowheads="1"/>
          </p:cNvSpPr>
          <p:nvPr/>
        </p:nvSpPr>
        <p:spPr bwMode="auto">
          <a:xfrm>
            <a:off x="1981200" y="2514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fr-FR" sz="2400" b="1"/>
          </a:p>
        </p:txBody>
      </p:sp>
      <p:sp>
        <p:nvSpPr>
          <p:cNvPr id="11267" name="Rectangle 7"/>
          <p:cNvSpPr>
            <a:spLocks noChangeArrowheads="1"/>
          </p:cNvSpPr>
          <p:nvPr/>
        </p:nvSpPr>
        <p:spPr bwMode="auto">
          <a:xfrm>
            <a:off x="1790700" y="154305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3600" b="1">
                <a:solidFill>
                  <a:srgbClr val="60101C"/>
                </a:solidFill>
                <a:latin typeface="Arial Black" panose="020B0A04020102020204" pitchFamily="34" charset="0"/>
              </a:rPr>
              <a:t>Alcohol, Other Drugs, Gambling and Gaming Awareness</a:t>
            </a:r>
            <a:endParaRPr lang="fr-CA" altLang="fr-FR" sz="3600" b="1">
              <a:solidFill>
                <a:srgbClr val="60101C"/>
              </a:solidFill>
              <a:latin typeface="Arial Black" panose="020B0A04020102020204" pitchFamily="34" charset="0"/>
            </a:endParaRPr>
          </a:p>
        </p:txBody>
      </p:sp>
      <p:sp>
        <p:nvSpPr>
          <p:cNvPr id="11268" name="Rectangle 7"/>
          <p:cNvSpPr>
            <a:spLocks noChangeArrowheads="1"/>
          </p:cNvSpPr>
          <p:nvPr/>
        </p:nvSpPr>
        <p:spPr bwMode="auto">
          <a:xfrm>
            <a:off x="3438525" y="6019800"/>
            <a:ext cx="5324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2400" b="1">
                <a:solidFill>
                  <a:srgbClr val="60101C"/>
                </a:solidFill>
                <a:latin typeface="Arial Black" panose="020B0A04020102020204" pitchFamily="34" charset="0"/>
              </a:rPr>
              <a:t>Supervisor Training: Day Two</a:t>
            </a:r>
          </a:p>
          <a:p>
            <a:pPr>
              <a:lnSpc>
                <a:spcPct val="100000"/>
              </a:lnSpc>
              <a:spcBef>
                <a:spcPct val="0"/>
              </a:spcBef>
              <a:buFontTx/>
              <a:buNone/>
            </a:pPr>
            <a:endParaRPr lang="fr-CA" altLang="fr-FR" sz="3600" b="1">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9174163" y="981075"/>
            <a:ext cx="3017837"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3c</a:t>
            </a:r>
          </a:p>
        </p:txBody>
      </p:sp>
      <p:sp>
        <p:nvSpPr>
          <p:cNvPr id="16" name="Rectangle 15"/>
          <p:cNvSpPr/>
          <p:nvPr/>
        </p:nvSpPr>
        <p:spPr>
          <a:xfrm>
            <a:off x="9174163" y="2236788"/>
            <a:ext cx="3017837" cy="111918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3d</a:t>
            </a:r>
          </a:p>
        </p:txBody>
      </p:sp>
      <p:sp>
        <p:nvSpPr>
          <p:cNvPr id="17" name="Rectangle 16"/>
          <p:cNvSpPr/>
          <p:nvPr/>
        </p:nvSpPr>
        <p:spPr>
          <a:xfrm>
            <a:off x="9174163" y="3502025"/>
            <a:ext cx="3017837"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4</a:t>
            </a:r>
          </a:p>
        </p:txBody>
      </p:sp>
      <p:sp>
        <p:nvSpPr>
          <p:cNvPr id="18" name="Rectangle 17"/>
          <p:cNvSpPr/>
          <p:nvPr/>
        </p:nvSpPr>
        <p:spPr>
          <a:xfrm>
            <a:off x="9174163" y="4756150"/>
            <a:ext cx="3017837"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5</a:t>
            </a:r>
          </a:p>
        </p:txBody>
      </p:sp>
      <p:sp>
        <p:nvSpPr>
          <p:cNvPr id="19" name="Rectangle 18"/>
          <p:cNvSpPr/>
          <p:nvPr/>
        </p:nvSpPr>
        <p:spPr>
          <a:xfrm>
            <a:off x="0" y="977900"/>
            <a:ext cx="3017838" cy="11191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1</a:t>
            </a:r>
          </a:p>
        </p:txBody>
      </p:sp>
      <p:sp>
        <p:nvSpPr>
          <p:cNvPr id="20" name="Rectangle 19"/>
          <p:cNvSpPr/>
          <p:nvPr/>
        </p:nvSpPr>
        <p:spPr>
          <a:xfrm>
            <a:off x="0" y="2235200"/>
            <a:ext cx="3017838" cy="11191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2</a:t>
            </a:r>
          </a:p>
        </p:txBody>
      </p:sp>
      <p:sp>
        <p:nvSpPr>
          <p:cNvPr id="21" name="Rectangle 20"/>
          <p:cNvSpPr/>
          <p:nvPr/>
        </p:nvSpPr>
        <p:spPr>
          <a:xfrm>
            <a:off x="0" y="3490913"/>
            <a:ext cx="3017838"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3a</a:t>
            </a:r>
          </a:p>
        </p:txBody>
      </p:sp>
      <p:sp>
        <p:nvSpPr>
          <p:cNvPr id="22" name="Rectangle 21"/>
          <p:cNvSpPr/>
          <p:nvPr/>
        </p:nvSpPr>
        <p:spPr>
          <a:xfrm>
            <a:off x="0" y="4746625"/>
            <a:ext cx="3017838"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3b</a:t>
            </a:r>
          </a:p>
        </p:txBody>
      </p:sp>
      <p:sp>
        <p:nvSpPr>
          <p:cNvPr id="2" name="Rectangle 1"/>
          <p:cNvSpPr/>
          <p:nvPr/>
        </p:nvSpPr>
        <p:spPr>
          <a:xfrm>
            <a:off x="3017838" y="1004888"/>
            <a:ext cx="6156325" cy="48482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B3B4B5"/>
              </a:solidFill>
            </a:endParaRPr>
          </a:p>
        </p:txBody>
      </p:sp>
      <p:sp>
        <p:nvSpPr>
          <p:cNvPr id="24" name="Rectangle 23"/>
          <p:cNvSpPr>
            <a:spLocks noChangeArrowheads="1"/>
          </p:cNvSpPr>
          <p:nvPr/>
        </p:nvSpPr>
        <p:spPr bwMode="auto">
          <a:xfrm>
            <a:off x="2557463" y="1641475"/>
            <a:ext cx="70770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ctr"/>
            <a:r>
              <a:rPr lang="fr-FR" altLang="en-US" sz="4400">
                <a:solidFill>
                  <a:schemeClr val="bg1"/>
                </a:solidFill>
                <a:ea typeface="Casual"/>
                <a:cs typeface="Arial" panose="020B0604020202020204" pitchFamily="34" charset="0"/>
              </a:rPr>
              <a:t>Supervisor Process</a:t>
            </a:r>
          </a:p>
        </p:txBody>
      </p:sp>
      <p:sp>
        <p:nvSpPr>
          <p:cNvPr id="25" name="Rectangle 24"/>
          <p:cNvSpPr>
            <a:spLocks noChangeArrowheads="1"/>
          </p:cNvSpPr>
          <p:nvPr/>
        </p:nvSpPr>
        <p:spPr bwMode="auto">
          <a:xfrm>
            <a:off x="3300413" y="3486150"/>
            <a:ext cx="5591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ctr"/>
            <a:r>
              <a:rPr lang="en-US" altLang="en-US" sz="4000">
                <a:solidFill>
                  <a:schemeClr val="bg1"/>
                </a:solidFill>
                <a:cs typeface="Arial" panose="020B0604020202020204" pitchFamily="34" charset="0"/>
              </a:rPr>
              <a:t>What is it?</a:t>
            </a:r>
          </a:p>
        </p:txBody>
      </p:sp>
    </p:spTree>
    <p:custDataLst>
      <p:tags r:id="rId1"/>
    </p:custDataLst>
    <p:extLst>
      <p:ext uri="{BB962C8B-B14F-4D97-AF65-F5344CB8AC3E}">
        <p14:creationId xmlns:p14="http://schemas.microsoft.com/office/powerpoint/2010/main" val="3396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1</a:t>
            </a:r>
          </a:p>
        </p:txBody>
      </p:sp>
      <p:sp>
        <p:nvSpPr>
          <p:cNvPr id="6" name="Rectangle 5"/>
          <p:cNvSpPr/>
          <p:nvPr/>
        </p:nvSpPr>
        <p:spPr>
          <a:xfrm>
            <a:off x="3017838" y="9874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Recognition</a:t>
            </a:r>
          </a:p>
        </p:txBody>
      </p:sp>
      <p:sp>
        <p:nvSpPr>
          <p:cNvPr id="8" name="Rectangle 7"/>
          <p:cNvSpPr/>
          <p:nvPr/>
        </p:nvSpPr>
        <p:spPr>
          <a:xfrm>
            <a:off x="0" y="2562225"/>
            <a:ext cx="12192000"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5400">
              <a:solidFill>
                <a:srgbClr val="17201D"/>
              </a:solidFill>
              <a:latin typeface="Casual" panose="00000400000000000000" pitchFamily="2" charset="0"/>
              <a:ea typeface="Casual" panose="00000400000000000000" pitchFamily="2" charset="0"/>
            </a:endParaRPr>
          </a:p>
        </p:txBody>
      </p:sp>
      <p:sp>
        <p:nvSpPr>
          <p:cNvPr id="319495" name="TextBox 1"/>
          <p:cNvSpPr txBox="1">
            <a:spLocks noChangeArrowheads="1"/>
          </p:cNvSpPr>
          <p:nvPr/>
        </p:nvSpPr>
        <p:spPr bwMode="auto">
          <a:xfrm>
            <a:off x="8382000" y="5581650"/>
            <a:ext cx="3810000" cy="57785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US" altLang="fr-FR">
                <a:solidFill>
                  <a:srgbClr val="000000"/>
                </a:solidFill>
              </a:rPr>
              <a:t>Aide Memoire (pg. 4-5)</a:t>
            </a:r>
            <a:endParaRPr lang="en-CA" altLang="fr-FR">
              <a:solidFill>
                <a:srgbClr val="000000"/>
              </a:solidFill>
            </a:endParaRPr>
          </a:p>
        </p:txBody>
      </p:sp>
      <p:sp>
        <p:nvSpPr>
          <p:cNvPr id="10" name="Rectangle 9"/>
          <p:cNvSpPr>
            <a:spLocks noChangeArrowheads="1"/>
          </p:cNvSpPr>
          <p:nvPr/>
        </p:nvSpPr>
        <p:spPr bwMode="auto">
          <a:xfrm>
            <a:off x="273050" y="2800350"/>
            <a:ext cx="11645900" cy="2862263"/>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solidFill>
                  <a:srgbClr val="000000"/>
                </a:solidFill>
                <a:cs typeface="Arial" panose="020B0604020202020204" pitchFamily="34" charset="0"/>
              </a:rPr>
              <a:t>The following provide additional ways to recognize a substance use issue:</a:t>
            </a:r>
          </a:p>
          <a:p>
            <a:pPr>
              <a:lnSpc>
                <a:spcPct val="150000"/>
              </a:lnSpc>
              <a:defRPr/>
            </a:pPr>
            <a:r>
              <a:rPr lang="en-CA" altLang="en-US">
                <a:solidFill>
                  <a:srgbClr val="000000"/>
                </a:solidFill>
                <a:cs typeface="Arial" panose="020B0604020202020204" pitchFamily="34" charset="0"/>
              </a:rPr>
              <a:t>Voluntary</a:t>
            </a:r>
          </a:p>
          <a:p>
            <a:pPr>
              <a:lnSpc>
                <a:spcPct val="150000"/>
              </a:lnSpc>
              <a:defRPr/>
            </a:pPr>
            <a:r>
              <a:rPr lang="en-CA" altLang="en-US">
                <a:solidFill>
                  <a:srgbClr val="000000"/>
                </a:solidFill>
                <a:cs typeface="Arial" panose="020B0604020202020204" pitchFamily="34" charset="0"/>
              </a:rPr>
              <a:t>Behaviour / Job Performance</a:t>
            </a:r>
          </a:p>
          <a:p>
            <a:pPr>
              <a:lnSpc>
                <a:spcPct val="150000"/>
              </a:lnSpc>
              <a:defRPr/>
            </a:pPr>
            <a:r>
              <a:rPr lang="en-CA" altLang="en-US">
                <a:solidFill>
                  <a:srgbClr val="000000"/>
                </a:solidFill>
                <a:cs typeface="Arial" panose="020B0604020202020204" pitchFamily="34" charset="0"/>
              </a:rPr>
              <a:t>Drug Testing</a:t>
            </a:r>
          </a:p>
          <a:p>
            <a:pPr>
              <a:lnSpc>
                <a:spcPct val="150000"/>
              </a:lnSpc>
              <a:defRPr/>
            </a:pPr>
            <a:endParaRPr lang="en-CA" altLang="en-US">
              <a:solidFill>
                <a:srgbClr val="00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4018760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0"/>
            <a:ext cx="12341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2</a:t>
            </a:r>
          </a:p>
        </p:txBody>
      </p:sp>
      <p:sp>
        <p:nvSpPr>
          <p:cNvPr id="6" name="Rectangle 5"/>
          <p:cNvSpPr/>
          <p:nvPr/>
        </p:nvSpPr>
        <p:spPr>
          <a:xfrm>
            <a:off x="3017838" y="9874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Documentation</a:t>
            </a:r>
          </a:p>
        </p:txBody>
      </p:sp>
      <p:sp>
        <p:nvSpPr>
          <p:cNvPr id="8" name="Rectangle 7"/>
          <p:cNvSpPr/>
          <p:nvPr/>
        </p:nvSpPr>
        <p:spPr>
          <a:xfrm>
            <a:off x="-120315" y="2573338"/>
            <a:ext cx="12312315" cy="379888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10" name="Rectangle 9"/>
          <p:cNvSpPr>
            <a:spLocks noChangeArrowheads="1"/>
          </p:cNvSpPr>
          <p:nvPr/>
        </p:nvSpPr>
        <p:spPr bwMode="auto">
          <a:xfrm>
            <a:off x="273050" y="2800350"/>
            <a:ext cx="11645900" cy="2862263"/>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solidFill>
                  <a:srgbClr val="000000"/>
                </a:solidFill>
                <a:cs typeface="Arial" panose="020B0604020202020204" pitchFamily="34" charset="0"/>
              </a:rPr>
              <a:t>Poor Performance</a:t>
            </a:r>
          </a:p>
          <a:p>
            <a:pPr>
              <a:lnSpc>
                <a:spcPct val="150000"/>
              </a:lnSpc>
              <a:defRPr/>
            </a:pPr>
            <a:r>
              <a:rPr lang="en-CA" altLang="en-US">
                <a:solidFill>
                  <a:srgbClr val="000000"/>
                </a:solidFill>
                <a:cs typeface="Arial" panose="020B0604020202020204" pitchFamily="34" charset="0"/>
              </a:rPr>
              <a:t>Incidences</a:t>
            </a:r>
          </a:p>
          <a:p>
            <a:pPr>
              <a:lnSpc>
                <a:spcPct val="150000"/>
              </a:lnSpc>
              <a:defRPr/>
            </a:pPr>
            <a:r>
              <a:rPr lang="en-CA" altLang="en-US">
                <a:solidFill>
                  <a:srgbClr val="000000"/>
                </a:solidFill>
                <a:cs typeface="Arial" panose="020B0604020202020204" pitchFamily="34" charset="0"/>
              </a:rPr>
              <a:t>Patterns of Deterioration</a:t>
            </a:r>
          </a:p>
          <a:p>
            <a:pPr>
              <a:lnSpc>
                <a:spcPct val="150000"/>
              </a:lnSpc>
              <a:defRPr/>
            </a:pPr>
            <a:r>
              <a:rPr lang="en-CA" altLang="en-US">
                <a:solidFill>
                  <a:srgbClr val="000000"/>
                </a:solidFill>
                <a:cs typeface="Arial" panose="020B0604020202020204" pitchFamily="34" charset="0"/>
              </a:rPr>
              <a:t>Early Intervention</a:t>
            </a:r>
          </a:p>
          <a:p>
            <a:pPr>
              <a:lnSpc>
                <a:spcPct val="150000"/>
              </a:lnSpc>
              <a:defRPr/>
            </a:pPr>
            <a:r>
              <a:rPr lang="en-CA" altLang="en-US">
                <a:solidFill>
                  <a:srgbClr val="000000"/>
                </a:solidFill>
                <a:cs typeface="Arial" panose="020B0604020202020204" pitchFamily="34" charset="0"/>
              </a:rPr>
              <a:t>Fact Sheet</a:t>
            </a:r>
          </a:p>
        </p:txBody>
      </p:sp>
      <p:sp>
        <p:nvSpPr>
          <p:cNvPr id="321544" name="TextBox 1"/>
          <p:cNvSpPr txBox="1">
            <a:spLocks noChangeArrowheads="1"/>
          </p:cNvSpPr>
          <p:nvPr/>
        </p:nvSpPr>
        <p:spPr bwMode="auto">
          <a:xfrm>
            <a:off x="8382000" y="5662613"/>
            <a:ext cx="3352800" cy="57785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US" altLang="fr-FR">
                <a:solidFill>
                  <a:srgbClr val="000000"/>
                </a:solidFill>
              </a:rPr>
              <a:t>Aide Memoire (pg. 6-7)</a:t>
            </a:r>
            <a:endParaRPr lang="en-CA" altLang="fr-FR">
              <a:solidFill>
                <a:srgbClr val="000000"/>
              </a:solidFill>
            </a:endParaRPr>
          </a:p>
        </p:txBody>
      </p:sp>
    </p:spTree>
    <p:custDataLst>
      <p:tags r:id="rId1"/>
    </p:custDataLst>
    <p:extLst>
      <p:ext uri="{BB962C8B-B14F-4D97-AF65-F5344CB8AC3E}">
        <p14:creationId xmlns:p14="http://schemas.microsoft.com/office/powerpoint/2010/main" val="126979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000000"/>
                </a:solidFill>
                <a:ea typeface="Casual" panose="00000400000000000000" pitchFamily="2" charset="0"/>
                <a:cs typeface="Arial" panose="020B0604020202020204" pitchFamily="34" charset="0"/>
              </a:rPr>
              <a:t>Step</a:t>
            </a:r>
            <a:r>
              <a:rPr lang="fr-FR" sz="6000">
                <a:solidFill>
                  <a:srgbClr val="000000"/>
                </a:solidFill>
                <a:ea typeface="Casual" panose="00000400000000000000" pitchFamily="2" charset="0"/>
                <a:cs typeface="Arial" panose="020B0604020202020204" pitchFamily="34" charset="0"/>
              </a:rPr>
              <a:t> 3a</a:t>
            </a:r>
          </a:p>
        </p:txBody>
      </p:sp>
      <p:sp>
        <p:nvSpPr>
          <p:cNvPr id="6" name="Rectangle 5"/>
          <p:cNvSpPr/>
          <p:nvPr/>
        </p:nvSpPr>
        <p:spPr>
          <a:xfrm>
            <a:off x="3017838" y="9874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fr-FR" sz="3200" b="1" dirty="0">
                <a:solidFill>
                  <a:srgbClr val="000000"/>
                </a:solidFill>
                <a:cs typeface="Arial"/>
              </a:rPr>
              <a:t>  </a:t>
            </a:r>
            <a:r>
              <a:rPr lang="fr-FR" sz="3200" b="1" dirty="0">
                <a:solidFill>
                  <a:schemeClr val="bg1"/>
                </a:solidFill>
                <a:cs typeface="Arial"/>
              </a:rPr>
              <a:t>Interviews</a:t>
            </a:r>
            <a:endParaRPr lang="fr-FR" sz="3200" b="1" dirty="0">
              <a:solidFill>
                <a:schemeClr val="bg1"/>
              </a:solidFill>
              <a:ea typeface="Calibri"/>
              <a:cs typeface="Arial"/>
            </a:endParaRPr>
          </a:p>
          <a:p>
            <a:pPr>
              <a:defRPr/>
            </a:pPr>
            <a:r>
              <a:rPr lang="fr-FR" dirty="0">
                <a:solidFill>
                  <a:schemeClr val="bg1"/>
                </a:solidFill>
                <a:cs typeface="Arial"/>
              </a:rPr>
              <a:t>   </a:t>
            </a:r>
            <a:r>
              <a:rPr lang="fr-FR" err="1">
                <a:solidFill>
                  <a:schemeClr val="bg1"/>
                </a:solidFill>
                <a:cs typeface="Arial"/>
              </a:rPr>
              <a:t>Should</a:t>
            </a:r>
            <a:r>
              <a:rPr lang="fr-FR" dirty="0">
                <a:solidFill>
                  <a:schemeClr val="bg1"/>
                </a:solidFill>
                <a:cs typeface="Arial"/>
              </a:rPr>
              <a:t> </a:t>
            </a:r>
            <a:r>
              <a:rPr lang="fr-FR" err="1">
                <a:solidFill>
                  <a:schemeClr val="bg1"/>
                </a:solidFill>
                <a:cs typeface="Arial"/>
              </a:rPr>
              <a:t>employ</a:t>
            </a:r>
            <a:r>
              <a:rPr lang="fr-FR" dirty="0">
                <a:solidFill>
                  <a:schemeClr val="bg1"/>
                </a:solidFill>
                <a:cs typeface="Arial"/>
              </a:rPr>
              <a:t> a </a:t>
            </a:r>
            <a:r>
              <a:rPr lang="fr-FR" err="1">
                <a:solidFill>
                  <a:schemeClr val="bg1"/>
                </a:solidFill>
                <a:cs typeface="Arial"/>
              </a:rPr>
              <a:t>similar</a:t>
            </a:r>
            <a:r>
              <a:rPr lang="fr-FR" dirty="0">
                <a:solidFill>
                  <a:schemeClr val="bg1"/>
                </a:solidFill>
                <a:cs typeface="Arial"/>
              </a:rPr>
              <a:t> </a:t>
            </a:r>
            <a:r>
              <a:rPr lang="fr-FR" err="1">
                <a:solidFill>
                  <a:schemeClr val="bg1"/>
                </a:solidFill>
                <a:cs typeface="Arial"/>
              </a:rPr>
              <a:t>framework</a:t>
            </a:r>
            <a:r>
              <a:rPr lang="fr-FR" dirty="0">
                <a:solidFill>
                  <a:schemeClr val="bg1"/>
                </a:solidFill>
                <a:cs typeface="Arial"/>
              </a:rPr>
              <a:t> of four stages</a:t>
            </a:r>
            <a:endParaRPr lang="fr-FR" dirty="0">
              <a:solidFill>
                <a:schemeClr val="bg1"/>
              </a:solidFill>
              <a:ea typeface="Calibri"/>
              <a:cs typeface="Arial"/>
            </a:endParaRPr>
          </a:p>
        </p:txBody>
      </p:sp>
      <p:sp>
        <p:nvSpPr>
          <p:cNvPr id="8" name="Rectangle 7"/>
          <p:cNvSpPr/>
          <p:nvPr/>
        </p:nvSpPr>
        <p:spPr>
          <a:xfrm>
            <a:off x="-125412" y="2562225"/>
            <a:ext cx="12352337"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000000"/>
              </a:solidFill>
              <a:latin typeface="Casual" panose="00000400000000000000" pitchFamily="2" charset="0"/>
              <a:ea typeface="Casual" panose="00000400000000000000" pitchFamily="2" charset="0"/>
            </a:endParaRPr>
          </a:p>
        </p:txBody>
      </p:sp>
      <p:sp>
        <p:nvSpPr>
          <p:cNvPr id="9" name="Rectangle 8"/>
          <p:cNvSpPr>
            <a:spLocks noChangeArrowheads="1"/>
          </p:cNvSpPr>
          <p:nvPr/>
        </p:nvSpPr>
        <p:spPr bwMode="auto">
          <a:xfrm>
            <a:off x="273050" y="3336925"/>
            <a:ext cx="5822950" cy="297180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solidFill>
                  <a:srgbClr val="000000"/>
                </a:solidFill>
              </a:rPr>
              <a:t>Preliminaries </a:t>
            </a:r>
          </a:p>
          <a:p>
            <a:pPr>
              <a:lnSpc>
                <a:spcPct val="150000"/>
              </a:lnSpc>
              <a:defRPr/>
            </a:pPr>
            <a:r>
              <a:rPr lang="en-CA" altLang="en-US">
                <a:solidFill>
                  <a:srgbClr val="000000"/>
                </a:solidFill>
              </a:rPr>
              <a:t>Opening</a:t>
            </a:r>
          </a:p>
          <a:p>
            <a:pPr>
              <a:lnSpc>
                <a:spcPct val="150000"/>
              </a:lnSpc>
              <a:defRPr/>
            </a:pPr>
            <a:r>
              <a:rPr lang="en-CA" altLang="en-US">
                <a:solidFill>
                  <a:srgbClr val="000000"/>
                </a:solidFill>
              </a:rPr>
              <a:t>Problem-solving</a:t>
            </a:r>
          </a:p>
          <a:p>
            <a:pPr>
              <a:lnSpc>
                <a:spcPct val="150000"/>
              </a:lnSpc>
              <a:defRPr/>
            </a:pPr>
            <a:r>
              <a:rPr lang="en-CA" altLang="en-US">
                <a:solidFill>
                  <a:srgbClr val="000000"/>
                </a:solidFill>
              </a:rPr>
              <a:t>Conclusion</a:t>
            </a:r>
          </a:p>
          <a:p>
            <a:pPr>
              <a:lnSpc>
                <a:spcPct val="90000"/>
              </a:lnSpc>
              <a:defRPr/>
            </a:pPr>
            <a:endParaRPr lang="en-CA" altLang="en-US">
              <a:solidFill>
                <a:srgbClr val="000000"/>
              </a:solidFill>
            </a:endParaRPr>
          </a:p>
          <a:p>
            <a:pPr>
              <a:lnSpc>
                <a:spcPct val="90000"/>
              </a:lnSpc>
              <a:defRPr/>
            </a:pPr>
            <a:endParaRPr lang="en-US" altLang="en-US">
              <a:solidFill>
                <a:srgbClr val="000000"/>
              </a:solidFill>
            </a:endParaRPr>
          </a:p>
        </p:txBody>
      </p:sp>
      <p:sp>
        <p:nvSpPr>
          <p:cNvPr id="10" name="Rectangle 9"/>
          <p:cNvSpPr>
            <a:spLocks noChangeArrowheads="1"/>
          </p:cNvSpPr>
          <p:nvPr/>
        </p:nvSpPr>
        <p:spPr bwMode="auto">
          <a:xfrm>
            <a:off x="3649913" y="3164305"/>
            <a:ext cx="8261350" cy="2973122"/>
          </a:xfrm>
          <a:prstGeom prst="rect">
            <a:avLst/>
          </a:prstGeom>
          <a:noFill/>
          <a:ln>
            <a:noFill/>
          </a:ln>
        </p:spPr>
        <p:txBody>
          <a:bodyPr lIns="91440" tIns="45720" rIns="91440" bIns="45720" anchor="t">
            <a:spAutoFit/>
          </a:bodyPr>
          <a:lstStyle>
            <a:lvl1pPr>
              <a:defRPr sz="2400">
                <a:solidFill>
                  <a:schemeClr val="tx1"/>
                </a:solidFill>
                <a:latin typeface="Arial" panose="020B0604020202020204" pitchFamily="34" charset="0"/>
                <a:ea typeface="ヒラギノ角ゴ Pro W3" pitchFamily="34" charset="-128"/>
              </a:defRPr>
            </a:lvl1pPr>
            <a:lvl2pPr>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90000"/>
              </a:lnSpc>
              <a:defRPr/>
            </a:pPr>
            <a:r>
              <a:rPr lang="en-CA" altLang="en-US" b="1" dirty="0">
                <a:solidFill>
                  <a:srgbClr val="000000"/>
                </a:solidFill>
                <a:latin typeface="Arial"/>
                <a:ea typeface="ヒラギノ角ゴ Pro W3"/>
                <a:cs typeface="Arial"/>
              </a:rPr>
              <a:t>Preliminaries </a:t>
            </a:r>
            <a:endParaRPr lang="en-CA" altLang="en-US" b="1" dirty="0">
              <a:solidFill>
                <a:srgbClr val="000000"/>
              </a:solidFill>
              <a:cs typeface="Arial"/>
            </a:endParaRPr>
          </a:p>
          <a:p>
            <a:pPr>
              <a:defRPr/>
            </a:pPr>
            <a:r>
              <a:rPr lang="en-US" altLang="fr-FR" dirty="0">
                <a:solidFill>
                  <a:srgbClr val="000000"/>
                </a:solidFill>
                <a:latin typeface="Arial"/>
                <a:ea typeface="ヒラギノ角ゴ Pro W3"/>
                <a:cs typeface="Arial"/>
              </a:rPr>
              <a:t>Review documentation: </a:t>
            </a:r>
            <a:endParaRPr lang="en-US" altLang="fr-FR" dirty="0">
              <a:solidFill>
                <a:srgbClr val="000000"/>
              </a:solidFill>
              <a:cs typeface="Arial"/>
            </a:endParaRPr>
          </a:p>
          <a:p>
            <a:pPr lvl="1">
              <a:defRPr/>
            </a:pPr>
            <a:r>
              <a:rPr lang="en-US" altLang="fr-FR" i="1" dirty="0">
                <a:solidFill>
                  <a:srgbClr val="000000"/>
                </a:solidFill>
                <a:latin typeface="Arial"/>
                <a:ea typeface="ヒラギノ角ゴ Pro W3"/>
                <a:cs typeface="Arial"/>
              </a:rPr>
              <a:t>observations, concerns from other members,</a:t>
            </a:r>
          </a:p>
          <a:p>
            <a:pPr lvl="1">
              <a:defRPr/>
            </a:pPr>
            <a:r>
              <a:rPr lang="en-US" altLang="fr-FR" i="1" dirty="0">
                <a:solidFill>
                  <a:srgbClr val="000000"/>
                </a:solidFill>
                <a:latin typeface="Arial"/>
                <a:ea typeface="ヒラギノ角ゴ Pro W3"/>
                <a:cs typeface="Arial"/>
              </a:rPr>
              <a:t>informal discussions with member.</a:t>
            </a:r>
          </a:p>
          <a:p>
            <a:pPr>
              <a:spcBef>
                <a:spcPct val="50000"/>
              </a:spcBef>
              <a:defRPr/>
            </a:pPr>
            <a:r>
              <a:rPr lang="en-US" altLang="fr-FR" dirty="0">
                <a:solidFill>
                  <a:srgbClr val="000000"/>
                </a:solidFill>
                <a:latin typeface="Arial"/>
                <a:ea typeface="ヒラギノ角ゴ Pro W3"/>
                <a:cs typeface="Arial"/>
              </a:rPr>
              <a:t>Consult with MO, B/WAC, Mental Health and DMCA.</a:t>
            </a:r>
          </a:p>
          <a:p>
            <a:pPr>
              <a:spcBef>
                <a:spcPct val="50000"/>
              </a:spcBef>
              <a:defRPr/>
            </a:pPr>
            <a:r>
              <a:rPr lang="en-US" altLang="fr-FR" dirty="0">
                <a:solidFill>
                  <a:srgbClr val="000000"/>
                </a:solidFill>
                <a:latin typeface="Arial"/>
                <a:ea typeface="ヒラギノ角ゴ Pro W3"/>
                <a:cs typeface="Arial"/>
              </a:rPr>
              <a:t>Create outline script to ensure that you cover key points.</a:t>
            </a:r>
          </a:p>
          <a:p>
            <a:pPr>
              <a:lnSpc>
                <a:spcPct val="90000"/>
              </a:lnSpc>
              <a:defRPr/>
            </a:pPr>
            <a:endParaRPr lang="en-US" altLang="en-US" dirty="0">
              <a:solidFill>
                <a:srgbClr val="000000"/>
              </a:solidFill>
              <a:cs typeface="Arial"/>
            </a:endParaRPr>
          </a:p>
        </p:txBody>
      </p:sp>
      <p:sp>
        <p:nvSpPr>
          <p:cNvPr id="323593" name="TextBox 1"/>
          <p:cNvSpPr txBox="1">
            <a:spLocks noChangeArrowheads="1"/>
          </p:cNvSpPr>
          <p:nvPr/>
        </p:nvSpPr>
        <p:spPr bwMode="auto">
          <a:xfrm>
            <a:off x="8153400" y="5757863"/>
            <a:ext cx="3505200" cy="57785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US" altLang="fr-FR">
                <a:solidFill>
                  <a:srgbClr val="000000"/>
                </a:solidFill>
              </a:rPr>
              <a:t>Aide Memoire (pg. 8-10)</a:t>
            </a:r>
            <a:endParaRPr lang="en-CA" altLang="fr-FR">
              <a:solidFill>
                <a:srgbClr val="000000"/>
              </a:solidFill>
            </a:endParaRPr>
          </a:p>
        </p:txBody>
      </p:sp>
      <p:sp>
        <p:nvSpPr>
          <p:cNvPr id="303113" name="Rectangle 9"/>
          <p:cNvSpPr>
            <a:spLocks noChangeArrowheads="1"/>
          </p:cNvSpPr>
          <p:nvPr/>
        </p:nvSpPr>
        <p:spPr bwMode="auto">
          <a:xfrm>
            <a:off x="3352800" y="3321050"/>
            <a:ext cx="76200" cy="2386013"/>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Tree>
    <p:custDataLst>
      <p:tags r:id="rId1"/>
    </p:custDataLst>
    <p:extLst>
      <p:ext uri="{BB962C8B-B14F-4D97-AF65-F5344CB8AC3E}">
        <p14:creationId xmlns:p14="http://schemas.microsoft.com/office/powerpoint/2010/main" val="412667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9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1826" y="709517"/>
            <a:ext cx="3179763" cy="11255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3b</a:t>
            </a:r>
          </a:p>
        </p:txBody>
      </p:sp>
      <p:sp>
        <p:nvSpPr>
          <p:cNvPr id="6" name="Rectangle 5"/>
          <p:cNvSpPr/>
          <p:nvPr/>
        </p:nvSpPr>
        <p:spPr>
          <a:xfrm>
            <a:off x="3017838" y="711899"/>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Interviews</a:t>
            </a:r>
          </a:p>
          <a:p>
            <a:pPr>
              <a:defRPr/>
            </a:pPr>
            <a:r>
              <a:rPr lang="fr-FR">
                <a:solidFill>
                  <a:schemeClr val="bg1"/>
                </a:solidFill>
                <a:cs typeface="Arial" panose="020B0604020202020204" pitchFamily="34" charset="0"/>
              </a:rPr>
              <a:t>   </a:t>
            </a:r>
            <a:r>
              <a:rPr lang="fr-FR" err="1">
                <a:solidFill>
                  <a:schemeClr val="bg1"/>
                </a:solidFill>
                <a:cs typeface="Arial" panose="020B0604020202020204" pitchFamily="34" charset="0"/>
              </a:rPr>
              <a:t>Opening</a:t>
            </a:r>
            <a:endParaRPr lang="fr-FR">
              <a:solidFill>
                <a:schemeClr val="bg1"/>
              </a:solidFill>
              <a:cs typeface="Arial" panose="020B0604020202020204" pitchFamily="34" charset="0"/>
            </a:endParaRPr>
          </a:p>
        </p:txBody>
      </p:sp>
      <p:sp>
        <p:nvSpPr>
          <p:cNvPr id="8" name="Rectangle 7"/>
          <p:cNvSpPr/>
          <p:nvPr/>
        </p:nvSpPr>
        <p:spPr>
          <a:xfrm>
            <a:off x="-3121" y="2100263"/>
            <a:ext cx="12192000" cy="24717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endParaRPr lang="en-US" altLang="fr-FR" dirty="0">
              <a:solidFill>
                <a:srgbClr val="000000"/>
              </a:solidFill>
              <a:ea typeface="Calibri"/>
              <a:cs typeface="Arial"/>
            </a:endParaRPr>
          </a:p>
        </p:txBody>
      </p:sp>
      <p:sp>
        <p:nvSpPr>
          <p:cNvPr id="2" name="Rectangle 1">
            <a:extLst>
              <a:ext uri="{FF2B5EF4-FFF2-40B4-BE49-F238E27FC236}">
                <a16:creationId xmlns:a16="http://schemas.microsoft.com/office/drawing/2014/main" id="{D4AAB10C-38F2-0C23-A82D-AE7A0FFAC874}"/>
              </a:ext>
            </a:extLst>
          </p:cNvPr>
          <p:cNvSpPr/>
          <p:nvPr/>
        </p:nvSpPr>
        <p:spPr>
          <a:xfrm>
            <a:off x="-12192" y="4858640"/>
            <a:ext cx="12192000" cy="1813624"/>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fr-FR" i="1">
                <a:solidFill>
                  <a:srgbClr val="000000"/>
                </a:solidFill>
                <a:cs typeface="Arial" panose="020B0604020202020204" pitchFamily="34" charset="0"/>
              </a:rPr>
              <a:t>       “Mary, I know work is busy, so I won’t take up too much of your time. I have a few concerns with your job performance that I wanted to chat with you about. I would like to discuss it with you so that we can work together to get it back to what it used to be.”</a:t>
            </a:r>
          </a:p>
        </p:txBody>
      </p:sp>
      <p:sp>
        <p:nvSpPr>
          <p:cNvPr id="4" name="Rectangle 3">
            <a:extLst>
              <a:ext uri="{FF2B5EF4-FFF2-40B4-BE49-F238E27FC236}">
                <a16:creationId xmlns:a16="http://schemas.microsoft.com/office/drawing/2014/main" id="{B82CDB7B-7923-30D9-E9D0-92D3D4BFE4BE}"/>
              </a:ext>
            </a:extLst>
          </p:cNvPr>
          <p:cNvSpPr>
            <a:spLocks noChangeArrowheads="1"/>
          </p:cNvSpPr>
          <p:nvPr/>
        </p:nvSpPr>
        <p:spPr bwMode="auto">
          <a:xfrm>
            <a:off x="225305" y="2269629"/>
            <a:ext cx="116459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00000"/>
              </a:lnSpc>
              <a:spcBef>
                <a:spcPct val="0"/>
              </a:spcBef>
              <a:buNone/>
            </a:pPr>
            <a:r>
              <a:rPr lang="en-US" sz="2400" dirty="0">
                <a:latin typeface="Calibri"/>
                <a:ea typeface="Calibri"/>
                <a:cs typeface="Calibri"/>
              </a:rPr>
              <a:t> Briefly greet.</a:t>
            </a:r>
          </a:p>
          <a:p>
            <a:pPr marL="457200" lvl="1">
              <a:lnSpc>
                <a:spcPct val="100000"/>
              </a:lnSpc>
              <a:spcBef>
                <a:spcPct val="50000"/>
              </a:spcBef>
              <a:buNone/>
            </a:pPr>
            <a:r>
              <a:rPr lang="en-US" dirty="0">
                <a:latin typeface="Calibri"/>
                <a:ea typeface="Calibri"/>
                <a:cs typeface="Calibri"/>
              </a:rPr>
              <a:t>  State purpose (discuss poor work performance) alcohol misuse</a:t>
            </a:r>
            <a:r>
              <a:rPr lang="en-US" sz="2400" dirty="0">
                <a:latin typeface="Calibri"/>
                <a:ea typeface="Calibri"/>
                <a:cs typeface="Calibri"/>
              </a:rPr>
              <a:t>.</a:t>
            </a:r>
          </a:p>
          <a:p>
            <a:pPr marL="457200" lvl="1">
              <a:lnSpc>
                <a:spcPct val="100000"/>
              </a:lnSpc>
              <a:spcBef>
                <a:spcPct val="50000"/>
              </a:spcBef>
              <a:buNone/>
            </a:pPr>
            <a:r>
              <a:rPr lang="en-US" dirty="0">
                <a:latin typeface="Calibri"/>
                <a:ea typeface="Calibri"/>
                <a:cs typeface="Calibri"/>
              </a:rPr>
              <a:t>  State goal</a:t>
            </a:r>
            <a:r>
              <a:rPr lang="en-US" sz="2400" dirty="0">
                <a:latin typeface="Calibri"/>
                <a:ea typeface="Calibri"/>
                <a:cs typeface="Calibri"/>
              </a:rPr>
              <a:t>.</a:t>
            </a:r>
            <a:r>
              <a:rPr lang="en-US" dirty="0">
                <a:latin typeface="Calibri"/>
                <a:ea typeface="Calibri"/>
                <a:cs typeface="Calibri"/>
              </a:rPr>
              <a:t> </a:t>
            </a:r>
            <a:endParaRPr lang="en-US" sz="2400" dirty="0">
              <a:latin typeface="Calibri"/>
              <a:ea typeface="Calibri"/>
              <a:cs typeface="Calibri"/>
            </a:endParaRPr>
          </a:p>
          <a:p>
            <a:pPr marL="457200" lvl="1">
              <a:lnSpc>
                <a:spcPct val="100000"/>
              </a:lnSpc>
              <a:spcBef>
                <a:spcPct val="50000"/>
              </a:spcBef>
              <a:buNone/>
            </a:pPr>
            <a:r>
              <a:rPr lang="en-US" dirty="0">
                <a:latin typeface="Calibri"/>
                <a:ea typeface="Calibri"/>
                <a:cs typeface="Calibri"/>
              </a:rPr>
              <a:t>  Stress confidentiality</a:t>
            </a:r>
            <a:r>
              <a:rPr lang="en-US" sz="2400" dirty="0">
                <a:latin typeface="Calibri"/>
                <a:ea typeface="Calibri"/>
                <a:cs typeface="Calibri"/>
              </a:rPr>
              <a:t>.</a:t>
            </a:r>
          </a:p>
        </p:txBody>
      </p:sp>
    </p:spTree>
    <p:custDataLst>
      <p:tags r:id="rId1"/>
    </p:custDataLst>
    <p:extLst>
      <p:ext uri="{BB962C8B-B14F-4D97-AF65-F5344CB8AC3E}">
        <p14:creationId xmlns:p14="http://schemas.microsoft.com/office/powerpoint/2010/main" val="3546352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A group of soldiers in military uniforms&#10;&#10;Description automatically generated">
            <a:extLst>
              <a:ext uri="{FF2B5EF4-FFF2-40B4-BE49-F238E27FC236}">
                <a16:creationId xmlns:a16="http://schemas.microsoft.com/office/drawing/2014/main" id="{81E9D65E-0A1B-8537-629F-B429AA34438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 y="460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2"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4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2192" y="307924"/>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3c</a:t>
            </a:r>
          </a:p>
        </p:txBody>
      </p:sp>
      <p:sp>
        <p:nvSpPr>
          <p:cNvPr id="10" name="Rectangle 9"/>
          <p:cNvSpPr/>
          <p:nvPr/>
        </p:nvSpPr>
        <p:spPr>
          <a:xfrm>
            <a:off x="3033078" y="326703"/>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Interviews</a:t>
            </a:r>
          </a:p>
          <a:p>
            <a:pPr>
              <a:defRPr/>
            </a:pPr>
            <a:r>
              <a:rPr lang="fr-FR">
                <a:solidFill>
                  <a:schemeClr val="bg1"/>
                </a:solidFill>
                <a:cs typeface="Arial" panose="020B0604020202020204" pitchFamily="34" charset="0"/>
              </a:rPr>
              <a:t>   </a:t>
            </a:r>
            <a:r>
              <a:rPr lang="en-US" altLang="en-US">
                <a:solidFill>
                  <a:schemeClr val="bg1"/>
                </a:solidFill>
                <a:latin typeface="Montserrat Light"/>
              </a:rPr>
              <a:t>Problem solving</a:t>
            </a:r>
          </a:p>
        </p:txBody>
      </p:sp>
      <p:sp>
        <p:nvSpPr>
          <p:cNvPr id="8" name="Rectangle 7"/>
          <p:cNvSpPr/>
          <p:nvPr/>
        </p:nvSpPr>
        <p:spPr>
          <a:xfrm>
            <a:off x="-200025" y="1637046"/>
            <a:ext cx="12382500" cy="283117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533734" y="1607415"/>
            <a:ext cx="116459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t>Deal with one problem at a time.</a:t>
            </a:r>
          </a:p>
          <a:p>
            <a:pPr>
              <a:lnSpc>
                <a:spcPct val="150000"/>
              </a:lnSpc>
              <a:spcBef>
                <a:spcPct val="0"/>
              </a:spcBef>
              <a:buFontTx/>
              <a:buNone/>
            </a:pPr>
            <a:r>
              <a:rPr lang="en-CA" altLang="en-US" sz="2400"/>
              <a:t>Make your expectations clear.</a:t>
            </a:r>
          </a:p>
          <a:p>
            <a:pPr>
              <a:lnSpc>
                <a:spcPct val="150000"/>
              </a:lnSpc>
              <a:spcBef>
                <a:spcPct val="0"/>
              </a:spcBef>
              <a:buFontTx/>
              <a:buNone/>
            </a:pPr>
            <a:r>
              <a:rPr lang="en-CA" altLang="en-US" sz="2400"/>
              <a:t>Remind the employee/member that help is available.</a:t>
            </a:r>
          </a:p>
          <a:p>
            <a:pPr>
              <a:lnSpc>
                <a:spcPct val="150000"/>
              </a:lnSpc>
              <a:spcBef>
                <a:spcPct val="0"/>
              </a:spcBef>
              <a:buFontTx/>
              <a:buNone/>
            </a:pPr>
            <a:r>
              <a:rPr lang="en-CA" altLang="en-US" sz="2400"/>
              <a:t>Encourage the employee/member to brainstorm for solutions with you.</a:t>
            </a:r>
          </a:p>
          <a:p>
            <a:pPr>
              <a:lnSpc>
                <a:spcPct val="150000"/>
              </a:lnSpc>
              <a:spcBef>
                <a:spcPct val="0"/>
              </a:spcBef>
              <a:buFontTx/>
              <a:buNone/>
            </a:pPr>
            <a:r>
              <a:rPr lang="en-CA" altLang="en-US" sz="2400"/>
              <a:t>Document any decisions.</a:t>
            </a:r>
          </a:p>
        </p:txBody>
      </p:sp>
      <p:sp>
        <p:nvSpPr>
          <p:cNvPr id="2" name="Rectangle 1">
            <a:extLst>
              <a:ext uri="{FF2B5EF4-FFF2-40B4-BE49-F238E27FC236}">
                <a16:creationId xmlns:a16="http://schemas.microsoft.com/office/drawing/2014/main" id="{C4CB6CB5-C8CA-B48D-412D-CAE7D5F6322A}"/>
              </a:ext>
            </a:extLst>
          </p:cNvPr>
          <p:cNvSpPr/>
          <p:nvPr/>
        </p:nvSpPr>
        <p:spPr>
          <a:xfrm>
            <a:off x="-197799" y="4779938"/>
            <a:ext cx="12657201" cy="227401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4" name="Rectangle 3">
            <a:extLst>
              <a:ext uri="{FF2B5EF4-FFF2-40B4-BE49-F238E27FC236}">
                <a16:creationId xmlns:a16="http://schemas.microsoft.com/office/drawing/2014/main" id="{0471C8EE-75E6-7BD0-CC6F-4159BEC0F7A0}"/>
              </a:ext>
            </a:extLst>
          </p:cNvPr>
          <p:cNvSpPr>
            <a:spLocks noChangeArrowheads="1"/>
          </p:cNvSpPr>
          <p:nvPr/>
        </p:nvSpPr>
        <p:spPr bwMode="auto">
          <a:xfrm>
            <a:off x="461264" y="4954441"/>
            <a:ext cx="112458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CA" altLang="en-US" sz="2000" i="1" dirty="0">
                <a:latin typeface="Arial"/>
                <a:ea typeface="ヒラギノ角ゴ Pro W3"/>
                <a:cs typeface="Arial"/>
              </a:rPr>
              <a:t>“I’ve noticed over the past few weeks that you appear to be more withdrawn. At our team meetings, it seemed to me that you’re not asking questions, like you usually do, or making some of your witty comments. Normally you never make mistakes and have one of the best attendance records, but lately I have noticed a few mistakes in your reports and an increase in absences from work, which is not like you. </a:t>
            </a:r>
            <a:r>
              <a:rPr lang="en-CA" altLang="en-US" sz="2000" b="1" i="1" dirty="0">
                <a:latin typeface="Arial"/>
                <a:ea typeface="ヒラギノ角ゴ Pro W3"/>
                <a:cs typeface="Arial"/>
              </a:rPr>
              <a:t>Can you tell me more about that?</a:t>
            </a:r>
            <a:endParaRPr lang="en-US"/>
          </a:p>
        </p:txBody>
      </p:sp>
    </p:spTree>
    <p:custDataLst>
      <p:tags r:id="rId1"/>
    </p:custDataLst>
    <p:extLst>
      <p:ext uri="{BB962C8B-B14F-4D97-AF65-F5344CB8AC3E}">
        <p14:creationId xmlns:p14="http://schemas.microsoft.com/office/powerpoint/2010/main" val="3598779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 y="460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80193"/>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3d</a:t>
            </a:r>
          </a:p>
        </p:txBody>
      </p:sp>
      <p:sp>
        <p:nvSpPr>
          <p:cNvPr id="10" name="Rectangle 9"/>
          <p:cNvSpPr/>
          <p:nvPr/>
        </p:nvSpPr>
        <p:spPr>
          <a:xfrm>
            <a:off x="3017838" y="3016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Interviews</a:t>
            </a:r>
          </a:p>
          <a:p>
            <a:pPr>
              <a:defRPr/>
            </a:pPr>
            <a:r>
              <a:rPr lang="fr-FR">
                <a:solidFill>
                  <a:schemeClr val="bg1"/>
                </a:solidFill>
                <a:cs typeface="Arial" panose="020B0604020202020204" pitchFamily="34" charset="0"/>
              </a:rPr>
              <a:t>   </a:t>
            </a:r>
            <a:r>
              <a:rPr lang="en-US" altLang="en-US">
                <a:solidFill>
                  <a:schemeClr val="bg1"/>
                </a:solidFill>
                <a:cs typeface="Arial" panose="020B0604020202020204" pitchFamily="34" charset="0"/>
              </a:rPr>
              <a:t>Conclusion</a:t>
            </a:r>
          </a:p>
        </p:txBody>
      </p:sp>
      <p:sp>
        <p:nvSpPr>
          <p:cNvPr id="8" name="Rectangle 7"/>
          <p:cNvSpPr/>
          <p:nvPr/>
        </p:nvSpPr>
        <p:spPr>
          <a:xfrm>
            <a:off x="0" y="1688274"/>
            <a:ext cx="12192000" cy="27432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263906" y="1580444"/>
            <a:ext cx="11645900" cy="279400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cs typeface="Arial" panose="020B0604020202020204" pitchFamily="34" charset="0"/>
              </a:rPr>
              <a:t>Summarize what was agreed upon.</a:t>
            </a:r>
          </a:p>
          <a:p>
            <a:pPr>
              <a:lnSpc>
                <a:spcPct val="150000"/>
              </a:lnSpc>
              <a:defRPr/>
            </a:pPr>
            <a:r>
              <a:rPr lang="en-CA" altLang="en-US">
                <a:cs typeface="Arial" panose="020B0604020202020204" pitchFamily="34" charset="0"/>
              </a:rPr>
              <a:t>Schedule a follow-up interview to monitor progress.</a:t>
            </a:r>
          </a:p>
          <a:p>
            <a:pPr>
              <a:lnSpc>
                <a:spcPct val="150000"/>
              </a:lnSpc>
              <a:defRPr/>
            </a:pPr>
            <a:r>
              <a:rPr lang="en-CA" altLang="en-US">
                <a:cs typeface="Arial" panose="020B0604020202020204" pitchFamily="34" charset="0"/>
              </a:rPr>
              <a:t>Discuss indicators of improvement.</a:t>
            </a:r>
          </a:p>
          <a:p>
            <a:pPr>
              <a:lnSpc>
                <a:spcPct val="150000"/>
              </a:lnSpc>
              <a:defRPr/>
            </a:pPr>
            <a:r>
              <a:rPr lang="en-CA" altLang="en-US">
                <a:cs typeface="Arial" panose="020B0604020202020204" pitchFamily="34" charset="0"/>
              </a:rPr>
              <a:t>Agree to celebrate positive behaviour and not to make concessions</a:t>
            </a:r>
          </a:p>
          <a:p>
            <a:pPr>
              <a:lnSpc>
                <a:spcPct val="150000"/>
              </a:lnSpc>
              <a:defRPr/>
            </a:pPr>
            <a:r>
              <a:rPr lang="en-CA" altLang="en-US">
                <a:cs typeface="Arial" panose="020B0604020202020204" pitchFamily="34" charset="0"/>
              </a:rPr>
              <a:t>for negative behavior.</a:t>
            </a:r>
          </a:p>
        </p:txBody>
      </p:sp>
      <p:sp>
        <p:nvSpPr>
          <p:cNvPr id="2" name="Rectangle 1">
            <a:extLst>
              <a:ext uri="{FF2B5EF4-FFF2-40B4-BE49-F238E27FC236}">
                <a16:creationId xmlns:a16="http://schemas.microsoft.com/office/drawing/2014/main" id="{EABF261F-8FBC-B3DB-11A0-FABB9BD81F40}"/>
              </a:ext>
            </a:extLst>
          </p:cNvPr>
          <p:cNvSpPr/>
          <p:nvPr/>
        </p:nvSpPr>
        <p:spPr>
          <a:xfrm>
            <a:off x="-6096" y="4684872"/>
            <a:ext cx="12192000" cy="189293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4" name="Rectangle 3">
            <a:extLst>
              <a:ext uri="{FF2B5EF4-FFF2-40B4-BE49-F238E27FC236}">
                <a16:creationId xmlns:a16="http://schemas.microsoft.com/office/drawing/2014/main" id="{4963F487-4558-8C8A-EE85-CF51C7D2ED47}"/>
              </a:ext>
            </a:extLst>
          </p:cNvPr>
          <p:cNvSpPr>
            <a:spLocks noChangeArrowheads="1"/>
          </p:cNvSpPr>
          <p:nvPr/>
        </p:nvSpPr>
        <p:spPr bwMode="auto">
          <a:xfrm>
            <a:off x="263906" y="4659241"/>
            <a:ext cx="11645900" cy="188199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ctr">
              <a:lnSpc>
                <a:spcPct val="150000"/>
              </a:lnSpc>
              <a:defRPr/>
            </a:pPr>
            <a:r>
              <a:rPr lang="en-CA" altLang="en-US" sz="2000" i="1">
                <a:cs typeface="Arial" panose="020B0604020202020204" pitchFamily="34" charset="0"/>
              </a:rPr>
              <a:t>“I would like to schedule a follow-up meeting with you in two weeks to see how things are going. I will be looking for three areas of improvement: your attendance, your participation in team meetings, and your report errors. If there are any reasons why you are unable to improve in these areas, and you want to talk about any of this further, please connect with me at any time to chat.”</a:t>
            </a:r>
          </a:p>
        </p:txBody>
      </p:sp>
    </p:spTree>
    <p:custDataLst>
      <p:tags r:id="rId1"/>
    </p:custDataLst>
    <p:extLst>
      <p:ext uri="{BB962C8B-B14F-4D97-AF65-F5344CB8AC3E}">
        <p14:creationId xmlns:p14="http://schemas.microsoft.com/office/powerpoint/2010/main" val="3562751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4</a:t>
            </a:r>
          </a:p>
        </p:txBody>
      </p:sp>
      <p:sp>
        <p:nvSpPr>
          <p:cNvPr id="8" name="Rectangle 7"/>
          <p:cNvSpPr/>
          <p:nvPr/>
        </p:nvSpPr>
        <p:spPr>
          <a:xfrm>
            <a:off x="0" y="2562225"/>
            <a:ext cx="12192000"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273050" y="2787650"/>
            <a:ext cx="11645900" cy="2308225"/>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cs typeface="Arial" panose="020B0604020202020204" pitchFamily="34" charset="0"/>
              </a:rPr>
              <a:t>A CO shall refer the member for a medical assessment each time</a:t>
            </a:r>
          </a:p>
          <a:p>
            <a:pPr>
              <a:lnSpc>
                <a:spcPct val="150000"/>
              </a:lnSpc>
              <a:defRPr/>
            </a:pPr>
            <a:r>
              <a:rPr lang="en-CA" altLang="en-US">
                <a:cs typeface="Arial" panose="020B0604020202020204" pitchFamily="34" charset="0"/>
              </a:rPr>
              <a:t>an administrative action is taken. </a:t>
            </a:r>
          </a:p>
          <a:p>
            <a:pPr>
              <a:lnSpc>
                <a:spcPct val="150000"/>
              </a:lnSpc>
              <a:defRPr/>
            </a:pPr>
            <a:r>
              <a:rPr lang="en-CA" altLang="en-US">
                <a:cs typeface="Arial" panose="020B0604020202020204" pitchFamily="34" charset="0"/>
              </a:rPr>
              <a:t>A member can self-refer, if they are concerned about their use.</a:t>
            </a:r>
          </a:p>
          <a:p>
            <a:pPr>
              <a:lnSpc>
                <a:spcPct val="150000"/>
              </a:lnSpc>
              <a:defRPr/>
            </a:pPr>
            <a:endParaRPr lang="en-CA" altLang="en-US">
              <a:solidFill>
                <a:srgbClr val="31373E"/>
              </a:solidFill>
              <a:latin typeface="Montserrat Light"/>
            </a:endParaRPr>
          </a:p>
        </p:txBody>
      </p:sp>
      <p:sp>
        <p:nvSpPr>
          <p:cNvPr id="289799" name="TextBox 1"/>
          <p:cNvSpPr txBox="1">
            <a:spLocks noChangeArrowheads="1"/>
          </p:cNvSpPr>
          <p:nvPr/>
        </p:nvSpPr>
        <p:spPr bwMode="auto">
          <a:xfrm>
            <a:off x="8021638" y="5640388"/>
            <a:ext cx="373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Aide Memoire (pg. 11-12)</a:t>
            </a:r>
          </a:p>
        </p:txBody>
      </p:sp>
      <p:sp>
        <p:nvSpPr>
          <p:cNvPr id="11" name="Rectangle 10"/>
          <p:cNvSpPr/>
          <p:nvPr/>
        </p:nvSpPr>
        <p:spPr>
          <a:xfrm>
            <a:off x="3017838" y="985838"/>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a:t>
            </a:r>
            <a:r>
              <a:rPr lang="fr-FR" sz="3200" b="1" err="1">
                <a:solidFill>
                  <a:schemeClr val="bg1"/>
                </a:solidFill>
                <a:cs typeface="Arial" panose="020B0604020202020204" pitchFamily="34" charset="0"/>
              </a:rPr>
              <a:t>Referrals</a:t>
            </a:r>
            <a:endParaRPr lang="fr-FR" sz="3200" b="1">
              <a:solidFill>
                <a:schemeClr val="bg1"/>
              </a:solidFill>
              <a:cs typeface="Arial" panose="020B0604020202020204" pitchFamily="34" charset="0"/>
            </a:endParaRPr>
          </a:p>
        </p:txBody>
      </p:sp>
    </p:spTree>
    <p:custDataLst>
      <p:tags r:id="rId1"/>
    </p:custDataLst>
    <p:extLst>
      <p:ext uri="{BB962C8B-B14F-4D97-AF65-F5344CB8AC3E}">
        <p14:creationId xmlns:p14="http://schemas.microsoft.com/office/powerpoint/2010/main" val="943645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5</a:t>
            </a:r>
          </a:p>
        </p:txBody>
      </p:sp>
      <p:sp>
        <p:nvSpPr>
          <p:cNvPr id="8" name="Rectangle 7"/>
          <p:cNvSpPr/>
          <p:nvPr/>
        </p:nvSpPr>
        <p:spPr>
          <a:xfrm>
            <a:off x="0" y="2417082"/>
            <a:ext cx="12192000"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273050" y="2932112"/>
            <a:ext cx="5715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If member does not give consent to disclose information, supervisor can</a:t>
            </a:r>
          </a:p>
          <a:p>
            <a:pPr>
              <a:lnSpc>
                <a:spcPct val="150000"/>
              </a:lnSpc>
              <a:spcBef>
                <a:spcPct val="0"/>
              </a:spcBef>
              <a:buFontTx/>
              <a:buNone/>
            </a:pPr>
            <a:r>
              <a:rPr lang="en-CA" altLang="en-US" sz="2400">
                <a:solidFill>
                  <a:srgbClr val="31373E"/>
                </a:solidFill>
              </a:rPr>
              <a:t>only monitor work performance. </a:t>
            </a:r>
          </a:p>
          <a:p>
            <a:pPr>
              <a:lnSpc>
                <a:spcPct val="150000"/>
              </a:lnSpc>
              <a:spcBef>
                <a:spcPct val="0"/>
              </a:spcBef>
              <a:buFontTx/>
              <a:buNone/>
            </a:pPr>
            <a:r>
              <a:rPr lang="en-CA" altLang="en-US" sz="2400">
                <a:solidFill>
                  <a:srgbClr val="31373E"/>
                </a:solidFill>
              </a:rPr>
              <a:t>Maintain an open-door policy.</a:t>
            </a:r>
          </a:p>
          <a:p>
            <a:pPr>
              <a:lnSpc>
                <a:spcPct val="150000"/>
              </a:lnSpc>
              <a:spcBef>
                <a:spcPct val="0"/>
              </a:spcBef>
              <a:buFontTx/>
              <a:buNone/>
            </a:pPr>
            <a:r>
              <a:rPr lang="en-CA" altLang="en-US" sz="2400">
                <a:solidFill>
                  <a:srgbClr val="31373E"/>
                </a:solidFill>
              </a:rPr>
              <a:t>Discuss work limitations with member.</a:t>
            </a:r>
          </a:p>
        </p:txBody>
      </p:sp>
      <p:sp>
        <p:nvSpPr>
          <p:cNvPr id="332809" name="Rectangle 9"/>
          <p:cNvSpPr>
            <a:spLocks noChangeArrowheads="1"/>
          </p:cNvSpPr>
          <p:nvPr/>
        </p:nvSpPr>
        <p:spPr bwMode="auto">
          <a:xfrm>
            <a:off x="5927558" y="3184525"/>
            <a:ext cx="76200" cy="2386013"/>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solidFill>
                <a:schemeClr val="tx1"/>
              </a:solidFill>
            </a:endParaRPr>
          </a:p>
        </p:txBody>
      </p:sp>
      <p:sp>
        <p:nvSpPr>
          <p:cNvPr id="291847" name="TextBox 2"/>
          <p:cNvSpPr txBox="1">
            <a:spLocks noChangeArrowheads="1"/>
          </p:cNvSpPr>
          <p:nvPr/>
        </p:nvSpPr>
        <p:spPr bwMode="auto">
          <a:xfrm>
            <a:off x="8029575" y="5570538"/>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Aide Memoire (pg. 13-14)</a:t>
            </a:r>
          </a:p>
        </p:txBody>
      </p:sp>
      <p:sp>
        <p:nvSpPr>
          <p:cNvPr id="12" name="Rectangle 11"/>
          <p:cNvSpPr>
            <a:spLocks noChangeArrowheads="1"/>
          </p:cNvSpPr>
          <p:nvPr/>
        </p:nvSpPr>
        <p:spPr bwMode="auto">
          <a:xfrm>
            <a:off x="6350000" y="3393323"/>
            <a:ext cx="5843003" cy="16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Ask member how best to support them.</a:t>
            </a:r>
          </a:p>
          <a:p>
            <a:pPr>
              <a:lnSpc>
                <a:spcPct val="150000"/>
              </a:lnSpc>
              <a:spcBef>
                <a:spcPct val="0"/>
              </a:spcBef>
              <a:buFontTx/>
              <a:buNone/>
            </a:pPr>
            <a:r>
              <a:rPr lang="en-CA" altLang="en-US" sz="2400">
                <a:solidFill>
                  <a:srgbClr val="31373E"/>
                </a:solidFill>
              </a:rPr>
              <a:t>Discuss importance of follow up. </a:t>
            </a:r>
          </a:p>
          <a:p>
            <a:pPr>
              <a:lnSpc>
                <a:spcPct val="150000"/>
              </a:lnSpc>
              <a:spcBef>
                <a:spcPct val="0"/>
              </a:spcBef>
              <a:buFontTx/>
              <a:buNone/>
            </a:pPr>
            <a:r>
              <a:rPr lang="en-CA" altLang="en-US" sz="2400">
                <a:solidFill>
                  <a:srgbClr val="31373E"/>
                </a:solidFill>
              </a:rPr>
              <a:t>Follow up on agreed upon actions.</a:t>
            </a:r>
          </a:p>
        </p:txBody>
      </p:sp>
      <p:sp>
        <p:nvSpPr>
          <p:cNvPr id="16" name="Rectangle 15"/>
          <p:cNvSpPr/>
          <p:nvPr/>
        </p:nvSpPr>
        <p:spPr>
          <a:xfrm>
            <a:off x="3017838" y="985838"/>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a:t>
            </a:r>
            <a:r>
              <a:rPr lang="en-US" altLang="en-US" sz="3200" b="1">
                <a:solidFill>
                  <a:schemeClr val="bg1"/>
                </a:solidFill>
                <a:cs typeface="Arial" panose="020B0604020202020204" pitchFamily="34" charset="0"/>
              </a:rPr>
              <a:t>Follow-up</a:t>
            </a:r>
          </a:p>
        </p:txBody>
      </p:sp>
    </p:spTree>
    <p:custDataLst>
      <p:tags r:id="rId1"/>
    </p:custDataLst>
    <p:extLst>
      <p:ext uri="{BB962C8B-B14F-4D97-AF65-F5344CB8AC3E}">
        <p14:creationId xmlns:p14="http://schemas.microsoft.com/office/powerpoint/2010/main" val="360737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Date Placeholder 3"/>
          <p:cNvSpPr txBox="1">
            <a:spLocks noGrp="1"/>
          </p:cNvSpPr>
          <p:nvPr/>
        </p:nvSpPr>
        <p:spPr bwMode="auto">
          <a:xfrm>
            <a:off x="1676400" y="6324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fr-FR" sz="1400">
                <a:latin typeface="Times New Roman" panose="02020603050405020304" pitchFamily="18" charset="0"/>
              </a:rPr>
              <a:t> </a:t>
            </a:r>
          </a:p>
          <a:p>
            <a:pPr eaLnBrk="1" hangingPunct="1">
              <a:lnSpc>
                <a:spcPct val="100000"/>
              </a:lnSpc>
              <a:spcBef>
                <a:spcPct val="0"/>
              </a:spcBef>
              <a:buFontTx/>
              <a:buNone/>
            </a:pPr>
            <a:endParaRPr lang="en-CA" altLang="fr-FR" sz="1400">
              <a:latin typeface="Arial" panose="020B0604020202020204" pitchFamily="34" charset="0"/>
            </a:endParaRPr>
          </a:p>
        </p:txBody>
      </p:sp>
      <p:sp>
        <p:nvSpPr>
          <p:cNvPr id="5" name="Rectangle 4"/>
          <p:cNvSpPr/>
          <p:nvPr/>
        </p:nvSpPr>
        <p:spPr>
          <a:xfrm flipH="1">
            <a:off x="0" y="2057400"/>
            <a:ext cx="12192000" cy="2222500"/>
          </a:xfrm>
          <a:prstGeom prst="rect">
            <a:avLst/>
          </a:prstGeom>
          <a:gradFill flip="none" rotWithShape="1">
            <a:gsLst>
              <a:gs pos="0">
                <a:schemeClr val="bg1">
                  <a:alpha val="30000"/>
                </a:schemeClr>
              </a:gs>
              <a:gs pos="50000">
                <a:srgbClr val="547258">
                  <a:shade val="67500"/>
                  <a:satMod val="115000"/>
                  <a:alpha val="53000"/>
                </a:srgbClr>
              </a:gs>
              <a:gs pos="100000">
                <a:srgbClr val="547258">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srgbClr val="FFFFFF"/>
              </a:solidFill>
            </a:endParaRPr>
          </a:p>
        </p:txBody>
      </p:sp>
      <p:sp>
        <p:nvSpPr>
          <p:cNvPr id="315396" name="TextBox 6"/>
          <p:cNvSpPr txBox="1">
            <a:spLocks noChangeArrowheads="1"/>
          </p:cNvSpPr>
          <p:nvPr/>
        </p:nvSpPr>
        <p:spPr bwMode="auto">
          <a:xfrm>
            <a:off x="6553200" y="2133600"/>
            <a:ext cx="33972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4400" b="1">
                <a:solidFill>
                  <a:schemeClr val="bg1"/>
                </a:solidFill>
                <a:latin typeface="Arial" panose="020B0604020202020204" pitchFamily="34" charset="0"/>
                <a:cs typeface="Arial" panose="020B0604020202020204" pitchFamily="34" charset="0"/>
              </a:rPr>
              <a:t>Activity</a:t>
            </a:r>
          </a:p>
        </p:txBody>
      </p:sp>
      <p:sp>
        <p:nvSpPr>
          <p:cNvPr id="315397" name="TextBox 7"/>
          <p:cNvSpPr txBox="1">
            <a:spLocks noChangeArrowheads="1"/>
          </p:cNvSpPr>
          <p:nvPr/>
        </p:nvSpPr>
        <p:spPr bwMode="auto">
          <a:xfrm>
            <a:off x="6553200" y="3128963"/>
            <a:ext cx="411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2400" b="1">
                <a:solidFill>
                  <a:schemeClr val="bg1"/>
                </a:solidFill>
                <a:latin typeface="Arial" panose="020B0604020202020204" pitchFamily="34" charset="0"/>
                <a:cs typeface="Arial" panose="020B0604020202020204" pitchFamily="34" charset="0"/>
              </a:rPr>
              <a:t>Supervisor Process</a:t>
            </a:r>
          </a:p>
          <a:p>
            <a:pPr>
              <a:lnSpc>
                <a:spcPct val="100000"/>
              </a:lnSpc>
              <a:spcBef>
                <a:spcPct val="0"/>
              </a:spcBef>
              <a:buFontTx/>
              <a:buNone/>
            </a:pPr>
            <a:r>
              <a:rPr lang="en-CA" altLang="en-US" sz="2400" b="1">
                <a:solidFill>
                  <a:schemeClr val="bg1"/>
                </a:solidFill>
                <a:latin typeface="Arial" panose="020B0604020202020204" pitchFamily="34" charset="0"/>
                <a:cs typeface="Arial" panose="020B0604020202020204" pitchFamily="34" charset="0"/>
              </a:rPr>
              <a:t>Case Studies</a:t>
            </a:r>
          </a:p>
        </p:txBody>
      </p:sp>
      <p:pic>
        <p:nvPicPr>
          <p:cNvPr id="315398"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1066800"/>
            <a:ext cx="480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E9B51B-AB6E-1EFD-52E8-58998A571E0E}"/>
              </a:ext>
            </a:extLst>
          </p:cNvPr>
          <p:cNvSpPr txBox="1"/>
          <p:nvPr/>
        </p:nvSpPr>
        <p:spPr>
          <a:xfrm>
            <a:off x="4670425" y="4542082"/>
            <a:ext cx="7162800" cy="1754326"/>
          </a:xfrm>
          <a:prstGeom prst="rect">
            <a:avLst/>
          </a:prstGeom>
          <a:noFill/>
        </p:spPr>
        <p:txBody>
          <a:bodyPr wrap="square" rtlCol="0">
            <a:spAutoFit/>
          </a:bodyPr>
          <a:lstStyle/>
          <a:p>
            <a:r>
              <a:rPr lang="en-CA" sz="1800"/>
              <a:t>Based on the materials that we have covered concerning interviews and the supervisory process, using a flipchart, develop an outline of the process that you would take as supervisor to deal with this situation.</a:t>
            </a:r>
          </a:p>
          <a:p>
            <a:endParaRPr lang="en-CA" sz="1800"/>
          </a:p>
          <a:p>
            <a:r>
              <a:rPr lang="en-CA" sz="1800"/>
              <a:t>Be prepared to report back to the larger group.</a:t>
            </a:r>
          </a:p>
        </p:txBody>
      </p:sp>
    </p:spTree>
    <p:extLst>
      <p:ext uri="{BB962C8B-B14F-4D97-AF65-F5344CB8AC3E}">
        <p14:creationId xmlns:p14="http://schemas.microsoft.com/office/powerpoint/2010/main" val="30439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715" y="1899822"/>
            <a:ext cx="10618569" cy="3824698"/>
          </a:xfrm>
        </p:spPr>
      </p:pic>
    </p:spTree>
    <p:extLst>
      <p:ext uri="{BB962C8B-B14F-4D97-AF65-F5344CB8AC3E}">
        <p14:creationId xmlns:p14="http://schemas.microsoft.com/office/powerpoint/2010/main" val="3819926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00D25-67BD-8C92-BAB7-339F57A70C2D}"/>
              </a:ext>
            </a:extLst>
          </p:cNvPr>
          <p:cNvSpPr txBox="1"/>
          <p:nvPr/>
        </p:nvSpPr>
        <p:spPr>
          <a:xfrm>
            <a:off x="1409700" y="1371600"/>
            <a:ext cx="9372600" cy="4708981"/>
          </a:xfrm>
          <a:prstGeom prst="rect">
            <a:avLst/>
          </a:prstGeom>
          <a:noFill/>
        </p:spPr>
        <p:txBody>
          <a:bodyPr wrap="square" rtlCol="0">
            <a:spAutoFit/>
          </a:bodyPr>
          <a:lstStyle/>
          <a:p>
            <a:r>
              <a:rPr lang="en-CA"/>
              <a:t>Case Study #1</a:t>
            </a:r>
          </a:p>
          <a:p>
            <a:endParaRPr lang="en-CA"/>
          </a:p>
          <a:p>
            <a:r>
              <a:rPr lang="en-CA" sz="1800"/>
              <a:t>You have been posted to the Maintenance section of your Squadron. As the recently promoted WO in charge of the section, you have worked with many of the members in the past.</a:t>
            </a:r>
          </a:p>
          <a:p>
            <a:endParaRPr lang="en-CA" sz="1800"/>
          </a:p>
          <a:p>
            <a:r>
              <a:rPr lang="en-CA" sz="1800"/>
              <a:t>Your section is very short handed when </a:t>
            </a:r>
            <a:r>
              <a:rPr lang="en-CA" sz="1800" err="1"/>
              <a:t>MCpl</a:t>
            </a:r>
            <a:r>
              <a:rPr lang="en-CA" sz="1800"/>
              <a:t> Bender phones in at 10:00 hrs to say that he wants the day off. He first says that he is hung over. He then tells you that his wife has the day off and he wants to spend the day at home.</a:t>
            </a:r>
          </a:p>
          <a:p>
            <a:endParaRPr lang="en-CA" sz="1800"/>
          </a:p>
          <a:p>
            <a:r>
              <a:rPr lang="en-CA" sz="1800"/>
              <a:t>You are aware that </a:t>
            </a:r>
            <a:r>
              <a:rPr lang="en-CA" sz="1800" err="1"/>
              <a:t>MCpl</a:t>
            </a:r>
            <a:r>
              <a:rPr lang="en-CA" sz="1800"/>
              <a:t> Bender has been late or has not shown up for work on several other occasions as you have heard others talk about this individual and state they are frustrated because the previous section WO minimized this behaviour each time. As the new section head and Supervisor you are in a position of leadership.</a:t>
            </a:r>
          </a:p>
          <a:p>
            <a:endParaRPr lang="en-CA" sz="1800"/>
          </a:p>
          <a:p>
            <a:r>
              <a:rPr lang="en-CA" sz="1800"/>
              <a:t>What would your next course of action be?</a:t>
            </a:r>
          </a:p>
        </p:txBody>
      </p:sp>
    </p:spTree>
    <p:extLst>
      <p:ext uri="{BB962C8B-B14F-4D97-AF65-F5344CB8AC3E}">
        <p14:creationId xmlns:p14="http://schemas.microsoft.com/office/powerpoint/2010/main" val="183038586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00D25-67BD-8C92-BAB7-339F57A70C2D}"/>
              </a:ext>
            </a:extLst>
          </p:cNvPr>
          <p:cNvSpPr txBox="1"/>
          <p:nvPr/>
        </p:nvSpPr>
        <p:spPr>
          <a:xfrm>
            <a:off x="1409700" y="1676400"/>
            <a:ext cx="9372600" cy="3046988"/>
          </a:xfrm>
          <a:prstGeom prst="rect">
            <a:avLst/>
          </a:prstGeom>
          <a:noFill/>
        </p:spPr>
        <p:txBody>
          <a:bodyPr wrap="square" rtlCol="0">
            <a:spAutoFit/>
          </a:bodyPr>
          <a:lstStyle/>
          <a:p>
            <a:r>
              <a:rPr lang="en-CA"/>
              <a:t>Case Study #2</a:t>
            </a:r>
          </a:p>
          <a:p>
            <a:endParaRPr lang="en-CA"/>
          </a:p>
          <a:p>
            <a:r>
              <a:rPr lang="en-CA" sz="1800"/>
              <a:t>You are the supervisor of </a:t>
            </a:r>
            <a:r>
              <a:rPr lang="en-CA" sz="1800" err="1"/>
              <a:t>MCpl</a:t>
            </a:r>
            <a:r>
              <a:rPr lang="en-CA" sz="1800"/>
              <a:t> Nancy Drew. Recently, her husband called you and confided that his wife has been spending between $700.00 - $800.00 at the casino every month for the past year or so. She has been late for work twice in the past month.</a:t>
            </a:r>
          </a:p>
          <a:p>
            <a:endParaRPr lang="en-CA" sz="1800"/>
          </a:p>
          <a:p>
            <a:r>
              <a:rPr lang="en-CA" sz="1800"/>
              <a:t>Today you get a call from a creditor regarding </a:t>
            </a:r>
            <a:r>
              <a:rPr lang="en-CA" sz="1800" err="1"/>
              <a:t>MCpl</a:t>
            </a:r>
            <a:r>
              <a:rPr lang="en-CA" sz="1800"/>
              <a:t> Nancy Drew’s outstanding credit card debt.</a:t>
            </a:r>
          </a:p>
          <a:p>
            <a:endParaRPr lang="en-CA" sz="1800"/>
          </a:p>
          <a:p>
            <a:r>
              <a:rPr lang="en-CA" sz="1800"/>
              <a:t>What would your next coursed of action be?</a:t>
            </a:r>
          </a:p>
        </p:txBody>
      </p:sp>
    </p:spTree>
    <p:extLst>
      <p:ext uri="{BB962C8B-B14F-4D97-AF65-F5344CB8AC3E}">
        <p14:creationId xmlns:p14="http://schemas.microsoft.com/office/powerpoint/2010/main" val="339080805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00D25-67BD-8C92-BAB7-339F57A70C2D}"/>
              </a:ext>
            </a:extLst>
          </p:cNvPr>
          <p:cNvSpPr txBox="1"/>
          <p:nvPr/>
        </p:nvSpPr>
        <p:spPr>
          <a:xfrm>
            <a:off x="1409700" y="1676400"/>
            <a:ext cx="9372600" cy="3877985"/>
          </a:xfrm>
          <a:prstGeom prst="rect">
            <a:avLst/>
          </a:prstGeom>
          <a:noFill/>
        </p:spPr>
        <p:txBody>
          <a:bodyPr wrap="square" rtlCol="0">
            <a:spAutoFit/>
          </a:bodyPr>
          <a:lstStyle/>
          <a:p>
            <a:r>
              <a:rPr lang="en-CA"/>
              <a:t>Case Study #3</a:t>
            </a:r>
          </a:p>
          <a:p>
            <a:endParaRPr lang="en-CA"/>
          </a:p>
          <a:p>
            <a:r>
              <a:rPr lang="en-CA" sz="1800"/>
              <a:t>You are WO Healthy and you have just been posted into the Unit. On morning parade, you notice that Cpl Hiding is not present. Cpl Hiding shows up at 10:00 and tells you that he slept in. The Sgt-major notifies you that this is the third time in the last two months.</a:t>
            </a:r>
          </a:p>
          <a:p>
            <a:endParaRPr lang="en-CA" sz="1800"/>
          </a:p>
          <a:p>
            <a:r>
              <a:rPr lang="en-CA" sz="1800"/>
              <a:t>While reviewing his Pers file you notice that he was placed on C&amp;P for alcohol, two years prior to this incident.</a:t>
            </a:r>
          </a:p>
          <a:p>
            <a:endParaRPr lang="en-CA" sz="1800"/>
          </a:p>
          <a:p>
            <a:r>
              <a:rPr lang="en-CA" sz="1800"/>
              <a:t>An hour later Cpl hiding comes to you and admits that he has a problem with alcohol and asks for help.</a:t>
            </a:r>
          </a:p>
          <a:p>
            <a:endParaRPr lang="en-CA" sz="1800"/>
          </a:p>
          <a:p>
            <a:r>
              <a:rPr lang="en-CA" sz="1800"/>
              <a:t>What would your next course of action be?</a:t>
            </a:r>
          </a:p>
        </p:txBody>
      </p:sp>
    </p:spTree>
    <p:extLst>
      <p:ext uri="{BB962C8B-B14F-4D97-AF65-F5344CB8AC3E}">
        <p14:creationId xmlns:p14="http://schemas.microsoft.com/office/powerpoint/2010/main" val="347977443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9D785A-F475-941B-2902-5A91BF834646}"/>
              </a:ext>
            </a:extLst>
          </p:cNvPr>
          <p:cNvSpPr txBox="1"/>
          <p:nvPr/>
        </p:nvSpPr>
        <p:spPr>
          <a:xfrm>
            <a:off x="720246" y="1513561"/>
            <a:ext cx="10542739"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ea typeface="ヒラギノ角ゴ Pro W3"/>
                <a:cs typeface="Arial"/>
              </a:rPr>
              <a:t>Case Study #4</a:t>
            </a:r>
          </a:p>
          <a:p>
            <a:endParaRPr lang="en-US" sz="2000" dirty="0">
              <a:cs typeface="Arial"/>
            </a:endParaRPr>
          </a:p>
          <a:p>
            <a:r>
              <a:rPr lang="en-US" sz="2000" dirty="0">
                <a:latin typeface="Arial"/>
                <a:ea typeface="ヒラギノ角ゴ Pro W3"/>
                <a:cs typeface="Arial"/>
              </a:rPr>
              <a:t>HMCS Never-home is away on another deployment. You have just joined the ship in Europe as a new MS. The morale on board isn't very high right now; this is due to the amount of time away from home. As a new Supervisor you have been watching your subordinates very closely. You notice something isn't right with S1 Stoner. You bring this concern to your boss, and he says that S1 Stoner is normally a strong worker and a very levelheaded leader, but his personality has changed, and it is starting to affect the rest of the department. He also states that S1 Stoner doesn't hang out or get along with his buddies anymore and that his attitude is undesirable.</a:t>
            </a:r>
          </a:p>
          <a:p>
            <a:endParaRPr lang="en-US" sz="2000" dirty="0">
              <a:latin typeface="Arial"/>
              <a:ea typeface="ヒラギノ角ゴ Pro W3"/>
              <a:cs typeface="Arial"/>
            </a:endParaRPr>
          </a:p>
          <a:p>
            <a:r>
              <a:rPr lang="en-US" sz="2000" dirty="0">
                <a:latin typeface="Arial"/>
                <a:ea typeface="ヒラギノ角ゴ Pro W3"/>
                <a:cs typeface="Arial"/>
              </a:rPr>
              <a:t>As his Supervisor, you go to the shop's office and pull his file. You notice that there have been issues with substance use in the past?</a:t>
            </a:r>
          </a:p>
          <a:p>
            <a:endParaRPr lang="en-US" sz="2000" dirty="0">
              <a:latin typeface="Arial"/>
              <a:ea typeface="ヒラギノ角ゴ Pro W3"/>
              <a:cs typeface="Arial"/>
            </a:endParaRPr>
          </a:p>
          <a:p>
            <a:r>
              <a:rPr lang="en-US" sz="2000" dirty="0">
                <a:latin typeface="Arial"/>
                <a:ea typeface="ヒラギノ角ゴ Pro W3"/>
                <a:cs typeface="Arial"/>
              </a:rPr>
              <a:t>What will your next course of action be?</a:t>
            </a:r>
          </a:p>
        </p:txBody>
      </p:sp>
    </p:spTree>
    <p:extLst>
      <p:ext uri="{BB962C8B-B14F-4D97-AF65-F5344CB8AC3E}">
        <p14:creationId xmlns:p14="http://schemas.microsoft.com/office/powerpoint/2010/main" val="79975976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1A6197-D9BC-825E-0860-058E15AC2F0D}"/>
              </a:ext>
            </a:extLst>
          </p:cNvPr>
          <p:cNvSpPr txBox="1">
            <a:spLocks noChangeArrowheads="1"/>
          </p:cNvSpPr>
          <p:nvPr/>
        </p:nvSpPr>
        <p:spPr bwMode="auto">
          <a:xfrm>
            <a:off x="3276877" y="2985949"/>
            <a:ext cx="535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4400" b="1" dirty="0">
                <a:solidFill>
                  <a:srgbClr val="60101C"/>
                </a:solidFill>
                <a:latin typeface="Arial"/>
                <a:ea typeface="ヒラギノ角ゴ Pro W3"/>
                <a:cs typeface="Arial"/>
              </a:rPr>
              <a:t>Break</a:t>
            </a:r>
            <a:endParaRPr lang="en-US" dirty="0"/>
          </a:p>
        </p:txBody>
      </p:sp>
    </p:spTree>
    <p:extLst>
      <p:ext uri="{BB962C8B-B14F-4D97-AF65-F5344CB8AC3E}">
        <p14:creationId xmlns:p14="http://schemas.microsoft.com/office/powerpoint/2010/main" val="94059306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5029200" y="169522"/>
            <a:ext cx="7161213" cy="667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Date Placeholder 3"/>
          <p:cNvSpPr txBox="1">
            <a:spLocks noGrp="1"/>
          </p:cNvSpPr>
          <p:nvPr/>
        </p:nvSpPr>
        <p:spPr bwMode="auto">
          <a:xfrm>
            <a:off x="1676400" y="6324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CA" altLang="fr-FR" sz="1400">
                <a:latin typeface="Times New Roman" panose="02020603050405020304" pitchFamily="18" charset="0"/>
              </a:rPr>
              <a:t> </a:t>
            </a:r>
          </a:p>
          <a:p>
            <a:pPr eaLnBrk="1" hangingPunct="1">
              <a:lnSpc>
                <a:spcPct val="100000"/>
              </a:lnSpc>
              <a:spcBef>
                <a:spcPct val="0"/>
              </a:spcBef>
              <a:buFontTx/>
              <a:buNone/>
            </a:pPr>
            <a:endParaRPr lang="en-CA" altLang="fr-FR" sz="1400"/>
          </a:p>
        </p:txBody>
      </p:sp>
      <p:pic>
        <p:nvPicPr>
          <p:cNvPr id="23555"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13"/>
          <p:cNvSpPr>
            <a:spLocks noChangeArrowheads="1"/>
          </p:cNvSpPr>
          <p:nvPr/>
        </p:nvSpPr>
        <p:spPr bwMode="auto">
          <a:xfrm>
            <a:off x="4552950" y="1676400"/>
            <a:ext cx="152400"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3557" name="TextBox 2"/>
          <p:cNvSpPr txBox="1">
            <a:spLocks noChangeArrowheads="1"/>
          </p:cNvSpPr>
          <p:nvPr/>
        </p:nvSpPr>
        <p:spPr bwMode="auto">
          <a:xfrm>
            <a:off x="361950" y="1057275"/>
            <a:ext cx="289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3200" b="1">
                <a:solidFill>
                  <a:srgbClr val="60101C"/>
                </a:solidFill>
              </a:rPr>
              <a:t>Large Group Role Play</a:t>
            </a:r>
          </a:p>
        </p:txBody>
      </p:sp>
      <p:sp>
        <p:nvSpPr>
          <p:cNvPr id="23558" name="TextBox 3"/>
          <p:cNvSpPr txBox="1">
            <a:spLocks noChangeArrowheads="1"/>
          </p:cNvSpPr>
          <p:nvPr/>
        </p:nvSpPr>
        <p:spPr bwMode="auto">
          <a:xfrm>
            <a:off x="379413" y="2322513"/>
            <a:ext cx="41719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dirty="0">
                <a:latin typeface="Arial"/>
                <a:ea typeface="ヒラギノ角ゴ Pro W3"/>
                <a:cs typeface="Arial"/>
              </a:rPr>
              <a:t>Your facilitator will be your employee. As a group, you will be the supervisor.</a:t>
            </a:r>
          </a:p>
          <a:p>
            <a:pPr>
              <a:lnSpc>
                <a:spcPct val="100000"/>
              </a:lnSpc>
              <a:spcBef>
                <a:spcPct val="0"/>
              </a:spcBef>
              <a:buFontTx/>
              <a:buNone/>
            </a:pPr>
            <a:endParaRPr lang="en-CA" altLang="en-US" sz="2000"/>
          </a:p>
          <a:p>
            <a:pPr>
              <a:lnSpc>
                <a:spcPct val="100000"/>
              </a:lnSpc>
              <a:spcBef>
                <a:spcPct val="0"/>
              </a:spcBef>
              <a:buFontTx/>
              <a:buNone/>
            </a:pPr>
            <a:endParaRPr lang="en-CA" altLang="en-US" sz="2000"/>
          </a:p>
          <a:p>
            <a:pPr>
              <a:lnSpc>
                <a:spcPct val="100000"/>
              </a:lnSpc>
              <a:spcBef>
                <a:spcPct val="0"/>
              </a:spcBef>
              <a:buFontTx/>
              <a:buNone/>
            </a:pPr>
            <a:r>
              <a:rPr lang="en-CA" altLang="en-US" sz="2000" dirty="0">
                <a:latin typeface="Arial"/>
                <a:ea typeface="ヒラギノ角ゴ Pro W3"/>
                <a:cs typeface="Arial"/>
              </a:rPr>
              <a:t>What is the five-step process?</a:t>
            </a:r>
          </a:p>
          <a:p>
            <a:pPr>
              <a:lnSpc>
                <a:spcPct val="100000"/>
              </a:lnSpc>
              <a:spcBef>
                <a:spcPct val="0"/>
              </a:spcBef>
              <a:buFontTx/>
              <a:buNone/>
            </a:pPr>
            <a:endParaRPr lang="en-CA" altLang="en-US" sz="2000"/>
          </a:p>
          <a:p>
            <a:pPr>
              <a:lnSpc>
                <a:spcPct val="100000"/>
              </a:lnSpc>
              <a:spcBef>
                <a:spcPct val="0"/>
              </a:spcBef>
              <a:buFontTx/>
              <a:buNone/>
            </a:pPr>
            <a:r>
              <a:rPr lang="en-CA" altLang="en-US" sz="2000" dirty="0">
                <a:latin typeface="Arial"/>
                <a:ea typeface="ヒラギノ角ゴ Pro W3"/>
                <a:cs typeface="Arial"/>
              </a:rPr>
              <a:t>How can you be an active listener?</a:t>
            </a:r>
          </a:p>
          <a:p>
            <a:pPr>
              <a:lnSpc>
                <a:spcPct val="100000"/>
              </a:lnSpc>
              <a:spcBef>
                <a:spcPct val="0"/>
              </a:spcBef>
              <a:buNone/>
            </a:pPr>
            <a:endParaRPr lang="en-CA" altLang="en-US" sz="2000" dirty="0"/>
          </a:p>
          <a:p>
            <a:pPr>
              <a:lnSpc>
                <a:spcPct val="100000"/>
              </a:lnSpc>
              <a:spcBef>
                <a:spcPct val="0"/>
              </a:spcBef>
              <a:buFontTx/>
              <a:buNone/>
            </a:pPr>
            <a:r>
              <a:rPr lang="en-CA" altLang="en-US" sz="2000" dirty="0">
                <a:latin typeface="Arial"/>
                <a:ea typeface="ヒラギノ角ゴ Pro W3"/>
                <a:cs typeface="Arial"/>
              </a:rPr>
              <a:t>How would you reflect feelings?</a:t>
            </a:r>
          </a:p>
          <a:p>
            <a:pPr>
              <a:lnSpc>
                <a:spcPct val="100000"/>
              </a:lnSpc>
              <a:spcBef>
                <a:spcPct val="0"/>
              </a:spcBef>
              <a:buFontTx/>
              <a:buNone/>
            </a:pPr>
            <a:endParaRPr lang="en-CA" altLang="en-US" sz="2000"/>
          </a:p>
          <a:p>
            <a:pPr>
              <a:lnSpc>
                <a:spcPct val="100000"/>
              </a:lnSpc>
              <a:spcBef>
                <a:spcPct val="0"/>
              </a:spcBef>
              <a:buFontTx/>
              <a:buNone/>
            </a:pPr>
            <a:r>
              <a:rPr lang="en-CA" altLang="en-US" sz="2000" dirty="0">
                <a:latin typeface="Arial"/>
                <a:ea typeface="ヒラギノ角ゴ Pro W3"/>
                <a:cs typeface="Arial"/>
              </a:rPr>
              <a:t>What non-verbal behaviour can you watch for?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C00537EC-BAC6-AA03-DE59-FF6E196BA11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19200" y="762000"/>
            <a:ext cx="10110650" cy="4114800"/>
          </a:xfrm>
          <a:prstGeom prst="rect">
            <a:avLst/>
          </a:prstGeom>
        </p:spPr>
      </p:pic>
      <p:sp>
        <p:nvSpPr>
          <p:cNvPr id="4" name="TextBox 3">
            <a:extLst>
              <a:ext uri="{FF2B5EF4-FFF2-40B4-BE49-F238E27FC236}">
                <a16:creationId xmlns:a16="http://schemas.microsoft.com/office/drawing/2014/main" id="{9F913307-C035-4AC3-9E46-0BA8F8B443DF}"/>
              </a:ext>
            </a:extLst>
          </p:cNvPr>
          <p:cNvSpPr txBox="1">
            <a:spLocks noChangeArrowheads="1"/>
          </p:cNvSpPr>
          <p:nvPr/>
        </p:nvSpPr>
        <p:spPr bwMode="auto">
          <a:xfrm>
            <a:off x="1219200" y="4876800"/>
            <a:ext cx="102123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1800"/>
              <a:t>Your facilitator will be your employee. As a group, you will be the supervisor.</a:t>
            </a:r>
          </a:p>
          <a:p>
            <a:pPr>
              <a:lnSpc>
                <a:spcPct val="100000"/>
              </a:lnSpc>
              <a:spcBef>
                <a:spcPct val="0"/>
              </a:spcBef>
              <a:buFontTx/>
              <a:buNone/>
            </a:pPr>
            <a:endParaRPr lang="en-CA" altLang="en-US" sz="1800"/>
          </a:p>
          <a:p>
            <a:pPr marL="285750" indent="-285750">
              <a:lnSpc>
                <a:spcPct val="100000"/>
              </a:lnSpc>
              <a:spcBef>
                <a:spcPct val="0"/>
              </a:spcBef>
            </a:pPr>
            <a:r>
              <a:rPr lang="en-CA" altLang="en-US" sz="1800"/>
              <a:t>What is the five step process?</a:t>
            </a:r>
          </a:p>
          <a:p>
            <a:pPr marL="285750" indent="-285750">
              <a:lnSpc>
                <a:spcPct val="100000"/>
              </a:lnSpc>
              <a:spcBef>
                <a:spcPct val="0"/>
              </a:spcBef>
            </a:pPr>
            <a:r>
              <a:rPr lang="en-CA" altLang="en-US" sz="1800"/>
              <a:t>How can you be an active listener? </a:t>
            </a:r>
          </a:p>
          <a:p>
            <a:pPr marL="285750" indent="-285750">
              <a:lnSpc>
                <a:spcPct val="100000"/>
              </a:lnSpc>
              <a:spcBef>
                <a:spcPct val="0"/>
              </a:spcBef>
            </a:pPr>
            <a:r>
              <a:rPr lang="en-CA" altLang="en-US" sz="1800"/>
              <a:t>How would you reflect feelings?</a:t>
            </a:r>
          </a:p>
          <a:p>
            <a:pPr marL="285750" indent="-285750">
              <a:lnSpc>
                <a:spcPct val="100000"/>
              </a:lnSpc>
              <a:spcBef>
                <a:spcPct val="0"/>
              </a:spcBef>
            </a:pPr>
            <a:r>
              <a:rPr lang="en-CA" altLang="en-US" sz="1800"/>
              <a:t>What non-verbal behaviour can you watch for?</a:t>
            </a:r>
          </a:p>
        </p:txBody>
      </p:sp>
    </p:spTree>
    <p:extLst>
      <p:ext uri="{BB962C8B-B14F-4D97-AF65-F5344CB8AC3E}">
        <p14:creationId xmlns:p14="http://schemas.microsoft.com/office/powerpoint/2010/main" val="144988546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09600"/>
            <a:ext cx="6553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3"/>
          <p:cNvSpPr>
            <a:spLocks noChangeArrowheads="1"/>
          </p:cNvSpPr>
          <p:nvPr/>
        </p:nvSpPr>
        <p:spPr bwMode="auto">
          <a:xfrm>
            <a:off x="7033461" y="1972176"/>
            <a:ext cx="104775" cy="417195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1508" name="Rectangle 2"/>
          <p:cNvSpPr txBox="1">
            <a:spLocks noChangeArrowheads="1"/>
          </p:cNvSpPr>
          <p:nvPr/>
        </p:nvSpPr>
        <p:spPr bwMode="auto">
          <a:xfrm>
            <a:off x="6677025" y="828675"/>
            <a:ext cx="535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4400" b="1" dirty="0">
                <a:solidFill>
                  <a:srgbClr val="60101C"/>
                </a:solidFill>
              </a:rPr>
              <a:t>Role Plays</a:t>
            </a:r>
            <a:endParaRPr lang="en-US" dirty="0"/>
          </a:p>
        </p:txBody>
      </p:sp>
      <p:sp>
        <p:nvSpPr>
          <p:cNvPr id="21509" name="TextBox 5"/>
          <p:cNvSpPr txBox="1">
            <a:spLocks noChangeArrowheads="1"/>
          </p:cNvSpPr>
          <p:nvPr/>
        </p:nvSpPr>
        <p:spPr bwMode="auto">
          <a:xfrm>
            <a:off x="7299091" y="1715001"/>
            <a:ext cx="4565650" cy="581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fr-FR" sz="2000" dirty="0">
                <a:latin typeface="Arial"/>
                <a:ea typeface="ヒラギノ角ゴ Pro W3"/>
                <a:cs typeface="Arial"/>
              </a:rPr>
              <a:t>Let’s practice how to apply and reinforce your supervisor interviewing skills when addressing possible substance misuse within your unit.</a:t>
            </a:r>
          </a:p>
          <a:p>
            <a:pPr>
              <a:lnSpc>
                <a:spcPct val="150000"/>
              </a:lnSpc>
              <a:spcBef>
                <a:spcPct val="0"/>
              </a:spcBef>
              <a:buFontTx/>
              <a:buNone/>
            </a:pPr>
            <a:endParaRPr lang="en-CA" altLang="en-US" sz="1050"/>
          </a:p>
          <a:p>
            <a:pPr>
              <a:lnSpc>
                <a:spcPct val="150000"/>
              </a:lnSpc>
              <a:spcBef>
                <a:spcPct val="0"/>
              </a:spcBef>
              <a:buNone/>
            </a:pPr>
            <a:r>
              <a:rPr lang="en-CA" altLang="en-US" sz="2000" dirty="0">
                <a:latin typeface="Arial"/>
                <a:ea typeface="ヒラギノ角ゴ Pro W3"/>
                <a:cs typeface="Arial"/>
              </a:rPr>
              <a:t>You will each have a role:</a:t>
            </a:r>
          </a:p>
          <a:p>
            <a:pPr marL="342900" indent="-342900">
              <a:lnSpc>
                <a:spcPct val="150000"/>
              </a:lnSpc>
              <a:spcBef>
                <a:spcPct val="0"/>
              </a:spcBef>
            </a:pPr>
            <a:r>
              <a:rPr lang="en-CA" altLang="en-US" sz="2000" dirty="0">
                <a:latin typeface="Arial"/>
                <a:ea typeface="ヒラギノ角ゴ Pro W3"/>
                <a:cs typeface="Arial"/>
              </a:rPr>
              <a:t>Supervisor</a:t>
            </a:r>
          </a:p>
          <a:p>
            <a:pPr marL="342900" indent="-342900">
              <a:lnSpc>
                <a:spcPct val="150000"/>
              </a:lnSpc>
              <a:spcBef>
                <a:spcPct val="0"/>
              </a:spcBef>
            </a:pPr>
            <a:r>
              <a:rPr lang="en-CA" altLang="en-US" sz="2000" dirty="0">
                <a:latin typeface="Arial"/>
                <a:ea typeface="ヒラギノ角ゴ Pro W3"/>
                <a:cs typeface="Arial"/>
              </a:rPr>
              <a:t>Employee </a:t>
            </a:r>
            <a:endParaRPr lang="en-CA" altLang="en-US" sz="2000" dirty="0"/>
          </a:p>
          <a:p>
            <a:pPr marL="342900" indent="-342900">
              <a:lnSpc>
                <a:spcPct val="150000"/>
              </a:lnSpc>
              <a:spcBef>
                <a:spcPct val="0"/>
              </a:spcBef>
            </a:pPr>
            <a:r>
              <a:rPr lang="en-CA" altLang="en-US" sz="2000" dirty="0">
                <a:latin typeface="Arial"/>
                <a:ea typeface="ヒラギノ角ゴ Pro W3"/>
                <a:cs typeface="Arial"/>
              </a:rPr>
              <a:t>Observer</a:t>
            </a:r>
          </a:p>
          <a:p>
            <a:pPr>
              <a:lnSpc>
                <a:spcPct val="150000"/>
              </a:lnSpc>
              <a:spcBef>
                <a:spcPct val="0"/>
              </a:spcBef>
              <a:buNone/>
            </a:pPr>
            <a:r>
              <a:rPr lang="en-CA" altLang="en-US" sz="2000" b="1" dirty="0">
                <a:latin typeface="Arial"/>
                <a:ea typeface="ヒラギノ角ゴ Pro W3"/>
                <a:cs typeface="Arial"/>
              </a:rPr>
              <a:t>Rotate through the roles.</a:t>
            </a:r>
          </a:p>
          <a:p>
            <a:pPr>
              <a:lnSpc>
                <a:spcPct val="150000"/>
              </a:lnSpc>
              <a:spcBef>
                <a:spcPct val="0"/>
              </a:spcBef>
              <a:buNone/>
            </a:pPr>
            <a:endParaRPr lang="en-CA" altLang="en-US" sz="2000"/>
          </a:p>
          <a:p>
            <a:pPr>
              <a:lnSpc>
                <a:spcPct val="150000"/>
              </a:lnSpc>
              <a:spcBef>
                <a:spcPct val="0"/>
              </a:spcBef>
              <a:buFontTx/>
              <a:buNone/>
            </a:pPr>
            <a:endParaRPr lang="en-CA" altLang="en-US" sz="2000" b="1"/>
          </a:p>
          <a:p>
            <a:pPr>
              <a:lnSpc>
                <a:spcPct val="150000"/>
              </a:lnSpc>
              <a:spcBef>
                <a:spcPct val="0"/>
              </a:spcBef>
              <a:buFontTx/>
              <a:buNone/>
            </a:pPr>
            <a:endParaRPr lang="en-CA" altLang="en-US" sz="20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95325"/>
            <a:ext cx="4564063"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3"/>
          <p:cNvSpPr>
            <a:spLocks noChangeArrowheads="1"/>
          </p:cNvSpPr>
          <p:nvPr/>
        </p:nvSpPr>
        <p:spPr bwMode="auto">
          <a:xfrm>
            <a:off x="4953000" y="2657475"/>
            <a:ext cx="85725" cy="352425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5604" name="Rectangle 5"/>
          <p:cNvSpPr>
            <a:spLocks noChangeArrowheads="1"/>
          </p:cNvSpPr>
          <p:nvPr/>
        </p:nvSpPr>
        <p:spPr bwMode="auto">
          <a:xfrm>
            <a:off x="5344026" y="974725"/>
            <a:ext cx="663140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3200" b="1" dirty="0">
                <a:solidFill>
                  <a:srgbClr val="60101C"/>
                </a:solidFill>
                <a:latin typeface="Arial"/>
                <a:ea typeface="ヒラギノ角ゴ Pro W3"/>
                <a:cs typeface="Arial"/>
              </a:rPr>
              <a:t>Small Group Role Play</a:t>
            </a:r>
          </a:p>
          <a:p>
            <a:pPr>
              <a:lnSpc>
                <a:spcPct val="100000"/>
              </a:lnSpc>
              <a:spcBef>
                <a:spcPct val="0"/>
              </a:spcBef>
              <a:buFontTx/>
              <a:buNone/>
            </a:pPr>
            <a:r>
              <a:rPr lang="en-CA" altLang="en-US" sz="3200" b="1" dirty="0">
                <a:solidFill>
                  <a:srgbClr val="60101C"/>
                </a:solidFill>
                <a:latin typeface="Arial"/>
                <a:ea typeface="ヒラギノ角ゴ Pro W3"/>
                <a:cs typeface="Arial"/>
              </a:rPr>
              <a:t>Addressing Substance Misuse </a:t>
            </a:r>
          </a:p>
          <a:p>
            <a:pPr>
              <a:lnSpc>
                <a:spcPct val="100000"/>
              </a:lnSpc>
              <a:spcBef>
                <a:spcPct val="0"/>
              </a:spcBef>
              <a:buFontTx/>
              <a:buNone/>
            </a:pPr>
            <a:r>
              <a:rPr lang="en-CA" altLang="en-US" sz="3200" b="1" dirty="0">
                <a:solidFill>
                  <a:srgbClr val="60101C"/>
                </a:solidFill>
                <a:latin typeface="Arial"/>
                <a:ea typeface="ヒラギノ角ゴ Pro W3"/>
                <a:cs typeface="Arial"/>
              </a:rPr>
              <a:t>in Your Unit</a:t>
            </a:r>
            <a:endParaRPr lang="en-CA" dirty="0"/>
          </a:p>
        </p:txBody>
      </p:sp>
      <p:sp>
        <p:nvSpPr>
          <p:cNvPr id="25605" name="TextBox 6"/>
          <p:cNvSpPr txBox="1">
            <a:spLocks noChangeArrowheads="1"/>
          </p:cNvSpPr>
          <p:nvPr/>
        </p:nvSpPr>
        <p:spPr bwMode="auto">
          <a:xfrm>
            <a:off x="5345113" y="2620963"/>
            <a:ext cx="632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a:t>In your group of three, use the case studies completed. You will each have a role -  as supervisor, employee and observer.</a:t>
            </a:r>
          </a:p>
        </p:txBody>
      </p:sp>
      <p:sp>
        <p:nvSpPr>
          <p:cNvPr id="25606" name="TextBox 7"/>
          <p:cNvSpPr txBox="1">
            <a:spLocks noChangeArrowheads="1"/>
          </p:cNvSpPr>
          <p:nvPr/>
        </p:nvSpPr>
        <p:spPr bwMode="auto">
          <a:xfrm>
            <a:off x="5334000" y="3771900"/>
            <a:ext cx="6324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a:t>Apply your interviewing skills:</a:t>
            </a:r>
          </a:p>
          <a:p>
            <a:pPr>
              <a:lnSpc>
                <a:spcPct val="100000"/>
              </a:lnSpc>
              <a:spcBef>
                <a:spcPct val="0"/>
              </a:spcBef>
              <a:buFontTx/>
              <a:buNone/>
            </a:pPr>
            <a:r>
              <a:rPr lang="en-CA" altLang="en-US" sz="2000"/>
              <a:t>	Use “I” statements.</a:t>
            </a:r>
          </a:p>
          <a:p>
            <a:pPr>
              <a:lnSpc>
                <a:spcPct val="100000"/>
              </a:lnSpc>
              <a:spcBef>
                <a:spcPct val="0"/>
              </a:spcBef>
              <a:buFontTx/>
              <a:buNone/>
            </a:pPr>
            <a:r>
              <a:rPr lang="en-CA" altLang="en-US" sz="2000"/>
              <a:t>	Mention observable behaviour to be corrected</a:t>
            </a:r>
          </a:p>
          <a:p>
            <a:pPr>
              <a:lnSpc>
                <a:spcPct val="100000"/>
              </a:lnSpc>
              <a:spcBef>
                <a:spcPct val="0"/>
              </a:spcBef>
              <a:buFontTx/>
              <a:buNone/>
            </a:pPr>
            <a:r>
              <a:rPr lang="en-CA" altLang="en-US" sz="2000"/>
              <a:t>	Be assertive, not aggressive.</a:t>
            </a:r>
          </a:p>
          <a:p>
            <a:pPr>
              <a:lnSpc>
                <a:spcPct val="100000"/>
              </a:lnSpc>
              <a:spcBef>
                <a:spcPct val="0"/>
              </a:spcBef>
              <a:buFontTx/>
              <a:buNone/>
            </a:pPr>
            <a:r>
              <a:rPr lang="en-CA" altLang="en-US" sz="2000"/>
              <a:t>	Be firm, but fair.</a:t>
            </a:r>
          </a:p>
          <a:p>
            <a:pPr>
              <a:lnSpc>
                <a:spcPct val="100000"/>
              </a:lnSpc>
              <a:spcBef>
                <a:spcPct val="0"/>
              </a:spcBef>
              <a:buFontTx/>
              <a:buNone/>
            </a:pPr>
            <a:r>
              <a:rPr lang="en-CA" altLang="en-US" sz="2000"/>
              <a:t>	Be open-minded.</a:t>
            </a:r>
          </a:p>
        </p:txBody>
      </p:sp>
      <p:sp>
        <p:nvSpPr>
          <p:cNvPr id="25607" name="TextBox 8"/>
          <p:cNvSpPr txBox="1">
            <a:spLocks noChangeArrowheads="1"/>
          </p:cNvSpPr>
          <p:nvPr/>
        </p:nvSpPr>
        <p:spPr bwMode="auto">
          <a:xfrm>
            <a:off x="5345113" y="5861050"/>
            <a:ext cx="448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a:t>Rotate through the roles.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777" y="2116708"/>
            <a:ext cx="6226601" cy="30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Date Placeholder 3"/>
          <p:cNvSpPr txBox="1">
            <a:spLocks noGrp="1"/>
          </p:cNvSpPr>
          <p:nvPr/>
        </p:nvSpPr>
        <p:spPr bwMode="auto">
          <a:xfrm>
            <a:off x="147939" y="5372937"/>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CA" altLang="fr-FR" sz="2400" dirty="0"/>
              <a:t>How would you describe the culture of the CAF regarding substance use, gambling and gaming?</a:t>
            </a:r>
          </a:p>
        </p:txBody>
      </p:sp>
      <p:pic>
        <p:nvPicPr>
          <p:cNvPr id="29699"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86600" y="439738"/>
            <a:ext cx="5103813"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86600" y="3460750"/>
            <a:ext cx="5105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3"/>
          <p:cNvSpPr>
            <a:spLocks noChangeArrowheads="1"/>
          </p:cNvSpPr>
          <p:nvPr/>
        </p:nvSpPr>
        <p:spPr bwMode="auto">
          <a:xfrm>
            <a:off x="6477000" y="1709738"/>
            <a:ext cx="152400"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9703" name="TextBox 4"/>
          <p:cNvSpPr txBox="1">
            <a:spLocks noChangeArrowheads="1"/>
          </p:cNvSpPr>
          <p:nvPr/>
        </p:nvSpPr>
        <p:spPr bwMode="auto">
          <a:xfrm>
            <a:off x="457200" y="1143000"/>
            <a:ext cx="3048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4400" b="1">
                <a:solidFill>
                  <a:srgbClr val="60101C"/>
                </a:solidFill>
              </a:rPr>
              <a:t>Culture</a:t>
            </a:r>
          </a:p>
        </p:txBody>
      </p:sp>
      <p:sp>
        <p:nvSpPr>
          <p:cNvPr id="27657" name="TextBox 6"/>
          <p:cNvSpPr txBox="1">
            <a:spLocks noChangeArrowheads="1"/>
          </p:cNvSpPr>
          <p:nvPr/>
        </p:nvSpPr>
        <p:spPr bwMode="auto">
          <a:xfrm>
            <a:off x="993254" y="2534220"/>
            <a:ext cx="449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CA" altLang="en-US" sz="2000" dirty="0"/>
              <a:t>Culture is defined as unspoken beliefs, values and traditions that are common to a group of people. Culture can be used to control and reinforce those behaviours that are encouraged and censor those which are not.</a:t>
            </a:r>
          </a:p>
        </p:txBody>
      </p:sp>
    </p:spTree>
    <p:extLst>
      <p:ext uri="{BB962C8B-B14F-4D97-AF65-F5344CB8AC3E}">
        <p14:creationId xmlns:p14="http://schemas.microsoft.com/office/powerpoint/2010/main" val="345022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DCA42827-1B60-4674-B774-B8BE0588C4D6}"/>
              </a:ext>
            </a:extLst>
          </p:cNvPr>
          <p:cNvSpPr>
            <a:spLocks noGrp="1" noChangeArrowheads="1"/>
          </p:cNvSpPr>
          <p:nvPr>
            <p:ph type="title"/>
          </p:nvPr>
        </p:nvSpPr>
        <p:spPr/>
        <p:txBody>
          <a:bodyPr/>
          <a:lstStyle/>
          <a:p>
            <a:pPr algn="ctr"/>
            <a:r>
              <a:rPr lang="en-CA" altLang="en-US" b="0">
                <a:latin typeface="Arial Black" panose="020B0A04020102020204" pitchFamily="34" charset="0"/>
              </a:rPr>
              <a:t>Overview of Day</a:t>
            </a:r>
            <a:r>
              <a:rPr lang="en-CA" altLang="en-US"/>
              <a:t>   </a:t>
            </a:r>
          </a:p>
        </p:txBody>
      </p:sp>
      <p:sp>
        <p:nvSpPr>
          <p:cNvPr id="200707" name="Rectangle 3">
            <a:extLst>
              <a:ext uri="{FF2B5EF4-FFF2-40B4-BE49-F238E27FC236}">
                <a16:creationId xmlns:a16="http://schemas.microsoft.com/office/drawing/2014/main" id="{1C35C859-C32F-497D-91F5-8F0D5642853D}"/>
              </a:ext>
            </a:extLst>
          </p:cNvPr>
          <p:cNvSpPr>
            <a:spLocks noGrp="1" noChangeArrowheads="1"/>
          </p:cNvSpPr>
          <p:nvPr>
            <p:ph type="body" idx="1"/>
          </p:nvPr>
        </p:nvSpPr>
        <p:spPr>
          <a:xfrm>
            <a:off x="1676400" y="2819400"/>
            <a:ext cx="10515600" cy="4124325"/>
          </a:xfrm>
        </p:spPr>
        <p:txBody>
          <a:bodyPr/>
          <a:lstStyle/>
          <a:p>
            <a:r>
              <a:rPr lang="en-CA" altLang="en-US" sz="3600">
                <a:latin typeface="Arial" panose="020B0604020202020204" pitchFamily="34" charset="0"/>
              </a:rPr>
              <a:t>Check-in</a:t>
            </a:r>
          </a:p>
          <a:p>
            <a:endParaRPr lang="en-CA" altLang="en-US" sz="3600">
              <a:latin typeface="Arial" panose="020B0604020202020204" pitchFamily="34" charset="0"/>
            </a:endParaRPr>
          </a:p>
          <a:p>
            <a:r>
              <a:rPr lang="en-CA" altLang="en-US" sz="3600">
                <a:latin typeface="Arial" panose="020B0604020202020204" pitchFamily="34" charset="0"/>
              </a:rPr>
              <a:t>Review of Objectives</a:t>
            </a:r>
          </a:p>
        </p:txBody>
      </p:sp>
      <p:pic>
        <p:nvPicPr>
          <p:cNvPr id="200708" name="Picture 5">
            <a:extLst>
              <a:ext uri="{FF2B5EF4-FFF2-40B4-BE49-F238E27FC236}">
                <a16:creationId xmlns:a16="http://schemas.microsoft.com/office/drawing/2014/main" id="{4FFC6863-DFB6-4A87-90D9-50849D836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241" y="1981200"/>
            <a:ext cx="325736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0709" name="Picture 4">
            <a:extLst>
              <a:ext uri="{FF2B5EF4-FFF2-40B4-BE49-F238E27FC236}">
                <a16:creationId xmlns:a16="http://schemas.microsoft.com/office/drawing/2014/main" id="{D231293A-1B09-4EC8-AD59-1BD2CB3271EC}"/>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48800" y="6216972"/>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38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462392" y="787872"/>
            <a:ext cx="11829964" cy="1408156"/>
          </a:xfrm>
        </p:spPr>
        <p:txBody>
          <a:bodyPr/>
          <a:lstStyle/>
          <a:p>
            <a:pPr algn="ctr">
              <a:spcBef>
                <a:spcPct val="50000"/>
              </a:spcBef>
            </a:pPr>
            <a:r>
              <a:rPr lang="en-CA" altLang="en-US" sz="3200" b="1">
                <a:solidFill>
                  <a:srgbClr val="60101C"/>
                </a:solidFill>
              </a:rPr>
              <a:t>MHCM  Applied to Substance Use and Addiction  </a:t>
            </a:r>
            <a:br>
              <a:rPr lang="en-CA" altLang="en-US" sz="3200" b="1">
                <a:solidFill>
                  <a:srgbClr val="60101C"/>
                </a:solidFill>
              </a:rPr>
            </a:br>
            <a:r>
              <a:rPr lang="en-CA" altLang="en-US" sz="3200" b="1">
                <a:solidFill>
                  <a:srgbClr val="60101C"/>
                </a:solidFill>
              </a:rPr>
              <a:t>Chain of Command</a:t>
            </a:r>
            <a:endParaRPr lang="en-US" altLang="en-US" sz="3200" b="1">
              <a:solidFill>
                <a:srgbClr val="60101C"/>
              </a:solidFill>
            </a:endParaRPr>
          </a:p>
        </p:txBody>
      </p:sp>
      <p:sp>
        <p:nvSpPr>
          <p:cNvPr id="94211" name="Rectangle 3"/>
          <p:cNvSpPr>
            <a:spLocks noChangeArrowheads="1"/>
          </p:cNvSpPr>
          <p:nvPr/>
        </p:nvSpPr>
        <p:spPr bwMode="auto">
          <a:xfrm>
            <a:off x="1925638" y="2024063"/>
            <a:ext cx="2170112" cy="3581400"/>
          </a:xfrm>
          <a:prstGeom prst="rect">
            <a:avLst/>
          </a:prstGeom>
          <a:solidFill>
            <a:srgbClr val="0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2" name="Rectangle 4"/>
          <p:cNvSpPr>
            <a:spLocks noChangeArrowheads="1"/>
          </p:cNvSpPr>
          <p:nvPr/>
        </p:nvSpPr>
        <p:spPr bwMode="auto">
          <a:xfrm>
            <a:off x="8137525" y="2024063"/>
            <a:ext cx="2130425" cy="3581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3" name="Rectangle 5"/>
          <p:cNvSpPr>
            <a:spLocks noChangeArrowheads="1"/>
          </p:cNvSpPr>
          <p:nvPr/>
        </p:nvSpPr>
        <p:spPr bwMode="auto">
          <a:xfrm>
            <a:off x="6153150" y="2024063"/>
            <a:ext cx="2070100" cy="3581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4" name="Rectangle 6"/>
          <p:cNvSpPr>
            <a:spLocks noChangeArrowheads="1"/>
          </p:cNvSpPr>
          <p:nvPr/>
        </p:nvSpPr>
        <p:spPr bwMode="auto">
          <a:xfrm>
            <a:off x="4057650" y="2024063"/>
            <a:ext cx="2095500" cy="3581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5" name="Text Box 7"/>
          <p:cNvSpPr txBox="1">
            <a:spLocks noChangeArrowheads="1"/>
          </p:cNvSpPr>
          <p:nvPr/>
        </p:nvSpPr>
        <p:spPr bwMode="auto">
          <a:xfrm>
            <a:off x="8210550" y="2032000"/>
            <a:ext cx="2057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500" b="1">
                <a:ea typeface="MS PGothic" panose="020B0600070205080204" pitchFamily="34" charset="-128"/>
              </a:rPr>
              <a:t>Ill</a:t>
            </a:r>
          </a:p>
        </p:txBody>
      </p:sp>
      <p:sp>
        <p:nvSpPr>
          <p:cNvPr id="94216" name="Text Box 8"/>
          <p:cNvSpPr txBox="1">
            <a:spLocks noChangeArrowheads="1"/>
          </p:cNvSpPr>
          <p:nvPr/>
        </p:nvSpPr>
        <p:spPr bwMode="auto">
          <a:xfrm>
            <a:off x="1962150" y="20320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600" b="1">
                <a:ea typeface="MS PGothic" panose="020B0600070205080204" pitchFamily="34" charset="-128"/>
              </a:rPr>
              <a:t>Healthy</a:t>
            </a:r>
            <a:endParaRPr lang="en-US" altLang="fr-FR" sz="1800" b="1">
              <a:ea typeface="MS PGothic" panose="020B0600070205080204" pitchFamily="34" charset="-128"/>
            </a:endParaRPr>
          </a:p>
        </p:txBody>
      </p:sp>
      <p:sp>
        <p:nvSpPr>
          <p:cNvPr id="94217" name="Text Box 9"/>
          <p:cNvSpPr txBox="1">
            <a:spLocks noChangeArrowheads="1"/>
          </p:cNvSpPr>
          <p:nvPr/>
        </p:nvSpPr>
        <p:spPr bwMode="auto">
          <a:xfrm>
            <a:off x="4095750" y="2032000"/>
            <a:ext cx="2057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500" b="1">
                <a:ea typeface="MS PGothic" panose="020B0600070205080204" pitchFamily="34" charset="-128"/>
              </a:rPr>
              <a:t>Reacting</a:t>
            </a:r>
          </a:p>
        </p:txBody>
      </p:sp>
      <p:sp>
        <p:nvSpPr>
          <p:cNvPr id="94218" name="Text Box 10"/>
          <p:cNvSpPr txBox="1">
            <a:spLocks noChangeArrowheads="1"/>
          </p:cNvSpPr>
          <p:nvPr/>
        </p:nvSpPr>
        <p:spPr bwMode="auto">
          <a:xfrm>
            <a:off x="6153150" y="2032000"/>
            <a:ext cx="2057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500" b="1">
                <a:solidFill>
                  <a:srgbClr val="60101C"/>
                </a:solidFill>
                <a:ea typeface="MS PGothic" panose="020B0600070205080204" pitchFamily="34" charset="-128"/>
              </a:rPr>
              <a:t>Injured</a:t>
            </a:r>
          </a:p>
        </p:txBody>
      </p:sp>
      <p:sp>
        <p:nvSpPr>
          <p:cNvPr id="94219" name="Text Box 14"/>
          <p:cNvSpPr txBox="1">
            <a:spLocks noChangeArrowheads="1"/>
          </p:cNvSpPr>
          <p:nvPr/>
        </p:nvSpPr>
        <p:spPr bwMode="auto">
          <a:xfrm>
            <a:off x="8250238" y="3246438"/>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200" b="1">
                <a:ea typeface="MS PGothic" panose="020B0600070205080204" pitchFamily="34" charset="-128"/>
              </a:rPr>
              <a:t>Chain of Command</a:t>
            </a:r>
          </a:p>
        </p:txBody>
      </p:sp>
      <p:sp>
        <p:nvSpPr>
          <p:cNvPr id="94220" name="Text Box 18"/>
          <p:cNvSpPr txBox="1">
            <a:spLocks noChangeArrowheads="1"/>
          </p:cNvSpPr>
          <p:nvPr/>
        </p:nvSpPr>
        <p:spPr bwMode="auto">
          <a:xfrm>
            <a:off x="1962150" y="4670425"/>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200" b="1">
                <a:solidFill>
                  <a:srgbClr val="60101C"/>
                </a:solidFill>
                <a:ea typeface="MS PGothic" panose="020B0600070205080204" pitchFamily="34" charset="-128"/>
              </a:rPr>
              <a:t>Health Services</a:t>
            </a:r>
          </a:p>
        </p:txBody>
      </p:sp>
      <p:sp>
        <p:nvSpPr>
          <p:cNvPr id="94221" name="Rectangle 19"/>
          <p:cNvSpPr>
            <a:spLocks noChangeArrowheads="1"/>
          </p:cNvSpPr>
          <p:nvPr/>
        </p:nvSpPr>
        <p:spPr bwMode="auto">
          <a:xfrm>
            <a:off x="1885950" y="2401888"/>
            <a:ext cx="8458200" cy="490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22" name="Line 23"/>
          <p:cNvSpPr>
            <a:spLocks noChangeShapeType="1"/>
          </p:cNvSpPr>
          <p:nvPr/>
        </p:nvSpPr>
        <p:spPr bwMode="auto">
          <a:xfrm flipV="1">
            <a:off x="1885950" y="3463925"/>
            <a:ext cx="8510588" cy="1196975"/>
          </a:xfrm>
          <a:prstGeom prst="line">
            <a:avLst/>
          </a:prstGeom>
          <a:noFill/>
          <a:ln w="25400">
            <a:solidFill>
              <a:srgbClr val="FFFFFF"/>
            </a:solidFill>
            <a:prstDash val="sysDash"/>
            <a:round/>
            <a:headEnd/>
            <a:tailEnd/>
          </a:ln>
          <a:extLst>
            <a:ext uri="{909E8E84-426E-40DD-AFC4-6F175D3DCCD1}">
              <a14:hiddenFill xmlns:a14="http://schemas.microsoft.com/office/drawing/2010/main">
                <a:noFill/>
              </a14:hiddenFill>
            </a:ext>
          </a:extLst>
        </p:spPr>
        <p:txBody>
          <a:bodyPr/>
          <a:lstStyle/>
          <a:p>
            <a:endParaRPr lang="en-CA">
              <a:solidFill>
                <a:srgbClr val="60101C"/>
              </a:solidFill>
            </a:endParaRPr>
          </a:p>
        </p:txBody>
      </p:sp>
      <p:sp>
        <p:nvSpPr>
          <p:cNvPr id="94223" name="Text Box 14"/>
          <p:cNvSpPr txBox="1">
            <a:spLocks noChangeArrowheads="1"/>
          </p:cNvSpPr>
          <p:nvPr/>
        </p:nvSpPr>
        <p:spPr bwMode="auto">
          <a:xfrm>
            <a:off x="6181725" y="3203575"/>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400" b="1">
                <a:ea typeface="MS PGothic" panose="020B0600070205080204" pitchFamily="34" charset="-128"/>
              </a:rPr>
              <a:t>Chain of Command</a:t>
            </a:r>
          </a:p>
        </p:txBody>
      </p:sp>
      <p:sp>
        <p:nvSpPr>
          <p:cNvPr id="94224" name="Text Box 14"/>
          <p:cNvSpPr txBox="1">
            <a:spLocks noChangeArrowheads="1"/>
          </p:cNvSpPr>
          <p:nvPr/>
        </p:nvSpPr>
        <p:spPr bwMode="auto">
          <a:xfrm>
            <a:off x="4029075" y="3173413"/>
            <a:ext cx="2057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600" b="1">
                <a:ea typeface="MS PGothic" panose="020B0600070205080204" pitchFamily="34" charset="-128"/>
              </a:rPr>
              <a:t>Chain of Command</a:t>
            </a:r>
          </a:p>
        </p:txBody>
      </p:sp>
      <p:sp>
        <p:nvSpPr>
          <p:cNvPr id="94225" name="Text Box 14"/>
          <p:cNvSpPr txBox="1">
            <a:spLocks noChangeArrowheads="1"/>
          </p:cNvSpPr>
          <p:nvPr/>
        </p:nvSpPr>
        <p:spPr bwMode="auto">
          <a:xfrm>
            <a:off x="1939925" y="3127375"/>
            <a:ext cx="2057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2000" b="1">
                <a:ea typeface="MS PGothic" panose="020B0600070205080204" pitchFamily="34" charset="-128"/>
              </a:rPr>
              <a:t>Chain of Command</a:t>
            </a:r>
          </a:p>
        </p:txBody>
      </p:sp>
      <p:sp>
        <p:nvSpPr>
          <p:cNvPr id="94226" name="Text Box 18"/>
          <p:cNvSpPr txBox="1">
            <a:spLocks noChangeArrowheads="1"/>
          </p:cNvSpPr>
          <p:nvPr/>
        </p:nvSpPr>
        <p:spPr bwMode="auto">
          <a:xfrm>
            <a:off x="4089400" y="4660900"/>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400" b="1">
                <a:ea typeface="MS PGothic" panose="020B0600070205080204" pitchFamily="34" charset="-128"/>
              </a:rPr>
              <a:t>Health Services</a:t>
            </a:r>
          </a:p>
        </p:txBody>
      </p:sp>
      <p:sp>
        <p:nvSpPr>
          <p:cNvPr id="94227" name="Text Box 18"/>
          <p:cNvSpPr txBox="1">
            <a:spLocks noChangeArrowheads="1"/>
          </p:cNvSpPr>
          <p:nvPr/>
        </p:nvSpPr>
        <p:spPr bwMode="auto">
          <a:xfrm>
            <a:off x="6215063" y="4622800"/>
            <a:ext cx="2057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600" b="1">
                <a:ea typeface="MS PGothic" panose="020B0600070205080204" pitchFamily="34" charset="-128"/>
              </a:rPr>
              <a:t>Health Services</a:t>
            </a:r>
          </a:p>
        </p:txBody>
      </p:sp>
      <p:sp>
        <p:nvSpPr>
          <p:cNvPr id="94228" name="Text Box 18"/>
          <p:cNvSpPr txBox="1">
            <a:spLocks noChangeArrowheads="1"/>
          </p:cNvSpPr>
          <p:nvPr/>
        </p:nvSpPr>
        <p:spPr bwMode="auto">
          <a:xfrm>
            <a:off x="8120063" y="4564063"/>
            <a:ext cx="2276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2000" b="1">
                <a:ea typeface="MS PGothic" panose="020B0600070205080204" pitchFamily="34" charset="-128"/>
              </a:rPr>
              <a:t>Health Services</a:t>
            </a:r>
          </a:p>
        </p:txBody>
      </p:sp>
      <p:sp>
        <p:nvSpPr>
          <p:cNvPr id="94229" name="Rectangle 30"/>
          <p:cNvSpPr>
            <a:spLocks noChangeArrowheads="1"/>
          </p:cNvSpPr>
          <p:nvPr/>
        </p:nvSpPr>
        <p:spPr bwMode="auto">
          <a:xfrm>
            <a:off x="5029200" y="2525713"/>
            <a:ext cx="2133600" cy="228600"/>
          </a:xfrm>
          <a:prstGeom prst="rect">
            <a:avLst/>
          </a:prstGeom>
          <a:gradFill rotWithShape="0">
            <a:gsLst>
              <a:gs pos="0">
                <a:srgbClr val="FFFF00"/>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0" name="Rectangle 32"/>
          <p:cNvSpPr>
            <a:spLocks noChangeArrowheads="1"/>
          </p:cNvSpPr>
          <p:nvPr/>
        </p:nvSpPr>
        <p:spPr bwMode="auto">
          <a:xfrm>
            <a:off x="7034270" y="2525713"/>
            <a:ext cx="2234588" cy="228600"/>
          </a:xfrm>
          <a:prstGeom prst="rect">
            <a:avLst/>
          </a:prstGeom>
          <a:gradFill rotWithShape="0">
            <a:gsLst>
              <a:gs pos="0">
                <a:srgbClr val="FF6600"/>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1" name="Rectangle 33"/>
          <p:cNvSpPr>
            <a:spLocks noChangeArrowheads="1"/>
          </p:cNvSpPr>
          <p:nvPr/>
        </p:nvSpPr>
        <p:spPr bwMode="auto">
          <a:xfrm>
            <a:off x="2913063" y="2525713"/>
            <a:ext cx="2133600" cy="228600"/>
          </a:xfrm>
          <a:prstGeom prst="rect">
            <a:avLst/>
          </a:prstGeom>
          <a:gradFill rotWithShape="0">
            <a:gsLst>
              <a:gs pos="0">
                <a:srgbClr val="00FF00"/>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2" name="Rectangle 34"/>
          <p:cNvSpPr>
            <a:spLocks noChangeArrowheads="1"/>
          </p:cNvSpPr>
          <p:nvPr/>
        </p:nvSpPr>
        <p:spPr bwMode="auto">
          <a:xfrm>
            <a:off x="9104313" y="2525713"/>
            <a:ext cx="685800" cy="228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3" name="Rectangle 35"/>
          <p:cNvSpPr>
            <a:spLocks noChangeArrowheads="1"/>
          </p:cNvSpPr>
          <p:nvPr/>
        </p:nvSpPr>
        <p:spPr bwMode="auto">
          <a:xfrm>
            <a:off x="2398713" y="2525713"/>
            <a:ext cx="666750" cy="2286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4" name="AutoShape 36"/>
          <p:cNvSpPr>
            <a:spLocks noChangeArrowheads="1"/>
          </p:cNvSpPr>
          <p:nvPr/>
        </p:nvSpPr>
        <p:spPr bwMode="auto">
          <a:xfrm rot="-5400000">
            <a:off x="2010569" y="2334419"/>
            <a:ext cx="360362" cy="609600"/>
          </a:xfrm>
          <a:prstGeom prst="triangle">
            <a:avLst>
              <a:gd name="adj"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5" name="AutoShape 37"/>
          <p:cNvSpPr>
            <a:spLocks noChangeArrowheads="1"/>
          </p:cNvSpPr>
          <p:nvPr/>
        </p:nvSpPr>
        <p:spPr bwMode="auto">
          <a:xfrm rot="5400000">
            <a:off x="9819482" y="2334419"/>
            <a:ext cx="360362" cy="609600"/>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6" name="Rectangle 29"/>
          <p:cNvSpPr>
            <a:spLocks noChangeArrowheads="1"/>
          </p:cNvSpPr>
          <p:nvPr/>
        </p:nvSpPr>
        <p:spPr bwMode="auto">
          <a:xfrm>
            <a:off x="9605706" y="6580488"/>
            <a:ext cx="25827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50000"/>
              </a:spcBef>
              <a:buFontTx/>
              <a:buNone/>
            </a:pPr>
            <a:r>
              <a:rPr lang="en-CA" altLang="fr-FR" sz="1200">
                <a:latin typeface="Arial"/>
                <a:ea typeface="MS PGothic"/>
                <a:cs typeface="Arial Unicode MS"/>
              </a:rPr>
              <a:t>Adapted from the US Marine Corps</a:t>
            </a:r>
          </a:p>
        </p:txBody>
      </p:sp>
      <p:sp>
        <p:nvSpPr>
          <p:cNvPr id="2" name="TextBox 1">
            <a:extLst>
              <a:ext uri="{FF2B5EF4-FFF2-40B4-BE49-F238E27FC236}">
                <a16:creationId xmlns:a16="http://schemas.microsoft.com/office/drawing/2014/main" id="{107C7D91-B724-6EBE-4698-3D7860819DA9}"/>
              </a:ext>
            </a:extLst>
          </p:cNvPr>
          <p:cNvSpPr txBox="1"/>
          <p:nvPr/>
        </p:nvSpPr>
        <p:spPr>
          <a:xfrm>
            <a:off x="-231807" y="5765271"/>
            <a:ext cx="132258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000" b="1">
                <a:latin typeface="Arial"/>
                <a:ea typeface="ヒラギノ角ゴ Pro W3"/>
                <a:cs typeface="Arial"/>
              </a:rPr>
              <a:t>How might CAF leaders discourage the culture of heavy drinking, substance use, </a:t>
            </a:r>
            <a:endParaRPr lang="en-US">
              <a:cs typeface="Arial" panose="020B0604020202020204" pitchFamily="34" charset="0"/>
            </a:endParaRPr>
          </a:p>
          <a:p>
            <a:pPr algn="ctr"/>
            <a:r>
              <a:rPr lang="en-CA" sz="2000" b="1">
                <a:latin typeface="Arial"/>
                <a:ea typeface="ヒラギノ角ゴ Pro W3"/>
                <a:cs typeface="Arial"/>
              </a:rPr>
              <a:t>gambling and gaming?</a:t>
            </a:r>
            <a:r>
              <a:rPr lang="en-US" sz="2000" b="1">
                <a:latin typeface="Arial"/>
                <a:ea typeface="ヒラギノ角ゴ Pro W3"/>
                <a:cs typeface="Arial"/>
              </a:rPr>
              <a:t>​</a:t>
            </a:r>
            <a:endParaRPr lang="en-US">
              <a:cs typeface="Arial" panose="020B0604020202020204" pitchFamily="34" charset="0"/>
            </a:endParaRPr>
          </a:p>
        </p:txBody>
      </p:sp>
    </p:spTree>
    <p:extLst>
      <p:ext uri="{BB962C8B-B14F-4D97-AF65-F5344CB8AC3E}">
        <p14:creationId xmlns:p14="http://schemas.microsoft.com/office/powerpoint/2010/main" val="9502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Bracket 8">
            <a:extLst>
              <a:ext uri="{FF2B5EF4-FFF2-40B4-BE49-F238E27FC236}">
                <a16:creationId xmlns:a16="http://schemas.microsoft.com/office/drawing/2014/main" id="{E3452C78-9A4E-25C6-8312-CAEEF02DA4CE}"/>
              </a:ext>
            </a:extLst>
          </p:cNvPr>
          <p:cNvSpPr/>
          <p:nvPr/>
        </p:nvSpPr>
        <p:spPr>
          <a:xfrm flipH="1">
            <a:off x="1995055" y="3973485"/>
            <a:ext cx="482138" cy="390154"/>
          </a:xfrm>
          <a:prstGeom prst="righ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7C997EF-6F13-9314-E531-9E974878F755}"/>
              </a:ext>
            </a:extLst>
          </p:cNvPr>
          <p:cNvSpPr txBox="1"/>
          <p:nvPr/>
        </p:nvSpPr>
        <p:spPr>
          <a:xfrm>
            <a:off x="679823" y="3948004"/>
            <a:ext cx="13152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Arial"/>
                <a:ea typeface="ヒラギノ角ゴ Pro W3"/>
                <a:cs typeface="Arial"/>
              </a:rPr>
              <a:t>Request for your unit</a:t>
            </a:r>
            <a:endParaRPr lang="en-US" sz="1400" dirty="0">
              <a:cs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00120" y="822836"/>
            <a:ext cx="7808601" cy="6035163"/>
          </a:xfrm>
          <a:prstGeom prst="rect">
            <a:avLst/>
          </a:prstGeom>
        </p:spPr>
      </p:pic>
      <p:sp>
        <p:nvSpPr>
          <p:cNvPr id="3" name="Arrow: Left 2">
            <a:extLst>
              <a:ext uri="{FF2B5EF4-FFF2-40B4-BE49-F238E27FC236}">
                <a16:creationId xmlns:a16="http://schemas.microsoft.com/office/drawing/2014/main" id="{2AAB3255-79F1-D26B-0B5E-B556D0785B16}"/>
              </a:ext>
            </a:extLst>
          </p:cNvPr>
          <p:cNvSpPr/>
          <p:nvPr/>
        </p:nvSpPr>
        <p:spPr>
          <a:xfrm>
            <a:off x="7741434" y="3352697"/>
            <a:ext cx="863586" cy="32805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74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38663" y="749300"/>
            <a:ext cx="7600950" cy="6076950"/>
          </a:xfrm>
          <a:prstGeom prst="rect">
            <a:avLst/>
          </a:prstGeom>
          <a:noFill/>
          <a:ln w="57150">
            <a:solidFill>
              <a:srgbClr val="DBA948"/>
            </a:solidFill>
            <a:miter lim="800000"/>
            <a:headEnd/>
            <a:tailEnd/>
          </a:ln>
          <a:extLst>
            <a:ext uri="{909E8E84-426E-40DD-AFC4-6F175D3DCCD1}">
              <a14:hiddenFill xmlns:a14="http://schemas.microsoft.com/office/drawing/2010/main">
                <a:solidFill>
                  <a:srgbClr val="FFFFFF"/>
                </a:solidFill>
              </a14:hiddenFill>
            </a:ext>
          </a:extLst>
        </p:spPr>
      </p:pic>
      <p:sp>
        <p:nvSpPr>
          <p:cNvPr id="54274" name="Rectangle 2"/>
          <p:cNvSpPr txBox="1">
            <a:spLocks noChangeArrowheads="1"/>
          </p:cNvSpPr>
          <p:nvPr/>
        </p:nvSpPr>
        <p:spPr bwMode="auto">
          <a:xfrm>
            <a:off x="337058" y="12954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eaLnBrk="1" hangingPunct="1">
              <a:lnSpc>
                <a:spcPct val="90000"/>
              </a:lnSpc>
            </a:pPr>
            <a:r>
              <a:rPr lang="en-CA" altLang="fr-FR" sz="4000" b="1">
                <a:solidFill>
                  <a:srgbClr val="60101C"/>
                </a:solidFill>
                <a:cs typeface="Arial" panose="020B0604020202020204" pitchFamily="34" charset="0"/>
              </a:rPr>
              <a:t>What Is Your Action Plan?</a:t>
            </a:r>
          </a:p>
        </p:txBody>
      </p:sp>
      <p:sp>
        <p:nvSpPr>
          <p:cNvPr id="54275" name="Rectangle 13"/>
          <p:cNvSpPr>
            <a:spLocks noChangeArrowheads="1"/>
          </p:cNvSpPr>
          <p:nvPr/>
        </p:nvSpPr>
        <p:spPr bwMode="auto">
          <a:xfrm>
            <a:off x="4019550" y="1752600"/>
            <a:ext cx="152400"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endParaRPr lang="en-US" altLang="en-US"/>
          </a:p>
        </p:txBody>
      </p:sp>
      <p:sp>
        <p:nvSpPr>
          <p:cNvPr id="54276" name="TextBox 10"/>
          <p:cNvSpPr txBox="1">
            <a:spLocks noChangeArrowheads="1"/>
          </p:cNvSpPr>
          <p:nvPr/>
        </p:nvSpPr>
        <p:spPr bwMode="auto">
          <a:xfrm>
            <a:off x="337058" y="2868612"/>
            <a:ext cx="347294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r>
              <a:rPr lang="en-CA" altLang="en-US"/>
              <a:t>Supervisors affect the day to day practices of a unit.</a:t>
            </a:r>
          </a:p>
        </p:txBody>
      </p:sp>
      <p:sp>
        <p:nvSpPr>
          <p:cNvPr id="2" name="Rectangle 1">
            <a:extLst>
              <a:ext uri="{FF2B5EF4-FFF2-40B4-BE49-F238E27FC236}">
                <a16:creationId xmlns:a16="http://schemas.microsoft.com/office/drawing/2014/main" id="{14EC79B0-AE61-FC43-8C0E-3D9610CEF4F7}"/>
              </a:ext>
            </a:extLst>
          </p:cNvPr>
          <p:cNvSpPr/>
          <p:nvPr/>
        </p:nvSpPr>
        <p:spPr>
          <a:xfrm>
            <a:off x="8404225" y="766763"/>
            <a:ext cx="3741738" cy="2546350"/>
          </a:xfrm>
          <a:prstGeom prst="rect">
            <a:avLst/>
          </a:prstGeom>
          <a:noFill/>
          <a:ln w="76200">
            <a:solidFill>
              <a:srgbClr val="DAAA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54278"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10820400" cy="954107"/>
          </a:xfrm>
          <a:prstGeom prst="rect">
            <a:avLst/>
          </a:prstGeom>
          <a:noFill/>
        </p:spPr>
        <p:txBody>
          <a:bodyPr wrap="square" lIns="91440" tIns="45720" rIns="91440" bIns="45720" rtlCol="0" anchor="t">
            <a:spAutoFit/>
          </a:bodyPr>
          <a:lstStyle/>
          <a:p>
            <a:r>
              <a:rPr lang="en-CA" sz="2800" b="1" dirty="0"/>
              <a:t>What Will You Do?</a:t>
            </a:r>
          </a:p>
          <a:p>
            <a:endParaRPr lang="en-CA" sz="2800" b="1" dirty="0">
              <a:cs typeface="Arial"/>
            </a:endParaRPr>
          </a:p>
        </p:txBody>
      </p:sp>
    </p:spTree>
    <p:extLst>
      <p:ext uri="{BB962C8B-B14F-4D97-AF65-F5344CB8AC3E}">
        <p14:creationId xmlns:p14="http://schemas.microsoft.com/office/powerpoint/2010/main" val="229865873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Line 3">
            <a:extLst>
              <a:ext uri="{FF2B5EF4-FFF2-40B4-BE49-F238E27FC236}">
                <a16:creationId xmlns:a16="http://schemas.microsoft.com/office/drawing/2014/main" id="{AB0851C1-B772-6440-861C-B24721A053FC}"/>
              </a:ext>
            </a:extLst>
          </p:cNvPr>
          <p:cNvSpPr>
            <a:spLocks noChangeShapeType="1"/>
          </p:cNvSpPr>
          <p:nvPr/>
        </p:nvSpPr>
        <p:spPr bwMode="auto">
          <a:xfrm>
            <a:off x="1535113" y="6629400"/>
            <a:ext cx="9121775" cy="0"/>
          </a:xfrm>
          <a:prstGeom prst="line">
            <a:avLst/>
          </a:prstGeom>
          <a:noFill/>
          <a:ln w="19050">
            <a:solidFill>
              <a:schemeClr val="bg1"/>
            </a:solidFill>
            <a:round/>
            <a:headEnd/>
            <a:tailEnd/>
          </a:ln>
        </p:spPr>
        <p:txBody>
          <a:bodyPr/>
          <a:lstStyle/>
          <a:p>
            <a:pPr eaLnBrk="1" fontAlgn="auto" hangingPunct="1">
              <a:spcBef>
                <a:spcPts val="0"/>
              </a:spcBef>
              <a:spcAft>
                <a:spcPts val="0"/>
              </a:spcAft>
              <a:defRPr/>
            </a:pPr>
            <a:endParaRPr lang="en-US" sz="1800">
              <a:solidFill>
                <a:srgbClr val="60101C"/>
              </a:solidFill>
              <a:latin typeface="Arial" panose="020B0604020202020204"/>
              <a:ea typeface="+mn-ea"/>
            </a:endParaRPr>
          </a:p>
        </p:txBody>
      </p:sp>
      <p:sp>
        <p:nvSpPr>
          <p:cNvPr id="8" name="Rectangle 7">
            <a:extLst>
              <a:ext uri="{FF2B5EF4-FFF2-40B4-BE49-F238E27FC236}">
                <a16:creationId xmlns:a16="http://schemas.microsoft.com/office/drawing/2014/main" id="{A5A139B2-87C2-A847-8399-4AF1262420D4}"/>
              </a:ext>
            </a:extLst>
          </p:cNvPr>
          <p:cNvSpPr/>
          <p:nvPr/>
        </p:nvSpPr>
        <p:spPr>
          <a:xfrm flipH="1">
            <a:off x="6350" y="1979613"/>
            <a:ext cx="12185650" cy="2222500"/>
          </a:xfrm>
          <a:prstGeom prst="rect">
            <a:avLst/>
          </a:prstGeom>
          <a:gradFill flip="none" rotWithShape="1">
            <a:gsLst>
              <a:gs pos="0">
                <a:schemeClr val="bg1">
                  <a:alpha val="80000"/>
                </a:schemeClr>
              </a:gs>
              <a:gs pos="50000">
                <a:srgbClr val="B48B3B">
                  <a:shade val="67500"/>
                  <a:satMod val="115000"/>
                  <a:alpha val="80000"/>
                </a:srgbClr>
              </a:gs>
              <a:gs pos="100000">
                <a:srgbClr val="B48B3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srgbClr val="FFFFFF"/>
              </a:solidFill>
            </a:endParaRPr>
          </a:p>
        </p:txBody>
      </p:sp>
      <p:pic>
        <p:nvPicPr>
          <p:cNvPr id="60419"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497E5BA-A204-CF48-B0D5-17584A000047}"/>
              </a:ext>
            </a:extLst>
          </p:cNvPr>
          <p:cNvSpPr txBox="1"/>
          <p:nvPr/>
        </p:nvSpPr>
        <p:spPr>
          <a:xfrm>
            <a:off x="1535113" y="2489200"/>
            <a:ext cx="5140325" cy="769938"/>
          </a:xfrm>
          <a:prstGeom prst="rect">
            <a:avLst/>
          </a:prstGeom>
          <a:noFill/>
        </p:spPr>
        <p:txBody>
          <a:bodyPr>
            <a:spAutoFit/>
          </a:bodyPr>
          <a:lstStyle/>
          <a:p>
            <a:pPr eaLnBrk="1" fontAlgn="auto" hangingPunct="1">
              <a:spcBef>
                <a:spcPts val="0"/>
              </a:spcBef>
              <a:spcAft>
                <a:spcPts val="0"/>
              </a:spcAft>
              <a:defRPr/>
            </a:pPr>
            <a:r>
              <a:rPr lang="en-CA" sz="4400" b="1">
                <a:solidFill>
                  <a:srgbClr val="FFFFFF"/>
                </a:solidFill>
                <a:ea typeface="+mn-ea"/>
                <a:cs typeface="Arial" panose="020B0604020202020204" pitchFamily="34" charset="0"/>
              </a:rPr>
              <a:t>Questions?</a:t>
            </a:r>
          </a:p>
        </p:txBody>
      </p:sp>
      <p:pic>
        <p:nvPicPr>
          <p:cNvPr id="60421" name="Picture 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81500" y="685800"/>
            <a:ext cx="62738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7EC47B-6AAF-A046-B563-EF759213FD28}"/>
              </a:ext>
            </a:extLst>
          </p:cNvPr>
          <p:cNvSpPr txBox="1"/>
          <p:nvPr/>
        </p:nvSpPr>
        <p:spPr>
          <a:xfrm>
            <a:off x="576263" y="2325688"/>
            <a:ext cx="10961687" cy="2932112"/>
          </a:xfrm>
          <a:prstGeom prst="rect">
            <a:avLst/>
          </a:prstGeom>
          <a:noFill/>
        </p:spPr>
        <p:txBody>
          <a:bodyPr>
            <a:spAutoFit/>
          </a:bodyPr>
          <a:lstStyle/>
          <a:p>
            <a:pPr>
              <a:lnSpc>
                <a:spcPct val="150000"/>
              </a:lnSpc>
              <a:defRPr/>
            </a:pPr>
            <a:r>
              <a:rPr lang="en-CA"/>
              <a:t>The Directorate of Force Health Protection would like to thank the following organization for assisting in the design/development of this program:</a:t>
            </a:r>
          </a:p>
          <a:p>
            <a:pPr>
              <a:defRPr/>
            </a:pPr>
            <a:endParaRPr lang="en-CA" sz="1351"/>
          </a:p>
          <a:p>
            <a:pPr>
              <a:defRPr/>
            </a:pPr>
            <a:r>
              <a:rPr lang="en-CA">
                <a:latin typeface="+mj-lt"/>
              </a:rPr>
              <a:t>					</a:t>
            </a:r>
            <a:r>
              <a:rPr lang="en-CA">
                <a:cs typeface="Arial" panose="020B0604020202020204" pitchFamily="34" charset="0"/>
              </a:rPr>
              <a:t>MPGG EPIC</a:t>
            </a:r>
          </a:p>
          <a:p>
            <a:pPr>
              <a:defRPr/>
            </a:pPr>
            <a:endParaRPr lang="en-CA" sz="1351"/>
          </a:p>
          <a:p>
            <a:pPr>
              <a:defRPr/>
            </a:pPr>
            <a:r>
              <a:rPr lang="en-CA"/>
              <a:t>We would also like to acknowledge our Health Promotion delivery partners:</a:t>
            </a:r>
          </a:p>
          <a:p>
            <a:pPr>
              <a:defRPr/>
            </a:pPr>
            <a:endParaRPr lang="en-CA" sz="1351"/>
          </a:p>
          <a:p>
            <a:pPr>
              <a:defRPr/>
            </a:pPr>
            <a:r>
              <a:rPr lang="en-CA"/>
              <a:t>				          CFMWS PSP</a:t>
            </a:r>
          </a:p>
        </p:txBody>
      </p:sp>
      <p:sp>
        <p:nvSpPr>
          <p:cNvPr id="62466" name="TextBox 2"/>
          <p:cNvSpPr txBox="1">
            <a:spLocks noChangeArrowheads="1"/>
          </p:cNvSpPr>
          <p:nvPr/>
        </p:nvSpPr>
        <p:spPr bwMode="auto">
          <a:xfrm>
            <a:off x="3367088" y="982663"/>
            <a:ext cx="5600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r>
              <a:rPr lang="en-CA" altLang="en-US" sz="4400" b="1">
                <a:solidFill>
                  <a:srgbClr val="764E54"/>
                </a:solidFill>
              </a:rPr>
              <a:t>Acknowledgements</a:t>
            </a:r>
          </a:p>
        </p:txBody>
      </p:sp>
      <p:pic>
        <p:nvPicPr>
          <p:cNvPr id="62467" name="Picture 3" descr="A close up of a logo&#10;&#10;Description automatically generated"/>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3400" y="5729288"/>
            <a:ext cx="34464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97900" y="5700713"/>
            <a:ext cx="2222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0675" y="5456238"/>
            <a:ext cx="37385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a:extLst>
              <a:ext uri="{FF2B5EF4-FFF2-40B4-BE49-F238E27FC236}">
                <a16:creationId xmlns:a16="http://schemas.microsoft.com/office/drawing/2014/main" id="{D423B2A9-A1F4-4688-82CF-45281D41E571}"/>
              </a:ext>
            </a:extLst>
          </p:cNvPr>
          <p:cNvSpPr>
            <a:spLocks noGrp="1" noChangeArrowheads="1"/>
          </p:cNvSpPr>
          <p:nvPr>
            <p:ph type="body" idx="1"/>
          </p:nvPr>
        </p:nvSpPr>
        <p:spPr/>
        <p:txBody>
          <a:bodyPr/>
          <a:lstStyle/>
          <a:p>
            <a:pPr algn="ctr" fontAlgn="ctr">
              <a:buFontTx/>
              <a:buNone/>
            </a:pPr>
            <a:r>
              <a:rPr lang="en-US" altLang="en-US" sz="4800" b="1">
                <a:latin typeface="Arial" panose="020B0604020202020204" pitchFamily="34" charset="0"/>
              </a:rPr>
              <a:t>What are the qualities/characteristics of an effective supervisor?</a:t>
            </a:r>
            <a:endParaRPr lang="en-CA" altLang="en-US" sz="4800" b="1">
              <a:latin typeface="Arial" panose="020B0604020202020204" pitchFamily="34" charset="0"/>
            </a:endParaRPr>
          </a:p>
        </p:txBody>
      </p:sp>
      <p:pic>
        <p:nvPicPr>
          <p:cNvPr id="202755" name="Picture 3">
            <a:extLst>
              <a:ext uri="{FF2B5EF4-FFF2-40B4-BE49-F238E27FC236}">
                <a16:creationId xmlns:a16="http://schemas.microsoft.com/office/drawing/2014/main" id="{09B91E99-5FBF-4FD6-87C9-EBD5D8E2D63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29800" y="6389215"/>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89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7DF4C7E9-01E7-47F7-8080-81200EC84C5C}"/>
              </a:ext>
            </a:extLst>
          </p:cNvPr>
          <p:cNvSpPr>
            <a:spLocks noGrp="1" noChangeArrowheads="1"/>
          </p:cNvSpPr>
          <p:nvPr>
            <p:ph type="title" idx="4294967295"/>
          </p:nvPr>
        </p:nvSpPr>
        <p:spPr>
          <a:xfrm>
            <a:off x="2209800" y="1066800"/>
            <a:ext cx="7772400" cy="762000"/>
          </a:xfrm>
        </p:spPr>
        <p:txBody>
          <a:bodyPr/>
          <a:lstStyle/>
          <a:p>
            <a:pPr algn="ctr"/>
            <a:r>
              <a:rPr lang="en-US" altLang="en-US" b="0">
                <a:latin typeface="Arial Black" panose="020B0A04020102020204" pitchFamily="34" charset="0"/>
              </a:rPr>
              <a:t>Active Listening</a:t>
            </a:r>
          </a:p>
        </p:txBody>
      </p:sp>
      <p:sp>
        <p:nvSpPr>
          <p:cNvPr id="208899" name="Rectangle 3">
            <a:extLst>
              <a:ext uri="{FF2B5EF4-FFF2-40B4-BE49-F238E27FC236}">
                <a16:creationId xmlns:a16="http://schemas.microsoft.com/office/drawing/2014/main" id="{D02DE7E5-5C40-4E06-B0B1-4248E1627F2C}"/>
              </a:ext>
            </a:extLst>
          </p:cNvPr>
          <p:cNvSpPr>
            <a:spLocks noGrp="1" noChangeArrowheads="1"/>
          </p:cNvSpPr>
          <p:nvPr>
            <p:ph type="body" idx="4294967295"/>
          </p:nvPr>
        </p:nvSpPr>
        <p:spPr>
          <a:xfrm>
            <a:off x="2057400" y="1981200"/>
            <a:ext cx="9296400" cy="5026026"/>
          </a:xfrm>
        </p:spPr>
        <p:txBody>
          <a:bodyPr/>
          <a:lstStyle/>
          <a:p>
            <a:pPr>
              <a:spcBef>
                <a:spcPct val="50000"/>
              </a:spcBef>
            </a:pPr>
            <a:r>
              <a:rPr lang="en-US" altLang="en-US" sz="3200" b="1" dirty="0">
                <a:latin typeface="Arial"/>
                <a:cs typeface="Arial"/>
              </a:rPr>
              <a:t>Interview Tips:</a:t>
            </a:r>
            <a:r>
              <a:rPr lang="en-US" altLang="en-US" sz="4800" b="1" dirty="0">
                <a:latin typeface="Arial"/>
                <a:cs typeface="Arial"/>
              </a:rPr>
              <a:t> </a:t>
            </a:r>
            <a:endParaRPr lang="en-US" altLang="en-US" sz="3200">
              <a:latin typeface="Arial" panose="020B0604020202020204" pitchFamily="34" charset="0"/>
            </a:endParaRPr>
          </a:p>
          <a:p>
            <a:pPr lvl="1">
              <a:spcBef>
                <a:spcPct val="50000"/>
              </a:spcBef>
            </a:pPr>
            <a:r>
              <a:rPr lang="en-US" altLang="en-US" sz="2800" dirty="0">
                <a:latin typeface="Arial"/>
                <a:cs typeface="Arial"/>
              </a:rPr>
              <a:t>Use “I” statements</a:t>
            </a:r>
          </a:p>
          <a:p>
            <a:pPr lvl="1">
              <a:spcBef>
                <a:spcPct val="50000"/>
              </a:spcBef>
            </a:pPr>
            <a:r>
              <a:rPr lang="en-US" altLang="en-US" sz="2800" dirty="0">
                <a:latin typeface="Arial"/>
                <a:cs typeface="Arial"/>
              </a:rPr>
              <a:t>Mention observable </a:t>
            </a:r>
            <a:r>
              <a:rPr lang="en-US" altLang="en-US" sz="2800" dirty="0" err="1">
                <a:latin typeface="Arial"/>
                <a:cs typeface="Arial"/>
              </a:rPr>
              <a:t>behaviour</a:t>
            </a:r>
            <a:r>
              <a:rPr lang="en-US" altLang="en-US" sz="2800" dirty="0">
                <a:latin typeface="Arial"/>
                <a:cs typeface="Arial"/>
              </a:rPr>
              <a:t> to be corrected</a:t>
            </a:r>
          </a:p>
          <a:p>
            <a:pPr lvl="1">
              <a:spcBef>
                <a:spcPct val="50000"/>
              </a:spcBef>
            </a:pPr>
            <a:r>
              <a:rPr lang="en-US" altLang="en-US" sz="2800" dirty="0">
                <a:latin typeface="Arial"/>
                <a:cs typeface="Arial"/>
              </a:rPr>
              <a:t>Be assertive, not aggressive</a:t>
            </a:r>
          </a:p>
          <a:p>
            <a:pPr lvl="1">
              <a:spcBef>
                <a:spcPct val="50000"/>
              </a:spcBef>
            </a:pPr>
            <a:r>
              <a:rPr lang="en-US" altLang="en-US" sz="2800" dirty="0">
                <a:latin typeface="Arial"/>
                <a:cs typeface="Arial"/>
              </a:rPr>
              <a:t>Be firm, but fair</a:t>
            </a:r>
          </a:p>
          <a:p>
            <a:pPr lvl="1">
              <a:spcBef>
                <a:spcPct val="50000"/>
              </a:spcBef>
            </a:pPr>
            <a:r>
              <a:rPr lang="en-US" altLang="en-US" sz="2800" dirty="0">
                <a:latin typeface="Arial"/>
                <a:cs typeface="Arial"/>
              </a:rPr>
              <a:t>Be open-minded</a:t>
            </a:r>
          </a:p>
          <a:p>
            <a:pPr lvl="1">
              <a:spcBef>
                <a:spcPct val="50000"/>
              </a:spcBef>
            </a:pPr>
            <a:r>
              <a:rPr lang="en-US" altLang="en-US" sz="2800" b="1" dirty="0">
                <a:latin typeface="Arial"/>
                <a:cs typeface="Arial"/>
              </a:rPr>
              <a:t>Open and Closed Ended Questions</a:t>
            </a:r>
          </a:p>
        </p:txBody>
      </p:sp>
      <p:pic>
        <p:nvPicPr>
          <p:cNvPr id="208900" name="Picture 3">
            <a:extLst>
              <a:ext uri="{FF2B5EF4-FFF2-40B4-BE49-F238E27FC236}">
                <a16:creationId xmlns:a16="http://schemas.microsoft.com/office/drawing/2014/main" id="{8025EB30-9ABE-45E5-8AC0-98D8C79B7F5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77400" y="6248400"/>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2318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7DF4C7E9-01E7-47F7-8080-81200EC84C5C}"/>
              </a:ext>
            </a:extLst>
          </p:cNvPr>
          <p:cNvSpPr>
            <a:spLocks noGrp="1" noChangeArrowheads="1"/>
          </p:cNvSpPr>
          <p:nvPr>
            <p:ph type="title" idx="4294967295"/>
          </p:nvPr>
        </p:nvSpPr>
        <p:spPr>
          <a:xfrm>
            <a:off x="2094781" y="951781"/>
            <a:ext cx="7772400" cy="762000"/>
          </a:xfrm>
        </p:spPr>
        <p:txBody>
          <a:bodyPr/>
          <a:lstStyle/>
          <a:p>
            <a:pPr algn="ctr"/>
            <a:r>
              <a:rPr lang="en-US" altLang="en-US" dirty="0">
                <a:latin typeface="Arial Black"/>
                <a:cs typeface="Arial"/>
              </a:rPr>
              <a:t>Open and Closed Questioning</a:t>
            </a:r>
            <a:endParaRPr lang="en-US" altLang="en-US" b="0" dirty="0">
              <a:latin typeface="Arial Black" panose="020B0A04020102020204" pitchFamily="34" charset="0"/>
            </a:endParaRPr>
          </a:p>
        </p:txBody>
      </p:sp>
      <p:sp>
        <p:nvSpPr>
          <p:cNvPr id="208899" name="Rectangle 3">
            <a:extLst>
              <a:ext uri="{FF2B5EF4-FFF2-40B4-BE49-F238E27FC236}">
                <a16:creationId xmlns:a16="http://schemas.microsoft.com/office/drawing/2014/main" id="{D02DE7E5-5C40-4E06-B0B1-4248E1627F2C}"/>
              </a:ext>
            </a:extLst>
          </p:cNvPr>
          <p:cNvSpPr>
            <a:spLocks noGrp="1" noChangeArrowheads="1"/>
          </p:cNvSpPr>
          <p:nvPr>
            <p:ph type="body" idx="4294967295"/>
          </p:nvPr>
        </p:nvSpPr>
        <p:spPr>
          <a:xfrm>
            <a:off x="777815" y="1894935"/>
            <a:ext cx="5069457" cy="4968517"/>
          </a:xfrm>
        </p:spPr>
        <p:txBody>
          <a:bodyPr/>
          <a:lstStyle/>
          <a:p>
            <a:pPr marL="0" indent="0" algn="ctr">
              <a:spcBef>
                <a:spcPct val="50000"/>
              </a:spcBef>
              <a:buNone/>
            </a:pPr>
            <a:r>
              <a:rPr lang="en-US" altLang="en-US" sz="3200" b="1" dirty="0">
                <a:latin typeface="Arial"/>
                <a:cs typeface="Arial"/>
              </a:rPr>
              <a:t>Open</a:t>
            </a:r>
            <a:endParaRPr lang="en-US" altLang="en-US" sz="3200" b="1" dirty="0"/>
          </a:p>
          <a:p>
            <a:pPr lvl="1">
              <a:spcBef>
                <a:spcPct val="50000"/>
              </a:spcBef>
            </a:pPr>
            <a:endParaRPr lang="en-US" altLang="en-US" sz="2800" dirty="0">
              <a:latin typeface="Arial"/>
              <a:cs typeface="Arial"/>
            </a:endParaRPr>
          </a:p>
        </p:txBody>
      </p:sp>
      <p:pic>
        <p:nvPicPr>
          <p:cNvPr id="208900" name="Picture 3">
            <a:extLst>
              <a:ext uri="{FF2B5EF4-FFF2-40B4-BE49-F238E27FC236}">
                <a16:creationId xmlns:a16="http://schemas.microsoft.com/office/drawing/2014/main" id="{8025EB30-9ABE-45E5-8AC0-98D8C79B7F5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77400" y="6248400"/>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DFE0B321-A687-60DC-DFEE-62D9B62291BB}"/>
              </a:ext>
            </a:extLst>
          </p:cNvPr>
          <p:cNvSpPr txBox="1">
            <a:spLocks noChangeArrowheads="1"/>
          </p:cNvSpPr>
          <p:nvPr/>
        </p:nvSpPr>
        <p:spPr bwMode="auto">
          <a:xfrm>
            <a:off x="6091686" y="1874807"/>
            <a:ext cx="5069457" cy="496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en-US" altLang="en-US" sz="3200" b="1" dirty="0"/>
              <a:t>Closed</a:t>
            </a:r>
          </a:p>
          <a:p>
            <a:pPr lvl="1">
              <a:spcBef>
                <a:spcPct val="50000"/>
              </a:spcBef>
            </a:pPr>
            <a:endParaRPr lang="en-US" altLang="en-US" sz="2800" dirty="0">
              <a:latin typeface="Arial"/>
              <a:cs typeface="Arial"/>
            </a:endParaRPr>
          </a:p>
        </p:txBody>
      </p:sp>
      <p:pic>
        <p:nvPicPr>
          <p:cNvPr id="4" name="Picture 3" descr="A table with text on it&#10;&#10;Description automatically generated">
            <a:extLst>
              <a:ext uri="{FF2B5EF4-FFF2-40B4-BE49-F238E27FC236}">
                <a16:creationId xmlns:a16="http://schemas.microsoft.com/office/drawing/2014/main" id="{96E06B47-DBCC-08B4-DD7A-B955F3EFB8BD}"/>
              </a:ext>
            </a:extLst>
          </p:cNvPr>
          <p:cNvPicPr>
            <a:picLocks noChangeAspect="1"/>
          </p:cNvPicPr>
          <p:nvPr/>
        </p:nvPicPr>
        <p:blipFill>
          <a:blip r:embed="rId4"/>
          <a:stretch>
            <a:fillRect/>
          </a:stretch>
        </p:blipFill>
        <p:spPr>
          <a:xfrm>
            <a:off x="2113023" y="944862"/>
            <a:ext cx="7477125" cy="5572125"/>
          </a:xfrm>
          <a:prstGeom prst="rect">
            <a:avLst/>
          </a:prstGeom>
        </p:spPr>
      </p:pic>
    </p:spTree>
    <p:extLst>
      <p:ext uri="{BB962C8B-B14F-4D97-AF65-F5344CB8AC3E}">
        <p14:creationId xmlns:p14="http://schemas.microsoft.com/office/powerpoint/2010/main" val="36847441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BD19E0-41B7-D44E-9D4D-215944F7C1D9}"/>
              </a:ext>
            </a:extLst>
          </p:cNvPr>
          <p:cNvSpPr/>
          <p:nvPr/>
        </p:nvSpPr>
        <p:spPr>
          <a:xfrm flipH="1">
            <a:off x="0" y="1981200"/>
            <a:ext cx="12192000" cy="2222500"/>
          </a:xfrm>
          <a:prstGeom prst="rect">
            <a:avLst/>
          </a:prstGeom>
          <a:gradFill flip="none" rotWithShape="1">
            <a:gsLst>
              <a:gs pos="0">
                <a:schemeClr val="bg1">
                  <a:alpha val="30000"/>
                </a:schemeClr>
              </a:gs>
              <a:gs pos="50000">
                <a:srgbClr val="547258">
                  <a:shade val="67500"/>
                  <a:satMod val="115000"/>
                  <a:alpha val="53000"/>
                </a:srgbClr>
              </a:gs>
              <a:gs pos="100000">
                <a:srgbClr val="547258">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srgbClr val="FFFFFF"/>
              </a:solidFill>
            </a:endParaRPr>
          </a:p>
        </p:txBody>
      </p:sp>
      <p:sp>
        <p:nvSpPr>
          <p:cNvPr id="5" name="TextBox 4">
            <a:extLst>
              <a:ext uri="{FF2B5EF4-FFF2-40B4-BE49-F238E27FC236}">
                <a16:creationId xmlns:a16="http://schemas.microsoft.com/office/drawing/2014/main" id="{947D1AAE-5AE8-A94E-AC76-80D152A676D8}"/>
              </a:ext>
            </a:extLst>
          </p:cNvPr>
          <p:cNvSpPr txBox="1"/>
          <p:nvPr/>
        </p:nvSpPr>
        <p:spPr>
          <a:xfrm>
            <a:off x="6286500" y="2293938"/>
            <a:ext cx="2362200" cy="769937"/>
          </a:xfrm>
          <a:prstGeom prst="rect">
            <a:avLst/>
          </a:prstGeom>
          <a:noFill/>
        </p:spPr>
        <p:txBody>
          <a:bodyPr>
            <a:spAutoFit/>
          </a:bodyPr>
          <a:lstStyle/>
          <a:p>
            <a:pPr eaLnBrk="1" fontAlgn="auto" hangingPunct="1">
              <a:spcBef>
                <a:spcPts val="0"/>
              </a:spcBef>
              <a:spcAft>
                <a:spcPts val="0"/>
              </a:spcAft>
              <a:defRPr/>
            </a:pPr>
            <a:r>
              <a:rPr lang="en-CA" sz="4400" b="1">
                <a:solidFill>
                  <a:srgbClr val="FFFFFF"/>
                </a:solidFill>
                <a:ea typeface="+mn-ea"/>
                <a:cs typeface="Arial" panose="020B0604020202020204" pitchFamily="34" charset="0"/>
              </a:rPr>
              <a:t>Activity</a:t>
            </a:r>
          </a:p>
        </p:txBody>
      </p:sp>
      <p:sp>
        <p:nvSpPr>
          <p:cNvPr id="6" name="TextBox 5">
            <a:extLst>
              <a:ext uri="{FF2B5EF4-FFF2-40B4-BE49-F238E27FC236}">
                <a16:creationId xmlns:a16="http://schemas.microsoft.com/office/drawing/2014/main" id="{DBFBD4B2-8C27-EE43-BE93-4B44FE8376BA}"/>
              </a:ext>
            </a:extLst>
          </p:cNvPr>
          <p:cNvSpPr txBox="1"/>
          <p:nvPr/>
        </p:nvSpPr>
        <p:spPr>
          <a:xfrm>
            <a:off x="6286500" y="3146425"/>
            <a:ext cx="4876800" cy="830997"/>
          </a:xfrm>
          <a:prstGeom prst="rect">
            <a:avLst/>
          </a:prstGeom>
          <a:noFill/>
        </p:spPr>
        <p:txBody>
          <a:bodyPr lIns="91440" tIns="45720" rIns="91440" bIns="45720" anchor="t">
            <a:spAutoFit/>
          </a:bodyPr>
          <a:lstStyle/>
          <a:p>
            <a:pPr>
              <a:spcBef>
                <a:spcPts val="0"/>
              </a:spcBef>
              <a:spcAft>
                <a:spcPts val="0"/>
              </a:spcAft>
              <a:defRPr/>
            </a:pPr>
            <a:r>
              <a:rPr lang="en-CA" b="1" dirty="0">
                <a:solidFill>
                  <a:srgbClr val="FFFFFF"/>
                </a:solidFill>
                <a:latin typeface="Arial"/>
                <a:cs typeface="Arial"/>
              </a:rPr>
              <a:t>Romeo &amp; Juliet</a:t>
            </a:r>
            <a:endParaRPr lang="en-CA" b="1" dirty="0">
              <a:solidFill>
                <a:srgbClr val="FFFFFF"/>
              </a:solidFill>
              <a:cs typeface="Arial" panose="020B0604020202020204" pitchFamily="34" charset="0"/>
            </a:endParaRPr>
          </a:p>
          <a:p>
            <a:pPr>
              <a:spcBef>
                <a:spcPts val="0"/>
              </a:spcBef>
              <a:spcAft>
                <a:spcPts val="0"/>
              </a:spcAft>
              <a:defRPr/>
            </a:pPr>
            <a:endParaRPr lang="en-CA" b="1" dirty="0">
              <a:solidFill>
                <a:srgbClr val="FFFFFF"/>
              </a:solidFill>
              <a:ea typeface="+mn-ea"/>
              <a:cs typeface="Arial" panose="020B0604020202020204" pitchFamily="34" charset="0"/>
            </a:endParaRPr>
          </a:p>
        </p:txBody>
      </p:sp>
      <p:pic>
        <p:nvPicPr>
          <p:cNvPr id="19460"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914400"/>
            <a:ext cx="4114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2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EA3F5F-2A8E-796F-A21C-D52CE04F2C27}"/>
              </a:ext>
            </a:extLst>
          </p:cNvPr>
          <p:cNvSpPr txBox="1"/>
          <p:nvPr/>
        </p:nvSpPr>
        <p:spPr>
          <a:xfrm>
            <a:off x="4608620" y="3155072"/>
            <a:ext cx="2362200" cy="769937"/>
          </a:xfrm>
          <a:prstGeom prst="rect">
            <a:avLst/>
          </a:prstGeom>
          <a:noFill/>
        </p:spPr>
        <p:txBody>
          <a:bodyPr lIns="91440" tIns="45720" rIns="91440" bIns="45720" anchor="t">
            <a:spAutoFit/>
          </a:bodyPr>
          <a:lstStyle/>
          <a:p>
            <a:pPr eaLnBrk="1" fontAlgn="auto" hangingPunct="1">
              <a:spcBef>
                <a:spcPts val="0"/>
              </a:spcBef>
              <a:spcAft>
                <a:spcPts val="0"/>
              </a:spcAft>
              <a:defRPr/>
            </a:pPr>
            <a:r>
              <a:rPr lang="en-CA" sz="4400" b="1" dirty="0">
                <a:solidFill>
                  <a:srgbClr val="FFFFFF"/>
                </a:solidFill>
                <a:latin typeface="Arial"/>
                <a:ea typeface="+mn-ea"/>
                <a:cs typeface="Arial"/>
              </a:rPr>
              <a:t>BREAK</a:t>
            </a:r>
            <a:endParaRPr lang="en-CA" sz="4400" b="1" dirty="0">
              <a:solidFill>
                <a:srgbClr val="FFFFFF"/>
              </a:solidFill>
              <a:ea typeface="+mn-ea"/>
              <a:cs typeface="Arial" panose="020B0604020202020204" pitchFamily="34" charset="0"/>
            </a:endParaRPr>
          </a:p>
        </p:txBody>
      </p:sp>
    </p:spTree>
    <p:extLst>
      <p:ext uri="{BB962C8B-B14F-4D97-AF65-F5344CB8AC3E}">
        <p14:creationId xmlns:p14="http://schemas.microsoft.com/office/powerpoint/2010/main" val="239859102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a:xfrm>
            <a:off x="523875" y="1382713"/>
            <a:ext cx="5303838" cy="1600200"/>
          </a:xfrm>
        </p:spPr>
        <p:txBody>
          <a:bodyPr/>
          <a:lstStyle/>
          <a:p>
            <a:pPr eaLnBrk="1" hangingPunct="1"/>
            <a:r>
              <a:rPr lang="en-CA" altLang="fr-FR" sz="4400" b="1">
                <a:solidFill>
                  <a:srgbClr val="60101C"/>
                </a:solidFill>
              </a:rPr>
              <a:t>Responsibility of Supervisors</a:t>
            </a:r>
          </a:p>
        </p:txBody>
      </p:sp>
      <p:pic>
        <p:nvPicPr>
          <p:cNvPr id="17410"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4975" y="614363"/>
            <a:ext cx="540385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3"/>
          <p:cNvSpPr>
            <a:spLocks noChangeArrowheads="1"/>
          </p:cNvSpPr>
          <p:nvPr/>
        </p:nvSpPr>
        <p:spPr bwMode="auto">
          <a:xfrm>
            <a:off x="6096000" y="1714500"/>
            <a:ext cx="82216"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pic>
        <p:nvPicPr>
          <p:cNvPr id="1741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
          <p:cNvSpPr txBox="1">
            <a:spLocks noChangeArrowheads="1"/>
          </p:cNvSpPr>
          <p:nvPr/>
        </p:nvSpPr>
        <p:spPr bwMode="auto">
          <a:xfrm>
            <a:off x="523875" y="2981325"/>
            <a:ext cx="5464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pPr>
            <a:r>
              <a:rPr lang="en-CA" altLang="en-US"/>
              <a:t>Aide Memoire for the supervisor’s role in dealing with alcohol misuse and illicit drug involvement.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0"/>
  <p:tag name="TIMELINE" val="0.67/1.57/2.04"/>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1"/>
  <p:tag name="TIMELINE" val="0.33/1.46"/>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2"/>
  <p:tag name="TIMELINE" val="0.35/1.46"/>
</p:tagLst>
</file>

<file path=ppt/tags/tag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5"/>
  <p:tag name="TIMELINE" val="0.35/1.23"/>
</p:tagLst>
</file>

<file path=ppt/tags/tag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6"/>
  <p:tag name="TIMELINE" val="0.33/1.24"/>
</p:tagLst>
</file>

<file path=ppt/tags/tag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7"/>
  <p:tag name="TIMELINE" val="0.36/1.25"/>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8"/>
  <p:tag name="TIMELINE" val="0.32/1.20"/>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3"/>
  <p:tag name="TIMELINE" val="0.36/1.30"/>
</p:tagLst>
</file>

<file path=ppt/tags/tag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4"/>
  <p:tag name="TIMELINE" val="0.37/1.14"/>
</p:tagLst>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DBA948">
                <a:shade val="30000"/>
                <a:satMod val="115000"/>
              </a:srgbClr>
            </a:gs>
            <a:gs pos="50000">
              <a:srgbClr val="DBA948">
                <a:shade val="67500"/>
                <a:satMod val="115000"/>
              </a:srgbClr>
            </a:gs>
            <a:gs pos="100000">
              <a:srgbClr val="DBA948">
                <a:shade val="100000"/>
                <a:satMod val="115000"/>
              </a:srgbClr>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BFA08FF9F5C54CA4B426341E406745" ma:contentTypeVersion="29" ma:contentTypeDescription="Create a new document." ma:contentTypeScope="" ma:versionID="05c13e753a0ca039ed0ac8e773c843a2">
  <xsd:schema xmlns:xsd="http://www.w3.org/2001/XMLSchema" xmlns:xs="http://www.w3.org/2001/XMLSchema" xmlns:p="http://schemas.microsoft.com/office/2006/metadata/properties" xmlns:ns1="http://schemas.microsoft.com/sharepoint/v3" xmlns:ns2="3dbcd705-04d5-4ebd-8517-19a46d0da8b1" xmlns:ns3="1963bf03-6b1f-45b7-a3ee-3c5c3048e1ff" targetNamespace="http://schemas.microsoft.com/office/2006/metadata/properties" ma:root="true" ma:fieldsID="0b4b333fb21c628c40b6a90e4bdedb3e" ns1:_="" ns2:_="" ns3:_="">
    <xsd:import namespace="http://schemas.microsoft.com/sharepoint/v3"/>
    <xsd:import namespace="3dbcd705-04d5-4ebd-8517-19a46d0da8b1"/>
    <xsd:import namespace="1963bf03-6b1f-45b7-a3ee-3c5c3048e1ff"/>
    <xsd:element name="properties">
      <xsd:complexType>
        <xsd:sequence>
          <xsd:element name="documentManagement">
            <xsd:complexType>
              <xsd:all>
                <xsd:element ref="ns2:Note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element ref="ns2:_ApprovalAssignedTo" minOccurs="0"/>
                <xsd:element ref="ns2:_ApprovalRespondedBy" minOccurs="0"/>
                <xsd:element ref="ns2:_ApprovalSentBy" minOccurs="0"/>
                <xsd:element ref="ns2:_ApprovalStatu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bcd705-04d5-4ebd-8517-19a46d0da8b1" elementFormDefault="qualified">
    <xsd:import namespace="http://schemas.microsoft.com/office/2006/documentManagement/types"/>
    <xsd:import namespace="http://schemas.microsoft.com/office/infopath/2007/PartnerControls"/>
    <xsd:element name="Notes" ma:index="1" nillable="true" ma:displayName="Notes" ma:format="Dropdown" ma:internalName="Note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56000e3-3e6a-4f0f-953b-9cfa094afcd7"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hidden="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_ApprovalAssignedTo" ma:index="28"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29"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30"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31" nillable="true" ma:displayName="Approval status" ma:internalName="_Approval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63bf03-6b1f-45b7-a3ee-3c5c3048e1f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2d0615f-40bc-4126-a9f3-d1fde64a4ef1}" ma:internalName="TaxCatchAll" ma:readOnly="false" ma:showField="CatchAllData" ma:web="1963bf03-6b1f-45b7-a3ee-3c5c3048e1f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963bf03-6b1f-45b7-a3ee-3c5c3048e1ff" xsi:nil="true"/>
    <lcf76f155ced4ddcb4097134ff3c332f xmlns="3dbcd705-04d5-4ebd-8517-19a46d0da8b1">
      <Terms xmlns="http://schemas.microsoft.com/office/infopath/2007/PartnerControls"/>
    </lcf76f155ced4ddcb4097134ff3c332f>
    <Notes xmlns="3dbcd705-04d5-4ebd-8517-19a46d0da8b1" xsi:nil="true"/>
    <_ip_UnifiedCompliancePolicyUIAction xmlns="http://schemas.microsoft.com/sharepoint/v3" xsi:nil="true"/>
    <_ip_UnifiedCompliancePolicyProperties xmlns="http://schemas.microsoft.com/sharepoint/v3" xsi:nil="true"/>
    <_ApprovalAssignedTo xmlns="3dbcd705-04d5-4ebd-8517-19a46d0da8b1">
      <UserInfo>
        <DisplayName/>
        <AccountId xsi:nil="true"/>
        <AccountType/>
      </UserInfo>
    </_ApprovalAssignedTo>
    <_ApprovalSentBy xmlns="3dbcd705-04d5-4ebd-8517-19a46d0da8b1">
      <UserInfo>
        <DisplayName/>
        <AccountId xsi:nil="true"/>
        <AccountType/>
      </UserInfo>
    </_ApprovalSentBy>
    <_ApprovalStatus xmlns="3dbcd705-04d5-4ebd-8517-19a46d0da8b1">0</_ApprovalStatus>
    <_ApprovalRespondedBy xmlns="3dbcd705-04d5-4ebd-8517-19a46d0da8b1">
      <UserInfo>
        <DisplayName/>
        <AccountId xsi:nil="true"/>
        <AccountType/>
      </UserInfo>
    </_ApprovalRespond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D37A84-A6A0-4E5D-A4A3-05545B0022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bcd705-04d5-4ebd-8517-19a46d0da8b1"/>
    <ds:schemaRef ds:uri="1963bf03-6b1f-45b7-a3ee-3c5c3048e1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CF560B-C385-42E1-80F8-D4AF7EFFBD5E}">
  <ds:schemaRef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purl.org/dc/terms/"/>
    <ds:schemaRef ds:uri="http://schemas.microsoft.com/office/infopath/2007/PartnerControls"/>
    <ds:schemaRef ds:uri="1963bf03-6b1f-45b7-a3ee-3c5c3048e1ff"/>
    <ds:schemaRef ds:uri="3dbcd705-04d5-4ebd-8517-19a46d0da8b1"/>
    <ds:schemaRef ds:uri="http://schemas.microsoft.com/sharepoint/v3"/>
  </ds:schemaRefs>
</ds:datastoreItem>
</file>

<file path=customXml/itemProps3.xml><?xml version="1.0" encoding="utf-8"?>
<ds:datastoreItem xmlns:ds="http://schemas.openxmlformats.org/officeDocument/2006/customXml" ds:itemID="{8F3D2DEE-5428-4ECB-BDEE-95DA28D43C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2010 Butt Out Training - PPT template EN</Template>
  <TotalTime>8631</TotalTime>
  <Words>7192</Words>
  <Application>Microsoft Office PowerPoint</Application>
  <PresentationFormat>Widescreen</PresentationFormat>
  <Paragraphs>611</Paragraphs>
  <Slides>35</Slides>
  <Notes>31</Notes>
  <HiddenSlides>1</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2_Office Theme</vt:lpstr>
      <vt:lpstr>Custom Design</vt:lpstr>
      <vt:lpstr>3_Office Theme</vt:lpstr>
      <vt:lpstr>PowerPoint Presentation</vt:lpstr>
      <vt:lpstr>PowerPoint Presentation</vt:lpstr>
      <vt:lpstr>Overview of Day   </vt:lpstr>
      <vt:lpstr>PowerPoint Presentation</vt:lpstr>
      <vt:lpstr>Active Listening</vt:lpstr>
      <vt:lpstr>Open and Closed Questioning</vt:lpstr>
      <vt:lpstr>PowerPoint Presentation</vt:lpstr>
      <vt:lpstr>PowerPoint Presentation</vt:lpstr>
      <vt:lpstr>Responsibility of Supervisors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MHCM  Applied to Substance Use and Addiction   Chain of Command</vt:lpstr>
      <vt:lpstr>PowerPoint Presentation</vt:lpstr>
      <vt:lpstr>PowerPoint Presentation</vt:lpstr>
      <vt:lpstr>PowerPoint Presentation</vt:lpstr>
      <vt:lpstr>PowerPoint Presentation</vt:lpstr>
      <vt:lpstr>PowerPoint Presentation</vt:lpstr>
    </vt:vector>
  </TitlesOfParts>
  <Manager/>
  <Company>Department of National Defence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Facilitator Training</dc:title>
  <dc:subject/>
  <dc:creator>Addiction Awareness and Prevention</dc:creator>
  <cp:keywords/>
  <dc:description/>
  <cp:lastModifiedBy>Ash, Sharon</cp:lastModifiedBy>
  <cp:revision>287</cp:revision>
  <cp:lastPrinted>2023-11-02T18:58:11Z</cp:lastPrinted>
  <dcterms:created xsi:type="dcterms:W3CDTF">2011-03-29T14:17:27Z</dcterms:created>
  <dcterms:modified xsi:type="dcterms:W3CDTF">2026-05-26T15:47:01Z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0008007a0d0000000000010243100207f6000400038000</vt:lpwstr>
  </property>
  <property fmtid="{D5CDD505-2E9C-101B-9397-08002B2CF9AE}" pid="3" name="ContentTypeId">
    <vt:lpwstr>0x0101007EBFA08FF9F5C54CA4B426341E406745</vt:lpwstr>
  </property>
  <property fmtid="{D5CDD505-2E9C-101B-9397-08002B2CF9AE}" pid="4" name="MediaServiceImageTags">
    <vt:lpwstr/>
  </property>
</Properties>
</file>