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434_25CC38F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41F_1114EC53.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40"/>
  </p:notesMasterIdLst>
  <p:sldIdLst>
    <p:sldId id="268" r:id="rId5"/>
    <p:sldId id="1076" r:id="rId6"/>
    <p:sldId id="1087" r:id="rId7"/>
    <p:sldId id="1086" r:id="rId8"/>
    <p:sldId id="1077" r:id="rId9"/>
    <p:sldId id="1078" r:id="rId10"/>
    <p:sldId id="1083" r:id="rId11"/>
    <p:sldId id="1047" r:id="rId12"/>
    <p:sldId id="1048" r:id="rId13"/>
    <p:sldId id="1049" r:id="rId14"/>
    <p:sldId id="1050" r:id="rId15"/>
    <p:sldId id="1051" r:id="rId16"/>
    <p:sldId id="1052" r:id="rId17"/>
    <p:sldId id="1054" r:id="rId18"/>
    <p:sldId id="1055" r:id="rId19"/>
    <p:sldId id="1056" r:id="rId20"/>
    <p:sldId id="1057" r:id="rId21"/>
    <p:sldId id="1058" r:id="rId22"/>
    <p:sldId id="1059" r:id="rId23"/>
    <p:sldId id="1060" r:id="rId24"/>
    <p:sldId id="1061" r:id="rId25"/>
    <p:sldId id="1062" r:id="rId26"/>
    <p:sldId id="1063" r:id="rId27"/>
    <p:sldId id="1064" r:id="rId28"/>
    <p:sldId id="1065" r:id="rId29"/>
    <p:sldId id="1066" r:id="rId30"/>
    <p:sldId id="1067" r:id="rId31"/>
    <p:sldId id="1068" r:id="rId32"/>
    <p:sldId id="1084" r:id="rId33"/>
    <p:sldId id="1069" r:id="rId34"/>
    <p:sldId id="1081" r:id="rId35"/>
    <p:sldId id="1074" r:id="rId36"/>
    <p:sldId id="1089" r:id="rId37"/>
    <p:sldId id="1080" r:id="rId38"/>
    <p:sldId id="10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27A474-1F40-297C-17A6-585E0996CB4F}" name="LeSarge, Jackie" initials="LJ" userId="S::lesarge.jackie@cfmws.com::ec48d275-1d92-4cfb-b00e-e0233658fcf4" providerId="AD"/>
  <p188:author id="{757A90C7-A4C5-BBEA-94EE-182C510398FE}" name="Ash, Sharon" initials="AS" userId="S::ash.sharon@cfmws.com::b76e995f-e2c3-4acd-aecb-dc5d9ab484b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17307-0A32-DCDA-76EF-9997A17B5274}" v="768" dt="2024-09-10T14:35:45.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41F_1114EC53.xml><?xml version="1.0" encoding="utf-8"?>
<p188:cmLst xmlns:a="http://schemas.openxmlformats.org/drawingml/2006/main" xmlns:r="http://schemas.openxmlformats.org/officeDocument/2006/relationships" xmlns:p188="http://schemas.microsoft.com/office/powerpoint/2018/8/main">
  <p188:cm id="{7E6F2AA2-2A08-482A-AD57-95717018DB35}" authorId="{757A90C7-A4C5-BBEA-94EE-182C510398FE}" created="2024-08-26T16:13:10.427">
    <ac:deMkLst xmlns:ac="http://schemas.microsoft.com/office/drawing/2013/main/command">
      <pc:docMk xmlns:pc="http://schemas.microsoft.com/office/powerpoint/2013/main/command"/>
      <pc:sldMk xmlns:pc="http://schemas.microsoft.com/office/powerpoint/2013/main/command" cId="286583891" sldId="1055"/>
      <ac:spMk id="3" creationId="{D681FC5A-CE36-B730-AEF9-48A7C393C71D}"/>
    </ac:deMkLst>
    <p188:txBody>
      <a:bodyPr/>
      <a:lstStyle/>
      <a:p>
        <a:r>
          <a:rPr lang="en-US"/>
          <a:t>added the OR so they know it's one day only</a:t>
        </a:r>
      </a:p>
    </p188:txBody>
    <p188:extLst>
      <p:ext xmlns:p="http://schemas.openxmlformats.org/presentationml/2006/main" uri="{57CB4572-C831-44C2-8A1C-0ADB6CCDFE69}">
        <p223:reactions xmlns:p223="http://schemas.microsoft.com/office/powerpoint/2022/03/main">
          <p223:rxn type="👍">
            <p223:instance time="2024-08-26T17:35:56.984" authorId="{0827A474-1F40-297C-17A6-585E0996CB4F}"/>
          </p223:rxn>
        </p223:reactions>
      </p:ext>
    </p188:extLst>
  </p188:cm>
</p188:cmLst>
</file>

<file path=ppt/comments/modernComment_434_25CC38F6.xml><?xml version="1.0" encoding="utf-8"?>
<p188:cmLst xmlns:a="http://schemas.openxmlformats.org/drawingml/2006/main" xmlns:r="http://schemas.openxmlformats.org/officeDocument/2006/relationships" xmlns:p188="http://schemas.microsoft.com/office/powerpoint/2018/8/main">
  <p188:cm id="{0B4D5B46-0A21-4F96-8060-EE921A2E2958}" authorId="{757A90C7-A4C5-BBEA-94EE-182C510398FE}" created="2024-08-26T16:12:15.238">
    <pc:sldMkLst xmlns:pc="http://schemas.microsoft.com/office/powerpoint/2013/main/command">
      <pc:docMk/>
      <pc:sldMk cId="634140918" sldId="1076"/>
    </pc:sldMkLst>
    <p188:replyLst>
      <p188:reply id="{50DF9792-6EC5-4784-8AD6-48072DE7BDAE}" authorId="{0827A474-1F40-297C-17A6-585E0996CB4F}" created="2024-08-26T17:35:37.921">
        <p188:txBody>
          <a:bodyPr/>
          <a:lstStyle/>
          <a:p>
            <a:r>
              <a:rPr lang="en-US"/>
              <a:t>Thank you - I keep forgetting we have an updated version. But we don't have it printed do we?</a:t>
            </a:r>
          </a:p>
        </p188:txBody>
      </p188:reply>
    </p188:replyLst>
    <p188:txBody>
      <a:bodyPr/>
      <a:lstStyle/>
      <a:p>
        <a:r>
          <a:rPr lang="en-US"/>
          <a:t>[@LeSarge, Jackie] I added the updated version that has TENC and RES2ET. The font is pretty small because it's bilingual  I didn't switch it in slide 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1A3D-5C4F-4EE6-879A-A56F824BE27C}" type="datetimeFigureOut">
              <a:rPr lang="en-CA" smtClean="0"/>
              <a:t>2024-09-10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681EC-DF92-4BD9-924B-3C4C38596BC6}" type="slidenum">
              <a:rPr lang="en-CA" smtClean="0"/>
              <a:t>‹#›</a:t>
            </a:fld>
            <a:endParaRPr lang="en-CA"/>
          </a:p>
        </p:txBody>
      </p:sp>
    </p:spTree>
    <p:extLst>
      <p:ext uri="{BB962C8B-B14F-4D97-AF65-F5344CB8AC3E}">
        <p14:creationId xmlns:p14="http://schemas.microsoft.com/office/powerpoint/2010/main" val="398122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Hand out Program Cards</a:t>
            </a:r>
          </a:p>
          <a:p>
            <a:r>
              <a:rPr lang="en-US" dirty="0">
                <a:ea typeface="Calibri"/>
                <a:cs typeface="Calibri"/>
              </a:rPr>
              <a:t>Have the group scan QR code to help with HP 101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7B2-982B-4A40-8E00-1512F133B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01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for body and mind</a:t>
            </a:r>
          </a:p>
          <a:p>
            <a:r>
              <a:rPr lang="en-US" dirty="0">
                <a:ea typeface="Calibri"/>
                <a:cs typeface="Calibri"/>
              </a:rPr>
              <a:t>Workshop date TBA</a:t>
            </a:r>
          </a:p>
          <a:p>
            <a:r>
              <a:rPr lang="en-US" dirty="0">
                <a:ea typeface="Calibri"/>
                <a:cs typeface="Calibri"/>
              </a:rPr>
              <a:t>Often do this workshop by request from sports teams/clubs</a:t>
            </a:r>
          </a:p>
        </p:txBody>
      </p:sp>
      <p:sp>
        <p:nvSpPr>
          <p:cNvPr id="4" name="Slide Number Placeholder 3"/>
          <p:cNvSpPr>
            <a:spLocks noGrp="1"/>
          </p:cNvSpPr>
          <p:nvPr>
            <p:ph type="sldNum" sz="quarter" idx="10"/>
          </p:nvPr>
        </p:nvSpPr>
        <p:spPr/>
        <p:txBody>
          <a:bodyPr/>
          <a:lstStyle/>
          <a:p>
            <a:fld id="{A64681EC-DF92-4BD9-924B-3C4C38596BC6}" type="slidenum">
              <a:rPr lang="en-CA" smtClean="0"/>
              <a:t>13</a:t>
            </a:fld>
            <a:endParaRPr lang="en-CA"/>
          </a:p>
        </p:txBody>
      </p:sp>
    </p:spTree>
    <p:extLst>
      <p:ext uri="{BB962C8B-B14F-4D97-AF65-F5344CB8AC3E}">
        <p14:creationId xmlns:p14="http://schemas.microsoft.com/office/powerpoint/2010/main" val="166722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14</a:t>
            </a:fld>
            <a:endParaRPr lang="en-CA"/>
          </a:p>
        </p:txBody>
      </p:sp>
    </p:spTree>
    <p:extLst>
      <p:ext uri="{BB962C8B-B14F-4D97-AF65-F5344CB8AC3E}">
        <p14:creationId xmlns:p14="http://schemas.microsoft.com/office/powerpoint/2010/main" val="355914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improving mental fitness – MFE’s</a:t>
            </a:r>
          </a:p>
          <a:p>
            <a:endParaRPr lang="en-US"/>
          </a:p>
          <a:p>
            <a:r>
              <a:rPr lang="en-US" dirty="0"/>
              <a:t>Taking care of self so you can best support others.</a:t>
            </a:r>
            <a:endParaRPr lang="en-US" dirty="0">
              <a:ea typeface="Calibri"/>
              <a:cs typeface="Calibri"/>
            </a:endParaRPr>
          </a:p>
          <a:p>
            <a:endParaRPr lang="en-US"/>
          </a:p>
          <a:p>
            <a:r>
              <a:rPr lang="en-US" dirty="0"/>
              <a:t>MHCM – recognize changes in </a:t>
            </a:r>
            <a:r>
              <a:rPr lang="en-US" err="1"/>
              <a:t>behaviour</a:t>
            </a:r>
            <a:r>
              <a:rPr lang="en-US" dirty="0"/>
              <a:t> and early intervention vital</a:t>
            </a:r>
            <a:endParaRPr lang="en-US" dirty="0">
              <a:ea typeface="Calibri"/>
              <a:cs typeface="Calibri"/>
            </a:endParaRPr>
          </a:p>
          <a:p>
            <a:endParaRPr lang="en-US" dirty="0">
              <a:ea typeface="Calibri"/>
              <a:cs typeface="Calibri"/>
            </a:endParaRPr>
          </a:p>
          <a:p>
            <a:r>
              <a:rPr lang="en-US" dirty="0"/>
              <a:t>This course is MITE coded. The purpose of MFSA is to prepare personnel in leadership positions to promote mental fitness and to lessen the incidence of mental health injuries including deliberate self-harm and suicide within the military community. Although this is a supervisor course, course is open and appropriate for all ranks, families and NPF/DND Civ Employees.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A64681EC-DF92-4BD9-924B-3C4C38596BC6}" type="slidenum">
              <a:rPr lang="en-CA" smtClean="0"/>
              <a:t>15</a:t>
            </a:fld>
            <a:endParaRPr lang="en-CA"/>
          </a:p>
        </p:txBody>
      </p:sp>
    </p:spTree>
    <p:extLst>
      <p:ext uri="{BB962C8B-B14F-4D97-AF65-F5344CB8AC3E}">
        <p14:creationId xmlns:p14="http://schemas.microsoft.com/office/powerpoint/2010/main" val="235548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16</a:t>
            </a:fld>
            <a:endParaRPr lang="en-CA"/>
          </a:p>
        </p:txBody>
      </p:sp>
    </p:spTree>
    <p:extLst>
      <p:ext uri="{BB962C8B-B14F-4D97-AF65-F5344CB8AC3E}">
        <p14:creationId xmlns:p14="http://schemas.microsoft.com/office/powerpoint/2010/main" val="155546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not a healthy coping strategy – once in a while maybe</a:t>
            </a:r>
            <a:r>
              <a:rPr lang="en-US" baseline="0" dirty="0"/>
              <a:t> one to unwind</a:t>
            </a:r>
          </a:p>
          <a:p>
            <a:endParaRPr lang="en-US" baseline="0"/>
          </a:p>
          <a:p>
            <a:r>
              <a:rPr lang="en-US" baseline="0" dirty="0"/>
              <a:t>Again get into habit of going to one of your healthy stress management strategies</a:t>
            </a:r>
            <a:endParaRPr lang="en-US" dirty="0">
              <a:ea typeface="Calibri"/>
              <a:cs typeface="Calibri"/>
            </a:endParaRPr>
          </a:p>
          <a:p>
            <a:endParaRPr lang="en-US" dirty="0">
              <a:ea typeface="Calibri"/>
              <a:cs typeface="Calibri"/>
            </a:endParaRPr>
          </a:p>
          <a:p>
            <a:pPr algn="ctr"/>
            <a:r>
              <a:rPr lang="en-US"/>
              <a:t>Supervisors will learn to recognize the signs and symptoms of addiction and through practice, apply the DND policies around alcohol, other drugs, gambling and gaming. Supervisors will be given an opportunity to develop and practice strategies to promote an addiction-free work environment.</a:t>
            </a: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A64681EC-DF92-4BD9-924B-3C4C38596BC6}" type="slidenum">
              <a:rPr lang="en-CA" smtClean="0"/>
              <a:t>17</a:t>
            </a:fld>
            <a:endParaRPr lang="en-CA"/>
          </a:p>
        </p:txBody>
      </p:sp>
    </p:spTree>
    <p:extLst>
      <p:ext uri="{BB962C8B-B14F-4D97-AF65-F5344CB8AC3E}">
        <p14:creationId xmlns:p14="http://schemas.microsoft.com/office/powerpoint/2010/main" val="2891889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18</a:t>
            </a:fld>
            <a:endParaRPr lang="en-CA"/>
          </a:p>
        </p:txBody>
      </p:sp>
    </p:spTree>
    <p:extLst>
      <p:ext uri="{BB962C8B-B14F-4D97-AF65-F5344CB8AC3E}">
        <p14:creationId xmlns:p14="http://schemas.microsoft.com/office/powerpoint/2010/main" val="349757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19</a:t>
            </a:fld>
            <a:endParaRPr lang="en-CA"/>
          </a:p>
        </p:txBody>
      </p:sp>
    </p:spTree>
    <p:extLst>
      <p:ext uri="{BB962C8B-B14F-4D97-AF65-F5344CB8AC3E}">
        <p14:creationId xmlns:p14="http://schemas.microsoft.com/office/powerpoint/2010/main" val="3151069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stress management strategy – connect with us to assist</a:t>
            </a:r>
            <a:r>
              <a:rPr lang="en-US" baseline="0"/>
              <a:t> but again a hard habit to break. Key is to find alternatives to the cigarette.</a:t>
            </a:r>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20</a:t>
            </a:fld>
            <a:endParaRPr lang="en-CA"/>
          </a:p>
        </p:txBody>
      </p:sp>
    </p:spTree>
    <p:extLst>
      <p:ext uri="{BB962C8B-B14F-4D97-AF65-F5344CB8AC3E}">
        <p14:creationId xmlns:p14="http://schemas.microsoft.com/office/powerpoint/2010/main" val="4237679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22</a:t>
            </a:fld>
            <a:endParaRPr lang="en-CA"/>
          </a:p>
        </p:txBody>
      </p:sp>
    </p:spTree>
    <p:extLst>
      <p:ext uri="{BB962C8B-B14F-4D97-AF65-F5344CB8AC3E}">
        <p14:creationId xmlns:p14="http://schemas.microsoft.com/office/powerpoint/2010/main" val="3504063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communication can eliminate A LOT</a:t>
            </a:r>
            <a:r>
              <a:rPr lang="en-US" baseline="0"/>
              <a:t> of stress especially in personal relationships.</a:t>
            </a:r>
          </a:p>
          <a:p>
            <a:endParaRPr lang="en-US" baseline="0"/>
          </a:p>
          <a:p>
            <a:r>
              <a:rPr lang="en-US" baseline="0"/>
              <a:t>Active listening is vital. Listen to understand not reply.</a:t>
            </a:r>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23</a:t>
            </a:fld>
            <a:endParaRPr lang="en-CA"/>
          </a:p>
        </p:txBody>
      </p:sp>
    </p:spTree>
    <p:extLst>
      <p:ext uri="{BB962C8B-B14F-4D97-AF65-F5344CB8AC3E}">
        <p14:creationId xmlns:p14="http://schemas.microsoft.com/office/powerpoint/2010/main" val="426475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Health Promotion?</a:t>
            </a:r>
            <a:endParaRPr lang="en-US" dirty="0"/>
          </a:p>
          <a:p>
            <a:r>
              <a:rPr lang="en-US" b="1" dirty="0"/>
              <a:t>Read out definition</a:t>
            </a:r>
            <a:endParaRPr lang="en-US" dirty="0"/>
          </a:p>
          <a:p>
            <a:r>
              <a:rPr lang="en-US" dirty="0"/>
              <a:t>Health being complete physical, mental, spiritual and social well-being</a:t>
            </a:r>
            <a:endParaRPr lang="en-US" dirty="0">
              <a:ea typeface="Calibri"/>
              <a:cs typeface="Calibri"/>
            </a:endParaRPr>
          </a:p>
          <a:p>
            <a:pPr algn="ctr"/>
            <a:r>
              <a:rPr lang="en-US"/>
              <a:t>-</a:t>
            </a:r>
          </a:p>
          <a:p>
            <a:r>
              <a:rPr lang="en-US" dirty="0"/>
              <a:t>•</a:t>
            </a:r>
            <a:r>
              <a:rPr lang="en-US" b="1" dirty="0"/>
              <a:t>Not about forcing change on anyone – </a:t>
            </a:r>
            <a:r>
              <a:rPr lang="en-US" dirty="0"/>
              <a:t>Health Promotion is not something we do “to” people – we are a resource for people to use… smokers come to us when they are ready to quit- we don’t go hang out in smoking areas and pass out brochures.</a:t>
            </a:r>
            <a:endParaRPr lang="en-US" dirty="0">
              <a:ea typeface="Calibri"/>
              <a:cs typeface="Calibri"/>
            </a:endParaRPr>
          </a:p>
          <a:p>
            <a:r>
              <a:rPr lang="en-US" dirty="0"/>
              <a:t>•What we like to do: is raise awareness, educate and motivate for positive change</a:t>
            </a:r>
            <a:endParaRPr lang="en-US" dirty="0">
              <a:ea typeface="Calibri"/>
              <a:cs typeface="Calibri"/>
            </a:endParaRPr>
          </a:p>
          <a:p>
            <a:r>
              <a:rPr lang="en-US" dirty="0"/>
              <a:t>•Most of what we do centers around campaigns and courses, but we also advocate for policy and procedure changes that could promote the health of CAF personnel</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64681EC-DF92-4BD9-924B-3C4C38596BC6}" type="slidenum">
              <a:rPr lang="en-CA" smtClean="0"/>
              <a:t>2</a:t>
            </a:fld>
            <a:endParaRPr lang="en-CA"/>
          </a:p>
        </p:txBody>
      </p:sp>
    </p:spTree>
    <p:extLst>
      <p:ext uri="{BB962C8B-B14F-4D97-AF65-F5344CB8AC3E}">
        <p14:creationId xmlns:p14="http://schemas.microsoft.com/office/powerpoint/2010/main" val="218392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24</a:t>
            </a:fld>
            <a:endParaRPr lang="en-CA"/>
          </a:p>
        </p:txBody>
      </p:sp>
    </p:spTree>
    <p:extLst>
      <p:ext uri="{BB962C8B-B14F-4D97-AF65-F5344CB8AC3E}">
        <p14:creationId xmlns:p14="http://schemas.microsoft.com/office/powerpoint/2010/main" val="2278762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healthy diet can work wonders on our mental health! </a:t>
            </a:r>
          </a:p>
          <a:p>
            <a:r>
              <a:rPr lang="en-US"/>
              <a:t>Eat well plate!</a:t>
            </a:r>
          </a:p>
        </p:txBody>
      </p:sp>
      <p:sp>
        <p:nvSpPr>
          <p:cNvPr id="4" name="Slide Number Placeholder 3"/>
          <p:cNvSpPr>
            <a:spLocks noGrp="1"/>
          </p:cNvSpPr>
          <p:nvPr>
            <p:ph type="sldNum" sz="quarter" idx="10"/>
          </p:nvPr>
        </p:nvSpPr>
        <p:spPr/>
        <p:txBody>
          <a:bodyPr/>
          <a:lstStyle/>
          <a:p>
            <a:fld id="{A64681EC-DF92-4BD9-924B-3C4C38596BC6}" type="slidenum">
              <a:rPr lang="en-CA" smtClean="0"/>
              <a:t>25</a:t>
            </a:fld>
            <a:endParaRPr lang="en-CA"/>
          </a:p>
        </p:txBody>
      </p:sp>
    </p:spTree>
    <p:extLst>
      <p:ext uri="{BB962C8B-B14F-4D97-AF65-F5344CB8AC3E}">
        <p14:creationId xmlns:p14="http://schemas.microsoft.com/office/powerpoint/2010/main" val="1596764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26</a:t>
            </a:fld>
            <a:endParaRPr lang="en-CA"/>
          </a:p>
        </p:txBody>
      </p:sp>
    </p:spTree>
    <p:extLst>
      <p:ext uri="{BB962C8B-B14F-4D97-AF65-F5344CB8AC3E}">
        <p14:creationId xmlns:p14="http://schemas.microsoft.com/office/powerpoint/2010/main" val="4147427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relaxation strategies and other</a:t>
            </a:r>
            <a:r>
              <a:rPr lang="en-US" baseline="0"/>
              <a:t> skills to help cope with stress.</a:t>
            </a:r>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27</a:t>
            </a:fld>
            <a:endParaRPr lang="en-CA"/>
          </a:p>
        </p:txBody>
      </p:sp>
    </p:spTree>
    <p:extLst>
      <p:ext uri="{BB962C8B-B14F-4D97-AF65-F5344CB8AC3E}">
        <p14:creationId xmlns:p14="http://schemas.microsoft.com/office/powerpoint/2010/main" val="3102468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28</a:t>
            </a:fld>
            <a:endParaRPr lang="en-CA"/>
          </a:p>
        </p:txBody>
      </p:sp>
    </p:spTree>
    <p:extLst>
      <p:ext uri="{BB962C8B-B14F-4D97-AF65-F5344CB8AC3E}">
        <p14:creationId xmlns:p14="http://schemas.microsoft.com/office/powerpoint/2010/main" val="4021156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29</a:t>
            </a:fld>
            <a:endParaRPr lang="en-CA"/>
          </a:p>
        </p:txBody>
      </p:sp>
    </p:spTree>
    <p:extLst>
      <p:ext uri="{BB962C8B-B14F-4D97-AF65-F5344CB8AC3E}">
        <p14:creationId xmlns:p14="http://schemas.microsoft.com/office/powerpoint/2010/main" val="288946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30</a:t>
            </a:fld>
            <a:endParaRPr lang="en-CA"/>
          </a:p>
        </p:txBody>
      </p:sp>
    </p:spTree>
    <p:extLst>
      <p:ext uri="{BB962C8B-B14F-4D97-AF65-F5344CB8AC3E}">
        <p14:creationId xmlns:p14="http://schemas.microsoft.com/office/powerpoint/2010/main" val="72031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we think of health </a:t>
            </a:r>
            <a:r>
              <a:rPr lang="en-US" dirty="0" err="1"/>
              <a:t>behaviours</a:t>
            </a:r>
            <a:r>
              <a:rPr lang="en-US" dirty="0"/>
              <a:t>, we often think of ‘exercise’, ‘physical activity’, ‘balanced diet and proper nutrition’; but recently along with sedentary </a:t>
            </a:r>
            <a:r>
              <a:rPr lang="en-US" dirty="0" err="1"/>
              <a:t>behaviour</a:t>
            </a:r>
            <a:r>
              <a:rPr lang="en-US" dirty="0"/>
              <a:t>, sleep has received more attention both in the media and among researchers, as an important component for health – both physical and mental.  </a:t>
            </a:r>
          </a:p>
          <a:p>
            <a:endParaRPr lang="en-US" dirty="0"/>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A64681EC-DF92-4BD9-924B-3C4C38596BC6}" type="slidenum">
              <a:rPr lang="en-CA" smtClean="0"/>
              <a:t>31</a:t>
            </a:fld>
            <a:endParaRPr lang="en-CA"/>
          </a:p>
        </p:txBody>
      </p:sp>
    </p:spTree>
    <p:extLst>
      <p:ext uri="{BB962C8B-B14F-4D97-AF65-F5344CB8AC3E}">
        <p14:creationId xmlns:p14="http://schemas.microsoft.com/office/powerpoint/2010/main" val="2791700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32</a:t>
            </a:fld>
            <a:endParaRPr lang="en-CA"/>
          </a:p>
        </p:txBody>
      </p:sp>
    </p:spTree>
    <p:extLst>
      <p:ext uri="{BB962C8B-B14F-4D97-AF65-F5344CB8AC3E}">
        <p14:creationId xmlns:p14="http://schemas.microsoft.com/office/powerpoint/2010/main" val="97984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33</a:t>
            </a:fld>
            <a:endParaRPr lang="en-CA"/>
          </a:p>
        </p:txBody>
      </p:sp>
    </p:spTree>
    <p:extLst>
      <p:ext uri="{BB962C8B-B14F-4D97-AF65-F5344CB8AC3E}">
        <p14:creationId xmlns:p14="http://schemas.microsoft.com/office/powerpoint/2010/main" val="284979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Ultimately our Goal is to:</a:t>
            </a:r>
            <a:endParaRPr lang="en-US" dirty="0"/>
          </a:p>
          <a:p>
            <a:r>
              <a:rPr lang="en-US" dirty="0"/>
              <a:t>•Help CAF members become healthy so they can fulfill their operational mandate AND maintain a high quality of life.</a:t>
            </a:r>
            <a:endParaRPr lang="en-US" dirty="0">
              <a:ea typeface="Calibri"/>
              <a:cs typeface="Calibri"/>
            </a:endParaRPr>
          </a:p>
          <a:p>
            <a:r>
              <a:rPr lang="en-US" b="1" dirty="0"/>
              <a:t>Although our mandate targets Canadian Armed Forces personnel, all </a:t>
            </a:r>
            <a:r>
              <a:rPr lang="en-US" b="1" i="1" dirty="0"/>
              <a:t>Strengthening the Forces </a:t>
            </a:r>
            <a:r>
              <a:rPr lang="en-US" b="1" dirty="0"/>
              <a:t>programs and workshops are free and open to military personnel (Reg and Res Force), retired military personnel AND their spouses. Where space and resources allow, DND and NPF civilian employees are welcome to participate. </a:t>
            </a:r>
            <a:r>
              <a:rPr lang="en-US" dirty="0"/>
              <a:t> </a:t>
            </a:r>
            <a:endParaRPr lang="en-US" dirty="0">
              <a:ea typeface="Calibri"/>
              <a:cs typeface="Calibri"/>
            </a:endParaRPr>
          </a:p>
          <a:p>
            <a:r>
              <a:rPr lang="en-US" dirty="0"/>
              <a:t>We use information from the Health and Lifestyle Information Survey to help drive our programming.</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64681EC-DF92-4BD9-924B-3C4C38596BC6}" type="slidenum">
              <a:rPr lang="en-CA" smtClean="0"/>
              <a:t>3</a:t>
            </a:fld>
            <a:endParaRPr lang="en-CA"/>
          </a:p>
        </p:txBody>
      </p:sp>
    </p:spTree>
    <p:extLst>
      <p:ext uri="{BB962C8B-B14F-4D97-AF65-F5344CB8AC3E}">
        <p14:creationId xmlns:p14="http://schemas.microsoft.com/office/powerpoint/2010/main" val="2963346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7B2-982B-4A40-8E00-1512F133B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36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Hand out Program Cards</a:t>
            </a:r>
          </a:p>
          <a:p>
            <a:r>
              <a:rPr lang="en-US" dirty="0">
                <a:ea typeface="Calibri"/>
                <a:cs typeface="Calibri"/>
              </a:rPr>
              <a:t>Have the group scan QR code to help with HP 101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7B2-982B-4A40-8E00-1512F133B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50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Warm Up question</a:t>
            </a:r>
          </a:p>
        </p:txBody>
      </p:sp>
      <p:sp>
        <p:nvSpPr>
          <p:cNvPr id="4" name="Slide Number Placeholder 3"/>
          <p:cNvSpPr>
            <a:spLocks noGrp="1"/>
          </p:cNvSpPr>
          <p:nvPr>
            <p:ph type="sldNum" sz="quarter" idx="5"/>
          </p:nvPr>
        </p:nvSpPr>
        <p:spPr/>
        <p:txBody>
          <a:bodyPr/>
          <a:lstStyle/>
          <a:p>
            <a:fld id="{A64681EC-DF92-4BD9-924B-3C4C38596BC6}" type="slidenum">
              <a:rPr lang="en-CA" smtClean="0"/>
              <a:t>5</a:t>
            </a:fld>
            <a:endParaRPr lang="en-CA"/>
          </a:p>
        </p:txBody>
      </p:sp>
    </p:spTree>
    <p:extLst>
      <p:ext uri="{BB962C8B-B14F-4D97-AF65-F5344CB8AC3E}">
        <p14:creationId xmlns:p14="http://schemas.microsoft.com/office/powerpoint/2010/main" val="330035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deliver services like courses, workshops, briefings and campaigns in:</a:t>
            </a:r>
          </a:p>
          <a:p>
            <a:r>
              <a:rPr lang="en-US" dirty="0"/>
              <a:t>  </a:t>
            </a:r>
            <a:r>
              <a:rPr lang="en-US" dirty="0" err="1"/>
              <a:t>i</a:t>
            </a:r>
            <a:r>
              <a:rPr lang="en-US" dirty="0"/>
              <a:t>) Active Living &amp; Injury Prevention</a:t>
            </a:r>
            <a:endParaRPr lang="en-US" dirty="0">
              <a:ea typeface="Calibri"/>
              <a:cs typeface="Calibri"/>
            </a:endParaRPr>
          </a:p>
          <a:p>
            <a:r>
              <a:rPr lang="en-US" dirty="0"/>
              <a:t>  ii) Addiction Free Living</a:t>
            </a:r>
            <a:endParaRPr lang="en-US" dirty="0">
              <a:ea typeface="Calibri"/>
              <a:cs typeface="Calibri"/>
            </a:endParaRPr>
          </a:p>
          <a:p>
            <a:r>
              <a:rPr lang="en-US" dirty="0"/>
              <a:t>  iii) Social Wellness</a:t>
            </a:r>
            <a:endParaRPr lang="en-US" dirty="0">
              <a:ea typeface="Calibri"/>
              <a:cs typeface="Calibri"/>
            </a:endParaRPr>
          </a:p>
          <a:p>
            <a:r>
              <a:rPr lang="en-US" dirty="0"/>
              <a:t>  iv) Nutritional Wellness</a:t>
            </a:r>
            <a:endParaRPr lang="en-US" dirty="0">
              <a:ea typeface="Calibri"/>
              <a:cs typeface="Calibri"/>
            </a:endParaRPr>
          </a:p>
          <a:p>
            <a:r>
              <a:rPr lang="en-US" dirty="0"/>
              <a:t>Strengthening the Forces Unit Reps and other partners help promote programs and health promotion messaging across the Garrison.</a:t>
            </a:r>
            <a:endParaRPr lang="en-US" dirty="0">
              <a:ea typeface="Calibri"/>
              <a:cs typeface="Calibri"/>
            </a:endParaRPr>
          </a:p>
          <a:p>
            <a:endParaRPr lang="en-US" dirty="0"/>
          </a:p>
          <a:p>
            <a:r>
              <a:rPr lang="en-US" dirty="0"/>
              <a:t>Nous </a:t>
            </a:r>
            <a:r>
              <a:rPr lang="en-US" dirty="0" err="1"/>
              <a:t>offrons</a:t>
            </a:r>
            <a:r>
              <a:rPr lang="en-US" dirty="0"/>
              <a:t> des services </a:t>
            </a:r>
            <a:r>
              <a:rPr lang="en-US" dirty="0" err="1"/>
              <a:t>comme</a:t>
            </a:r>
            <a:r>
              <a:rPr lang="en-US" dirty="0"/>
              <a:t> des </a:t>
            </a:r>
            <a:r>
              <a:rPr lang="en-US" dirty="0" err="1"/>
              <a:t>cours</a:t>
            </a:r>
            <a:r>
              <a:rPr lang="en-US" dirty="0"/>
              <a:t>, des ateliers, des séances </a:t>
            </a:r>
            <a:r>
              <a:rPr lang="en-US" dirty="0" err="1"/>
              <a:t>d’information</a:t>
            </a:r>
            <a:r>
              <a:rPr lang="en-US" dirty="0"/>
              <a:t> et des </a:t>
            </a:r>
            <a:r>
              <a:rPr lang="en-US" dirty="0" err="1"/>
              <a:t>campagnes</a:t>
            </a:r>
            <a:r>
              <a:rPr lang="en-US" dirty="0"/>
              <a:t> </a:t>
            </a:r>
            <a:r>
              <a:rPr lang="en-US" dirty="0" err="1"/>
              <a:t>en</a:t>
            </a:r>
            <a:r>
              <a:rPr lang="en-US" dirty="0"/>
              <a:t> :</a:t>
            </a:r>
            <a:endParaRPr lang="en-US" dirty="0">
              <a:ea typeface="Calibri"/>
              <a:cs typeface="Calibri"/>
            </a:endParaRPr>
          </a:p>
          <a:p>
            <a:r>
              <a:rPr lang="en-US" dirty="0"/>
              <a:t>  </a:t>
            </a:r>
            <a:r>
              <a:rPr lang="en-US" dirty="0" err="1"/>
              <a:t>i</a:t>
            </a:r>
            <a:r>
              <a:rPr lang="en-US" dirty="0"/>
              <a:t>) Vie active et </a:t>
            </a:r>
            <a:r>
              <a:rPr lang="en-US" dirty="0" err="1"/>
              <a:t>prévention</a:t>
            </a:r>
            <a:r>
              <a:rPr lang="en-US" dirty="0"/>
              <a:t> des </a:t>
            </a:r>
            <a:r>
              <a:rPr lang="en-US" dirty="0" err="1"/>
              <a:t>blessures</a:t>
            </a:r>
            <a:r>
              <a:rPr lang="en-US" dirty="0"/>
              <a:t>;</a:t>
            </a:r>
            <a:endParaRPr lang="en-US" dirty="0">
              <a:ea typeface="Calibri"/>
              <a:cs typeface="Calibri"/>
            </a:endParaRPr>
          </a:p>
          <a:p>
            <a:r>
              <a:rPr lang="en-US" dirty="0"/>
              <a:t>  ii) Vie sans </a:t>
            </a:r>
            <a:r>
              <a:rPr lang="en-US" dirty="0" err="1"/>
              <a:t>dépendance</a:t>
            </a:r>
            <a:r>
              <a:rPr lang="en-US" dirty="0"/>
              <a:t>;</a:t>
            </a:r>
            <a:endParaRPr lang="en-US" dirty="0">
              <a:ea typeface="Calibri"/>
              <a:cs typeface="Calibri"/>
            </a:endParaRPr>
          </a:p>
          <a:p>
            <a:r>
              <a:rPr lang="en-US" dirty="0"/>
              <a:t>  iii) </a:t>
            </a:r>
            <a:r>
              <a:rPr lang="en-US" dirty="0" err="1"/>
              <a:t>Mieux-être</a:t>
            </a:r>
            <a:r>
              <a:rPr lang="en-US" dirty="0"/>
              <a:t> social;</a:t>
            </a:r>
            <a:endParaRPr lang="en-US" dirty="0">
              <a:ea typeface="Calibri"/>
              <a:cs typeface="Calibri"/>
            </a:endParaRPr>
          </a:p>
          <a:p>
            <a:r>
              <a:rPr lang="en-US" dirty="0"/>
              <a:t>  iv) </a:t>
            </a:r>
            <a:r>
              <a:rPr lang="en-US" dirty="0" err="1"/>
              <a:t>Mieux-être</a:t>
            </a:r>
            <a:r>
              <a:rPr lang="en-US" dirty="0"/>
              <a:t> </a:t>
            </a:r>
            <a:r>
              <a:rPr lang="en-US" dirty="0" err="1"/>
              <a:t>nutritionnel</a:t>
            </a:r>
            <a:r>
              <a:rPr lang="en-US" dirty="0"/>
              <a:t>.</a:t>
            </a:r>
            <a:endParaRPr lang="en-US" dirty="0">
              <a:ea typeface="Calibri"/>
              <a:cs typeface="Calibri"/>
            </a:endParaRPr>
          </a:p>
          <a:p>
            <a:r>
              <a:rPr lang="en-US" dirty="0"/>
              <a:t>Les </a:t>
            </a:r>
            <a:r>
              <a:rPr lang="en-US" dirty="0" err="1"/>
              <a:t>représentants</a:t>
            </a:r>
            <a:r>
              <a:rPr lang="en-US" dirty="0"/>
              <a:t> </a:t>
            </a:r>
            <a:r>
              <a:rPr lang="en-US" dirty="0" err="1"/>
              <a:t>d’Énergisez</a:t>
            </a:r>
            <a:r>
              <a:rPr lang="en-US" dirty="0"/>
              <a:t> les Forces au sein des </a:t>
            </a:r>
            <a:r>
              <a:rPr lang="en-US" dirty="0" err="1"/>
              <a:t>unités</a:t>
            </a:r>
            <a:r>
              <a:rPr lang="en-US" dirty="0"/>
              <a:t>, </a:t>
            </a:r>
            <a:r>
              <a:rPr lang="en-US" dirty="0" err="1"/>
              <a:t>ainsi</a:t>
            </a:r>
            <a:r>
              <a:rPr lang="en-US" dirty="0"/>
              <a:t> que </a:t>
            </a:r>
            <a:r>
              <a:rPr lang="en-US" dirty="0" err="1"/>
              <a:t>d’autres</a:t>
            </a:r>
            <a:r>
              <a:rPr lang="en-US" dirty="0"/>
              <a:t> </a:t>
            </a:r>
            <a:r>
              <a:rPr lang="en-US" dirty="0" err="1"/>
              <a:t>partenaires</a:t>
            </a:r>
            <a:r>
              <a:rPr lang="en-US" dirty="0"/>
              <a:t>, nous </a:t>
            </a:r>
            <a:r>
              <a:rPr lang="en-US" dirty="0" err="1"/>
              <a:t>aident</a:t>
            </a:r>
            <a:r>
              <a:rPr lang="en-US" dirty="0"/>
              <a:t> à faire </a:t>
            </a:r>
            <a:r>
              <a:rPr lang="en-US" dirty="0" err="1"/>
              <a:t>connaître</a:t>
            </a:r>
            <a:r>
              <a:rPr lang="en-US" dirty="0"/>
              <a:t> </a:t>
            </a:r>
            <a:r>
              <a:rPr lang="en-US" dirty="0" err="1"/>
              <a:t>nos</a:t>
            </a:r>
            <a:r>
              <a:rPr lang="en-US" dirty="0"/>
              <a:t> </a:t>
            </a:r>
            <a:r>
              <a:rPr lang="en-US" dirty="0" err="1"/>
              <a:t>programmes</a:t>
            </a:r>
            <a:r>
              <a:rPr lang="en-US" dirty="0"/>
              <a:t> et </a:t>
            </a:r>
            <a:r>
              <a:rPr lang="en-US" dirty="0" err="1"/>
              <a:t>nos</a:t>
            </a:r>
            <a:r>
              <a:rPr lang="en-US" dirty="0"/>
              <a:t> messages de promotion de la </a:t>
            </a:r>
            <a:r>
              <a:rPr lang="en-US" dirty="0" err="1"/>
              <a:t>santé</a:t>
            </a:r>
            <a:r>
              <a:rPr lang="en-US" dirty="0"/>
              <a:t> dans la </a:t>
            </a:r>
            <a:r>
              <a:rPr lang="en-US" dirty="0" err="1"/>
              <a:t>garnison</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64681EC-DF92-4BD9-924B-3C4C38596BC6}" type="slidenum">
              <a:rPr lang="en-CA" smtClean="0"/>
              <a:t>6</a:t>
            </a:fld>
            <a:endParaRPr lang="en-CA"/>
          </a:p>
        </p:txBody>
      </p:sp>
    </p:spTree>
    <p:extLst>
      <p:ext uri="{BB962C8B-B14F-4D97-AF65-F5344CB8AC3E}">
        <p14:creationId xmlns:p14="http://schemas.microsoft.com/office/powerpoint/2010/main" val="1627458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course is for everybody – not specifically for “angry people”. </a:t>
            </a:r>
            <a:r>
              <a:rPr lang="en-US" dirty="0"/>
              <a:t> Not geared for someone who has a history of violence.</a:t>
            </a:r>
          </a:p>
          <a:p>
            <a:r>
              <a:rPr lang="en-US" dirty="0"/>
              <a:t>As with all of our programs- this is an educational and skill </a:t>
            </a:r>
            <a:r>
              <a:rPr lang="en-US" dirty="0" err="1"/>
              <a:t>bldg</a:t>
            </a:r>
            <a:r>
              <a:rPr lang="en-US" dirty="0"/>
              <a:t> course to assist people in examining and addressing issues of anger while they’re still manageable in order to </a:t>
            </a:r>
            <a:r>
              <a:rPr lang="en-US" b="1" dirty="0"/>
              <a:t>prevent </a:t>
            </a:r>
            <a:r>
              <a:rPr lang="en-US" dirty="0"/>
              <a:t>the possibility of escalation to physical or verbal aggression.</a:t>
            </a:r>
            <a:endParaRPr lang="en-US" dirty="0">
              <a:ea typeface="Calibri"/>
              <a:cs typeface="Calibri"/>
            </a:endParaRPr>
          </a:p>
          <a:p>
            <a:r>
              <a:rPr lang="en-US" dirty="0"/>
              <a:t>In fact, if someone has to take a court-ordered anger management program- they would not be suitable for our program and sent to a more suitable one</a:t>
            </a:r>
          </a:p>
          <a:p>
            <a:endParaRPr lang="en-US" dirty="0">
              <a:ea typeface="Calibri"/>
              <a:cs typeface="Calibri"/>
            </a:endParaRPr>
          </a:p>
          <a:p>
            <a:r>
              <a:rPr lang="en-US"/>
              <a:t>MAM is an interactive program designed to help increase personal performance by identifying successful coping strategies that participants already use in anger–generating situations and by providing opportunities to learn and practice new skills. Discussions focus on understanding anger; identifying personal triggers; managing conflict with others; identifying and practising strategies that work for you, and learning how to manage your response for the long-term.</a:t>
            </a: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A64681EC-DF92-4BD9-924B-3C4C38596BC6}" type="slidenum">
              <a:rPr lang="en-CA" smtClean="0"/>
              <a:t>9</a:t>
            </a:fld>
            <a:endParaRPr lang="en-CA"/>
          </a:p>
        </p:txBody>
      </p:sp>
    </p:spTree>
    <p:extLst>
      <p:ext uri="{BB962C8B-B14F-4D97-AF65-F5344CB8AC3E}">
        <p14:creationId xmlns:p14="http://schemas.microsoft.com/office/powerpoint/2010/main" val="187468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10</a:t>
            </a:fld>
            <a:endParaRPr lang="en-CA"/>
          </a:p>
        </p:txBody>
      </p:sp>
    </p:spTree>
    <p:extLst>
      <p:ext uri="{BB962C8B-B14F-4D97-AF65-F5344CB8AC3E}">
        <p14:creationId xmlns:p14="http://schemas.microsoft.com/office/powerpoint/2010/main" val="2046484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encouraging members to   </a:t>
            </a:r>
          </a:p>
          <a:p>
            <a:r>
              <a:rPr lang="en-US" dirty="0"/>
              <a:t>     maintain a </a:t>
            </a:r>
            <a:r>
              <a:rPr lang="en-US" b="1" dirty="0"/>
              <a:t>healthy level of </a:t>
            </a:r>
            <a:endParaRPr lang="en-US" dirty="0"/>
          </a:p>
          <a:p>
            <a:r>
              <a:rPr lang="en-US" b="1" dirty="0"/>
              <a:t>     activity</a:t>
            </a:r>
            <a:r>
              <a:rPr lang="en-US" dirty="0"/>
              <a:t> </a:t>
            </a:r>
            <a:endParaRPr lang="en-US" dirty="0">
              <a:ea typeface="Calibri"/>
              <a:cs typeface="Calibri"/>
            </a:endParaRPr>
          </a:p>
          <a:p>
            <a:r>
              <a:rPr lang="en-US" dirty="0"/>
              <a:t> 2) providing guidelines to </a:t>
            </a:r>
            <a:r>
              <a:rPr lang="en-US" b="1" dirty="0"/>
              <a:t>prevent </a:t>
            </a:r>
            <a:endParaRPr lang="en-US" dirty="0"/>
          </a:p>
          <a:p>
            <a:r>
              <a:rPr lang="en-US" b="1" dirty="0"/>
              <a:t>     overuse or repetitive strain,  </a:t>
            </a:r>
            <a:endParaRPr lang="en-US" dirty="0"/>
          </a:p>
          <a:p>
            <a:r>
              <a:rPr lang="en-US" b="1" dirty="0"/>
              <a:t>     sports or exercise related </a:t>
            </a:r>
            <a:endParaRPr lang="en-US" dirty="0"/>
          </a:p>
          <a:p>
            <a:r>
              <a:rPr lang="en-US" b="1" dirty="0"/>
              <a:t>     injuries. </a:t>
            </a:r>
            <a:endParaRPr lang="en-US" dirty="0"/>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A64681EC-DF92-4BD9-924B-3C4C38596BC6}" type="slidenum">
              <a:rPr lang="en-CA" smtClean="0"/>
              <a:t>11</a:t>
            </a:fld>
            <a:endParaRPr lang="en-CA"/>
          </a:p>
        </p:txBody>
      </p:sp>
    </p:spTree>
    <p:extLst>
      <p:ext uri="{BB962C8B-B14F-4D97-AF65-F5344CB8AC3E}">
        <p14:creationId xmlns:p14="http://schemas.microsoft.com/office/powerpoint/2010/main" val="1932540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681EC-DF92-4BD9-924B-3C4C38596BC6}" type="slidenum">
              <a:rPr lang="en-CA" smtClean="0"/>
              <a:t>12</a:t>
            </a:fld>
            <a:endParaRPr lang="en-CA"/>
          </a:p>
        </p:txBody>
      </p:sp>
    </p:spTree>
    <p:extLst>
      <p:ext uri="{BB962C8B-B14F-4D97-AF65-F5344CB8AC3E}">
        <p14:creationId xmlns:p14="http://schemas.microsoft.com/office/powerpoint/2010/main" val="291818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847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82271-D826-47B5-A93C-596A29E23090}" type="datetimeFigureOut">
              <a:rPr lang="fr-CA" smtClean="0"/>
              <a:t>2024-09-10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126788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82271-D826-47B5-A93C-596A29E23090}" type="datetimeFigureOut">
              <a:rPr lang="fr-CA" smtClean="0"/>
              <a:t>2024-09-10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2590507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47E6B-E6FE-4240-9203-74E595ED3A9F}"/>
              </a:ext>
            </a:extLst>
          </p:cNvPr>
          <p:cNvPicPr>
            <a:picLocks noChangeAspect="1"/>
          </p:cNvPicPr>
          <p:nvPr userDrawn="1"/>
        </p:nvPicPr>
        <p:blipFill>
          <a:blip r:embed="rId2"/>
          <a:stretch>
            <a:fillRect/>
          </a:stretch>
        </p:blipFill>
        <p:spPr>
          <a:xfrm>
            <a:off x="8818305" y="6401104"/>
            <a:ext cx="2095323" cy="199503"/>
          </a:xfrm>
          <a:prstGeom prst="rect">
            <a:avLst/>
          </a:prstGeom>
        </p:spPr>
      </p:pic>
    </p:spTree>
    <p:extLst>
      <p:ext uri="{BB962C8B-B14F-4D97-AF65-F5344CB8AC3E}">
        <p14:creationId xmlns:p14="http://schemas.microsoft.com/office/powerpoint/2010/main" val="1631070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0D9109-623E-1477-06BB-16922C755710}"/>
              </a:ext>
            </a:extLst>
          </p:cNvPr>
          <p:cNvSpPr>
            <a:spLocks noGrp="1"/>
          </p:cNvSpPr>
          <p:nvPr>
            <p:ph type="sldNum" sz="quarter" idx="12"/>
          </p:nvPr>
        </p:nvSpPr>
        <p:spPr/>
        <p:txBody>
          <a:bodyPr/>
          <a:lstStyle/>
          <a:p>
            <a:fld id="{87EB373F-BE02-7644-A53E-01004E9EC3D9}" type="slidenum">
              <a:rPr lang="en-US" smtClean="0"/>
              <a:t>‹#›</a:t>
            </a:fld>
            <a:endParaRPr lang="en-US"/>
          </a:p>
        </p:txBody>
      </p:sp>
    </p:spTree>
    <p:extLst>
      <p:ext uri="{BB962C8B-B14F-4D97-AF65-F5344CB8AC3E}">
        <p14:creationId xmlns:p14="http://schemas.microsoft.com/office/powerpoint/2010/main" val="2563268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3" descr="3PPT_option5.png">
            <a:extLst>
              <a:ext uri="{FF2B5EF4-FFF2-40B4-BE49-F238E27FC236}">
                <a16:creationId xmlns:a16="http://schemas.microsoft.com/office/drawing/2014/main" id="{4BE1CC21-C90F-AC80-87C7-1452A6FF0C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57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1200" y="2026800"/>
            <a:ext cx="10363200" cy="1143000"/>
          </a:xfrm>
          <a:prstGeom prst="rect">
            <a:avLst/>
          </a:prstGeom>
        </p:spPr>
        <p:txBody>
          <a:bodyPr lIns="0" tIns="0" rIns="0" bIns="0" anchor="t"/>
          <a:lstStyle>
            <a:lvl1pPr algn="l">
              <a:defRPr sz="3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291200" y="2703600"/>
            <a:ext cx="10464800" cy="3657600"/>
          </a:xfrm>
          <a:prstGeom prst="rect">
            <a:avLst/>
          </a:prstGeom>
        </p:spPr>
        <p:txBody>
          <a:bodyPr lIns="0" tIns="0" rIns="0" bIns="0"/>
          <a:lstStyle>
            <a:lvl1pPr marL="256500" indent="-256500">
              <a:spcBef>
                <a:spcPts val="0"/>
              </a:spcBef>
              <a:buFont typeface="Arial" panose="020B0604020202020204" pitchFamily="34" charset="0"/>
              <a:buChar char="•"/>
              <a:defRPr sz="1500">
                <a:latin typeface="Open Sans" panose="020B0606030504020204" pitchFamily="34" charset="0"/>
                <a:ea typeface="Open Sans" panose="020B0606030504020204" pitchFamily="34" charset="0"/>
                <a:cs typeface="Open Sans" panose="020B0606030504020204" pitchFamily="34" charset="0"/>
              </a:defRPr>
            </a:lvl1pPr>
            <a:lvl2pPr marL="256500" indent="-256500">
              <a:spcBef>
                <a:spcPts val="0"/>
              </a:spcBef>
              <a:buFont typeface="Arial" panose="020B0604020202020204" pitchFamily="34" charset="0"/>
              <a:buChar char="•"/>
              <a:defRPr sz="1500">
                <a:latin typeface="Open Sans" panose="020B0606030504020204" pitchFamily="34" charset="0"/>
                <a:ea typeface="Open Sans" panose="020B0606030504020204" pitchFamily="34" charset="0"/>
                <a:cs typeface="Open Sans" panose="020B0606030504020204" pitchFamily="34" charset="0"/>
              </a:defRPr>
            </a:lvl2pPr>
            <a:lvl3pPr marL="256500" indent="-256500">
              <a:spcBef>
                <a:spcPts val="0"/>
              </a:spcBef>
              <a:buFont typeface="Arial" panose="020B0604020202020204" pitchFamily="34" charset="0"/>
              <a:buChar char="•"/>
              <a:defRPr sz="1500">
                <a:latin typeface="Open Sans" panose="020B0606030504020204" pitchFamily="34" charset="0"/>
                <a:ea typeface="Open Sans" panose="020B0606030504020204" pitchFamily="34" charset="0"/>
                <a:cs typeface="Open Sans" panose="020B0606030504020204" pitchFamily="34" charset="0"/>
              </a:defRPr>
            </a:lvl3pPr>
            <a:lvl4pPr marL="256500" indent="-256500">
              <a:spcBef>
                <a:spcPts val="0"/>
              </a:spcBef>
              <a:buFont typeface="Arial" panose="020B0604020202020204" pitchFamily="34" charset="0"/>
              <a:buChar char="•"/>
              <a:defRPr sz="1500">
                <a:latin typeface="Open Sans" panose="020B0606030504020204" pitchFamily="34" charset="0"/>
                <a:ea typeface="Open Sans" panose="020B0606030504020204" pitchFamily="34" charset="0"/>
                <a:cs typeface="Open Sans" panose="020B0606030504020204" pitchFamily="34" charset="0"/>
              </a:defRPr>
            </a:lvl4pPr>
            <a:lvl5pPr marL="256500" indent="-256500">
              <a:spcBef>
                <a:spcPts val="0"/>
              </a:spcBef>
              <a:buFont typeface="Arial" panose="020B0604020202020204" pitchFamily="34" charset="0"/>
              <a:buChar char="•"/>
              <a:defRPr sz="15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402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1800" b="1" i="0">
                <a:latin typeface="Advertising Script Bold" panose="02000506000000020003" pitchFamily="2" charset="0"/>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Footer Placeholder 3">
            <a:extLst>
              <a:ext uri="{FF2B5EF4-FFF2-40B4-BE49-F238E27FC236}">
                <a16:creationId xmlns:a16="http://schemas.microsoft.com/office/drawing/2014/main" id="{3065873D-8CAC-E13A-4AB6-052AE6EAD52C}"/>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1219849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11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5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6409BB-E0D8-682D-33D5-D427CC1A9F6A}"/>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3843580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EA1023-96B0-B0D4-6DB9-05D302B870AC}"/>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2961081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reserve="1">
  <p:cSld name="1_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11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045200" y="2667000"/>
            <a:ext cx="5130800" cy="3657600"/>
          </a:xfrm>
          <a:prstGeom prst="rect">
            <a:avLst/>
          </a:prstGeom>
        </p:spPr>
        <p:txBody>
          <a:bodyPr/>
          <a:lstStyle>
            <a:lvl1pPr>
              <a:defRPr b="1" i="0">
                <a:latin typeface="Advertising Script Bold" panose="02000506000000020003" pitchFamily="2" charset="0"/>
              </a:defRPr>
            </a:lvl1pPr>
          </a:lstStyle>
          <a:p>
            <a:pPr lvl="0"/>
            <a:endParaRPr lang="en-US" noProof="0"/>
          </a:p>
        </p:txBody>
      </p:sp>
      <p:sp>
        <p:nvSpPr>
          <p:cNvPr id="5" name="Footer Placeholder 4">
            <a:extLst>
              <a:ext uri="{FF2B5EF4-FFF2-40B4-BE49-F238E27FC236}">
                <a16:creationId xmlns:a16="http://schemas.microsoft.com/office/drawing/2014/main" id="{20E6177B-7AD8-C7E4-9656-E86B1ED4FAD7}"/>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17827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6294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11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5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C24DEA-591A-CCA3-47DE-F6119E3FFD89}"/>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2610451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1_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11200" y="2667000"/>
            <a:ext cx="10464800" cy="1752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 y="4572000"/>
            <a:ext cx="10464800" cy="1752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D16D5C7-5BFC-FC07-4732-6056EBE4CD22}"/>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1379518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1219200"/>
            <a:ext cx="10464800" cy="51054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4CACB2AE-9060-8D16-2897-638ACD1C8AB2}"/>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defTabSz="685800" fontAlgn="base">
              <a:spcBef>
                <a:spcPct val="0"/>
              </a:spcBef>
              <a:spcAft>
                <a:spcPct val="0"/>
              </a:spcAft>
              <a:defRPr/>
            </a:pPr>
            <a:endParaRPr lang="en-CA" altLang="en-US" sz="1350">
              <a:solidFill>
                <a:srgbClr val="000000"/>
              </a:solidFill>
            </a:endParaRPr>
          </a:p>
        </p:txBody>
      </p:sp>
    </p:spTree>
    <p:extLst>
      <p:ext uri="{BB962C8B-B14F-4D97-AF65-F5344CB8AC3E}">
        <p14:creationId xmlns:p14="http://schemas.microsoft.com/office/powerpoint/2010/main" val="607624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1800" b="1" i="0">
                <a:latin typeface="Advertising Script Bold" panose="02000506000000020003" pitchFamily="2" charset="0"/>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Footer Placeholder 3">
            <a:extLst>
              <a:ext uri="{FF2B5EF4-FFF2-40B4-BE49-F238E27FC236}">
                <a16:creationId xmlns:a16="http://schemas.microsoft.com/office/drawing/2014/main" id="{3065873D-8CAC-E13A-4AB6-052AE6EAD52C}"/>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2964978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11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5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6409BB-E0D8-682D-33D5-D427CC1A9F6A}"/>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1368969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EA1023-96B0-B0D4-6DB9-05D302B870AC}"/>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645463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11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045200" y="2667000"/>
            <a:ext cx="5130800" cy="3657600"/>
          </a:xfrm>
          <a:prstGeom prst="rect">
            <a:avLst/>
          </a:prstGeom>
        </p:spPr>
        <p:txBody>
          <a:bodyPr/>
          <a:lstStyle>
            <a:lvl1pPr>
              <a:defRPr b="1" i="0">
                <a:latin typeface="Advertising Script Bold" panose="02000506000000020003" pitchFamily="2" charset="0"/>
              </a:defRPr>
            </a:lvl1pPr>
          </a:lstStyle>
          <a:p>
            <a:pPr lvl="0"/>
            <a:endParaRPr lang="en-US" noProof="0"/>
          </a:p>
        </p:txBody>
      </p:sp>
      <p:sp>
        <p:nvSpPr>
          <p:cNvPr id="5" name="Footer Placeholder 4">
            <a:extLst>
              <a:ext uri="{FF2B5EF4-FFF2-40B4-BE49-F238E27FC236}">
                <a16:creationId xmlns:a16="http://schemas.microsoft.com/office/drawing/2014/main" id="{20E6177B-7AD8-C7E4-9656-E86B1ED4FAD7}"/>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3667265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11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5200" y="2667000"/>
            <a:ext cx="5130800" cy="3657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C24DEA-591A-CCA3-47DE-F6119E3FFD89}"/>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1402938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711200" y="2667000"/>
            <a:ext cx="10464800" cy="1752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 y="4572000"/>
            <a:ext cx="10464800" cy="17526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D16D5C7-5BFC-FC07-4732-6056EBE4CD22}"/>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788485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1219200"/>
            <a:ext cx="10464800" cy="5105400"/>
          </a:xfrm>
          <a:prstGeom prst="rect">
            <a:avLst/>
          </a:prstGeom>
        </p:spPr>
        <p:txBody>
          <a:bodyPr/>
          <a:lstStyle>
            <a:lvl1pPr>
              <a:defRPr b="1" i="0">
                <a:latin typeface="Advertising Script Bold" panose="02000506000000020003" pitchFamily="2" charset="0"/>
              </a:defRPr>
            </a:lvl1pPr>
            <a:lvl2pPr>
              <a:defRPr b="1" i="0">
                <a:latin typeface="Advertising Script Bold" panose="02000506000000020003" pitchFamily="2" charset="0"/>
              </a:defRPr>
            </a:lvl2pPr>
            <a:lvl3pPr>
              <a:defRPr b="1" i="0">
                <a:latin typeface="Advertising Script Bold" panose="02000506000000020003" pitchFamily="2" charset="0"/>
              </a:defRPr>
            </a:lvl3pPr>
            <a:lvl4pPr>
              <a:defRPr b="1" i="0">
                <a:latin typeface="Advertising Script Bold" panose="02000506000000020003" pitchFamily="2" charset="0"/>
              </a:defRPr>
            </a:lvl4pPr>
            <a:lvl5pPr>
              <a:defRPr b="1" i="0">
                <a:latin typeface="Advertising Script Bold" panose="0200050600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4CACB2AE-9060-8D16-2897-638ACD1C8AB2}"/>
              </a:ext>
            </a:extLst>
          </p:cNvPr>
          <p:cNvSpPr>
            <a:spLocks noGrp="1"/>
          </p:cNvSpPr>
          <p:nvPr>
            <p:ph type="ftr" sz="quarter" idx="10"/>
          </p:nvPr>
        </p:nvSpPr>
        <p:spPr>
          <a:xfrm>
            <a:off x="4165600" y="6245225"/>
            <a:ext cx="3860800" cy="476250"/>
          </a:xfrm>
          <a:prstGeom prst="rect">
            <a:avLst/>
          </a:prstGeom>
        </p:spPr>
        <p:txBody>
          <a:bodyPr/>
          <a:lstStyle>
            <a:lvl1pPr algn="ctr" eaLnBrk="1" hangingPunct="1">
              <a:defRPr b="1" i="0">
                <a:latin typeface="Advertising Script Bold" panose="02000506000000020003" pitchFamily="2" charset="0"/>
                <a:ea typeface="+mn-ea"/>
                <a:cs typeface="+mn-cs"/>
              </a:defRPr>
            </a:lvl1pPr>
          </a:lstStyle>
          <a:p>
            <a:pPr fontAlgn="base">
              <a:spcBef>
                <a:spcPct val="0"/>
              </a:spcBef>
              <a:spcAft>
                <a:spcPct val="0"/>
              </a:spcAft>
              <a:defRPr/>
            </a:pPr>
            <a:endParaRPr lang="en-CA" altLang="en-US">
              <a:solidFill>
                <a:srgbClr val="000000"/>
              </a:solidFill>
            </a:endParaRPr>
          </a:p>
        </p:txBody>
      </p:sp>
    </p:spTree>
    <p:extLst>
      <p:ext uri="{BB962C8B-B14F-4D97-AF65-F5344CB8AC3E}">
        <p14:creationId xmlns:p14="http://schemas.microsoft.com/office/powerpoint/2010/main" val="228944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82271-D826-47B5-A93C-596A29E23090}" type="datetimeFigureOut">
              <a:rPr lang="fr-CA" smtClean="0"/>
              <a:t>2024-09-10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274915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DF0F06E-B330-939D-9E39-79726EB07C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83841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711200" y="2667000"/>
            <a:ext cx="5130800" cy="36576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45200" y="2667000"/>
            <a:ext cx="5130800" cy="36576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5">
            <a:extLst>
              <a:ext uri="{FF2B5EF4-FFF2-40B4-BE49-F238E27FC236}">
                <a16:creationId xmlns:a16="http://schemas.microsoft.com/office/drawing/2014/main" id="{97626A97-69CA-3A82-375A-457D6519A239}"/>
              </a:ext>
            </a:extLst>
          </p:cNvPr>
          <p:cNvSpPr>
            <a:spLocks noGrp="1" noChangeArrowheads="1"/>
          </p:cNvSpPr>
          <p:nvPr>
            <p:ph type="ftr" sz="quarter" idx="10"/>
          </p:nvPr>
        </p:nvSpPr>
        <p:spPr>
          <a:xfrm>
            <a:off x="4165600" y="6245225"/>
            <a:ext cx="3860800" cy="476250"/>
          </a:xfrm>
          <a:prstGeom prst="rect">
            <a:avLst/>
          </a:prstGeom>
        </p:spPr>
        <p:txBody>
          <a:bodyPr/>
          <a:lstStyle>
            <a:lvl1pPr>
              <a:defRPr>
                <a:ea typeface="ＭＳ Ｐゴシック" panose="020B0600070205080204" pitchFamily="34" charset="-128"/>
              </a:defRPr>
            </a:lvl1pPr>
          </a:lstStyle>
          <a:p>
            <a:pPr defTabSz="685800" eaLnBrk="0" fontAlgn="base" hangingPunct="0">
              <a:spcBef>
                <a:spcPct val="0"/>
              </a:spcBef>
              <a:spcAft>
                <a:spcPct val="0"/>
              </a:spcAft>
              <a:defRPr/>
            </a:pPr>
            <a:endParaRPr lang="en-CA" sz="1350">
              <a:solidFill>
                <a:srgbClr val="000000"/>
              </a:solidFill>
            </a:endParaRPr>
          </a:p>
        </p:txBody>
      </p:sp>
    </p:spTree>
    <p:extLst>
      <p:ext uri="{BB962C8B-B14F-4D97-AF65-F5344CB8AC3E}">
        <p14:creationId xmlns:p14="http://schemas.microsoft.com/office/powerpoint/2010/main" val="2960907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reserve="1">
  <p:cSld name="1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p:spPr>
        <p:txBody>
          <a:bodyPr/>
          <a:lstStyle/>
          <a:p>
            <a:r>
              <a:rPr lang="en-CA"/>
              <a:t>Click to edit Master title style</a:t>
            </a:r>
            <a:endParaRPr lang="en-US"/>
          </a:p>
        </p:txBody>
      </p:sp>
      <p:sp>
        <p:nvSpPr>
          <p:cNvPr id="3" name="ClipArt Placeholder 2"/>
          <p:cNvSpPr>
            <a:spLocks noGrp="1"/>
          </p:cNvSpPr>
          <p:nvPr>
            <p:ph type="clipArt" sz="half" idx="1"/>
          </p:nvPr>
        </p:nvSpPr>
        <p:spPr>
          <a:xfrm>
            <a:off x="711200" y="2667000"/>
            <a:ext cx="5130800" cy="3657600"/>
          </a:xfrm>
        </p:spPr>
        <p:txBody>
          <a:bodyPr/>
          <a:lstStyle/>
          <a:p>
            <a:pPr lvl="0"/>
            <a:endParaRPr lang="en-US" noProof="0"/>
          </a:p>
        </p:txBody>
      </p:sp>
      <p:sp>
        <p:nvSpPr>
          <p:cNvPr id="4" name="Text Placeholder 3"/>
          <p:cNvSpPr>
            <a:spLocks noGrp="1"/>
          </p:cNvSpPr>
          <p:nvPr>
            <p:ph type="body" sz="half" idx="2"/>
          </p:nvPr>
        </p:nvSpPr>
        <p:spPr>
          <a:xfrm>
            <a:off x="6045200" y="2667000"/>
            <a:ext cx="5130800" cy="36576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5">
            <a:extLst>
              <a:ext uri="{FF2B5EF4-FFF2-40B4-BE49-F238E27FC236}">
                <a16:creationId xmlns:a16="http://schemas.microsoft.com/office/drawing/2014/main" id="{1A970773-51ED-D431-02B7-034220082CF1}"/>
              </a:ext>
            </a:extLst>
          </p:cNvPr>
          <p:cNvSpPr>
            <a:spLocks noGrp="1" noChangeArrowheads="1"/>
          </p:cNvSpPr>
          <p:nvPr>
            <p:ph type="ftr" sz="quarter" idx="10"/>
          </p:nvPr>
        </p:nvSpPr>
        <p:spPr>
          <a:xfrm>
            <a:off x="4165600" y="6245225"/>
            <a:ext cx="3860800" cy="476250"/>
          </a:xfrm>
          <a:prstGeom prst="rect">
            <a:avLst/>
          </a:prstGeom>
        </p:spPr>
        <p:txBody>
          <a:bodyPr/>
          <a:lstStyle>
            <a:lvl1pPr>
              <a:defRPr>
                <a:ea typeface="ＭＳ Ｐゴシック" panose="020B0600070205080204" pitchFamily="34" charset="-128"/>
              </a:defRPr>
            </a:lvl1pPr>
          </a:lstStyle>
          <a:p>
            <a:pPr defTabSz="685800" eaLnBrk="0" fontAlgn="base" hangingPunct="0">
              <a:spcBef>
                <a:spcPct val="0"/>
              </a:spcBef>
              <a:spcAft>
                <a:spcPct val="0"/>
              </a:spcAft>
              <a:defRPr/>
            </a:pPr>
            <a:endParaRPr lang="en-CA" sz="1350">
              <a:solidFill>
                <a:srgbClr val="000000"/>
              </a:solidFill>
            </a:endParaRPr>
          </a:p>
        </p:txBody>
      </p:sp>
    </p:spTree>
    <p:extLst>
      <p:ext uri="{BB962C8B-B14F-4D97-AF65-F5344CB8AC3E}">
        <p14:creationId xmlns:p14="http://schemas.microsoft.com/office/powerpoint/2010/main" val="2290547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789923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711200" y="2667000"/>
            <a:ext cx="5130800" cy="36576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45200" y="2667000"/>
            <a:ext cx="5130800" cy="36576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5">
            <a:extLst>
              <a:ext uri="{FF2B5EF4-FFF2-40B4-BE49-F238E27FC236}">
                <a16:creationId xmlns:a16="http://schemas.microsoft.com/office/drawing/2014/main" id="{97626A97-69CA-3A82-375A-457D6519A239}"/>
              </a:ext>
            </a:extLst>
          </p:cNvPr>
          <p:cNvSpPr>
            <a:spLocks noGrp="1" noChangeArrowheads="1"/>
          </p:cNvSpPr>
          <p:nvPr>
            <p:ph type="ftr" sz="quarter" idx="10"/>
          </p:nvPr>
        </p:nvSpPr>
        <p:spPr>
          <a:xfrm>
            <a:off x="4165600" y="6245225"/>
            <a:ext cx="3860800" cy="476250"/>
          </a:xfrm>
          <a:prstGeom prst="rect">
            <a:avLst/>
          </a:prstGeom>
        </p:spPr>
        <p:txBody>
          <a:bodyPr/>
          <a:lstStyle>
            <a:lvl1pPr>
              <a:defRPr>
                <a:ea typeface="ＭＳ Ｐゴシック" panose="020B0600070205080204" pitchFamily="34" charset="-128"/>
              </a:defRPr>
            </a:lvl1pPr>
          </a:lstStyle>
          <a:p>
            <a:pPr eaLnBrk="0" fontAlgn="base" hangingPunct="0">
              <a:spcBef>
                <a:spcPct val="0"/>
              </a:spcBef>
              <a:spcAft>
                <a:spcPct val="0"/>
              </a:spcAft>
              <a:defRPr/>
            </a:pPr>
            <a:endParaRPr lang="en-CA">
              <a:solidFill>
                <a:srgbClr val="000000"/>
              </a:solidFill>
            </a:endParaRPr>
          </a:p>
        </p:txBody>
      </p:sp>
    </p:spTree>
    <p:extLst>
      <p:ext uri="{BB962C8B-B14F-4D97-AF65-F5344CB8AC3E}">
        <p14:creationId xmlns:p14="http://schemas.microsoft.com/office/powerpoint/2010/main" val="1143319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1219200"/>
            <a:ext cx="10363200" cy="1143000"/>
          </a:xfrm>
        </p:spPr>
        <p:txBody>
          <a:bodyPr/>
          <a:lstStyle/>
          <a:p>
            <a:r>
              <a:rPr lang="en-CA"/>
              <a:t>Click to edit Master title style</a:t>
            </a:r>
            <a:endParaRPr lang="en-US"/>
          </a:p>
        </p:txBody>
      </p:sp>
      <p:sp>
        <p:nvSpPr>
          <p:cNvPr id="3" name="ClipArt Placeholder 2"/>
          <p:cNvSpPr>
            <a:spLocks noGrp="1"/>
          </p:cNvSpPr>
          <p:nvPr>
            <p:ph type="clipArt" sz="half" idx="1"/>
          </p:nvPr>
        </p:nvSpPr>
        <p:spPr>
          <a:xfrm>
            <a:off x="711200" y="2667000"/>
            <a:ext cx="5130800" cy="3657600"/>
          </a:xfrm>
        </p:spPr>
        <p:txBody>
          <a:bodyPr/>
          <a:lstStyle/>
          <a:p>
            <a:pPr lvl="0"/>
            <a:endParaRPr lang="en-US" noProof="0"/>
          </a:p>
        </p:txBody>
      </p:sp>
      <p:sp>
        <p:nvSpPr>
          <p:cNvPr id="4" name="Text Placeholder 3"/>
          <p:cNvSpPr>
            <a:spLocks noGrp="1"/>
          </p:cNvSpPr>
          <p:nvPr>
            <p:ph type="body" sz="half" idx="2"/>
          </p:nvPr>
        </p:nvSpPr>
        <p:spPr>
          <a:xfrm>
            <a:off x="6045200" y="2667000"/>
            <a:ext cx="5130800" cy="36576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5">
            <a:extLst>
              <a:ext uri="{FF2B5EF4-FFF2-40B4-BE49-F238E27FC236}">
                <a16:creationId xmlns:a16="http://schemas.microsoft.com/office/drawing/2014/main" id="{1A970773-51ED-D431-02B7-034220082CF1}"/>
              </a:ext>
            </a:extLst>
          </p:cNvPr>
          <p:cNvSpPr>
            <a:spLocks noGrp="1" noChangeArrowheads="1"/>
          </p:cNvSpPr>
          <p:nvPr>
            <p:ph type="ftr" sz="quarter" idx="10"/>
          </p:nvPr>
        </p:nvSpPr>
        <p:spPr>
          <a:xfrm>
            <a:off x="4165600" y="6245225"/>
            <a:ext cx="3860800" cy="476250"/>
          </a:xfrm>
          <a:prstGeom prst="rect">
            <a:avLst/>
          </a:prstGeom>
        </p:spPr>
        <p:txBody>
          <a:bodyPr/>
          <a:lstStyle>
            <a:lvl1pPr>
              <a:defRPr>
                <a:ea typeface="ＭＳ Ｐゴシック" panose="020B0600070205080204" pitchFamily="34" charset="-128"/>
              </a:defRPr>
            </a:lvl1pPr>
          </a:lstStyle>
          <a:p>
            <a:pPr eaLnBrk="0" fontAlgn="base" hangingPunct="0">
              <a:spcBef>
                <a:spcPct val="0"/>
              </a:spcBef>
              <a:spcAft>
                <a:spcPct val="0"/>
              </a:spcAft>
              <a:defRPr/>
            </a:pPr>
            <a:endParaRPr lang="en-CA">
              <a:solidFill>
                <a:srgbClr val="000000"/>
              </a:solidFill>
            </a:endParaRPr>
          </a:p>
        </p:txBody>
      </p:sp>
    </p:spTree>
    <p:extLst>
      <p:ext uri="{BB962C8B-B14F-4D97-AF65-F5344CB8AC3E}">
        <p14:creationId xmlns:p14="http://schemas.microsoft.com/office/powerpoint/2010/main" val="93008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82271-D826-47B5-A93C-596A29E23090}" type="datetimeFigureOut">
              <a:rPr lang="fr-CA" smtClean="0"/>
              <a:t>2024-09-10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427703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82271-D826-47B5-A93C-596A29E23090}" type="datetimeFigureOut">
              <a:rPr lang="fr-CA" smtClean="0"/>
              <a:t>2024-09-10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384062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82271-D826-47B5-A93C-596A29E23090}" type="datetimeFigureOut">
              <a:rPr lang="fr-CA" smtClean="0"/>
              <a:t>2024-09-10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264092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82271-D826-47B5-A93C-596A29E23090}" type="datetimeFigureOut">
              <a:rPr lang="fr-CA" smtClean="0"/>
              <a:t>2024-09-10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19136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82271-D826-47B5-A93C-596A29E23090}" type="datetimeFigureOut">
              <a:rPr lang="fr-CA" smtClean="0"/>
              <a:t>2024-09-10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387634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82271-D826-47B5-A93C-596A29E23090}" type="datetimeFigureOut">
              <a:rPr lang="fr-CA" smtClean="0"/>
              <a:t>2024-09-10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C535ADF-73E7-4707-A34A-94295FF4CD59}" type="slidenum">
              <a:rPr lang="fr-CA" smtClean="0"/>
              <a:t>‹#›</a:t>
            </a:fld>
            <a:endParaRPr lang="fr-CA"/>
          </a:p>
        </p:txBody>
      </p:sp>
    </p:spTree>
    <p:extLst>
      <p:ext uri="{BB962C8B-B14F-4D97-AF65-F5344CB8AC3E}">
        <p14:creationId xmlns:p14="http://schemas.microsoft.com/office/powerpoint/2010/main" val="3505488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82271-D826-47B5-A93C-596A29E23090}" type="datetimeFigureOut">
              <a:rPr lang="fr-CA" smtClean="0"/>
              <a:t>2024-09-10</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35ADF-73E7-4707-A34A-94295FF4CD59}" type="slidenum">
              <a:rPr lang="fr-CA" smtClean="0"/>
              <a:t>‹#›</a:t>
            </a:fld>
            <a:endParaRPr lang="fr-CA"/>
          </a:p>
        </p:txBody>
      </p:sp>
      <p:sp>
        <p:nvSpPr>
          <p:cNvPr id="7" name="Rectangle 6"/>
          <p:cNvSpPr/>
          <p:nvPr userDrawn="1"/>
        </p:nvSpPr>
        <p:spPr>
          <a:xfrm>
            <a:off x="0" y="6275901"/>
            <a:ext cx="12192000" cy="582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332209"/>
            <a:ext cx="12192000" cy="461665"/>
          </a:xfrm>
          <a:prstGeom prst="rect">
            <a:avLst/>
          </a:prstGeom>
        </p:spPr>
        <p:txBody>
          <a:bodyPr wrap="square">
            <a:spAutoFit/>
          </a:bodyPr>
          <a:lstStyle/>
          <a:p>
            <a:pPr algn="ctr"/>
            <a:r>
              <a:rPr lang="en-US" sz="2400">
                <a:solidFill>
                  <a:schemeClr val="bg1"/>
                </a:solidFill>
              </a:rPr>
              <a:t>HealthPromotionKingston@CFMWS.com</a:t>
            </a:r>
          </a:p>
        </p:txBody>
      </p:sp>
      <p:sp>
        <p:nvSpPr>
          <p:cNvPr id="9" name="Rectangle 8"/>
          <p:cNvSpPr/>
          <p:nvPr userDrawn="1"/>
        </p:nvSpPr>
        <p:spPr>
          <a:xfrm>
            <a:off x="2500" y="6253401"/>
            <a:ext cx="12189500" cy="274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7348" y="108954"/>
            <a:ext cx="697023" cy="670536"/>
          </a:xfrm>
          <a:prstGeom prst="rect">
            <a:avLst/>
          </a:prstGeom>
        </p:spPr>
      </p:pic>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990" y="6323211"/>
            <a:ext cx="758252" cy="467589"/>
          </a:xfrm>
          <a:prstGeom prst="rect">
            <a:avLst/>
          </a:prstGeom>
        </p:spPr>
      </p:pic>
      <p:pic>
        <p:nvPicPr>
          <p:cNvPr id="12" name="Pictur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238782" y="6348051"/>
            <a:ext cx="1896090" cy="473880"/>
          </a:xfrm>
          <a:prstGeom prst="rect">
            <a:avLst/>
          </a:prstGeom>
        </p:spPr>
      </p:pic>
      <p:sp>
        <p:nvSpPr>
          <p:cNvPr id="13" name="Rectangle 12"/>
          <p:cNvSpPr/>
          <p:nvPr userDrawn="1"/>
        </p:nvSpPr>
        <p:spPr>
          <a:xfrm>
            <a:off x="809360" y="354069"/>
            <a:ext cx="11382640" cy="45719"/>
          </a:xfrm>
          <a:prstGeom prst="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txBox="1">
            <a:spLocks/>
          </p:cNvSpPr>
          <p:nvPr userDrawn="1"/>
        </p:nvSpPr>
        <p:spPr>
          <a:xfrm>
            <a:off x="838200" y="-8418"/>
            <a:ext cx="11353800" cy="38534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2200"/>
          </a:p>
        </p:txBody>
      </p:sp>
    </p:spTree>
    <p:extLst>
      <p:ext uri="{BB962C8B-B14F-4D97-AF65-F5344CB8AC3E}">
        <p14:creationId xmlns:p14="http://schemas.microsoft.com/office/powerpoint/2010/main" val="4109333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3PPT_option4.png">
            <a:extLst>
              <a:ext uri="{FF2B5EF4-FFF2-40B4-BE49-F238E27FC236}">
                <a16:creationId xmlns:a16="http://schemas.microsoft.com/office/drawing/2014/main" id="{02824D7A-6F7F-0B7E-0CA9-A5D3C45A2190}"/>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36A969AE-70FD-9B47-8D90-654CC438F2E0}"/>
              </a:ext>
            </a:extLst>
          </p:cNvPr>
          <p:cNvSpPr>
            <a:spLocks noGrp="1" noChangeArrowheads="1"/>
          </p:cNvSpPr>
          <p:nvPr>
            <p:ph type="title"/>
          </p:nvPr>
        </p:nvSpPr>
        <p:spPr bwMode="auto">
          <a:xfrm>
            <a:off x="711200" y="1219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2302563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xStyles>
    <p:titleStyle>
      <a:lvl1pPr algn="ctr" rtl="0" eaLnBrk="0" fontAlgn="base" hangingPunct="0">
        <a:spcBef>
          <a:spcPct val="0"/>
        </a:spcBef>
        <a:spcAft>
          <a:spcPct val="0"/>
        </a:spcAft>
        <a:defRPr sz="3600" b="1" kern="1200">
          <a:solidFill>
            <a:srgbClr val="0000FF"/>
          </a:solidFill>
          <a:latin typeface="Advertising Script Bold" panose="02000506000000020003" pitchFamily="2" charset="0"/>
          <a:ea typeface="MS PGothic" panose="020B0600070205080204" pitchFamily="34" charset="-128"/>
          <a:cs typeface="ＭＳ Ｐゴシック" charset="0"/>
        </a:defRPr>
      </a:lvl1pPr>
      <a:lvl2pPr algn="ctr" rtl="0" eaLnBrk="0" fontAlgn="base" hangingPunct="0">
        <a:spcBef>
          <a:spcPct val="0"/>
        </a:spcBef>
        <a:spcAft>
          <a:spcPct val="0"/>
        </a:spcAft>
        <a:defRPr sz="3600" b="1">
          <a:solidFill>
            <a:srgbClr val="0000FF"/>
          </a:solidFill>
          <a:latin typeface="Advertising Script Bold" charset="0"/>
          <a:ea typeface="MS PGothic" panose="020B0600070205080204" pitchFamily="34" charset="-128"/>
          <a:cs typeface="ＭＳ Ｐゴシック" charset="0"/>
        </a:defRPr>
      </a:lvl2pPr>
      <a:lvl3pPr algn="ctr" rtl="0" eaLnBrk="0" fontAlgn="base" hangingPunct="0">
        <a:spcBef>
          <a:spcPct val="0"/>
        </a:spcBef>
        <a:spcAft>
          <a:spcPct val="0"/>
        </a:spcAft>
        <a:defRPr sz="3600" b="1">
          <a:solidFill>
            <a:srgbClr val="0000FF"/>
          </a:solidFill>
          <a:latin typeface="Advertising Script Bold" charset="0"/>
          <a:ea typeface="MS PGothic" panose="020B0600070205080204" pitchFamily="34" charset="-128"/>
          <a:cs typeface="ＭＳ Ｐゴシック" charset="0"/>
        </a:defRPr>
      </a:lvl3pPr>
      <a:lvl4pPr algn="ctr" rtl="0" eaLnBrk="0" fontAlgn="base" hangingPunct="0">
        <a:spcBef>
          <a:spcPct val="0"/>
        </a:spcBef>
        <a:spcAft>
          <a:spcPct val="0"/>
        </a:spcAft>
        <a:defRPr sz="3600" b="1">
          <a:solidFill>
            <a:srgbClr val="0000FF"/>
          </a:solidFill>
          <a:latin typeface="Advertising Script Bold" charset="0"/>
          <a:ea typeface="MS PGothic" panose="020B0600070205080204" pitchFamily="34" charset="-128"/>
          <a:cs typeface="ＭＳ Ｐゴシック" charset="0"/>
        </a:defRPr>
      </a:lvl4pPr>
      <a:lvl5pPr algn="ctr" rtl="0" eaLnBrk="0" fontAlgn="base" hangingPunct="0">
        <a:spcBef>
          <a:spcPct val="0"/>
        </a:spcBef>
        <a:spcAft>
          <a:spcPct val="0"/>
        </a:spcAft>
        <a:defRPr sz="3600" b="1">
          <a:solidFill>
            <a:srgbClr val="0000FF"/>
          </a:solidFill>
          <a:latin typeface="Advertising Script Bold"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rgbClr val="0000FF"/>
          </a:solidFill>
          <a:latin typeface="Arial" panose="020B0604020202020204" pitchFamily="34" charset="0"/>
        </a:defRPr>
      </a:lvl6pPr>
      <a:lvl7pPr marL="914400" algn="ctr" rtl="0" fontAlgn="base">
        <a:spcBef>
          <a:spcPct val="0"/>
        </a:spcBef>
        <a:spcAft>
          <a:spcPct val="0"/>
        </a:spcAft>
        <a:defRPr sz="3600" b="1">
          <a:solidFill>
            <a:srgbClr val="0000FF"/>
          </a:solidFill>
          <a:latin typeface="Arial" panose="020B0604020202020204" pitchFamily="34" charset="0"/>
        </a:defRPr>
      </a:lvl7pPr>
      <a:lvl8pPr marL="1371600" algn="ctr" rtl="0" fontAlgn="base">
        <a:spcBef>
          <a:spcPct val="0"/>
        </a:spcBef>
        <a:spcAft>
          <a:spcPct val="0"/>
        </a:spcAft>
        <a:defRPr sz="3600" b="1">
          <a:solidFill>
            <a:srgbClr val="0000FF"/>
          </a:solidFill>
          <a:latin typeface="Arial" panose="020B0604020202020204" pitchFamily="34" charset="0"/>
        </a:defRPr>
      </a:lvl8pPr>
      <a:lvl9pPr marL="1828800" algn="ctr" rtl="0" fontAlgn="base">
        <a:spcBef>
          <a:spcPct val="0"/>
        </a:spcBef>
        <a:spcAft>
          <a:spcPct val="0"/>
        </a:spcAft>
        <a:defRPr sz="3600" b="1">
          <a:solidFill>
            <a:srgbClr val="0000FF"/>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41F_1114EC5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18/10/relationships/comments" Target="../comments/modernComment_434_25CC38F6.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on a green background&#10;&#10;Description automatically generated">
            <a:extLst>
              <a:ext uri="{FF2B5EF4-FFF2-40B4-BE49-F238E27FC236}">
                <a16:creationId xmlns:a16="http://schemas.microsoft.com/office/drawing/2014/main" id="{0E77CCE2-6E89-C93B-52B2-952E09ED24DD}"/>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qr code with blue squares&#10;&#10;Description automatically generated">
            <a:extLst>
              <a:ext uri="{FF2B5EF4-FFF2-40B4-BE49-F238E27FC236}">
                <a16:creationId xmlns:a16="http://schemas.microsoft.com/office/drawing/2014/main" id="{DE395DA9-6504-3FEE-11BD-AB40BBE6B8C3}"/>
              </a:ext>
            </a:extLst>
          </p:cNvPr>
          <p:cNvPicPr>
            <a:picLocks noChangeAspect="1"/>
          </p:cNvPicPr>
          <p:nvPr/>
        </p:nvPicPr>
        <p:blipFill>
          <a:blip r:embed="rId4"/>
          <a:stretch>
            <a:fillRect/>
          </a:stretch>
        </p:blipFill>
        <p:spPr>
          <a:xfrm>
            <a:off x="1097056" y="3776383"/>
            <a:ext cx="1522879" cy="1531844"/>
          </a:xfrm>
          <a:prstGeom prst="rect">
            <a:avLst/>
          </a:prstGeom>
        </p:spPr>
      </p:pic>
    </p:spTree>
    <p:extLst>
      <p:ext uri="{BB962C8B-B14F-4D97-AF65-F5344CB8AC3E}">
        <p14:creationId xmlns:p14="http://schemas.microsoft.com/office/powerpoint/2010/main" val="1828763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1558" y="1823919"/>
            <a:ext cx="10515600" cy="4351338"/>
          </a:xfrm>
        </p:spPr>
        <p:txBody>
          <a:bodyPr>
            <a:normAutofit/>
          </a:bodyPr>
          <a:lstStyle/>
          <a:p>
            <a:pPr marL="0" indent="0" algn="ctr">
              <a:buNone/>
            </a:pPr>
            <a:r>
              <a:rPr lang="en-US" sz="4400"/>
              <a:t>We partner with Fitness &amp; Sports Instructors, Base Physio and the Physical Exercise Specialist to deliver this practical workshop focused on exercise selection.</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4B994226-887E-8C34-C13A-148A4529E8E3}"/>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748862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6" descr="A picture containing text&#10;&#10;Description automatically generated">
            <a:extLst>
              <a:ext uri="{FF2B5EF4-FFF2-40B4-BE49-F238E27FC236}">
                <a16:creationId xmlns:a16="http://schemas.microsoft.com/office/drawing/2014/main" id="{B754A715-18F4-3CC6-6D85-02920B03E51B}"/>
              </a:ext>
            </a:extLst>
          </p:cNvPr>
          <p:cNvPicPr>
            <a:picLocks noGrp="1" noChangeAspect="1"/>
          </p:cNvPicPr>
          <p:nvPr>
            <p:ph idx="1"/>
          </p:nvPr>
        </p:nvPicPr>
        <p:blipFill>
          <a:blip r:embed="rId3"/>
          <a:stretch>
            <a:fillRect/>
          </a:stretch>
        </p:blipFill>
        <p:spPr>
          <a:xfrm>
            <a:off x="-166" y="-2238"/>
            <a:ext cx="12203538" cy="6856786"/>
          </a:xfrm>
        </p:spPr>
      </p:pic>
      <p:sp>
        <p:nvSpPr>
          <p:cNvPr id="4" name="Rectangle 3"/>
          <p:cNvSpPr/>
          <p:nvPr/>
        </p:nvSpPr>
        <p:spPr>
          <a:xfrm>
            <a:off x="1418492" y="5287108"/>
            <a:ext cx="2414954" cy="4220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2E4905D7-9455-4521-1207-FAD3183E2255}"/>
              </a:ext>
            </a:extLst>
          </p:cNvPr>
          <p:cNvGraphicFramePr>
            <a:graphicFrameLocks noGrp="1"/>
          </p:cNvGraphicFramePr>
          <p:nvPr>
            <p:extLst>
              <p:ext uri="{D42A27DB-BD31-4B8C-83A1-F6EECF244321}">
                <p14:modId xmlns:p14="http://schemas.microsoft.com/office/powerpoint/2010/main" val="3593085262"/>
              </p:ext>
            </p:extLst>
          </p:nvPr>
        </p:nvGraphicFramePr>
        <p:xfrm>
          <a:off x="833437" y="5191124"/>
          <a:ext cx="3557231" cy="674205"/>
        </p:xfrm>
        <a:graphic>
          <a:graphicData uri="http://schemas.openxmlformats.org/drawingml/2006/table">
            <a:tbl>
              <a:tblPr bandRow="1">
                <a:tableStyleId>{5C22544A-7EE6-4342-B048-85BDC9FD1C3A}</a:tableStyleId>
              </a:tblPr>
              <a:tblGrid>
                <a:gridCol w="3557231">
                  <a:extLst>
                    <a:ext uri="{9D8B030D-6E8A-4147-A177-3AD203B41FA5}">
                      <a16:colId xmlns:a16="http://schemas.microsoft.com/office/drawing/2014/main" val="317923566"/>
                    </a:ext>
                  </a:extLst>
                </a:gridCol>
              </a:tblGrid>
              <a:tr h="674205">
                <a:tc>
                  <a:txBody>
                    <a:bodyPr/>
                    <a:lstStyle/>
                    <a:p>
                      <a:r>
                        <a:rPr lang="en-US" sz="3200" b="1" dirty="0">
                          <a:effectLst/>
                        </a:rPr>
                        <a:t>16-Oct, 1230-1600</a:t>
                      </a:r>
                    </a:p>
                  </a:txBody>
                  <a:tcPr anchor="ctr">
                    <a:lnL>
                      <a:noFill/>
                    </a:lnL>
                    <a:lnR>
                      <a:noFill/>
                    </a:lnR>
                    <a:lnT>
                      <a:noFill/>
                    </a:lnT>
                    <a:lnB>
                      <a:noFill/>
                    </a:lnB>
                    <a:noFill/>
                  </a:tcPr>
                </a:tc>
                <a:extLst>
                  <a:ext uri="{0D108BD9-81ED-4DB2-BD59-A6C34878D82A}">
                    <a16:rowId xmlns:a16="http://schemas.microsoft.com/office/drawing/2014/main" val="877219165"/>
                  </a:ext>
                </a:extLst>
              </a:tr>
            </a:tbl>
          </a:graphicData>
        </a:graphic>
      </p:graphicFrame>
      <p:pic>
        <p:nvPicPr>
          <p:cNvPr id="7" name="Picture 6" descr="A black and white logo&#10;&#10;Description automatically generated">
            <a:extLst>
              <a:ext uri="{FF2B5EF4-FFF2-40B4-BE49-F238E27FC236}">
                <a16:creationId xmlns:a16="http://schemas.microsoft.com/office/drawing/2014/main" id="{1C3E4201-8F4C-3E96-72DD-21AA51808C19}"/>
              </a:ext>
            </a:extLst>
          </p:cNvPr>
          <p:cNvPicPr>
            <a:picLocks noChangeAspect="1"/>
          </p:cNvPicPr>
          <p:nvPr/>
        </p:nvPicPr>
        <p:blipFill>
          <a:blip r:embed="rId4"/>
          <a:stretch>
            <a:fillRect/>
          </a:stretch>
        </p:blipFill>
        <p:spPr>
          <a:xfrm>
            <a:off x="3082" y="6294625"/>
            <a:ext cx="962025" cy="561975"/>
          </a:xfrm>
          <a:prstGeom prst="rect">
            <a:avLst/>
          </a:prstGeom>
        </p:spPr>
      </p:pic>
    </p:spTree>
    <p:extLst>
      <p:ext uri="{BB962C8B-B14F-4D97-AF65-F5344CB8AC3E}">
        <p14:creationId xmlns:p14="http://schemas.microsoft.com/office/powerpoint/2010/main" val="380869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6727" y="2506662"/>
            <a:ext cx="10515600" cy="4351338"/>
          </a:xfrm>
        </p:spPr>
        <p:txBody>
          <a:bodyPr>
            <a:normAutofit/>
          </a:bodyPr>
          <a:lstStyle/>
          <a:p>
            <a:pPr marL="0" indent="0" algn="ctr">
              <a:buNone/>
            </a:pPr>
            <a:r>
              <a:rPr lang="en-US" sz="4400"/>
              <a:t>Hydration and the importance of food as fuel is discussed in this one-day workshop.</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E5732B13-9B14-0F82-E2A8-D54B7A749916}"/>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1969023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6527253" y="4340444"/>
            <a:ext cx="1428750" cy="1162050"/>
          </a:xfrm>
          <a:prstGeom prst="rect">
            <a:avLst/>
          </a:prstGeom>
        </p:spPr>
      </p:pic>
      <p:pic>
        <p:nvPicPr>
          <p:cNvPr id="7" name="Picture 7" descr="A picture containing text, person, person, female&#10;&#10;Description automatically generated">
            <a:extLst>
              <a:ext uri="{FF2B5EF4-FFF2-40B4-BE49-F238E27FC236}">
                <a16:creationId xmlns:a16="http://schemas.microsoft.com/office/drawing/2014/main" id="{02A5A4D6-E431-93E2-E778-7D370A25DBA3}"/>
              </a:ext>
            </a:extLst>
          </p:cNvPr>
          <p:cNvPicPr>
            <a:picLocks noGrp="1" noChangeAspect="1"/>
          </p:cNvPicPr>
          <p:nvPr>
            <p:ph idx="1"/>
          </p:nvPr>
        </p:nvPicPr>
        <p:blipFill>
          <a:blip r:embed="rId4"/>
          <a:stretch>
            <a:fillRect/>
          </a:stretch>
        </p:blipFill>
        <p:spPr>
          <a:xfrm>
            <a:off x="-166" y="-2238"/>
            <a:ext cx="12203538" cy="6856786"/>
          </a:xfrm>
        </p:spPr>
      </p:pic>
      <p:sp>
        <p:nvSpPr>
          <p:cNvPr id="6" name="Rectangle 5"/>
          <p:cNvSpPr/>
          <p:nvPr/>
        </p:nvSpPr>
        <p:spPr>
          <a:xfrm>
            <a:off x="8686800" y="4607170"/>
            <a:ext cx="2414954" cy="4220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chemeClr val="tx1"/>
                </a:solidFill>
                <a:ea typeface="Calibri"/>
                <a:cs typeface="Calibri"/>
              </a:rPr>
              <a:t>TBA</a:t>
            </a:r>
          </a:p>
        </p:txBody>
      </p:sp>
      <p:pic>
        <p:nvPicPr>
          <p:cNvPr id="4" name="Picture 3" descr="A black and white logo&#10;&#10;Description automatically generated">
            <a:extLst>
              <a:ext uri="{FF2B5EF4-FFF2-40B4-BE49-F238E27FC236}">
                <a16:creationId xmlns:a16="http://schemas.microsoft.com/office/drawing/2014/main" id="{F93E1B79-6150-039E-A594-BDFEBD69F7BB}"/>
              </a:ext>
            </a:extLst>
          </p:cNvPr>
          <p:cNvPicPr>
            <a:picLocks noChangeAspect="1"/>
          </p:cNvPicPr>
          <p:nvPr/>
        </p:nvPicPr>
        <p:blipFill>
          <a:blip r:embed="rId5"/>
          <a:stretch>
            <a:fillRect/>
          </a:stretch>
        </p:blipFill>
        <p:spPr>
          <a:xfrm>
            <a:off x="3082" y="6294625"/>
            <a:ext cx="962025" cy="561975"/>
          </a:xfrm>
          <a:prstGeom prst="rect">
            <a:avLst/>
          </a:prstGeom>
        </p:spPr>
      </p:pic>
    </p:spTree>
    <p:extLst>
      <p:ext uri="{BB962C8B-B14F-4D97-AF65-F5344CB8AC3E}">
        <p14:creationId xmlns:p14="http://schemas.microsoft.com/office/powerpoint/2010/main" val="4280387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6727" y="2506662"/>
            <a:ext cx="10515600" cy="4351338"/>
          </a:xfrm>
        </p:spPr>
        <p:txBody>
          <a:bodyPr>
            <a:normAutofit/>
          </a:bodyPr>
          <a:lstStyle/>
          <a:p>
            <a:pPr marL="0" indent="0" algn="ctr">
              <a:buNone/>
            </a:pPr>
            <a:r>
              <a:rPr lang="en-US" sz="4400"/>
              <a:t>This MITE coded training explores warning signs of suicide and provides resources and tools to help those who may be thinking of suicide.</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86CF3AF2-6427-F5E8-EA5D-82D513941C36}"/>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329265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4"/>
          <a:stretch>
            <a:fillRect/>
          </a:stretch>
        </p:blipFill>
        <p:spPr>
          <a:xfrm>
            <a:off x="5970204" y="4739837"/>
            <a:ext cx="1428750" cy="1162050"/>
          </a:xfrm>
          <a:prstGeom prst="rect">
            <a:avLst/>
          </a:prstGeom>
        </p:spPr>
      </p:pic>
      <p:sp>
        <p:nvSpPr>
          <p:cNvPr id="6" name="TextBox 5"/>
          <p:cNvSpPr txBox="1"/>
          <p:nvPr/>
        </p:nvSpPr>
        <p:spPr>
          <a:xfrm>
            <a:off x="5176344" y="5901887"/>
            <a:ext cx="3016469" cy="369332"/>
          </a:xfrm>
          <a:prstGeom prst="rect">
            <a:avLst/>
          </a:prstGeom>
          <a:noFill/>
        </p:spPr>
        <p:txBody>
          <a:bodyPr wrap="square" rtlCol="0">
            <a:spAutoFit/>
          </a:bodyPr>
          <a:lstStyle/>
          <a:p>
            <a:r>
              <a:rPr lang="en-US" b="1"/>
              <a:t>Other dates: 19 OCT, 30 NOV</a:t>
            </a:r>
          </a:p>
        </p:txBody>
      </p:sp>
      <p:pic>
        <p:nvPicPr>
          <p:cNvPr id="8" name="Picture 8" descr="A picture containing text, person, banner&#10;&#10;Description automatically generated">
            <a:extLst>
              <a:ext uri="{FF2B5EF4-FFF2-40B4-BE49-F238E27FC236}">
                <a16:creationId xmlns:a16="http://schemas.microsoft.com/office/drawing/2014/main" id="{9E259D9F-99EB-70D7-AEB7-9CD9E07D94DC}"/>
              </a:ext>
            </a:extLst>
          </p:cNvPr>
          <p:cNvPicPr>
            <a:picLocks noGrp="1" noChangeAspect="1"/>
          </p:cNvPicPr>
          <p:nvPr>
            <p:ph idx="1"/>
          </p:nvPr>
        </p:nvPicPr>
        <p:blipFill>
          <a:blip r:embed="rId5"/>
          <a:stretch>
            <a:fillRect/>
          </a:stretch>
        </p:blipFill>
        <p:spPr>
          <a:xfrm>
            <a:off x="-166" y="-2238"/>
            <a:ext cx="12192332" cy="6856786"/>
          </a:xfrm>
        </p:spPr>
      </p:pic>
      <p:sp>
        <p:nvSpPr>
          <p:cNvPr id="7" name="Rectangle 6"/>
          <p:cNvSpPr/>
          <p:nvPr/>
        </p:nvSpPr>
        <p:spPr>
          <a:xfrm>
            <a:off x="7912344" y="4817270"/>
            <a:ext cx="2954216" cy="9409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81FC5A-CE36-B730-AEF9-48A7C393C71D}"/>
              </a:ext>
            </a:extLst>
          </p:cNvPr>
          <p:cNvSpPr txBox="1"/>
          <p:nvPr/>
        </p:nvSpPr>
        <p:spPr>
          <a:xfrm>
            <a:off x="7913303" y="4876582"/>
            <a:ext cx="35290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26 Sept, 23 Oct or 26 Nov</a:t>
            </a:r>
          </a:p>
          <a:p>
            <a:r>
              <a:rPr lang="en-US" sz="2400" b="1" dirty="0">
                <a:ea typeface="Calibri"/>
                <a:cs typeface="Calibri"/>
              </a:rPr>
              <a:t>0800-1600</a:t>
            </a:r>
          </a:p>
        </p:txBody>
      </p:sp>
      <p:pic>
        <p:nvPicPr>
          <p:cNvPr id="9" name="Picture 8" descr="A black and white logo&#10;&#10;Description automatically generated">
            <a:extLst>
              <a:ext uri="{FF2B5EF4-FFF2-40B4-BE49-F238E27FC236}">
                <a16:creationId xmlns:a16="http://schemas.microsoft.com/office/drawing/2014/main" id="{61BDDEC9-C936-8073-C582-58171EF6F792}"/>
              </a:ext>
            </a:extLst>
          </p:cNvPr>
          <p:cNvPicPr>
            <a:picLocks noChangeAspect="1"/>
          </p:cNvPicPr>
          <p:nvPr/>
        </p:nvPicPr>
        <p:blipFill>
          <a:blip r:embed="rId6"/>
          <a:stretch>
            <a:fillRect/>
          </a:stretch>
        </p:blipFill>
        <p:spPr>
          <a:xfrm>
            <a:off x="3082" y="6294625"/>
            <a:ext cx="962025" cy="561975"/>
          </a:xfrm>
          <a:prstGeom prst="rect">
            <a:avLst/>
          </a:prstGeom>
        </p:spPr>
      </p:pic>
    </p:spTree>
    <p:extLst>
      <p:ext uri="{BB962C8B-B14F-4D97-AF65-F5344CB8AC3E}">
        <p14:creationId xmlns:p14="http://schemas.microsoft.com/office/powerpoint/2010/main" val="28658389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6727" y="2506662"/>
            <a:ext cx="10515600" cy="4351338"/>
          </a:xfrm>
        </p:spPr>
        <p:txBody>
          <a:bodyPr>
            <a:normAutofit/>
          </a:bodyPr>
          <a:lstStyle/>
          <a:p>
            <a:pPr marL="0" indent="0" algn="ctr">
              <a:buNone/>
            </a:pPr>
            <a:r>
              <a:rPr lang="en-US" sz="4400"/>
              <a:t>This a Supervisor training that includes a partnership with our local Base Addictions Counsellor.</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B1EACF91-AB20-D00E-D70F-52A103A67DB4}"/>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1939240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1999" cy="6858000"/>
          </a:xfrm>
        </p:spPr>
      </p:pic>
      <p:sp>
        <p:nvSpPr>
          <p:cNvPr id="5" name="Rectangle 4"/>
          <p:cNvSpPr/>
          <p:nvPr/>
        </p:nvSpPr>
        <p:spPr>
          <a:xfrm>
            <a:off x="7831015" y="4876800"/>
            <a:ext cx="3083170" cy="961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ABF07F-7699-876D-CC8C-934BE0083D9A}"/>
              </a:ext>
            </a:extLst>
          </p:cNvPr>
          <p:cNvSpPr txBox="1"/>
          <p:nvPr/>
        </p:nvSpPr>
        <p:spPr>
          <a:xfrm>
            <a:off x="7833505" y="4876602"/>
            <a:ext cx="39472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13 &amp; 14 November </a:t>
            </a:r>
            <a:endParaRPr lang="en-US" sz="2800" dirty="0">
              <a:ea typeface="Calibri"/>
              <a:cs typeface="Calibri"/>
            </a:endParaRPr>
          </a:p>
          <a:p>
            <a:r>
              <a:rPr lang="en-US" sz="2800" b="1" dirty="0">
                <a:ea typeface="Calibri"/>
                <a:cs typeface="Calibri"/>
              </a:rPr>
              <a:t>0800-1600hrs</a:t>
            </a:r>
            <a:endParaRPr lang="en-US" sz="2800" dirty="0">
              <a:ea typeface="Calibri"/>
              <a:cs typeface="Calibri"/>
            </a:endParaRPr>
          </a:p>
        </p:txBody>
      </p:sp>
      <p:pic>
        <p:nvPicPr>
          <p:cNvPr id="8" name="Picture 7" descr="A black and white logo&#10;&#10;Description automatically generated">
            <a:extLst>
              <a:ext uri="{FF2B5EF4-FFF2-40B4-BE49-F238E27FC236}">
                <a16:creationId xmlns:a16="http://schemas.microsoft.com/office/drawing/2014/main" id="{98C91950-C321-82A4-84DF-9EB466416D2E}"/>
              </a:ext>
            </a:extLst>
          </p:cNvPr>
          <p:cNvPicPr>
            <a:picLocks noChangeAspect="1"/>
          </p:cNvPicPr>
          <p:nvPr/>
        </p:nvPicPr>
        <p:blipFill>
          <a:blip r:embed="rId4"/>
          <a:stretch>
            <a:fillRect/>
          </a:stretch>
        </p:blipFill>
        <p:spPr>
          <a:xfrm>
            <a:off x="3082" y="6294625"/>
            <a:ext cx="962025" cy="561975"/>
          </a:xfrm>
          <a:prstGeom prst="rect">
            <a:avLst/>
          </a:prstGeom>
        </p:spPr>
      </p:pic>
    </p:spTree>
    <p:extLst>
      <p:ext uri="{BB962C8B-B14F-4D97-AF65-F5344CB8AC3E}">
        <p14:creationId xmlns:p14="http://schemas.microsoft.com/office/powerpoint/2010/main" val="4283538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6727" y="2506662"/>
            <a:ext cx="10515600" cy="4351338"/>
          </a:xfrm>
        </p:spPr>
        <p:txBody>
          <a:bodyPr vert="horz" lIns="91440" tIns="45720" rIns="91440" bIns="45720" rtlCol="0" anchor="t">
            <a:normAutofit/>
          </a:bodyPr>
          <a:lstStyle/>
          <a:p>
            <a:pPr marL="0" indent="0" algn="ctr">
              <a:buNone/>
            </a:pPr>
            <a:r>
              <a:rPr lang="en-US" sz="4400" dirty="0"/>
              <a:t>This is a one day workshop which includes conversations and skill-building in the area of Bystander Intervention.</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645DC53F-A83C-5469-C251-75C394DF54C9}"/>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3924244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6232963" y="4792389"/>
            <a:ext cx="1428750" cy="1162050"/>
          </a:xfrm>
          <a:prstGeom prst="rect">
            <a:avLst/>
          </a:prstGeom>
        </p:spPr>
      </p:pic>
      <p:sp>
        <p:nvSpPr>
          <p:cNvPr id="6" name="TextBox 5"/>
          <p:cNvSpPr txBox="1"/>
          <p:nvPr/>
        </p:nvSpPr>
        <p:spPr>
          <a:xfrm>
            <a:off x="2638425" y="5373414"/>
            <a:ext cx="3594538" cy="369332"/>
          </a:xfrm>
          <a:prstGeom prst="rect">
            <a:avLst/>
          </a:prstGeom>
          <a:noFill/>
        </p:spPr>
        <p:txBody>
          <a:bodyPr wrap="square" rtlCol="0">
            <a:spAutoFit/>
          </a:bodyPr>
          <a:lstStyle/>
          <a:p>
            <a:r>
              <a:rPr lang="en-US" b="1"/>
              <a:t>Other dates: 26 OCT, 15 NOV, 6 DEC</a:t>
            </a:r>
          </a:p>
        </p:txBody>
      </p:sp>
      <p:pic>
        <p:nvPicPr>
          <p:cNvPr id="8" name="Picture 8" descr="A picture containing graphical user interface&#10;&#10;Description automatically generated">
            <a:extLst>
              <a:ext uri="{FF2B5EF4-FFF2-40B4-BE49-F238E27FC236}">
                <a16:creationId xmlns:a16="http://schemas.microsoft.com/office/drawing/2014/main" id="{44901CE8-EBB2-FBFC-63F1-F66EA9C785F6}"/>
              </a:ext>
            </a:extLst>
          </p:cNvPr>
          <p:cNvPicPr>
            <a:picLocks noGrp="1" noChangeAspect="1"/>
          </p:cNvPicPr>
          <p:nvPr>
            <p:ph idx="1"/>
          </p:nvPr>
        </p:nvPicPr>
        <p:blipFill>
          <a:blip r:embed="rId4"/>
          <a:stretch>
            <a:fillRect/>
          </a:stretch>
        </p:blipFill>
        <p:spPr>
          <a:xfrm>
            <a:off x="0" y="-32402"/>
            <a:ext cx="12192331" cy="6890402"/>
          </a:xfrm>
        </p:spPr>
      </p:pic>
      <p:sp>
        <p:nvSpPr>
          <p:cNvPr id="7" name="Rectangle 6"/>
          <p:cNvSpPr/>
          <p:nvPr/>
        </p:nvSpPr>
        <p:spPr>
          <a:xfrm>
            <a:off x="7661714" y="4677509"/>
            <a:ext cx="3594538" cy="12769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2E6EE9-FFAA-7C30-8CB8-03C8AB0B41B4}"/>
              </a:ext>
            </a:extLst>
          </p:cNvPr>
          <p:cNvSpPr txBox="1"/>
          <p:nvPr/>
        </p:nvSpPr>
        <p:spPr>
          <a:xfrm>
            <a:off x="7748909" y="4812254"/>
            <a:ext cx="330105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30 Oct and 19 Nov</a:t>
            </a:r>
          </a:p>
          <a:p>
            <a:r>
              <a:rPr lang="en-US" sz="3200" b="1" dirty="0">
                <a:ea typeface="Calibri"/>
                <a:cs typeface="Calibri"/>
              </a:rPr>
              <a:t>0800-1600 </a:t>
            </a:r>
          </a:p>
        </p:txBody>
      </p:sp>
      <p:pic>
        <p:nvPicPr>
          <p:cNvPr id="9" name="Picture 8" descr="A black and white logo&#10;&#10;Description automatically generated">
            <a:extLst>
              <a:ext uri="{FF2B5EF4-FFF2-40B4-BE49-F238E27FC236}">
                <a16:creationId xmlns:a16="http://schemas.microsoft.com/office/drawing/2014/main" id="{553D7FF9-8BC8-C27E-B49A-1AC34A857E78}"/>
              </a:ext>
            </a:extLst>
          </p:cNvPr>
          <p:cNvPicPr>
            <a:picLocks noChangeAspect="1"/>
          </p:cNvPicPr>
          <p:nvPr/>
        </p:nvPicPr>
        <p:blipFill>
          <a:blip r:embed="rId5"/>
          <a:stretch>
            <a:fillRect/>
          </a:stretch>
        </p:blipFill>
        <p:spPr>
          <a:xfrm>
            <a:off x="3082" y="6294625"/>
            <a:ext cx="962025" cy="561975"/>
          </a:xfrm>
          <a:prstGeom prst="rect">
            <a:avLst/>
          </a:prstGeom>
        </p:spPr>
      </p:pic>
    </p:spTree>
    <p:extLst>
      <p:ext uri="{BB962C8B-B14F-4D97-AF65-F5344CB8AC3E}">
        <p14:creationId xmlns:p14="http://schemas.microsoft.com/office/powerpoint/2010/main" val="39195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61DFAA-961E-EF6D-A063-08295169EF5C}"/>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E4333916-90AE-B381-E586-B35CB4C589DD}"/>
              </a:ext>
            </a:extLst>
          </p:cNvPr>
          <p:cNvPicPr>
            <a:picLocks noChangeAspect="1"/>
          </p:cNvPicPr>
          <p:nvPr/>
        </p:nvPicPr>
        <p:blipFill>
          <a:blip r:embed="rId4"/>
          <a:stretch>
            <a:fillRect/>
          </a:stretch>
        </p:blipFill>
        <p:spPr>
          <a:xfrm>
            <a:off x="3082" y="6294625"/>
            <a:ext cx="962025" cy="561975"/>
          </a:xfrm>
          <a:prstGeom prst="rect">
            <a:avLst/>
          </a:prstGeom>
        </p:spPr>
      </p:pic>
      <p:sp>
        <p:nvSpPr>
          <p:cNvPr id="4" name="Content Placeholder 1">
            <a:extLst>
              <a:ext uri="{FF2B5EF4-FFF2-40B4-BE49-F238E27FC236}">
                <a16:creationId xmlns:a16="http://schemas.microsoft.com/office/drawing/2014/main" id="{3F932A86-6328-9909-EF2C-0E2BA25D0F2F}"/>
              </a:ext>
            </a:extLst>
          </p:cNvPr>
          <p:cNvSpPr>
            <a:spLocks noGrp="1"/>
          </p:cNvSpPr>
          <p:nvPr>
            <p:ph idx="1"/>
          </p:nvPr>
        </p:nvSpPr>
        <p:spPr>
          <a:xfrm>
            <a:off x="2432" y="1254555"/>
            <a:ext cx="12184282" cy="4351338"/>
          </a:xfrm>
        </p:spPr>
        <p:txBody>
          <a:bodyPr vert="horz" lIns="91440" tIns="45720" rIns="91440" bIns="45720" rtlCol="0" anchor="t">
            <a:normAutofit fontScale="92500" lnSpcReduction="20000"/>
          </a:bodyPr>
          <a:lstStyle/>
          <a:p>
            <a:pPr marL="0" indent="0" algn="ctr">
              <a:buNone/>
            </a:pPr>
            <a:r>
              <a:rPr lang="en-US" sz="4400" b="1" dirty="0">
                <a:ea typeface="Calibri" panose="020F0502020204030204"/>
                <a:cs typeface="Calibri" panose="020F0502020204030204"/>
              </a:rPr>
              <a:t>What is Health Promotion?</a:t>
            </a:r>
          </a:p>
          <a:p>
            <a:pPr marL="0" indent="0" algn="ctr">
              <a:buNone/>
            </a:pPr>
            <a:r>
              <a:rPr lang="en-US" sz="2400" dirty="0">
                <a:latin typeface="Calibri Light"/>
                <a:ea typeface="Calibri" panose="020F0502020204030204"/>
                <a:cs typeface="Calibri" panose="020F0502020204030204"/>
              </a:rPr>
              <a:t>The process of enabling people to increase control over, and to improve their health.</a:t>
            </a:r>
            <a:endParaRPr lang="en-US" sz="2400" b="1" dirty="0">
              <a:latin typeface="Calibri Light"/>
              <a:ea typeface="Calibri" panose="020F0502020204030204"/>
              <a:cs typeface="Calibri" panose="020F0502020204030204"/>
            </a:endParaRPr>
          </a:p>
          <a:p>
            <a:pPr marL="0" indent="0" algn="ctr">
              <a:buNone/>
            </a:pPr>
            <a:r>
              <a:rPr lang="en-US" sz="2400" dirty="0">
                <a:latin typeface="Calibri Light"/>
                <a:ea typeface="Calibri" panose="020F0502020204030204"/>
                <a:cs typeface="Calibri" panose="020F0502020204030204"/>
              </a:rPr>
              <a:t>      - Ottawa Charter of Health Promotion</a:t>
            </a:r>
          </a:p>
          <a:p>
            <a:pPr marL="0" indent="0" algn="ctr">
              <a:buNone/>
            </a:pPr>
            <a:endParaRPr lang="en-US" sz="4400" b="1" dirty="0">
              <a:ea typeface="Calibri" panose="020F0502020204030204"/>
              <a:cs typeface="Calibri" panose="020F0502020204030204"/>
            </a:endParaRPr>
          </a:p>
          <a:p>
            <a:pPr marL="0" indent="0" algn="ctr">
              <a:buNone/>
            </a:pPr>
            <a:endParaRPr lang="en-US" sz="4400" b="1" dirty="0">
              <a:ea typeface="Calibri" panose="020F0502020204030204"/>
              <a:cs typeface="Calibri" panose="020F0502020204030204"/>
            </a:endParaRPr>
          </a:p>
          <a:p>
            <a:pPr marL="0" indent="0" algn="ctr">
              <a:buNone/>
            </a:pPr>
            <a:r>
              <a:rPr lang="en-US" sz="4400" b="1" dirty="0" err="1">
                <a:ea typeface="Calibri" panose="020F0502020204030204"/>
                <a:cs typeface="Calibri" panose="020F0502020204030204"/>
              </a:rPr>
              <a:t>Qu'est-ce</a:t>
            </a:r>
            <a:r>
              <a:rPr lang="en-US" sz="4400" b="1" dirty="0">
                <a:ea typeface="Calibri" panose="020F0502020204030204"/>
                <a:cs typeface="Calibri" panose="020F0502020204030204"/>
              </a:rPr>
              <a:t> que la promotion de la </a:t>
            </a:r>
            <a:r>
              <a:rPr lang="en-US" sz="4400" b="1" dirty="0" err="1">
                <a:ea typeface="Calibri" panose="020F0502020204030204"/>
                <a:cs typeface="Calibri" panose="020F0502020204030204"/>
              </a:rPr>
              <a:t>santé</a:t>
            </a:r>
            <a:r>
              <a:rPr lang="en-US" sz="4400" b="1" dirty="0">
                <a:ea typeface="Calibri" panose="020F0502020204030204"/>
                <a:cs typeface="Calibri" panose="020F0502020204030204"/>
              </a:rPr>
              <a:t>?</a:t>
            </a:r>
            <a:endParaRPr lang="en-US" dirty="0">
              <a:ea typeface="Calibri"/>
              <a:cs typeface="Calibri"/>
            </a:endParaRPr>
          </a:p>
          <a:p>
            <a:pPr marL="0" indent="0" algn="r">
              <a:buNone/>
            </a:pPr>
            <a:r>
              <a:rPr lang="en-US" sz="2400" dirty="0">
                <a:latin typeface="Arial"/>
                <a:ea typeface="Calibri"/>
                <a:cs typeface="Arial"/>
              </a:rPr>
              <a:t> </a:t>
            </a:r>
            <a:endParaRPr lang="en-US" sz="2400">
              <a:ea typeface="Calibri"/>
              <a:cs typeface="Calibri"/>
            </a:endParaRPr>
          </a:p>
          <a:p>
            <a:pPr algn="ctr">
              <a:buNone/>
            </a:pPr>
            <a:r>
              <a:rPr lang="en-US" sz="2400" dirty="0">
                <a:latin typeface="Calibri Light"/>
                <a:ea typeface="Calibri" panose="020F0502020204030204"/>
                <a:cs typeface="Arial"/>
              </a:rPr>
              <a:t>La promotion de la </a:t>
            </a:r>
            <a:r>
              <a:rPr lang="en-US" sz="2400" dirty="0" err="1">
                <a:latin typeface="Calibri Light"/>
                <a:ea typeface="Calibri" panose="020F0502020204030204"/>
                <a:cs typeface="Arial"/>
              </a:rPr>
              <a:t>santé</a:t>
            </a:r>
            <a:r>
              <a:rPr lang="en-US" sz="2400" dirty="0">
                <a:latin typeface="Calibri Light"/>
                <a:ea typeface="Calibri" panose="020F0502020204030204"/>
                <a:cs typeface="Arial"/>
              </a:rPr>
              <a:t> </a:t>
            </a:r>
            <a:r>
              <a:rPr lang="en-US" sz="2400" dirty="0" err="1">
                <a:latin typeface="Calibri Light"/>
                <a:ea typeface="Calibri" panose="020F0502020204030204"/>
                <a:cs typeface="Arial"/>
              </a:rPr>
              <a:t>est</a:t>
            </a:r>
            <a:r>
              <a:rPr lang="en-US" sz="2400" dirty="0">
                <a:latin typeface="Calibri Light"/>
                <a:ea typeface="Calibri" panose="020F0502020204030204"/>
                <a:cs typeface="Arial"/>
              </a:rPr>
              <a:t> le processus qui</a:t>
            </a:r>
            <a:r>
              <a:rPr lang="en-US" sz="2400" b="1" dirty="0">
                <a:latin typeface="Calibri Light"/>
                <a:ea typeface="Calibri" panose="020F0502020204030204"/>
                <a:cs typeface="Arial"/>
              </a:rPr>
              <a:t> </a:t>
            </a:r>
            <a:r>
              <a:rPr lang="en-US" sz="2400" b="1" dirty="0" err="1">
                <a:latin typeface="Calibri Light"/>
                <a:ea typeface="Calibri" panose="020F0502020204030204"/>
                <a:cs typeface="Arial"/>
              </a:rPr>
              <a:t>confère</a:t>
            </a:r>
            <a:r>
              <a:rPr lang="en-US" sz="2400" dirty="0">
                <a:latin typeface="Calibri Light"/>
                <a:ea typeface="Calibri" panose="020F0502020204030204"/>
                <a:cs typeface="Arial"/>
              </a:rPr>
              <a:t> aux populations les </a:t>
            </a:r>
            <a:r>
              <a:rPr lang="en-US" sz="2400" dirty="0" err="1">
                <a:latin typeface="Calibri Light"/>
                <a:ea typeface="Calibri" panose="020F0502020204030204"/>
                <a:cs typeface="Arial"/>
              </a:rPr>
              <a:t>moyens</a:t>
            </a:r>
            <a:r>
              <a:rPr lang="en-US" sz="2400" dirty="0">
                <a:latin typeface="Calibri Light"/>
                <a:ea typeface="Calibri" panose="020F0502020204030204"/>
                <a:cs typeface="Arial"/>
              </a:rPr>
              <a:t> </a:t>
            </a:r>
            <a:r>
              <a:rPr lang="en-US" sz="2400" dirty="0" err="1">
                <a:latin typeface="Calibri Light"/>
                <a:ea typeface="Calibri" panose="020F0502020204030204"/>
                <a:cs typeface="Arial"/>
              </a:rPr>
              <a:t>d'assurer</a:t>
            </a:r>
            <a:r>
              <a:rPr lang="en-US" sz="2400" dirty="0">
                <a:latin typeface="Calibri Light"/>
                <a:ea typeface="Calibri" panose="020F0502020204030204"/>
                <a:cs typeface="Arial"/>
              </a:rPr>
              <a:t>    un plus grand control sur </a:t>
            </a:r>
            <a:r>
              <a:rPr lang="en-US" sz="2400" dirty="0" err="1">
                <a:latin typeface="Calibri Light"/>
                <a:ea typeface="Calibri" panose="020F0502020204030204"/>
                <a:cs typeface="Arial"/>
              </a:rPr>
              <a:t>leur</a:t>
            </a:r>
            <a:r>
              <a:rPr lang="en-US" sz="2400" dirty="0">
                <a:latin typeface="Calibri Light"/>
                <a:ea typeface="Calibri" panose="020F0502020204030204"/>
                <a:cs typeface="Arial"/>
              </a:rPr>
              <a:t> propre </a:t>
            </a:r>
            <a:r>
              <a:rPr lang="en-US" sz="2400" dirty="0" err="1">
                <a:latin typeface="Calibri Light"/>
                <a:ea typeface="Calibri" panose="020F0502020204030204"/>
                <a:cs typeface="Arial"/>
              </a:rPr>
              <a:t>santé</a:t>
            </a:r>
            <a:r>
              <a:rPr lang="en-US" sz="2400" dirty="0">
                <a:latin typeface="Calibri Light"/>
                <a:ea typeface="Calibri" panose="020F0502020204030204"/>
                <a:cs typeface="Arial"/>
              </a:rPr>
              <a:t>, et </a:t>
            </a:r>
            <a:r>
              <a:rPr lang="en-US" sz="2400" dirty="0" err="1">
                <a:latin typeface="Calibri Light"/>
                <a:ea typeface="Calibri" panose="020F0502020204030204"/>
                <a:cs typeface="Arial"/>
              </a:rPr>
              <a:t>d'améliorer</a:t>
            </a:r>
            <a:r>
              <a:rPr lang="en-US" sz="2400" dirty="0">
                <a:latin typeface="Calibri Light"/>
                <a:ea typeface="Calibri" panose="020F0502020204030204"/>
                <a:cs typeface="Arial"/>
              </a:rPr>
              <a:t> </a:t>
            </a:r>
            <a:r>
              <a:rPr lang="en-US" sz="2400" dirty="0" err="1">
                <a:latin typeface="Calibri Light"/>
                <a:ea typeface="Calibri" panose="020F0502020204030204"/>
                <a:cs typeface="Arial"/>
              </a:rPr>
              <a:t>celle</a:t>
            </a:r>
            <a:r>
              <a:rPr lang="en-US" sz="2400" dirty="0">
                <a:latin typeface="Calibri Light"/>
                <a:ea typeface="Calibri" panose="020F0502020204030204"/>
                <a:cs typeface="Arial"/>
              </a:rPr>
              <a:t>-ci.  </a:t>
            </a:r>
            <a:endParaRPr lang="en-US" sz="2400">
              <a:latin typeface="Calibri Light"/>
              <a:ea typeface="Calibri"/>
              <a:cs typeface="Calibri"/>
            </a:endParaRPr>
          </a:p>
          <a:p>
            <a:pPr algn="ctr">
              <a:buNone/>
            </a:pPr>
            <a:r>
              <a:rPr lang="en-US" sz="2400" dirty="0">
                <a:latin typeface="Calibri Light"/>
                <a:ea typeface="Calibri" panose="020F0502020204030204"/>
                <a:cs typeface="Arial"/>
              </a:rPr>
              <a:t>- </a:t>
            </a:r>
            <a:r>
              <a:rPr lang="en-US" sz="2400" dirty="0" err="1">
                <a:latin typeface="Calibri Light"/>
                <a:ea typeface="Calibri" panose="020F0502020204030204"/>
                <a:cs typeface="Arial"/>
              </a:rPr>
              <a:t>Charte</a:t>
            </a:r>
            <a:r>
              <a:rPr lang="en-US" sz="2400" dirty="0">
                <a:latin typeface="Calibri Light"/>
                <a:ea typeface="Calibri" panose="020F0502020204030204"/>
                <a:cs typeface="Arial"/>
              </a:rPr>
              <a:t> </a:t>
            </a:r>
            <a:r>
              <a:rPr lang="en-US" sz="2400" dirty="0" err="1">
                <a:latin typeface="Calibri Light"/>
                <a:ea typeface="Calibri" panose="020F0502020204030204"/>
                <a:cs typeface="Arial"/>
              </a:rPr>
              <a:t>d’Ottawa</a:t>
            </a:r>
            <a:r>
              <a:rPr lang="en-US" sz="2400" dirty="0">
                <a:latin typeface="Calibri Light"/>
                <a:ea typeface="Calibri" panose="020F0502020204030204"/>
                <a:cs typeface="Arial"/>
              </a:rPr>
              <a:t> pour la promotion de la </a:t>
            </a:r>
            <a:r>
              <a:rPr lang="en-US" sz="2400" dirty="0" err="1">
                <a:latin typeface="Calibri Light"/>
                <a:ea typeface="Calibri" panose="020F0502020204030204"/>
                <a:cs typeface="Arial"/>
              </a:rPr>
              <a:t>santé</a:t>
            </a:r>
            <a:endParaRPr lang="en-US" sz="2400" dirty="0" err="1">
              <a:latin typeface="Calibri Light"/>
              <a:ea typeface="Calibri Light"/>
              <a:cs typeface="Calibri Light"/>
            </a:endParaRPr>
          </a:p>
          <a:p>
            <a:pPr marL="0" indent="0" algn="ctr">
              <a:buNone/>
            </a:pPr>
            <a:endParaRPr lang="en-US" sz="4400" dirty="0">
              <a:ea typeface="Calibri" panose="020F0502020204030204"/>
              <a:cs typeface="Calibri" panose="020F0502020204030204"/>
            </a:endParaRPr>
          </a:p>
        </p:txBody>
      </p:sp>
    </p:spTree>
    <p:extLst>
      <p:ext uri="{BB962C8B-B14F-4D97-AF65-F5344CB8AC3E}">
        <p14:creationId xmlns:p14="http://schemas.microsoft.com/office/powerpoint/2010/main" val="634140918"/>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1897" y="2154970"/>
            <a:ext cx="10515600" cy="4351338"/>
          </a:xfrm>
        </p:spPr>
        <p:txBody>
          <a:bodyPr>
            <a:normAutofit/>
          </a:bodyPr>
          <a:lstStyle/>
          <a:p>
            <a:pPr marL="0" indent="0" algn="ctr">
              <a:buNone/>
            </a:pPr>
            <a:r>
              <a:rPr lang="en-US" sz="4400"/>
              <a:t>Thinking about quitting? </a:t>
            </a:r>
          </a:p>
          <a:p>
            <a:pPr marL="0" indent="0" algn="ctr">
              <a:buNone/>
            </a:pPr>
            <a:r>
              <a:rPr lang="en-US" sz="4400"/>
              <a:t>You can connect with Health Promotion to provide resources and support through this CAF program.</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1E51AAE3-9E48-8E5B-C59B-7D31C3C01566}"/>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563061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11415" y="5228492"/>
            <a:ext cx="5134708" cy="523220"/>
          </a:xfrm>
          <a:prstGeom prst="rect">
            <a:avLst/>
          </a:prstGeom>
          <a:noFill/>
        </p:spPr>
        <p:txBody>
          <a:bodyPr wrap="square" rtlCol="0">
            <a:spAutoFit/>
          </a:bodyPr>
          <a:lstStyle/>
          <a:p>
            <a:pPr algn="ctr"/>
            <a:r>
              <a:rPr lang="en-US" sz="2800" b="1"/>
              <a:t>Self-Managed Program</a:t>
            </a:r>
          </a:p>
        </p:txBody>
      </p:sp>
      <p:pic>
        <p:nvPicPr>
          <p:cNvPr id="2" name="Picture 1" descr="A close-up of a cigarette&#10;&#10;Description automatically generated">
            <a:extLst>
              <a:ext uri="{FF2B5EF4-FFF2-40B4-BE49-F238E27FC236}">
                <a16:creationId xmlns:a16="http://schemas.microsoft.com/office/drawing/2014/main" id="{58B841A9-432E-AE21-7D2D-D6971B3A0447}"/>
              </a:ext>
            </a:extLst>
          </p:cNvPr>
          <p:cNvPicPr>
            <a:picLocks noChangeAspect="1"/>
          </p:cNvPicPr>
          <p:nvPr/>
        </p:nvPicPr>
        <p:blipFill>
          <a:blip r:embed="rId2"/>
          <a:srcRect r="160" b="11691"/>
          <a:stretch/>
        </p:blipFill>
        <p:spPr>
          <a:xfrm>
            <a:off x="1547364" y="559596"/>
            <a:ext cx="9563688" cy="5437076"/>
          </a:xfrm>
          <a:prstGeom prst="rect">
            <a:avLst/>
          </a:prstGeom>
        </p:spPr>
      </p:pic>
      <p:pic>
        <p:nvPicPr>
          <p:cNvPr id="8" name="Picture 7" descr="A black and white logo&#10;&#10;Description automatically generated">
            <a:extLst>
              <a:ext uri="{FF2B5EF4-FFF2-40B4-BE49-F238E27FC236}">
                <a16:creationId xmlns:a16="http://schemas.microsoft.com/office/drawing/2014/main" id="{466C03DF-009B-3D40-1B16-006F4DEEB76C}"/>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192201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5343" y="2307370"/>
            <a:ext cx="10515600" cy="4351338"/>
          </a:xfrm>
        </p:spPr>
        <p:txBody>
          <a:bodyPr>
            <a:normAutofit/>
          </a:bodyPr>
          <a:lstStyle/>
          <a:p>
            <a:pPr marL="0" indent="0" algn="ctr">
              <a:buNone/>
            </a:pPr>
            <a:r>
              <a:rPr lang="en-US" sz="4400"/>
              <a:t>How can you improve your communication skills and deal effectively with conflict in your personal relationships?</a:t>
            </a:r>
          </a:p>
          <a:p>
            <a:pPr marL="0" indent="0" algn="ctr">
              <a:buNone/>
            </a:pPr>
            <a:r>
              <a:rPr lang="en-US" sz="4400"/>
              <a:t>Register for: ________________</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7ECD7D0B-E040-6C43-76EE-C80DCC786AA9}"/>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1948852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678AA05C-24AB-6AA3-7FBA-6A42B94399B1}"/>
              </a:ext>
            </a:extLst>
          </p:cNvPr>
          <p:cNvSpPr txBox="1"/>
          <p:nvPr/>
        </p:nvSpPr>
        <p:spPr>
          <a:xfrm>
            <a:off x="134470" y="4790515"/>
            <a:ext cx="4454338" cy="386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7">
            <a:extLst>
              <a:ext uri="{FF2B5EF4-FFF2-40B4-BE49-F238E27FC236}">
                <a16:creationId xmlns:a16="http://schemas.microsoft.com/office/drawing/2014/main" id="{6CDF1378-87C9-81BC-D4CC-C0CF57855C16}"/>
              </a:ext>
            </a:extLst>
          </p:cNvPr>
          <p:cNvPicPr>
            <a:picLocks noGrp="1" noChangeAspect="1"/>
          </p:cNvPicPr>
          <p:nvPr>
            <p:ph idx="1"/>
          </p:nvPr>
        </p:nvPicPr>
        <p:blipFill>
          <a:blip r:embed="rId3"/>
          <a:stretch>
            <a:fillRect/>
          </a:stretch>
        </p:blipFill>
        <p:spPr>
          <a:xfrm>
            <a:off x="-166" y="-2238"/>
            <a:ext cx="12192332" cy="6856786"/>
          </a:xfrm>
        </p:spPr>
      </p:pic>
      <p:sp>
        <p:nvSpPr>
          <p:cNvPr id="5" name="Rectangle 4"/>
          <p:cNvSpPr/>
          <p:nvPr/>
        </p:nvSpPr>
        <p:spPr>
          <a:xfrm>
            <a:off x="7268308" y="4215826"/>
            <a:ext cx="3083170" cy="961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DC3D3B-BBF4-53F7-25B4-5A05716F30A5}"/>
              </a:ext>
            </a:extLst>
          </p:cNvPr>
          <p:cNvSpPr txBox="1"/>
          <p:nvPr/>
        </p:nvSpPr>
        <p:spPr>
          <a:xfrm>
            <a:off x="7460719" y="4243047"/>
            <a:ext cx="39068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28 Nov &amp; 5 Dec</a:t>
            </a:r>
          </a:p>
          <a:p>
            <a:r>
              <a:rPr lang="en-US" sz="3200" b="1" dirty="0">
                <a:ea typeface="Calibri"/>
                <a:cs typeface="Calibri"/>
              </a:rPr>
              <a:t>0830-1600</a:t>
            </a:r>
          </a:p>
        </p:txBody>
      </p:sp>
      <p:pic>
        <p:nvPicPr>
          <p:cNvPr id="8" name="Picture 7" descr="A black and white logo&#10;&#10;Description automatically generated">
            <a:extLst>
              <a:ext uri="{FF2B5EF4-FFF2-40B4-BE49-F238E27FC236}">
                <a16:creationId xmlns:a16="http://schemas.microsoft.com/office/drawing/2014/main" id="{4B38FE9C-C23B-1F0C-E2C2-513BC015996B}"/>
              </a:ext>
            </a:extLst>
          </p:cNvPr>
          <p:cNvPicPr>
            <a:picLocks noChangeAspect="1"/>
          </p:cNvPicPr>
          <p:nvPr/>
        </p:nvPicPr>
        <p:blipFill>
          <a:blip r:embed="rId4"/>
          <a:stretch>
            <a:fillRect/>
          </a:stretch>
        </p:blipFill>
        <p:spPr>
          <a:xfrm>
            <a:off x="3082" y="6294625"/>
            <a:ext cx="962025" cy="561975"/>
          </a:xfrm>
          <a:prstGeom prst="rect">
            <a:avLst/>
          </a:prstGeom>
        </p:spPr>
      </p:pic>
    </p:spTree>
    <p:extLst>
      <p:ext uri="{BB962C8B-B14F-4D97-AF65-F5344CB8AC3E}">
        <p14:creationId xmlns:p14="http://schemas.microsoft.com/office/powerpoint/2010/main" val="627485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5004" y="2506662"/>
            <a:ext cx="10515600" cy="4351338"/>
          </a:xfrm>
        </p:spPr>
        <p:txBody>
          <a:bodyPr>
            <a:normAutofit/>
          </a:bodyPr>
          <a:lstStyle/>
          <a:p>
            <a:pPr marL="0" indent="0" algn="ctr">
              <a:buNone/>
            </a:pPr>
            <a:r>
              <a:rPr lang="en-US" sz="4400"/>
              <a:t>Learn how to adopt healthy nutrition habits while trying new recipes in the kitchen!</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B10986E-519C-294E-57C9-C66CDBF4B7A3}"/>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494053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8671035" y="5749157"/>
            <a:ext cx="6684579" cy="369332"/>
          </a:xfrm>
          <a:prstGeom prst="rect">
            <a:avLst/>
          </a:prstGeom>
          <a:noFill/>
        </p:spPr>
        <p:txBody>
          <a:bodyPr wrap="square" rtlCol="0">
            <a:spAutoFit/>
          </a:bodyPr>
          <a:lstStyle/>
          <a:p>
            <a:r>
              <a:rPr lang="en-US" b="1"/>
              <a:t>Other dates: 21 OCT, 18 NOV, 2 DEC</a:t>
            </a:r>
          </a:p>
        </p:txBody>
      </p:sp>
      <p:pic>
        <p:nvPicPr>
          <p:cNvPr id="6" name="Picture 5"/>
          <p:cNvPicPr>
            <a:picLocks noChangeAspect="1"/>
          </p:cNvPicPr>
          <p:nvPr/>
        </p:nvPicPr>
        <p:blipFill>
          <a:blip r:embed="rId3"/>
          <a:stretch>
            <a:fillRect/>
          </a:stretch>
        </p:blipFill>
        <p:spPr>
          <a:xfrm>
            <a:off x="5938673" y="4466568"/>
            <a:ext cx="1428750" cy="1162050"/>
          </a:xfrm>
          <a:prstGeom prst="rect">
            <a:avLst/>
          </a:prstGeom>
        </p:spPr>
      </p:pic>
      <p:pic>
        <p:nvPicPr>
          <p:cNvPr id="8" name="Picture 8">
            <a:extLst>
              <a:ext uri="{FF2B5EF4-FFF2-40B4-BE49-F238E27FC236}">
                <a16:creationId xmlns:a16="http://schemas.microsoft.com/office/drawing/2014/main" id="{60110356-9FA4-C518-355D-22F31AC6D988}"/>
              </a:ext>
            </a:extLst>
          </p:cNvPr>
          <p:cNvPicPr>
            <a:picLocks noGrp="1" noChangeAspect="1"/>
          </p:cNvPicPr>
          <p:nvPr>
            <p:ph idx="1"/>
          </p:nvPr>
        </p:nvPicPr>
        <p:blipFill>
          <a:blip r:embed="rId4"/>
          <a:stretch>
            <a:fillRect/>
          </a:stretch>
        </p:blipFill>
        <p:spPr>
          <a:xfrm>
            <a:off x="-166" y="-2238"/>
            <a:ext cx="12192332" cy="6856786"/>
          </a:xfrm>
        </p:spPr>
      </p:pic>
      <p:sp>
        <p:nvSpPr>
          <p:cNvPr id="7" name="Rectangle 6"/>
          <p:cNvSpPr/>
          <p:nvPr/>
        </p:nvSpPr>
        <p:spPr>
          <a:xfrm>
            <a:off x="7089897" y="5158337"/>
            <a:ext cx="4997694" cy="3702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65FA94-2AE4-A9D8-CF88-312B1C9DDD1F}"/>
              </a:ext>
            </a:extLst>
          </p:cNvPr>
          <p:cNvSpPr txBox="1"/>
          <p:nvPr/>
        </p:nvSpPr>
        <p:spPr>
          <a:xfrm>
            <a:off x="7369014" y="5157619"/>
            <a:ext cx="40923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6 December 0830-1200</a:t>
            </a:r>
          </a:p>
        </p:txBody>
      </p:sp>
      <p:pic>
        <p:nvPicPr>
          <p:cNvPr id="9" name="Picture 8" descr="A black and white logo&#10;&#10;Description automatically generated">
            <a:extLst>
              <a:ext uri="{FF2B5EF4-FFF2-40B4-BE49-F238E27FC236}">
                <a16:creationId xmlns:a16="http://schemas.microsoft.com/office/drawing/2014/main" id="{891D6774-F848-52E3-2882-F0B49AF8A898}"/>
              </a:ext>
            </a:extLst>
          </p:cNvPr>
          <p:cNvPicPr>
            <a:picLocks noChangeAspect="1"/>
          </p:cNvPicPr>
          <p:nvPr/>
        </p:nvPicPr>
        <p:blipFill>
          <a:blip r:embed="rId5"/>
          <a:stretch>
            <a:fillRect/>
          </a:stretch>
        </p:blipFill>
        <p:spPr>
          <a:xfrm>
            <a:off x="3082" y="6294625"/>
            <a:ext cx="962025" cy="561975"/>
          </a:xfrm>
          <a:prstGeom prst="rect">
            <a:avLst/>
          </a:prstGeom>
        </p:spPr>
      </p:pic>
    </p:spTree>
    <p:extLst>
      <p:ext uri="{BB962C8B-B14F-4D97-AF65-F5344CB8AC3E}">
        <p14:creationId xmlns:p14="http://schemas.microsoft.com/office/powerpoint/2010/main" val="206889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5004" y="2506662"/>
            <a:ext cx="10515600" cy="4351338"/>
          </a:xfrm>
        </p:spPr>
        <p:txBody>
          <a:bodyPr vert="horz" lIns="91440" tIns="45720" rIns="91440" bIns="45720" rtlCol="0" anchor="t">
            <a:normAutofit/>
          </a:bodyPr>
          <a:lstStyle/>
          <a:p>
            <a:pPr marL="0" indent="0" algn="ctr">
              <a:buNone/>
            </a:pPr>
            <a:r>
              <a:rPr lang="en-US" sz="4400" dirty="0"/>
              <a:t>One day workshop with a focus on relaxation techniques that are effective to manage stress.</a:t>
            </a:r>
          </a:p>
        </p:txBody>
      </p:sp>
      <p:sp>
        <p:nvSpPr>
          <p:cNvPr id="3" name="Title 2"/>
          <p:cNvSpPr>
            <a:spLocks noGrp="1"/>
          </p:cNvSpPr>
          <p:nvPr>
            <p:ph type="title"/>
          </p:nvPr>
        </p:nvSpPr>
        <p:spPr/>
        <p:txBody>
          <a:bodyPr/>
          <a:lstStyle/>
          <a:p>
            <a:r>
              <a:rPr lang="en-US" b="1"/>
              <a:t>HP 101</a:t>
            </a:r>
          </a:p>
        </p:txBody>
      </p:sp>
      <p:sp>
        <p:nvSpPr>
          <p:cNvPr id="5" name="Rectangle 4"/>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0C769BCC-E6EE-10C2-073B-A05E86F2B6E0}"/>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692995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4"/>
          <a:stretch>
            <a:fillRect/>
          </a:stretch>
        </p:blipFill>
        <p:spPr>
          <a:xfrm>
            <a:off x="7122811" y="3993602"/>
            <a:ext cx="1428750" cy="1162050"/>
          </a:xfrm>
          <a:prstGeom prst="rect">
            <a:avLst/>
          </a:prstGeom>
        </p:spPr>
      </p:pic>
      <p:sp>
        <p:nvSpPr>
          <p:cNvPr id="6" name="Rectangle 5"/>
          <p:cNvSpPr/>
          <p:nvPr/>
        </p:nvSpPr>
        <p:spPr>
          <a:xfrm>
            <a:off x="3165230" y="4093981"/>
            <a:ext cx="3282462" cy="961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F76576E-299E-BE59-B213-A5476E52E5A8}"/>
              </a:ext>
            </a:extLst>
          </p:cNvPr>
          <p:cNvSpPr txBox="1"/>
          <p:nvPr/>
        </p:nvSpPr>
        <p:spPr>
          <a:xfrm>
            <a:off x="3164145" y="4038222"/>
            <a:ext cx="30984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7 November</a:t>
            </a:r>
          </a:p>
          <a:p>
            <a:r>
              <a:rPr lang="en-US" sz="3200" b="1" dirty="0">
                <a:ea typeface="Calibri"/>
                <a:cs typeface="Calibri"/>
              </a:rPr>
              <a:t>0830-1600</a:t>
            </a:r>
          </a:p>
        </p:txBody>
      </p:sp>
      <p:pic>
        <p:nvPicPr>
          <p:cNvPr id="10" name="Picture 9" descr="A black and white logo&#10;&#10;Description automatically generated">
            <a:extLst>
              <a:ext uri="{FF2B5EF4-FFF2-40B4-BE49-F238E27FC236}">
                <a16:creationId xmlns:a16="http://schemas.microsoft.com/office/drawing/2014/main" id="{7D8C2AC7-EF5C-9FDE-FDE6-F839FC4A9C60}"/>
              </a:ext>
            </a:extLst>
          </p:cNvPr>
          <p:cNvPicPr>
            <a:picLocks noChangeAspect="1"/>
          </p:cNvPicPr>
          <p:nvPr/>
        </p:nvPicPr>
        <p:blipFill>
          <a:blip r:embed="rId5"/>
          <a:stretch>
            <a:fillRect/>
          </a:stretch>
        </p:blipFill>
        <p:spPr>
          <a:xfrm>
            <a:off x="3082" y="6294625"/>
            <a:ext cx="962025" cy="561975"/>
          </a:xfrm>
          <a:prstGeom prst="rect">
            <a:avLst/>
          </a:prstGeom>
        </p:spPr>
      </p:pic>
    </p:spTree>
    <p:extLst>
      <p:ext uri="{BB962C8B-B14F-4D97-AF65-F5344CB8AC3E}">
        <p14:creationId xmlns:p14="http://schemas.microsoft.com/office/powerpoint/2010/main" val="188159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5004" y="2506662"/>
            <a:ext cx="10515600" cy="4351338"/>
          </a:xfrm>
        </p:spPr>
        <p:txBody>
          <a:bodyPr vert="horz" lIns="91440" tIns="45720" rIns="91440" bIns="45720" rtlCol="0" anchor="t">
            <a:normAutofit/>
          </a:bodyPr>
          <a:lstStyle/>
          <a:p>
            <a:pPr marL="0" indent="0" algn="ctr">
              <a:buNone/>
            </a:pPr>
            <a:r>
              <a:rPr lang="en-US" sz="4400" dirty="0"/>
              <a:t>This class is on the Garrison PT schedule on Fridays at 0730hrs at the Base Gym where you can join Health Promotion and exercise your mind.</a:t>
            </a:r>
          </a:p>
          <a:p>
            <a:pPr marL="0" indent="0" algn="ctr">
              <a:buNone/>
            </a:pPr>
            <a:endParaRPr lang="en-US" sz="4400"/>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79731AEF-3618-374B-3219-81A628ADFC8E}"/>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743870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79731AEF-3618-374B-3219-81A628ADFC8E}"/>
              </a:ext>
            </a:extLst>
          </p:cNvPr>
          <p:cNvPicPr>
            <a:picLocks noChangeAspect="1"/>
          </p:cNvPicPr>
          <p:nvPr/>
        </p:nvPicPr>
        <p:blipFill>
          <a:blip r:embed="rId3"/>
          <a:stretch>
            <a:fillRect/>
          </a:stretch>
        </p:blipFill>
        <p:spPr>
          <a:xfrm>
            <a:off x="3082" y="6294625"/>
            <a:ext cx="962025" cy="561975"/>
          </a:xfrm>
          <a:prstGeom prst="rect">
            <a:avLst/>
          </a:prstGeom>
        </p:spPr>
      </p:pic>
      <p:pic>
        <p:nvPicPr>
          <p:cNvPr id="10" name="Content Placeholder 9" descr="A person lying on a floor&#10;&#10;Description automatically generated">
            <a:extLst>
              <a:ext uri="{FF2B5EF4-FFF2-40B4-BE49-F238E27FC236}">
                <a16:creationId xmlns:a16="http://schemas.microsoft.com/office/drawing/2014/main" id="{9ABD8850-81B8-042B-A44C-3FDC86291312}"/>
              </a:ext>
            </a:extLst>
          </p:cNvPr>
          <p:cNvPicPr>
            <a:picLocks noGrp="1" noChangeAspect="1"/>
          </p:cNvPicPr>
          <p:nvPr>
            <p:ph idx="1"/>
          </p:nvPr>
        </p:nvPicPr>
        <p:blipFill>
          <a:blip r:embed="rId4"/>
          <a:stretch>
            <a:fillRect/>
          </a:stretch>
        </p:blipFill>
        <p:spPr>
          <a:xfrm>
            <a:off x="-2627" y="863531"/>
            <a:ext cx="12092151" cy="4607007"/>
          </a:xfrm>
        </p:spPr>
      </p:pic>
    </p:spTree>
    <p:extLst>
      <p:ext uri="{BB962C8B-B14F-4D97-AF65-F5344CB8AC3E}">
        <p14:creationId xmlns:p14="http://schemas.microsoft.com/office/powerpoint/2010/main" val="189319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61DFAA-961E-EF6D-A063-08295169EF5C}"/>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E4333916-90AE-B381-E586-B35CB4C589DD}"/>
              </a:ext>
            </a:extLst>
          </p:cNvPr>
          <p:cNvPicPr>
            <a:picLocks noChangeAspect="1"/>
          </p:cNvPicPr>
          <p:nvPr/>
        </p:nvPicPr>
        <p:blipFill>
          <a:blip r:embed="rId3"/>
          <a:stretch>
            <a:fillRect/>
          </a:stretch>
        </p:blipFill>
        <p:spPr>
          <a:xfrm>
            <a:off x="3082" y="6294625"/>
            <a:ext cx="962025" cy="561975"/>
          </a:xfrm>
          <a:prstGeom prst="rect">
            <a:avLst/>
          </a:prstGeom>
        </p:spPr>
      </p:pic>
      <p:sp>
        <p:nvSpPr>
          <p:cNvPr id="4" name="Content Placeholder 1">
            <a:extLst>
              <a:ext uri="{FF2B5EF4-FFF2-40B4-BE49-F238E27FC236}">
                <a16:creationId xmlns:a16="http://schemas.microsoft.com/office/drawing/2014/main" id="{3F932A86-6328-9909-EF2C-0E2BA25D0F2F}"/>
              </a:ext>
            </a:extLst>
          </p:cNvPr>
          <p:cNvSpPr>
            <a:spLocks noGrp="1"/>
          </p:cNvSpPr>
          <p:nvPr>
            <p:ph idx="1"/>
          </p:nvPr>
        </p:nvSpPr>
        <p:spPr>
          <a:xfrm>
            <a:off x="6332" y="-660593"/>
            <a:ext cx="12186651" cy="4351338"/>
          </a:xfrm>
        </p:spPr>
        <p:txBody>
          <a:bodyPr vert="horz" lIns="91440" tIns="45720" rIns="91440" bIns="45720" rtlCol="0" anchor="t">
            <a:noAutofit/>
          </a:bodyPr>
          <a:lstStyle/>
          <a:p>
            <a:pPr marL="0" indent="0" algn="ctr">
              <a:buNone/>
            </a:pPr>
            <a:endParaRPr lang="en-US" sz="4400" b="1" dirty="0">
              <a:ea typeface="Calibri" panose="020F0502020204030204"/>
              <a:cs typeface="Calibri" panose="020F0502020204030204"/>
            </a:endParaRPr>
          </a:p>
          <a:p>
            <a:pPr marL="0" indent="0" algn="ctr">
              <a:buNone/>
            </a:pPr>
            <a:endParaRPr lang="en-US" sz="4400" b="1" dirty="0">
              <a:ea typeface="Calibri" panose="020F0502020204030204"/>
              <a:cs typeface="Calibri" panose="020F0502020204030204"/>
            </a:endParaRPr>
          </a:p>
          <a:p>
            <a:pPr marL="0" indent="0" algn="ctr">
              <a:buNone/>
            </a:pPr>
            <a:r>
              <a:rPr lang="en-US" sz="4400" b="1" dirty="0">
                <a:latin typeface="Calibri Light"/>
                <a:ea typeface="Verdana"/>
                <a:cs typeface="Calibri" panose="020F0502020204030204"/>
              </a:rPr>
              <a:t>The primary goal of HP in the CAF</a:t>
            </a:r>
            <a:endParaRPr lang="en-US" sz="2000" b="1" i="1" u="sng" dirty="0">
              <a:solidFill>
                <a:srgbClr val="A50021"/>
              </a:solidFill>
              <a:latin typeface="Arial"/>
              <a:ea typeface="Calibri" panose="020F0502020204030204"/>
              <a:cs typeface="Arial"/>
            </a:endParaRPr>
          </a:p>
          <a:p>
            <a:pPr marL="0" indent="0" algn="ctr">
              <a:buNone/>
            </a:pPr>
            <a:endParaRPr lang="en-US" sz="4400" b="1" dirty="0">
              <a:latin typeface="Calibri Light"/>
              <a:ea typeface="Verdana"/>
              <a:cs typeface="Calibri"/>
            </a:endParaRPr>
          </a:p>
          <a:p>
            <a:pPr algn="ctr">
              <a:buNone/>
            </a:pPr>
            <a:r>
              <a:rPr lang="en-US" sz="2400" dirty="0">
                <a:latin typeface="Calibri Light"/>
                <a:ea typeface="Verdana"/>
                <a:cs typeface="Arial"/>
              </a:rPr>
              <a:t>To help CAF members become healthy to fulfill their Operational Madate AND to Maintain a high Quality of Life!</a:t>
            </a:r>
            <a:endParaRPr lang="en-US" sz="2400" b="1" i="1" u="sng" dirty="0">
              <a:solidFill>
                <a:srgbClr val="A50021"/>
              </a:solidFill>
              <a:latin typeface="Arial"/>
              <a:ea typeface="Calibri" panose="020F0502020204030204"/>
              <a:cs typeface="Arial"/>
            </a:endParaRPr>
          </a:p>
          <a:p>
            <a:pPr algn="ctr">
              <a:buNone/>
            </a:pPr>
            <a:br>
              <a:rPr lang="en-US" sz="4400" b="1" dirty="0">
                <a:latin typeface="Calibri Light"/>
                <a:ea typeface="Verdana"/>
                <a:cs typeface="Calibri" panose="020F0502020204030204"/>
              </a:rPr>
            </a:br>
            <a:r>
              <a:rPr lang="en-US" sz="4400" dirty="0">
                <a:latin typeface="Calibri Light"/>
                <a:ea typeface="Verdana"/>
                <a:cs typeface="Calibri" panose="020F0502020204030204"/>
              </a:rPr>
              <a:t>  </a:t>
            </a:r>
            <a:r>
              <a:rPr lang="en-US" sz="4400" b="1" err="1">
                <a:latin typeface="Calibri Light"/>
                <a:ea typeface="Verdana"/>
                <a:cs typeface="Calibri" panose="020F0502020204030204"/>
              </a:rPr>
              <a:t>L'objectif</a:t>
            </a:r>
            <a:r>
              <a:rPr lang="en-US" sz="4400" b="1" dirty="0">
                <a:latin typeface="Calibri Light"/>
                <a:ea typeface="Verdana"/>
                <a:cs typeface="Calibri" panose="020F0502020204030204"/>
              </a:rPr>
              <a:t> principal de HP dans les FAC</a:t>
            </a:r>
            <a:br>
              <a:rPr lang="en-US" sz="2000" dirty="0">
                <a:latin typeface="Verdana"/>
                <a:ea typeface="Verdana"/>
                <a:cs typeface="Calibri" panose="020F0502020204030204"/>
              </a:rPr>
            </a:br>
            <a:r>
              <a:rPr lang="en-US" sz="2400" dirty="0">
                <a:latin typeface="Verdana"/>
                <a:ea typeface="Verdana"/>
                <a:cs typeface="Calibri" panose="020F0502020204030204"/>
              </a:rPr>
              <a:t>  </a:t>
            </a:r>
            <a:br>
              <a:rPr lang="en-US" sz="2400" dirty="0">
                <a:latin typeface="Verdana"/>
                <a:ea typeface="Verdana"/>
                <a:cs typeface="Calibri" panose="020F0502020204030204"/>
              </a:rPr>
            </a:br>
            <a:r>
              <a:rPr lang="en-US" sz="2400" dirty="0">
                <a:latin typeface="Calibri Light"/>
                <a:ea typeface="Verdana"/>
                <a:cs typeface="Calibri" panose="020F0502020204030204"/>
              </a:rPr>
              <a:t> </a:t>
            </a:r>
            <a:r>
              <a:rPr lang="en-US" sz="2400" dirty="0">
                <a:latin typeface="Calibri Light"/>
                <a:ea typeface="Calibri" panose="020F0502020204030204"/>
                <a:cs typeface="Arial"/>
              </a:rPr>
              <a:t>Est </a:t>
            </a:r>
            <a:r>
              <a:rPr lang="en-US" sz="2400" err="1">
                <a:latin typeface="Calibri Light"/>
                <a:ea typeface="Calibri" panose="020F0502020204030204"/>
                <a:cs typeface="Arial"/>
              </a:rPr>
              <a:t>d'aider</a:t>
            </a:r>
            <a:r>
              <a:rPr lang="en-US" sz="2400" dirty="0">
                <a:latin typeface="Calibri Light"/>
                <a:ea typeface="Calibri" panose="020F0502020204030204"/>
                <a:cs typeface="Arial"/>
              </a:rPr>
              <a:t> les </a:t>
            </a:r>
            <a:r>
              <a:rPr lang="en-US" sz="2400" err="1">
                <a:latin typeface="Calibri Light"/>
                <a:ea typeface="Calibri" panose="020F0502020204030204"/>
                <a:cs typeface="Arial"/>
              </a:rPr>
              <a:t>membres</a:t>
            </a:r>
            <a:r>
              <a:rPr lang="en-US" sz="2400" dirty="0">
                <a:latin typeface="Calibri Light"/>
                <a:ea typeface="Calibri" panose="020F0502020204030204"/>
                <a:cs typeface="Arial"/>
              </a:rPr>
              <a:t> des FAC à </a:t>
            </a:r>
            <a:r>
              <a:rPr lang="en-US" sz="2400" err="1">
                <a:latin typeface="Calibri Light"/>
                <a:ea typeface="Calibri" panose="020F0502020204030204"/>
                <a:cs typeface="Arial"/>
              </a:rPr>
              <a:t>devenir</a:t>
            </a:r>
            <a:r>
              <a:rPr lang="en-US" sz="2400" dirty="0">
                <a:latin typeface="Calibri Light"/>
                <a:ea typeface="Calibri" panose="020F0502020204030204"/>
                <a:cs typeface="Arial"/>
              </a:rPr>
              <a:t> </a:t>
            </a:r>
            <a:r>
              <a:rPr lang="en-US" sz="2400" err="1">
                <a:latin typeface="Calibri Light"/>
                <a:ea typeface="Calibri" panose="020F0502020204030204"/>
                <a:cs typeface="Arial"/>
              </a:rPr>
              <a:t>en</a:t>
            </a:r>
            <a:r>
              <a:rPr lang="en-US" sz="2400" dirty="0">
                <a:latin typeface="Calibri Light"/>
                <a:ea typeface="Calibri" panose="020F0502020204030204"/>
                <a:cs typeface="Arial"/>
              </a:rPr>
              <a:t> bonne </a:t>
            </a:r>
            <a:r>
              <a:rPr lang="en-US" sz="2400" err="1">
                <a:latin typeface="Calibri Light"/>
                <a:ea typeface="Calibri" panose="020F0502020204030204"/>
                <a:cs typeface="Arial"/>
              </a:rPr>
              <a:t>santé</a:t>
            </a:r>
            <a:r>
              <a:rPr lang="en-US" sz="2400" dirty="0">
                <a:latin typeface="Calibri Light"/>
                <a:ea typeface="Calibri" panose="020F0502020204030204"/>
                <a:cs typeface="Arial"/>
              </a:rPr>
              <a:t> pour </a:t>
            </a:r>
            <a:r>
              <a:rPr lang="en-US" sz="2400" err="1">
                <a:latin typeface="Calibri Light"/>
                <a:ea typeface="Calibri" panose="020F0502020204030204"/>
                <a:cs typeface="Arial"/>
              </a:rPr>
              <a:t>réaliser</a:t>
            </a:r>
            <a:r>
              <a:rPr lang="en-US" sz="2400" dirty="0">
                <a:latin typeface="Calibri Light"/>
                <a:ea typeface="Calibri" panose="020F0502020204030204"/>
                <a:cs typeface="Arial"/>
              </a:rPr>
              <a:t> </a:t>
            </a:r>
            <a:r>
              <a:rPr lang="en-US" sz="2400" err="1">
                <a:latin typeface="Calibri Light"/>
                <a:ea typeface="Calibri" panose="020F0502020204030204"/>
                <a:cs typeface="Arial"/>
              </a:rPr>
              <a:t>leur</a:t>
            </a:r>
            <a:r>
              <a:rPr lang="en-US" sz="2400" dirty="0">
                <a:latin typeface="Calibri Light"/>
                <a:ea typeface="Calibri" panose="020F0502020204030204"/>
                <a:cs typeface="Arial"/>
              </a:rPr>
              <a:t> </a:t>
            </a:r>
            <a:r>
              <a:rPr lang="en-US" sz="2400" err="1">
                <a:latin typeface="Calibri Light"/>
                <a:ea typeface="Calibri" panose="020F0502020204030204"/>
                <a:cs typeface="Arial"/>
              </a:rPr>
              <a:t>opérationnel</a:t>
            </a:r>
            <a:r>
              <a:rPr lang="en-US" sz="2400" dirty="0">
                <a:latin typeface="Calibri Light"/>
                <a:ea typeface="Calibri" panose="020F0502020204030204"/>
                <a:cs typeface="Arial"/>
              </a:rPr>
              <a:t> </a:t>
            </a:r>
            <a:r>
              <a:rPr lang="en-US" sz="2400" err="1">
                <a:latin typeface="Calibri Light"/>
                <a:ea typeface="Calibri" panose="020F0502020204030204"/>
                <a:cs typeface="Arial"/>
              </a:rPr>
              <a:t>mandat</a:t>
            </a:r>
            <a:r>
              <a:rPr lang="en-US" sz="2400" dirty="0">
                <a:latin typeface="Calibri Light"/>
                <a:ea typeface="Calibri" panose="020F0502020204030204"/>
                <a:cs typeface="Arial"/>
              </a:rPr>
              <a:t> et pour </a:t>
            </a:r>
            <a:r>
              <a:rPr lang="en-US" sz="2400" err="1">
                <a:latin typeface="Calibri Light"/>
                <a:ea typeface="Calibri" panose="020F0502020204030204"/>
                <a:cs typeface="Arial"/>
              </a:rPr>
              <a:t>maintenir</a:t>
            </a:r>
            <a:r>
              <a:rPr lang="en-US" sz="2400" dirty="0">
                <a:latin typeface="Calibri Light"/>
                <a:ea typeface="Calibri" panose="020F0502020204030204"/>
                <a:cs typeface="Arial"/>
              </a:rPr>
              <a:t> </a:t>
            </a:r>
            <a:r>
              <a:rPr lang="en-US" sz="2400" err="1">
                <a:latin typeface="Calibri Light"/>
                <a:ea typeface="Calibri" panose="020F0502020204030204"/>
                <a:cs typeface="Arial"/>
              </a:rPr>
              <a:t>une</a:t>
            </a:r>
            <a:r>
              <a:rPr lang="en-US" sz="2400" dirty="0">
                <a:latin typeface="Calibri Light"/>
                <a:ea typeface="Calibri" panose="020F0502020204030204"/>
                <a:cs typeface="Arial"/>
              </a:rPr>
              <a:t> bonne </a:t>
            </a:r>
            <a:r>
              <a:rPr lang="en-US" sz="2400" err="1">
                <a:latin typeface="Calibri Light"/>
                <a:ea typeface="Calibri" panose="020F0502020204030204"/>
                <a:cs typeface="Arial"/>
              </a:rPr>
              <a:t>qualité</a:t>
            </a:r>
            <a:r>
              <a:rPr lang="en-US" sz="2400" dirty="0">
                <a:latin typeface="Calibri Light"/>
                <a:ea typeface="Calibri" panose="020F0502020204030204"/>
                <a:cs typeface="Arial"/>
              </a:rPr>
              <a:t> de vie !</a:t>
            </a:r>
            <a:br>
              <a:rPr lang="en-US" sz="2000" b="1" i="1" u="sng" dirty="0">
                <a:solidFill>
                  <a:srgbClr val="A50021"/>
                </a:solidFill>
                <a:latin typeface="Arial"/>
                <a:ea typeface="Calibri" panose="020F0502020204030204"/>
                <a:cs typeface="Arial"/>
              </a:rPr>
            </a:br>
            <a:r>
              <a:rPr lang="en-US" sz="2000" b="1" i="1" u="sng" dirty="0">
                <a:solidFill>
                  <a:srgbClr val="A50021"/>
                </a:solidFill>
                <a:latin typeface="Arial"/>
                <a:ea typeface="Calibri" panose="020F0502020204030204"/>
                <a:cs typeface="Arial"/>
              </a:rPr>
              <a:t> </a:t>
            </a:r>
            <a:br>
              <a:rPr lang="en-US" sz="2000" b="1" i="1" u="sng" dirty="0">
                <a:solidFill>
                  <a:srgbClr val="A50021"/>
                </a:solidFill>
                <a:latin typeface="Arial"/>
                <a:ea typeface="Calibri" panose="020F0502020204030204"/>
                <a:cs typeface="Arial"/>
              </a:rPr>
            </a:br>
            <a:endParaRPr lang="en-US" sz="2000" b="1" i="1" u="sng" dirty="0">
              <a:solidFill>
                <a:srgbClr val="A50021"/>
              </a:solidFill>
              <a:latin typeface="Arial"/>
              <a:ea typeface="Calibri" panose="020F0502020204030204"/>
              <a:cs typeface="Arial"/>
            </a:endParaRPr>
          </a:p>
          <a:p>
            <a:pPr marL="0" indent="0" algn="ctr">
              <a:buNone/>
            </a:pPr>
            <a:endParaRPr lang="en-US" sz="2000" b="1" i="1" u="sng" dirty="0">
              <a:latin typeface="Arial"/>
              <a:ea typeface="Calibri"/>
              <a:cs typeface="Arial"/>
            </a:endParaRPr>
          </a:p>
        </p:txBody>
      </p:sp>
    </p:spTree>
    <p:extLst>
      <p:ext uri="{BB962C8B-B14F-4D97-AF65-F5344CB8AC3E}">
        <p14:creationId xmlns:p14="http://schemas.microsoft.com/office/powerpoint/2010/main" val="3747197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 y="93786"/>
            <a:ext cx="6998681" cy="6131168"/>
          </a:xfrm>
          <a:prstGeom prst="rect">
            <a:avLst/>
          </a:prstGeom>
        </p:spPr>
      </p:pic>
      <p:pic>
        <p:nvPicPr>
          <p:cNvPr id="5" name="Picture 4"/>
          <p:cNvPicPr>
            <a:picLocks noChangeAspect="1"/>
          </p:cNvPicPr>
          <p:nvPr/>
        </p:nvPicPr>
        <p:blipFill>
          <a:blip r:embed="rId4"/>
          <a:stretch>
            <a:fillRect/>
          </a:stretch>
        </p:blipFill>
        <p:spPr>
          <a:xfrm>
            <a:off x="6998680" y="97682"/>
            <a:ext cx="5076092" cy="2041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6998680" y="2226531"/>
            <a:ext cx="5076092" cy="1862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6998680" y="4183828"/>
            <a:ext cx="5076092" cy="2041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p:cNvSpPr/>
          <p:nvPr/>
        </p:nvSpPr>
        <p:spPr>
          <a:xfrm>
            <a:off x="633046" y="5322277"/>
            <a:ext cx="1899139" cy="49236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3045" y="1031631"/>
            <a:ext cx="3270739" cy="5040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qr code with blue squares&#10;&#10;Description automatically generated">
            <a:extLst>
              <a:ext uri="{FF2B5EF4-FFF2-40B4-BE49-F238E27FC236}">
                <a16:creationId xmlns:a16="http://schemas.microsoft.com/office/drawing/2014/main" id="{7E6FB5D5-005A-F329-E395-24D0A32CE090}"/>
              </a:ext>
            </a:extLst>
          </p:cNvPr>
          <p:cNvPicPr>
            <a:picLocks noChangeAspect="1"/>
          </p:cNvPicPr>
          <p:nvPr/>
        </p:nvPicPr>
        <p:blipFill>
          <a:blip r:embed="rId7"/>
          <a:stretch>
            <a:fillRect/>
          </a:stretch>
        </p:blipFill>
        <p:spPr>
          <a:xfrm>
            <a:off x="4938712" y="3348037"/>
            <a:ext cx="1885951" cy="1852613"/>
          </a:xfrm>
          <a:prstGeom prst="rect">
            <a:avLst/>
          </a:prstGeom>
        </p:spPr>
      </p:pic>
      <p:pic>
        <p:nvPicPr>
          <p:cNvPr id="9" name="Picture 8" descr="A black and white logo&#10;&#10;Description automatically generated">
            <a:extLst>
              <a:ext uri="{FF2B5EF4-FFF2-40B4-BE49-F238E27FC236}">
                <a16:creationId xmlns:a16="http://schemas.microsoft.com/office/drawing/2014/main" id="{B3D77727-A451-776C-FF1C-259A91AA6DB4}"/>
              </a:ext>
            </a:extLst>
          </p:cNvPr>
          <p:cNvPicPr>
            <a:picLocks noChangeAspect="1"/>
          </p:cNvPicPr>
          <p:nvPr/>
        </p:nvPicPr>
        <p:blipFill>
          <a:blip r:embed="rId8"/>
          <a:stretch>
            <a:fillRect/>
          </a:stretch>
        </p:blipFill>
        <p:spPr>
          <a:xfrm>
            <a:off x="3082" y="6294625"/>
            <a:ext cx="962025" cy="561975"/>
          </a:xfrm>
          <a:prstGeom prst="rect">
            <a:avLst/>
          </a:prstGeom>
        </p:spPr>
      </p:pic>
    </p:spTree>
    <p:extLst>
      <p:ext uri="{BB962C8B-B14F-4D97-AF65-F5344CB8AC3E}">
        <p14:creationId xmlns:p14="http://schemas.microsoft.com/office/powerpoint/2010/main" val="345164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AE694C-374D-5E33-CBBC-6E1B313C5172}"/>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D480D8-BE61-EA17-03DE-373A73546FED}"/>
              </a:ext>
            </a:extLst>
          </p:cNvPr>
          <p:cNvSpPr txBox="1"/>
          <p:nvPr/>
        </p:nvSpPr>
        <p:spPr>
          <a:xfrm>
            <a:off x="224924" y="637302"/>
            <a:ext cx="6923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ea typeface="Calibri"/>
                <a:cs typeface="Calibri"/>
              </a:rPr>
              <a:t>New in Health Promotion!</a:t>
            </a:r>
          </a:p>
        </p:txBody>
      </p:sp>
      <p:pic>
        <p:nvPicPr>
          <p:cNvPr id="16" name="Picture 15" descr="A group of soldiers in uniform&#10;&#10;Description automatically generated">
            <a:extLst>
              <a:ext uri="{FF2B5EF4-FFF2-40B4-BE49-F238E27FC236}">
                <a16:creationId xmlns:a16="http://schemas.microsoft.com/office/drawing/2014/main" id="{AA0294ED-B4CA-2164-6EEF-2B088ABA0983}"/>
              </a:ext>
            </a:extLst>
          </p:cNvPr>
          <p:cNvPicPr>
            <a:picLocks noChangeAspect="1"/>
          </p:cNvPicPr>
          <p:nvPr/>
        </p:nvPicPr>
        <p:blipFill>
          <a:blip r:embed="rId3"/>
          <a:stretch>
            <a:fillRect/>
          </a:stretch>
        </p:blipFill>
        <p:spPr>
          <a:xfrm>
            <a:off x="225938" y="1618269"/>
            <a:ext cx="5641742" cy="3614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bowl of salad with different foods flying out of it&#10;&#10;Description automatically generated">
            <a:extLst>
              <a:ext uri="{FF2B5EF4-FFF2-40B4-BE49-F238E27FC236}">
                <a16:creationId xmlns:a16="http://schemas.microsoft.com/office/drawing/2014/main" id="{8090C4F0-1612-B8B0-F514-0D7F6A623F3C}"/>
              </a:ext>
            </a:extLst>
          </p:cNvPr>
          <p:cNvPicPr>
            <a:picLocks noChangeAspect="1"/>
          </p:cNvPicPr>
          <p:nvPr/>
        </p:nvPicPr>
        <p:blipFill>
          <a:blip r:embed="rId4"/>
          <a:stretch>
            <a:fillRect/>
          </a:stretch>
        </p:blipFill>
        <p:spPr>
          <a:xfrm>
            <a:off x="6091518" y="1615327"/>
            <a:ext cx="5862918" cy="3609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9B9A207F-4D8A-BF1A-B913-C774A1D3E6B9}"/>
              </a:ext>
            </a:extLst>
          </p:cNvPr>
          <p:cNvSpPr txBox="1"/>
          <p:nvPr/>
        </p:nvSpPr>
        <p:spPr>
          <a:xfrm>
            <a:off x="6194613" y="3765178"/>
            <a:ext cx="30300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The Essential ​</a:t>
            </a:r>
            <a:endParaRPr lang="en-US" sz="2400" b="1">
              <a:ea typeface="Calibri"/>
              <a:cs typeface="Calibri"/>
            </a:endParaRPr>
          </a:p>
          <a:p>
            <a:r>
              <a:rPr lang="en-US" sz="2400" b="1" dirty="0"/>
              <a:t>Nutrition Course ​</a:t>
            </a:r>
            <a:endParaRPr lang="en-US" sz="2400" b="1">
              <a:ea typeface="Calibri"/>
              <a:cs typeface="Calibri"/>
            </a:endParaRPr>
          </a:p>
        </p:txBody>
      </p:sp>
      <p:pic>
        <p:nvPicPr>
          <p:cNvPr id="20" name="Picture 19" descr="A red and black text&#10;&#10;Description automatically generated">
            <a:extLst>
              <a:ext uri="{FF2B5EF4-FFF2-40B4-BE49-F238E27FC236}">
                <a16:creationId xmlns:a16="http://schemas.microsoft.com/office/drawing/2014/main" id="{4750B0E6-2683-AAA1-762F-98A60B141EB1}"/>
              </a:ext>
            </a:extLst>
          </p:cNvPr>
          <p:cNvPicPr>
            <a:picLocks noChangeAspect="1"/>
          </p:cNvPicPr>
          <p:nvPr/>
        </p:nvPicPr>
        <p:blipFill>
          <a:blip r:embed="rId5"/>
          <a:stretch>
            <a:fillRect/>
          </a:stretch>
        </p:blipFill>
        <p:spPr>
          <a:xfrm>
            <a:off x="10809473" y="4824130"/>
            <a:ext cx="1151407" cy="302560"/>
          </a:xfrm>
          <a:prstGeom prst="rect">
            <a:avLst/>
          </a:prstGeom>
        </p:spPr>
      </p:pic>
      <p:sp>
        <p:nvSpPr>
          <p:cNvPr id="21" name="TextBox 20">
            <a:extLst>
              <a:ext uri="{FF2B5EF4-FFF2-40B4-BE49-F238E27FC236}">
                <a16:creationId xmlns:a16="http://schemas.microsoft.com/office/drawing/2014/main" id="{B1C99AFA-4DC4-E539-B157-1858654CE3E6}"/>
              </a:ext>
            </a:extLst>
          </p:cNvPr>
          <p:cNvSpPr txBox="1"/>
          <p:nvPr/>
        </p:nvSpPr>
        <p:spPr>
          <a:xfrm>
            <a:off x="6192089" y="4595948"/>
            <a:ext cx="3632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10 October, 0830-1600hrs</a:t>
            </a:r>
            <a:endParaRPr lang="en-US" b="1">
              <a:ea typeface="Calibri"/>
              <a:cs typeface="Calibri"/>
            </a:endParaRPr>
          </a:p>
        </p:txBody>
      </p:sp>
      <p:pic>
        <p:nvPicPr>
          <p:cNvPr id="23" name="Picture 22" descr="A black and white logo&#10;&#10;Description automatically generated">
            <a:extLst>
              <a:ext uri="{FF2B5EF4-FFF2-40B4-BE49-F238E27FC236}">
                <a16:creationId xmlns:a16="http://schemas.microsoft.com/office/drawing/2014/main" id="{6D96A5DF-4E8C-75AA-92A8-2F5E4FB3E9E9}"/>
              </a:ext>
            </a:extLst>
          </p:cNvPr>
          <p:cNvPicPr>
            <a:picLocks noChangeAspect="1"/>
          </p:cNvPicPr>
          <p:nvPr/>
        </p:nvPicPr>
        <p:blipFill>
          <a:blip r:embed="rId6"/>
          <a:stretch>
            <a:fillRect/>
          </a:stretch>
        </p:blipFill>
        <p:spPr>
          <a:xfrm>
            <a:off x="3082" y="6294625"/>
            <a:ext cx="962025" cy="561975"/>
          </a:xfrm>
          <a:prstGeom prst="rect">
            <a:avLst/>
          </a:prstGeom>
        </p:spPr>
      </p:pic>
    </p:spTree>
    <p:extLst>
      <p:ext uri="{BB962C8B-B14F-4D97-AF65-F5344CB8AC3E}">
        <p14:creationId xmlns:p14="http://schemas.microsoft.com/office/powerpoint/2010/main" val="721781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6727" y="2248755"/>
            <a:ext cx="10515600" cy="4351338"/>
          </a:xfrm>
        </p:spPr>
        <p:txBody>
          <a:bodyPr vert="horz" lIns="91440" tIns="45720" rIns="91440" bIns="45720" rtlCol="0" anchor="t">
            <a:normAutofit/>
          </a:bodyPr>
          <a:lstStyle/>
          <a:p>
            <a:pPr marL="0" indent="0" algn="ctr">
              <a:buNone/>
            </a:pPr>
            <a:r>
              <a:rPr lang="en-US" sz="4400" dirty="0"/>
              <a:t>You can find all local resources and support services at CFB Kingston and within the local Kingston community using this resource.</a:t>
            </a:r>
          </a:p>
          <a:p>
            <a:pPr marL="0" indent="0" algn="ctr">
              <a:buNone/>
            </a:pPr>
            <a:endParaRPr lang="en-US" sz="4400"/>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6D7C77A0-C4DB-E518-8C24-B60B6A11CCD9}"/>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4054162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6D7C77A0-C4DB-E518-8C24-B60B6A11CCD9}"/>
              </a:ext>
            </a:extLst>
          </p:cNvPr>
          <p:cNvPicPr>
            <a:picLocks noChangeAspect="1"/>
          </p:cNvPicPr>
          <p:nvPr/>
        </p:nvPicPr>
        <p:blipFill>
          <a:blip r:embed="rId3"/>
          <a:stretch>
            <a:fillRect/>
          </a:stretch>
        </p:blipFill>
        <p:spPr>
          <a:xfrm>
            <a:off x="3082" y="6294625"/>
            <a:ext cx="962025" cy="561975"/>
          </a:xfrm>
          <a:prstGeom prst="rect">
            <a:avLst/>
          </a:prstGeom>
        </p:spPr>
      </p:pic>
      <p:pic>
        <p:nvPicPr>
          <p:cNvPr id="8" name="Content Placeholder 7" descr="A red and white striped background with text&#10;&#10;Description automatically generated">
            <a:extLst>
              <a:ext uri="{FF2B5EF4-FFF2-40B4-BE49-F238E27FC236}">
                <a16:creationId xmlns:a16="http://schemas.microsoft.com/office/drawing/2014/main" id="{46EBC9C1-3873-93E2-9A28-EA914066EC6C}"/>
              </a:ext>
            </a:extLst>
          </p:cNvPr>
          <p:cNvPicPr>
            <a:picLocks noGrp="1" noChangeAspect="1"/>
          </p:cNvPicPr>
          <p:nvPr>
            <p:ph idx="1"/>
          </p:nvPr>
        </p:nvPicPr>
        <p:blipFill>
          <a:blip r:embed="rId4"/>
          <a:srcRect l="66060" t="87086" r="260" b="340"/>
          <a:stretch/>
        </p:blipFill>
        <p:spPr>
          <a:xfrm>
            <a:off x="482228" y="3197819"/>
            <a:ext cx="4671039" cy="2730613"/>
          </a:xfrm>
        </p:spPr>
      </p:pic>
      <p:pic>
        <p:nvPicPr>
          <p:cNvPr id="10" name="Content Placeholder 7" descr="A red and white striped background with text&#10;&#10;Description automatically generated">
            <a:extLst>
              <a:ext uri="{FF2B5EF4-FFF2-40B4-BE49-F238E27FC236}">
                <a16:creationId xmlns:a16="http://schemas.microsoft.com/office/drawing/2014/main" id="{B1301C58-875E-B12B-D1D1-12EBD170013A}"/>
              </a:ext>
            </a:extLst>
          </p:cNvPr>
          <p:cNvPicPr>
            <a:picLocks noChangeAspect="1"/>
          </p:cNvPicPr>
          <p:nvPr/>
        </p:nvPicPr>
        <p:blipFill>
          <a:blip r:embed="rId4"/>
          <a:srcRect b="40000"/>
          <a:stretch/>
        </p:blipFill>
        <p:spPr>
          <a:xfrm>
            <a:off x="5804653" y="553002"/>
            <a:ext cx="5951414" cy="5497589"/>
          </a:xfrm>
          <a:prstGeom prst="rect">
            <a:avLst/>
          </a:prstGeom>
        </p:spPr>
      </p:pic>
    </p:spTree>
    <p:extLst>
      <p:ext uri="{BB962C8B-B14F-4D97-AF65-F5344CB8AC3E}">
        <p14:creationId xmlns:p14="http://schemas.microsoft.com/office/powerpoint/2010/main" val="4185271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https://cac-powerpoint.officeapps.live.com/pods/GetClipboardImage.ashx?Id=5927a02f-f56f-4fd6-8a2e-92f24b655eef&amp;DC=CA3&amp;pkey=d22d44e9-cee6-4ef6-a3cd-dd0ec6fad027&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C233C1D9-6705-5A7D-62CD-1B1FFFB54E0D}"/>
              </a:ext>
            </a:extLst>
          </p:cNvPr>
          <p:cNvSpPr txBox="1"/>
          <p:nvPr/>
        </p:nvSpPr>
        <p:spPr>
          <a:xfrm>
            <a:off x="1288322" y="436835"/>
            <a:ext cx="1047486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ea typeface="Calibri"/>
                <a:cs typeface="Calibri"/>
              </a:rPr>
              <a:t>Meet Your STF HP Rep (add your slide here)</a:t>
            </a:r>
          </a:p>
          <a:p>
            <a:endParaRPr lang="en-US" dirty="0">
              <a:ea typeface="Calibri"/>
              <a:cs typeface="Calibri"/>
            </a:endParaRPr>
          </a:p>
        </p:txBody>
      </p:sp>
      <p:pic>
        <p:nvPicPr>
          <p:cNvPr id="10" name="Picture 9" descr="A black and white logo&#10;&#10;Description automatically generated">
            <a:extLst>
              <a:ext uri="{FF2B5EF4-FFF2-40B4-BE49-F238E27FC236}">
                <a16:creationId xmlns:a16="http://schemas.microsoft.com/office/drawing/2014/main" id="{E9BC5643-E66F-30D8-802F-BB3FB59C5F3D}"/>
              </a:ext>
            </a:extLst>
          </p:cNvPr>
          <p:cNvPicPr>
            <a:picLocks noChangeAspect="1"/>
          </p:cNvPicPr>
          <p:nvPr/>
        </p:nvPicPr>
        <p:blipFill>
          <a:blip r:embed="rId3"/>
          <a:stretch>
            <a:fillRect/>
          </a:stretch>
        </p:blipFill>
        <p:spPr>
          <a:xfrm>
            <a:off x="3082" y="6294625"/>
            <a:ext cx="962025" cy="561975"/>
          </a:xfrm>
          <a:prstGeom prst="rect">
            <a:avLst/>
          </a:prstGeom>
        </p:spPr>
      </p:pic>
      <p:pic>
        <p:nvPicPr>
          <p:cNvPr id="6" name="Picture 5" descr="A poster for a health promotion&#10;&#10;Description automatically generated">
            <a:extLst>
              <a:ext uri="{FF2B5EF4-FFF2-40B4-BE49-F238E27FC236}">
                <a16:creationId xmlns:a16="http://schemas.microsoft.com/office/drawing/2014/main" id="{D48B89FD-B82D-56C2-F84D-9A29E77C8A8E}"/>
              </a:ext>
            </a:extLst>
          </p:cNvPr>
          <p:cNvPicPr>
            <a:picLocks noChangeAspect="1"/>
          </p:cNvPicPr>
          <p:nvPr/>
        </p:nvPicPr>
        <p:blipFill>
          <a:blip r:embed="rId4"/>
          <a:srcRect r="-271" b="9091"/>
          <a:stretch/>
        </p:blipFill>
        <p:spPr>
          <a:xfrm>
            <a:off x="2648822" y="1242204"/>
            <a:ext cx="6880003" cy="4833407"/>
          </a:xfrm>
          <a:prstGeom prst="rect">
            <a:avLst/>
          </a:prstGeom>
        </p:spPr>
      </p:pic>
    </p:spTree>
    <p:extLst>
      <p:ext uri="{BB962C8B-B14F-4D97-AF65-F5344CB8AC3E}">
        <p14:creationId xmlns:p14="http://schemas.microsoft.com/office/powerpoint/2010/main" val="425977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on a green background&#10;&#10;Description automatically generated">
            <a:extLst>
              <a:ext uri="{FF2B5EF4-FFF2-40B4-BE49-F238E27FC236}">
                <a16:creationId xmlns:a16="http://schemas.microsoft.com/office/drawing/2014/main" id="{0E77CCE2-6E89-C93B-52B2-952E09ED24DD}"/>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qr code with blue squares&#10;&#10;Description automatically generated">
            <a:extLst>
              <a:ext uri="{FF2B5EF4-FFF2-40B4-BE49-F238E27FC236}">
                <a16:creationId xmlns:a16="http://schemas.microsoft.com/office/drawing/2014/main" id="{DE395DA9-6504-3FEE-11BD-AB40BBE6B8C3}"/>
              </a:ext>
            </a:extLst>
          </p:cNvPr>
          <p:cNvPicPr>
            <a:picLocks noChangeAspect="1"/>
          </p:cNvPicPr>
          <p:nvPr/>
        </p:nvPicPr>
        <p:blipFill>
          <a:blip r:embed="rId4"/>
          <a:stretch>
            <a:fillRect/>
          </a:stretch>
        </p:blipFill>
        <p:spPr>
          <a:xfrm>
            <a:off x="1097056" y="3776383"/>
            <a:ext cx="1522879" cy="1531844"/>
          </a:xfrm>
          <a:prstGeom prst="rect">
            <a:avLst/>
          </a:prstGeom>
        </p:spPr>
      </p:pic>
    </p:spTree>
    <p:extLst>
      <p:ext uri="{BB962C8B-B14F-4D97-AF65-F5344CB8AC3E}">
        <p14:creationId xmlns:p14="http://schemas.microsoft.com/office/powerpoint/2010/main" val="54382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group of soldiers walking on a dirt path&#10;&#10;Description automatically generated">
            <a:extLst>
              <a:ext uri="{FF2B5EF4-FFF2-40B4-BE49-F238E27FC236}">
                <a16:creationId xmlns:a16="http://schemas.microsoft.com/office/drawing/2014/main" id="{A28D5FBF-6FEB-32F4-681B-9658E2F7E62A}"/>
              </a:ext>
            </a:extLst>
          </p:cNvPr>
          <p:cNvPicPr>
            <a:picLocks noChangeAspect="1"/>
          </p:cNvPicPr>
          <p:nvPr/>
        </p:nvPicPr>
        <p:blipFill>
          <a:blip r:embed="rId2"/>
          <a:stretch>
            <a:fillRect/>
          </a:stretch>
        </p:blipFill>
        <p:spPr>
          <a:xfrm>
            <a:off x="965191" y="499501"/>
            <a:ext cx="3988582" cy="5665342"/>
          </a:xfrm>
          <a:prstGeom prst="rect">
            <a:avLst/>
          </a:prstGeom>
        </p:spPr>
      </p:pic>
      <p:sp>
        <p:nvSpPr>
          <p:cNvPr id="9" name="Rectangle 8">
            <a:extLst>
              <a:ext uri="{FF2B5EF4-FFF2-40B4-BE49-F238E27FC236}">
                <a16:creationId xmlns:a16="http://schemas.microsoft.com/office/drawing/2014/main" id="{5361DFAA-961E-EF6D-A063-08295169EF5C}"/>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E4333916-90AE-B381-E586-B35CB4C589DD}"/>
              </a:ext>
            </a:extLst>
          </p:cNvPr>
          <p:cNvPicPr>
            <a:picLocks noChangeAspect="1"/>
          </p:cNvPicPr>
          <p:nvPr/>
        </p:nvPicPr>
        <p:blipFill>
          <a:blip r:embed="rId3"/>
          <a:stretch>
            <a:fillRect/>
          </a:stretch>
        </p:blipFill>
        <p:spPr>
          <a:xfrm>
            <a:off x="3082" y="6294625"/>
            <a:ext cx="962025" cy="561975"/>
          </a:xfrm>
          <a:prstGeom prst="rect">
            <a:avLst/>
          </a:prstGeom>
        </p:spPr>
      </p:pic>
      <p:sp>
        <p:nvSpPr>
          <p:cNvPr id="3" name="TextBox 2">
            <a:extLst>
              <a:ext uri="{FF2B5EF4-FFF2-40B4-BE49-F238E27FC236}">
                <a16:creationId xmlns:a16="http://schemas.microsoft.com/office/drawing/2014/main" id="{840028C8-E18D-09A8-9939-7C7BD0F2875E}"/>
              </a:ext>
            </a:extLst>
          </p:cNvPr>
          <p:cNvSpPr txBox="1"/>
          <p:nvPr/>
        </p:nvSpPr>
        <p:spPr>
          <a:xfrm>
            <a:off x="5152189" y="499979"/>
            <a:ext cx="7034462" cy="56562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Calibri Light"/>
              </a:rPr>
              <a:t>Supporting CAF members, veterans, family and civilian staff</a:t>
            </a:r>
            <a:endParaRPr lang="en-US" sz="4400" dirty="0">
              <a:latin typeface="Calibri Light"/>
              <a:ea typeface="Calibri Light"/>
              <a:cs typeface="Calibri Light"/>
            </a:endParaRPr>
          </a:p>
          <a:p>
            <a:pPr algn="ctr"/>
            <a:endParaRPr lang="en-US" sz="4400" dirty="0">
              <a:latin typeface="Calibri Light"/>
              <a:ea typeface="Calibri Light"/>
              <a:cs typeface="Calibri Light"/>
            </a:endParaRPr>
          </a:p>
          <a:p>
            <a:pPr algn="ctr"/>
            <a:r>
              <a:rPr lang="en-US" sz="4400" err="1">
                <a:latin typeface="Calibri Light"/>
                <a:ea typeface="Calibri Light"/>
                <a:cs typeface="Calibri Light"/>
              </a:rPr>
              <a:t>Southen</a:t>
            </a:r>
            <a:r>
              <a:rPr lang="en-US" sz="4400" dirty="0">
                <a:latin typeface="Calibri Light"/>
                <a:ea typeface="Calibri Light"/>
                <a:cs typeface="Calibri Light"/>
              </a:rPr>
              <a:t> aux members des FAC, aux </a:t>
            </a:r>
            <a:r>
              <a:rPr lang="en-US" sz="4400" err="1">
                <a:latin typeface="Calibri Light"/>
                <a:ea typeface="Calibri Light"/>
                <a:cs typeface="Calibri Light"/>
              </a:rPr>
              <a:t>anciens</a:t>
            </a:r>
            <a:r>
              <a:rPr lang="en-US" sz="4400" dirty="0">
                <a:latin typeface="Calibri Light"/>
                <a:ea typeface="Calibri Light"/>
                <a:cs typeface="Calibri Light"/>
              </a:rPr>
              <a:t> </a:t>
            </a:r>
            <a:r>
              <a:rPr lang="en-US" sz="4400" err="1">
                <a:latin typeface="Calibri Light"/>
                <a:ea typeface="Calibri Light"/>
                <a:cs typeface="Calibri Light"/>
              </a:rPr>
              <a:t>combattants</a:t>
            </a:r>
            <a:r>
              <a:rPr lang="en-US" sz="4400" dirty="0">
                <a:latin typeface="Calibri Light"/>
                <a:ea typeface="Calibri Light"/>
                <a:cs typeface="Calibri Light"/>
              </a:rPr>
              <a:t>, aux </a:t>
            </a:r>
            <a:r>
              <a:rPr lang="en-US" sz="4400" err="1">
                <a:latin typeface="Calibri Light"/>
                <a:ea typeface="Calibri Light"/>
                <a:cs typeface="Calibri Light"/>
              </a:rPr>
              <a:t>familles</a:t>
            </a:r>
            <a:r>
              <a:rPr lang="en-US" sz="4400" dirty="0">
                <a:latin typeface="Calibri Light"/>
                <a:ea typeface="Calibri Light"/>
                <a:cs typeface="Calibri Light"/>
              </a:rPr>
              <a:t> et au personnel civil</a:t>
            </a:r>
          </a:p>
        </p:txBody>
      </p:sp>
      <p:pic>
        <p:nvPicPr>
          <p:cNvPr id="2" name="Picture 1" descr="A green and yellow poster with white text&#10;&#10;Description automatically generated">
            <a:extLst>
              <a:ext uri="{FF2B5EF4-FFF2-40B4-BE49-F238E27FC236}">
                <a16:creationId xmlns:a16="http://schemas.microsoft.com/office/drawing/2014/main" id="{B66B786E-A266-73B5-310A-237DC94D0D27}"/>
              </a:ext>
            </a:extLst>
          </p:cNvPr>
          <p:cNvPicPr>
            <a:picLocks noChangeAspect="1"/>
          </p:cNvPicPr>
          <p:nvPr/>
        </p:nvPicPr>
        <p:blipFill>
          <a:blip r:embed="rId4"/>
          <a:srcRect t="91702" r="61989" b="2146"/>
          <a:stretch/>
        </p:blipFill>
        <p:spPr>
          <a:xfrm>
            <a:off x="7240796" y="2644137"/>
            <a:ext cx="2860248" cy="576105"/>
          </a:xfrm>
          <a:prstGeom prst="rect">
            <a:avLst/>
          </a:prstGeom>
        </p:spPr>
      </p:pic>
    </p:spTree>
    <p:extLst>
      <p:ext uri="{BB962C8B-B14F-4D97-AF65-F5344CB8AC3E}">
        <p14:creationId xmlns:p14="http://schemas.microsoft.com/office/powerpoint/2010/main" val="1763013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C1F272-F93B-2FE8-BBF1-BB3BEBC3A871}"/>
              </a:ext>
            </a:extLst>
          </p:cNvPr>
          <p:cNvSpPr>
            <a:spLocks noGrp="1"/>
          </p:cNvSpPr>
          <p:nvPr>
            <p:ph idx="1"/>
          </p:nvPr>
        </p:nvSpPr>
        <p:spPr>
          <a:xfrm>
            <a:off x="838200" y="1254853"/>
            <a:ext cx="10515600" cy="4351338"/>
          </a:xfrm>
        </p:spPr>
        <p:txBody>
          <a:bodyPr vert="horz" lIns="91440" tIns="45720" rIns="91440" bIns="45720" rtlCol="0" anchor="t">
            <a:normAutofit/>
          </a:bodyPr>
          <a:lstStyle/>
          <a:p>
            <a:pPr marL="0" indent="0" algn="ctr">
              <a:buNone/>
            </a:pPr>
            <a:endParaRPr lang="en-US" sz="4400" b="1" dirty="0">
              <a:ea typeface="Calibri" panose="020F0502020204030204"/>
              <a:cs typeface="Calibri" panose="020F0502020204030204"/>
            </a:endParaRPr>
          </a:p>
          <a:p>
            <a:pPr marL="0" indent="0" algn="ctr">
              <a:buNone/>
            </a:pPr>
            <a:endParaRPr lang="en-US" sz="4400" b="1" dirty="0">
              <a:ea typeface="Calibri" panose="020F0502020204030204"/>
              <a:cs typeface="Calibri" panose="020F0502020204030204"/>
            </a:endParaRPr>
          </a:p>
          <a:p>
            <a:pPr marL="0" indent="0" algn="ctr">
              <a:buNone/>
            </a:pPr>
            <a:r>
              <a:rPr lang="en-US" sz="4400" dirty="0">
                <a:ea typeface="Calibri" panose="020F0502020204030204"/>
                <a:cs typeface="Calibri" panose="020F0502020204030204"/>
              </a:rPr>
              <a:t>What are the four main subject areas of Health Promotion in the CAF?</a:t>
            </a:r>
            <a:endParaRPr lang="en-US">
              <a:ea typeface="Calibri"/>
              <a:cs typeface="Calibri"/>
            </a:endParaRPr>
          </a:p>
        </p:txBody>
      </p:sp>
      <p:sp>
        <p:nvSpPr>
          <p:cNvPr id="5" name="Rectangle 4">
            <a:extLst>
              <a:ext uri="{FF2B5EF4-FFF2-40B4-BE49-F238E27FC236}">
                <a16:creationId xmlns:a16="http://schemas.microsoft.com/office/drawing/2014/main" id="{DCCBC2E9-787A-4F87-96AF-D4CCE3250C52}"/>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808D0C4-EBE3-C819-E679-C7BC5AE291DF}"/>
              </a:ext>
            </a:extLst>
          </p:cNvPr>
          <p:cNvPicPr>
            <a:picLocks noChangeAspect="1"/>
          </p:cNvPicPr>
          <p:nvPr/>
        </p:nvPicPr>
        <p:blipFill>
          <a:blip r:embed="rId3"/>
          <a:stretch>
            <a:fillRect/>
          </a:stretch>
        </p:blipFill>
        <p:spPr>
          <a:xfrm>
            <a:off x="3082" y="6294625"/>
            <a:ext cx="962025" cy="561975"/>
          </a:xfrm>
          <a:prstGeom prst="rect">
            <a:avLst/>
          </a:prstGeom>
        </p:spPr>
      </p:pic>
    </p:spTree>
    <p:extLst>
      <p:ext uri="{BB962C8B-B14F-4D97-AF65-F5344CB8AC3E}">
        <p14:creationId xmlns:p14="http://schemas.microsoft.com/office/powerpoint/2010/main" val="122809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BC2E9-787A-4F87-96AF-D4CCE3250C52}"/>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553E05B9-75AA-59D2-9664-29C017A239C6}"/>
              </a:ext>
            </a:extLst>
          </p:cNvPr>
          <p:cNvPicPr>
            <a:picLocks noChangeAspect="1"/>
          </p:cNvPicPr>
          <p:nvPr/>
        </p:nvPicPr>
        <p:blipFill>
          <a:blip r:embed="rId3"/>
          <a:stretch>
            <a:fillRect/>
          </a:stretch>
        </p:blipFill>
        <p:spPr>
          <a:xfrm>
            <a:off x="3082" y="6294625"/>
            <a:ext cx="962025" cy="561975"/>
          </a:xfrm>
          <a:prstGeom prst="rect">
            <a:avLst/>
          </a:prstGeom>
        </p:spPr>
      </p:pic>
      <p:sp>
        <p:nvSpPr>
          <p:cNvPr id="9" name="TextBox 8">
            <a:extLst>
              <a:ext uri="{FF2B5EF4-FFF2-40B4-BE49-F238E27FC236}">
                <a16:creationId xmlns:a16="http://schemas.microsoft.com/office/drawing/2014/main" id="{6A4078A5-D244-A091-6A38-F2C007527C7E}"/>
              </a:ext>
            </a:extLst>
          </p:cNvPr>
          <p:cNvSpPr txBox="1"/>
          <p:nvPr/>
        </p:nvSpPr>
        <p:spPr>
          <a:xfrm>
            <a:off x="16452" y="3999345"/>
            <a:ext cx="121831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alibri Light"/>
                <a:ea typeface="Calibri Light"/>
                <a:cs typeface="Calibri Light"/>
              </a:rPr>
              <a:t>Addiction Free Living / </a:t>
            </a:r>
            <a:r>
              <a:rPr lang="en-CA" sz="3200" dirty="0" err="1">
                <a:latin typeface="Calibri Light"/>
                <a:ea typeface="Verdana"/>
                <a:cs typeface="Calibri Light"/>
              </a:rPr>
              <a:t>Sensibilisation</a:t>
            </a:r>
            <a:r>
              <a:rPr lang="en-CA" sz="3200" dirty="0">
                <a:latin typeface="Calibri Light"/>
                <a:ea typeface="Verdana"/>
                <a:cs typeface="Calibri Light"/>
              </a:rPr>
              <a:t> aux </a:t>
            </a:r>
            <a:r>
              <a:rPr lang="en-CA" sz="3200" dirty="0" err="1">
                <a:latin typeface="Calibri Light"/>
                <a:ea typeface="Verdana"/>
                <a:cs typeface="Calibri Light"/>
              </a:rPr>
              <a:t>dépendances</a:t>
            </a:r>
            <a:r>
              <a:rPr lang="en-CA" sz="3200" dirty="0">
                <a:latin typeface="Calibri Light"/>
                <a:ea typeface="Verdana"/>
                <a:cs typeface="Calibri Light"/>
              </a:rPr>
              <a:t> et </a:t>
            </a:r>
            <a:r>
              <a:rPr lang="en-CA" sz="3200" dirty="0" err="1">
                <a:latin typeface="Calibri Light"/>
                <a:ea typeface="Verdana"/>
                <a:cs typeface="Calibri Light"/>
              </a:rPr>
              <a:t>prévention</a:t>
            </a:r>
            <a:r>
              <a:rPr lang="en-CA" sz="3200" dirty="0">
                <a:latin typeface="Calibri Light"/>
                <a:ea typeface="Verdana"/>
                <a:cs typeface="Calibri Light"/>
              </a:rPr>
              <a:t> </a:t>
            </a:r>
            <a:endParaRPr lang="en-US">
              <a:ea typeface="Calibri" panose="020F0502020204030204"/>
              <a:cs typeface="Calibri" panose="020F0502020204030204"/>
            </a:endParaRPr>
          </a:p>
        </p:txBody>
      </p:sp>
      <p:sp>
        <p:nvSpPr>
          <p:cNvPr id="10" name="TextBox 9">
            <a:extLst>
              <a:ext uri="{FF2B5EF4-FFF2-40B4-BE49-F238E27FC236}">
                <a16:creationId xmlns:a16="http://schemas.microsoft.com/office/drawing/2014/main" id="{903F6B58-05C9-B24A-582B-1785C3C9D2A3}"/>
              </a:ext>
            </a:extLst>
          </p:cNvPr>
          <p:cNvSpPr txBox="1"/>
          <p:nvPr/>
        </p:nvSpPr>
        <p:spPr>
          <a:xfrm>
            <a:off x="10812" y="2968361"/>
            <a:ext cx="121676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3200" dirty="0">
                <a:latin typeface="Calibri Light"/>
                <a:ea typeface="Verdana"/>
                <a:cs typeface="Calibri Light"/>
              </a:rPr>
              <a:t>Nutritional Wellness / M</a:t>
            </a:r>
            <a:r>
              <a:rPr lang="en-US" sz="3200" err="1">
                <a:latin typeface="Calibri Light"/>
                <a:ea typeface="Verdana"/>
                <a:cs typeface="Calibri Light"/>
              </a:rPr>
              <a:t>ieux-ête</a:t>
            </a:r>
            <a:r>
              <a:rPr lang="en-US" sz="3200" dirty="0">
                <a:latin typeface="Calibri Light"/>
                <a:ea typeface="Verdana"/>
                <a:cs typeface="Calibri Light"/>
              </a:rPr>
              <a:t> </a:t>
            </a:r>
            <a:r>
              <a:rPr lang="en-US" sz="3200" err="1">
                <a:latin typeface="Calibri Light"/>
                <a:ea typeface="Verdana"/>
                <a:cs typeface="Calibri Light"/>
              </a:rPr>
              <a:t>nutritionnel</a:t>
            </a:r>
            <a:endParaRPr lang="en-US" sz="3200">
              <a:latin typeface="Calibri Light"/>
              <a:ea typeface="Verdana"/>
              <a:cs typeface="Calibri Light"/>
            </a:endParaRPr>
          </a:p>
        </p:txBody>
      </p:sp>
      <p:sp>
        <p:nvSpPr>
          <p:cNvPr id="11" name="TextBox 10">
            <a:extLst>
              <a:ext uri="{FF2B5EF4-FFF2-40B4-BE49-F238E27FC236}">
                <a16:creationId xmlns:a16="http://schemas.microsoft.com/office/drawing/2014/main" id="{CBF32891-D02B-A632-58F0-10E2190DC5AF}"/>
              </a:ext>
            </a:extLst>
          </p:cNvPr>
          <p:cNvSpPr txBox="1"/>
          <p:nvPr/>
        </p:nvSpPr>
        <p:spPr>
          <a:xfrm>
            <a:off x="19182" y="5110770"/>
            <a:ext cx="121785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3200" dirty="0">
                <a:latin typeface="Calibri Light"/>
                <a:ea typeface="Calibri Light"/>
                <a:cs typeface="Calibri Light"/>
              </a:rPr>
              <a:t>Active Living &amp; Injury Prevention  / </a:t>
            </a:r>
            <a:r>
              <a:rPr lang="en-CA" sz="3200" err="1">
                <a:latin typeface="Calibri Light"/>
                <a:ea typeface="Verdana"/>
                <a:cs typeface="Calibri Light"/>
              </a:rPr>
              <a:t>Prévention</a:t>
            </a:r>
            <a:r>
              <a:rPr lang="en-CA" sz="3200" dirty="0">
                <a:latin typeface="Calibri Light"/>
                <a:ea typeface="Verdana"/>
                <a:cs typeface="Calibri Light"/>
              </a:rPr>
              <a:t> des </a:t>
            </a:r>
            <a:r>
              <a:rPr lang="en-CA" sz="3200" err="1">
                <a:latin typeface="Calibri Light"/>
                <a:ea typeface="Verdana"/>
                <a:cs typeface="Calibri Light"/>
              </a:rPr>
              <a:t>blessures</a:t>
            </a:r>
            <a:r>
              <a:rPr lang="en-CA" sz="3200" dirty="0">
                <a:latin typeface="Calibri Light"/>
                <a:ea typeface="Verdana"/>
                <a:cs typeface="Calibri Light"/>
              </a:rPr>
              <a:t> et vie active</a:t>
            </a:r>
            <a:endParaRPr lang="en-US" sz="3200"/>
          </a:p>
        </p:txBody>
      </p:sp>
      <p:sp>
        <p:nvSpPr>
          <p:cNvPr id="12" name="TextBox 11">
            <a:extLst>
              <a:ext uri="{FF2B5EF4-FFF2-40B4-BE49-F238E27FC236}">
                <a16:creationId xmlns:a16="http://schemas.microsoft.com/office/drawing/2014/main" id="{D95839D1-34F4-B1B4-926E-1FCD8F0E7054}"/>
              </a:ext>
            </a:extLst>
          </p:cNvPr>
          <p:cNvSpPr txBox="1"/>
          <p:nvPr/>
        </p:nvSpPr>
        <p:spPr>
          <a:xfrm>
            <a:off x="14997" y="1984513"/>
            <a:ext cx="121669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alibri Light"/>
                <a:ea typeface="Calibri Light"/>
                <a:cs typeface="Calibri Light"/>
              </a:rPr>
              <a:t>Social Wellness / </a:t>
            </a:r>
            <a:r>
              <a:rPr lang="en-US" sz="3200" err="1">
                <a:latin typeface="Calibri Light"/>
                <a:ea typeface="Calibri Light"/>
                <a:cs typeface="Calibri Light"/>
              </a:rPr>
              <a:t>Mieux-être</a:t>
            </a:r>
            <a:r>
              <a:rPr lang="en-US" sz="3200" dirty="0">
                <a:latin typeface="Calibri Light"/>
                <a:ea typeface="Calibri Light"/>
                <a:cs typeface="Calibri Light"/>
              </a:rPr>
              <a:t> social</a:t>
            </a:r>
          </a:p>
        </p:txBody>
      </p:sp>
      <p:pic>
        <p:nvPicPr>
          <p:cNvPr id="2" name="Picture 1" descr="A green and white icons&#10;&#10;Description automatically generated">
            <a:extLst>
              <a:ext uri="{FF2B5EF4-FFF2-40B4-BE49-F238E27FC236}">
                <a16:creationId xmlns:a16="http://schemas.microsoft.com/office/drawing/2014/main" id="{C9A2CD1B-A4AB-0A18-4228-3D0F89AC4A3E}"/>
              </a:ext>
            </a:extLst>
          </p:cNvPr>
          <p:cNvPicPr>
            <a:picLocks noChangeAspect="1"/>
          </p:cNvPicPr>
          <p:nvPr/>
        </p:nvPicPr>
        <p:blipFill>
          <a:blip r:embed="rId4"/>
          <a:srcRect t="19097" r="6175" b="66386"/>
          <a:stretch/>
        </p:blipFill>
        <p:spPr>
          <a:xfrm>
            <a:off x="3684558" y="638537"/>
            <a:ext cx="4536154" cy="1086939"/>
          </a:xfrm>
          <a:prstGeom prst="rect">
            <a:avLst/>
          </a:prstGeom>
        </p:spPr>
      </p:pic>
    </p:spTree>
    <p:extLst>
      <p:ext uri="{BB962C8B-B14F-4D97-AF65-F5344CB8AC3E}">
        <p14:creationId xmlns:p14="http://schemas.microsoft.com/office/powerpoint/2010/main" val="128812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2BE1C-8388-5073-A7FE-5B835F139BFB}"/>
              </a:ext>
            </a:extLst>
          </p:cNvPr>
          <p:cNvSpPr>
            <a:spLocks noGrp="1"/>
          </p:cNvSpPr>
          <p:nvPr>
            <p:ph type="title"/>
          </p:nvPr>
        </p:nvSpPr>
        <p:spPr>
          <a:xfrm>
            <a:off x="964686" y="1424830"/>
            <a:ext cx="10515600" cy="1325563"/>
          </a:xfrm>
        </p:spPr>
        <p:txBody>
          <a:bodyPr/>
          <a:lstStyle/>
          <a:p>
            <a:pPr algn="ctr"/>
            <a:r>
              <a:rPr lang="en-US" b="1" dirty="0">
                <a:ea typeface="Calibri Light"/>
                <a:cs typeface="Calibri Light"/>
              </a:rPr>
              <a:t>Guess the Health Promotion Program</a:t>
            </a:r>
            <a:br>
              <a:rPr lang="en-US" b="1" dirty="0">
                <a:ea typeface="Calibri Light"/>
                <a:cs typeface="Calibri Light"/>
              </a:rPr>
            </a:br>
            <a:r>
              <a:rPr lang="en-US" b="1" dirty="0">
                <a:ea typeface="Calibri Light"/>
                <a:cs typeface="Calibri Light"/>
              </a:rPr>
              <a:t>HP 101</a:t>
            </a:r>
            <a:endParaRPr lang="en-US" dirty="0"/>
          </a:p>
        </p:txBody>
      </p:sp>
      <p:sp>
        <p:nvSpPr>
          <p:cNvPr id="5" name="Rectangle 4">
            <a:extLst>
              <a:ext uri="{FF2B5EF4-FFF2-40B4-BE49-F238E27FC236}">
                <a16:creationId xmlns:a16="http://schemas.microsoft.com/office/drawing/2014/main" id="{C0305D63-D5A3-39C8-B3D8-DE1948B56AAE}"/>
              </a:ext>
            </a:extLst>
          </p:cNvPr>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08B9CC10-49EF-956F-B00E-A7BFB0F8916D}"/>
              </a:ext>
            </a:extLst>
          </p:cNvPr>
          <p:cNvPicPr>
            <a:picLocks noChangeAspect="1"/>
          </p:cNvPicPr>
          <p:nvPr/>
        </p:nvPicPr>
        <p:blipFill>
          <a:blip r:embed="rId2"/>
          <a:stretch>
            <a:fillRect/>
          </a:stretch>
        </p:blipFill>
        <p:spPr>
          <a:xfrm>
            <a:off x="3082" y="6294625"/>
            <a:ext cx="962025" cy="561975"/>
          </a:xfrm>
          <a:prstGeom prst="rect">
            <a:avLst/>
          </a:prstGeom>
        </p:spPr>
      </p:pic>
    </p:spTree>
    <p:extLst>
      <p:ext uri="{BB962C8B-B14F-4D97-AF65-F5344CB8AC3E}">
        <p14:creationId xmlns:p14="http://schemas.microsoft.com/office/powerpoint/2010/main" val="291943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880" y="1931860"/>
            <a:ext cx="10515600" cy="4351338"/>
          </a:xfrm>
        </p:spPr>
        <p:txBody>
          <a:bodyPr>
            <a:normAutofit/>
          </a:bodyPr>
          <a:lstStyle/>
          <a:p>
            <a:pPr marL="0" indent="0" algn="ctr">
              <a:buNone/>
            </a:pPr>
            <a:r>
              <a:rPr lang="en-US" sz="4400"/>
              <a:t>This program tests our ability to </a:t>
            </a:r>
          </a:p>
          <a:p>
            <a:pPr marL="0" indent="0" algn="ctr">
              <a:buNone/>
            </a:pPr>
            <a:r>
              <a:rPr lang="en-US" sz="4400"/>
              <a:t>RESPOND ASSERTIVELY rather than </a:t>
            </a:r>
          </a:p>
          <a:p>
            <a:pPr marL="0" indent="0" algn="ctr">
              <a:buNone/>
            </a:pPr>
            <a:r>
              <a:rPr lang="en-US" sz="4400"/>
              <a:t>REACT AGGRESSIVELY when we are involved in anger-generating situations. </a:t>
            </a:r>
          </a:p>
        </p:txBody>
      </p:sp>
      <p:sp>
        <p:nvSpPr>
          <p:cNvPr id="3" name="Title 2"/>
          <p:cNvSpPr>
            <a:spLocks noGrp="1"/>
          </p:cNvSpPr>
          <p:nvPr>
            <p:ph type="title"/>
          </p:nvPr>
        </p:nvSpPr>
        <p:spPr/>
        <p:txBody>
          <a:bodyPr/>
          <a:lstStyle/>
          <a:p>
            <a:r>
              <a:rPr lang="en-US" b="1"/>
              <a:t>HP 101</a:t>
            </a:r>
          </a:p>
        </p:txBody>
      </p:sp>
      <p:sp>
        <p:nvSpPr>
          <p:cNvPr id="4" name="Rectangle 3"/>
          <p:cNvSpPr/>
          <p:nvPr/>
        </p:nvSpPr>
        <p:spPr>
          <a:xfrm>
            <a:off x="0" y="0"/>
            <a:ext cx="785446" cy="867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a:extLst>
              <a:ext uri="{FF2B5EF4-FFF2-40B4-BE49-F238E27FC236}">
                <a16:creationId xmlns:a16="http://schemas.microsoft.com/office/drawing/2014/main" id="{67A53322-2DDE-CE0D-E2ED-1DD0E04E741F}"/>
              </a:ext>
            </a:extLst>
          </p:cNvPr>
          <p:cNvPicPr>
            <a:picLocks noChangeAspect="1"/>
          </p:cNvPicPr>
          <p:nvPr/>
        </p:nvPicPr>
        <p:blipFill>
          <a:blip r:embed="rId2"/>
          <a:stretch>
            <a:fillRect/>
          </a:stretch>
        </p:blipFill>
        <p:spPr>
          <a:xfrm>
            <a:off x="3082" y="6294625"/>
            <a:ext cx="962025" cy="561975"/>
          </a:xfrm>
          <a:prstGeom prst="rect">
            <a:avLst/>
          </a:prstGeom>
        </p:spPr>
      </p:pic>
    </p:spTree>
    <p:extLst>
      <p:ext uri="{BB962C8B-B14F-4D97-AF65-F5344CB8AC3E}">
        <p14:creationId xmlns:p14="http://schemas.microsoft.com/office/powerpoint/2010/main" val="244561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6">
            <a:extLst>
              <a:ext uri="{FF2B5EF4-FFF2-40B4-BE49-F238E27FC236}">
                <a16:creationId xmlns:a16="http://schemas.microsoft.com/office/drawing/2014/main" id="{29ACF1A2-6867-BBE4-9883-30CD3A4D7ED2}"/>
              </a:ext>
            </a:extLst>
          </p:cNvPr>
          <p:cNvPicPr>
            <a:picLocks noGrp="1" noChangeAspect="1"/>
          </p:cNvPicPr>
          <p:nvPr>
            <p:ph idx="1"/>
          </p:nvPr>
        </p:nvPicPr>
        <p:blipFill>
          <a:blip r:embed="rId3"/>
          <a:stretch>
            <a:fillRect/>
          </a:stretch>
        </p:blipFill>
        <p:spPr>
          <a:xfrm>
            <a:off x="0" y="1214"/>
            <a:ext cx="12192332" cy="6856786"/>
          </a:xfrm>
        </p:spPr>
      </p:pic>
      <p:sp>
        <p:nvSpPr>
          <p:cNvPr id="3" name="TextBox 2">
            <a:extLst>
              <a:ext uri="{FF2B5EF4-FFF2-40B4-BE49-F238E27FC236}">
                <a16:creationId xmlns:a16="http://schemas.microsoft.com/office/drawing/2014/main" id="{678AA05C-24AB-6AA3-7FBA-6A42B94399B1}"/>
              </a:ext>
            </a:extLst>
          </p:cNvPr>
          <p:cNvSpPr txBox="1"/>
          <p:nvPr/>
        </p:nvSpPr>
        <p:spPr>
          <a:xfrm>
            <a:off x="134470" y="4790515"/>
            <a:ext cx="4454338" cy="386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Rectangle 4"/>
          <p:cNvSpPr/>
          <p:nvPr/>
        </p:nvSpPr>
        <p:spPr>
          <a:xfrm>
            <a:off x="1711569" y="4548554"/>
            <a:ext cx="2414954" cy="4220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3480D143-928F-293F-AD44-E5E98AF2604F}"/>
              </a:ext>
            </a:extLst>
          </p:cNvPr>
          <p:cNvGraphicFramePr>
            <a:graphicFrameLocks noGrp="1"/>
          </p:cNvGraphicFramePr>
          <p:nvPr>
            <p:extLst>
              <p:ext uri="{D42A27DB-BD31-4B8C-83A1-F6EECF244321}">
                <p14:modId xmlns:p14="http://schemas.microsoft.com/office/powerpoint/2010/main" val="2820636354"/>
              </p:ext>
            </p:extLst>
          </p:nvPr>
        </p:nvGraphicFramePr>
        <p:xfrm>
          <a:off x="1714500" y="4257675"/>
          <a:ext cx="4907147" cy="944880"/>
        </p:xfrm>
        <a:graphic>
          <a:graphicData uri="http://schemas.openxmlformats.org/drawingml/2006/table">
            <a:tbl>
              <a:tblPr bandRow="1">
                <a:tableStyleId>{5C22544A-7EE6-4342-B048-85BDC9FD1C3A}</a:tableStyleId>
              </a:tblPr>
              <a:tblGrid>
                <a:gridCol w="4907147">
                  <a:extLst>
                    <a:ext uri="{9D8B030D-6E8A-4147-A177-3AD203B41FA5}">
                      <a16:colId xmlns:a16="http://schemas.microsoft.com/office/drawing/2014/main" val="525949343"/>
                    </a:ext>
                  </a:extLst>
                </a:gridCol>
              </a:tblGrid>
              <a:tr h="581025">
                <a:tc>
                  <a:txBody>
                    <a:bodyPr/>
                    <a:lstStyle/>
                    <a:p>
                      <a:r>
                        <a:rPr lang="en-US" sz="2800" b="1" dirty="0">
                          <a:effectLst/>
                        </a:rPr>
                        <a:t>1, 15, 22, 29 Oct, 5 &amp; 12 Nov  (Tuesdays 0830-1200)</a:t>
                      </a:r>
                    </a:p>
                  </a:txBody>
                  <a:tcPr anchor="ctr">
                    <a:lnL>
                      <a:noFill/>
                    </a:lnL>
                    <a:lnR>
                      <a:noFill/>
                    </a:lnR>
                    <a:lnT>
                      <a:noFill/>
                    </a:lnT>
                    <a:lnB>
                      <a:noFill/>
                    </a:lnB>
                    <a:noFill/>
                  </a:tcPr>
                </a:tc>
                <a:extLst>
                  <a:ext uri="{0D108BD9-81ED-4DB2-BD59-A6C34878D82A}">
                    <a16:rowId xmlns:a16="http://schemas.microsoft.com/office/drawing/2014/main" val="3408692210"/>
                  </a:ext>
                </a:extLst>
              </a:tr>
            </a:tbl>
          </a:graphicData>
        </a:graphic>
      </p:graphicFrame>
      <p:pic>
        <p:nvPicPr>
          <p:cNvPr id="8" name="Picture 7" descr="A black and white logo&#10;&#10;Description automatically generated">
            <a:extLst>
              <a:ext uri="{FF2B5EF4-FFF2-40B4-BE49-F238E27FC236}">
                <a16:creationId xmlns:a16="http://schemas.microsoft.com/office/drawing/2014/main" id="{E70C0D44-AC3E-9F5B-952A-768186F2F848}"/>
              </a:ext>
            </a:extLst>
          </p:cNvPr>
          <p:cNvPicPr>
            <a:picLocks noChangeAspect="1"/>
          </p:cNvPicPr>
          <p:nvPr/>
        </p:nvPicPr>
        <p:blipFill>
          <a:blip r:embed="rId4"/>
          <a:stretch>
            <a:fillRect/>
          </a:stretch>
        </p:blipFill>
        <p:spPr>
          <a:xfrm>
            <a:off x="3082" y="6294625"/>
            <a:ext cx="962025" cy="561975"/>
          </a:xfrm>
          <a:prstGeom prst="rect">
            <a:avLst/>
          </a:prstGeom>
        </p:spPr>
      </p:pic>
    </p:spTree>
    <p:extLst>
      <p:ext uri="{BB962C8B-B14F-4D97-AF65-F5344CB8AC3E}">
        <p14:creationId xmlns:p14="http://schemas.microsoft.com/office/powerpoint/2010/main" val="1750756719"/>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BFA08FF9F5C54CA4B426341E406745" ma:contentTypeVersion="22" ma:contentTypeDescription="Create a new document." ma:contentTypeScope="" ma:versionID="19bf31908115240088e83614d0f41afb">
  <xsd:schema xmlns:xsd="http://www.w3.org/2001/XMLSchema" xmlns:xs="http://www.w3.org/2001/XMLSchema" xmlns:p="http://schemas.microsoft.com/office/2006/metadata/properties" xmlns:ns2="3dbcd705-04d5-4ebd-8517-19a46d0da8b1" xmlns:ns3="1963bf03-6b1f-45b7-a3ee-3c5c3048e1ff" targetNamespace="http://schemas.microsoft.com/office/2006/metadata/properties" ma:root="true" ma:fieldsID="ccf32ebaf1593d89071281be1f68c36a" ns2:_="" ns3:_="">
    <xsd:import namespace="3dbcd705-04d5-4ebd-8517-19a46d0da8b1"/>
    <xsd:import namespace="1963bf03-6b1f-45b7-a3ee-3c5c3048e1ff"/>
    <xsd:element name="properties">
      <xsd:complexType>
        <xsd:sequence>
          <xsd:element name="documentManagement">
            <xsd:complexType>
              <xsd:all>
                <xsd:element ref="ns2:Note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cd705-04d5-4ebd-8517-19a46d0da8b1" elementFormDefault="qualified">
    <xsd:import namespace="http://schemas.microsoft.com/office/2006/documentManagement/types"/>
    <xsd:import namespace="http://schemas.microsoft.com/office/infopath/2007/PartnerControls"/>
    <xsd:element name="Notes" ma:index="1" nillable="true" ma:displayName="Notes" ma:format="Dropdown" ma:internalName="Notes"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56000e3-3e6a-4f0f-953b-9cfa094afcd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63bf03-6b1f-45b7-a3ee-3c5c3048e1f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2d0615f-40bc-4126-a9f3-d1fde64a4ef1}" ma:internalName="TaxCatchAll" ma:readOnly="false" ma:showField="CatchAllData" ma:web="1963bf03-6b1f-45b7-a3ee-3c5c3048e1f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C9255B-E26E-4342-94B7-22857FB7945A}">
  <ds:schemaRefs>
    <ds:schemaRef ds:uri="http://schemas.microsoft.com/sharepoint/v3/contenttype/forms"/>
  </ds:schemaRefs>
</ds:datastoreItem>
</file>

<file path=customXml/itemProps2.xml><?xml version="1.0" encoding="utf-8"?>
<ds:datastoreItem xmlns:ds="http://schemas.openxmlformats.org/officeDocument/2006/customXml" ds:itemID="{88894DC9-DEAD-48AB-8FD4-7D5E3944A2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cd705-04d5-4ebd-8517-19a46d0da8b1"/>
    <ds:schemaRef ds:uri="1963bf03-6b1f-45b7-a3ee-3c5c3048e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31</Notes>
  <HiddenSlides>0</HiddenSlide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2_Office Theme</vt:lpstr>
      <vt:lpstr>2_Blank Presentation</vt:lpstr>
      <vt:lpstr>PowerPoint Presentation</vt:lpstr>
      <vt:lpstr>PowerPoint Presentation</vt:lpstr>
      <vt:lpstr>PowerPoint Presentation</vt:lpstr>
      <vt:lpstr>PowerPoint Presentation</vt:lpstr>
      <vt:lpstr>PowerPoint Presentation</vt:lpstr>
      <vt:lpstr>PowerPoint Presentation</vt:lpstr>
      <vt:lpstr>Guess the Health Promotion Program HP 101</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HP 101</vt:lpstr>
      <vt:lpstr>PowerPoint Presentation</vt:lpstr>
      <vt:lpstr>PowerPoint Presentation</vt:lpstr>
      <vt:lpstr>PowerPoint Presentation</vt:lpstr>
      <vt:lpstr>HP 101</vt:lpstr>
      <vt:lpstr>HP 101</vt:lpstr>
      <vt:lpstr>PowerPoint Presentation</vt:lpstr>
      <vt:lpstr>PowerPoint Presentation</vt:lpstr>
    </vt:vector>
  </TitlesOfParts>
  <Company>Department of National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Promotion Strengthening the Forces</dc:title>
  <dc:creator>Snow C@CFB Kingston PSP@Defence365</dc:creator>
  <cp:revision>575</cp:revision>
  <dcterms:created xsi:type="dcterms:W3CDTF">2023-08-22T18:05:56Z</dcterms:created>
  <dcterms:modified xsi:type="dcterms:W3CDTF">2024-09-10T17:20:51Z</dcterms:modified>
</cp:coreProperties>
</file>